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89a0c836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89a0c836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estimated 60 million dollars lost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 hours of calls put on standby due to maintenance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75 million international calls interrupted during the 9 hours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AT&amp;T lost a lot of consumer trust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8bef7f2fe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8bef7f2fe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Many businesses that were using AT&amp;T’s services suffered a heavy financial loss.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Hotels lose potential stays, Rental agencies lose renters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89a0c836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89a0c836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Code not fully reviewed allows problems to enter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Project management = bad team, unclear communication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Bad design process meaning Waterfall method instead of agile method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89a0c836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89a0c836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Review the program for any faults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Put rules in place to avoid bad practices when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Allow for a bigger budget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89a0c836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89a0c836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Conclusion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89a0c836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89a0c836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89a0c836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89a0c836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Put some information about projects in general and how it works. also about project failures in general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8c35990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8c35990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Initiate – potential projects are identified and evaluated in terms of importance to the organization • Plan – scope, time, cost and risk management planning takes place • Execute – project plan is followed • Control – project performance is measured against the project plan • Close – final paper work completed and sign off by all stakeholders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89a0c836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89a0c836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Put some information about projects in general and how it works. also about project failures in general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89a0c836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89a0c836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Put some information about projects in general and how it works. also about project failures in general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89a0c836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89a0c836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Talk about AT&amp;T as a company, their values at the time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89a0c836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89a0c836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Talk about what happened at the time (general failure), like States were without communication during 9 hours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Incident on 15th january early evening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Warnings popped up from every connection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50% of calls start getting terminated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89a0c836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89a0c836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 understand what happened we need to understand how their system operated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talk about the AT&amp;T system (114 switches)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First switch in the system came upon and error and sent a warning to the next switch then rebooted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Next switch sent a warning to the next in line and rebooted causing a cascade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All of New York affected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Maintenance had to be made for around 9 hours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89a0c836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89a0c836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Amount of time to check for a response was too slow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Code entered a break too soon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software overwrote data on the switch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Fail-safe noticed software being overwritten and quickly reset and rebooted to avoid the threat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36BFF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8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AT&amp;T failure report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8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by Christopher Chamberlain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Sarah Narayamy Tavares Silva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0" y="4035075"/>
            <a:ext cx="1108425" cy="11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>
          <a:blip r:embed="rId3">
            <a:alphaModFix amt="39000"/>
          </a:blip>
          <a:stretch>
            <a:fillRect/>
          </a:stretch>
        </p:blipFill>
        <p:spPr>
          <a:xfrm>
            <a:off x="4538500" y="726050"/>
            <a:ext cx="3014075" cy="30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 amt="26000"/>
          </a:blip>
          <a:stretch>
            <a:fillRect/>
          </a:stretch>
        </p:blipFill>
        <p:spPr>
          <a:xfrm flipH="1">
            <a:off x="4304913" y="1216200"/>
            <a:ext cx="3377923" cy="20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>
            <p:ph idx="1" type="subTitle"/>
          </p:nvPr>
        </p:nvSpPr>
        <p:spPr>
          <a:xfrm>
            <a:off x="507275" y="1147525"/>
            <a:ext cx="85206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60 million dollars of lost revenue;</a:t>
            </a:r>
            <a:endParaRPr/>
          </a:p>
          <a:p>
            <a:pPr indent="-406400" lvl="0" marL="457200" rtl="0" algn="l">
              <a:spcBef>
                <a:spcPts val="15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9 hours of service time;</a:t>
            </a:r>
            <a:endParaRPr/>
          </a:p>
          <a:p>
            <a:pPr indent="-406400" lvl="0" marL="457200" rtl="0" algn="l">
              <a:spcBef>
                <a:spcPts val="15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75 million international missed phone calls;</a:t>
            </a:r>
            <a:endParaRPr/>
          </a:p>
          <a:p>
            <a:pPr indent="-406400" lvl="0" marL="457200" rtl="0" algn="l">
              <a:spcBef>
                <a:spcPts val="150"/>
              </a:spcBef>
              <a:spcAft>
                <a:spcPts val="150"/>
              </a:spcAft>
              <a:buSzPts val="2800"/>
              <a:buChar char="●"/>
            </a:pPr>
            <a:r>
              <a:rPr lang="pt-BR"/>
              <a:t>1 Damaged reputation;</a:t>
            </a:r>
            <a:endParaRPr/>
          </a:p>
        </p:txBody>
      </p:sp>
      <p:sp>
        <p:nvSpPr>
          <p:cNvPr id="131" name="Google Shape;131;p22"/>
          <p:cNvSpPr txBox="1"/>
          <p:nvPr>
            <p:ph type="ctrTitle"/>
          </p:nvPr>
        </p:nvSpPr>
        <p:spPr>
          <a:xfrm>
            <a:off x="311700" y="58775"/>
            <a:ext cx="85206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1990 AT&amp;T network outage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5">
            <a:alphaModFix amt="54000"/>
          </a:blip>
          <a:stretch>
            <a:fillRect/>
          </a:stretch>
        </p:blipFill>
        <p:spPr>
          <a:xfrm>
            <a:off x="0" y="4035075"/>
            <a:ext cx="1108425" cy="110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311550" y="712750"/>
            <a:ext cx="85206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Costs of the failure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idx="1" type="subTitle"/>
          </p:nvPr>
        </p:nvSpPr>
        <p:spPr>
          <a:xfrm>
            <a:off x="692700" y="1216200"/>
            <a:ext cx="85206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50"/>
              </a:spcAft>
              <a:buNone/>
            </a:pPr>
            <a:r>
              <a:rPr lang="pt-BR"/>
              <a:t>Still unknown is the amount of business lost by airline reservations systems, hotels, rental car agencies and other businesses that relied on the telephone network.</a:t>
            </a:r>
            <a:endParaRPr/>
          </a:p>
        </p:txBody>
      </p:sp>
      <p:sp>
        <p:nvSpPr>
          <p:cNvPr id="139" name="Google Shape;139;p23"/>
          <p:cNvSpPr txBox="1"/>
          <p:nvPr>
            <p:ph type="ctrTitle"/>
          </p:nvPr>
        </p:nvSpPr>
        <p:spPr>
          <a:xfrm>
            <a:off x="311700" y="58775"/>
            <a:ext cx="85206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1990 AT&amp;T network outage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0" y="4035075"/>
            <a:ext cx="1108425" cy="110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311550" y="712750"/>
            <a:ext cx="85206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Costs of the failure</a:t>
            </a:r>
            <a:endParaRPr sz="2400"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4">
            <a:alphaModFix amt="89000"/>
          </a:blip>
          <a:stretch>
            <a:fillRect/>
          </a:stretch>
        </p:blipFill>
        <p:spPr>
          <a:xfrm>
            <a:off x="3974225" y="2621525"/>
            <a:ext cx="4482075" cy="236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ctrTitle"/>
          </p:nvPr>
        </p:nvSpPr>
        <p:spPr>
          <a:xfrm>
            <a:off x="311700" y="58775"/>
            <a:ext cx="85206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1990 AT&amp;T network outage</a:t>
            </a:r>
            <a:endParaRPr/>
          </a:p>
        </p:txBody>
      </p:sp>
      <p:sp>
        <p:nvSpPr>
          <p:cNvPr id="148" name="Google Shape;148;p24"/>
          <p:cNvSpPr txBox="1"/>
          <p:nvPr>
            <p:ph idx="1" type="subTitle"/>
          </p:nvPr>
        </p:nvSpPr>
        <p:spPr>
          <a:xfrm>
            <a:off x="311700" y="1521000"/>
            <a:ext cx="8520600" cy="31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Improperly tested software;</a:t>
            </a:r>
            <a:endParaRPr/>
          </a:p>
          <a:p>
            <a:pPr indent="-406400" lvl="0" marL="457200" rtl="0" algn="l">
              <a:spcBef>
                <a:spcPts val="15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Poor project management;</a:t>
            </a:r>
            <a:endParaRPr/>
          </a:p>
          <a:p>
            <a:pPr indent="-406400" lvl="0" marL="457200" rtl="0" algn="l">
              <a:spcBef>
                <a:spcPts val="15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Bad design process and software practices.</a:t>
            </a:r>
            <a:endParaRPr/>
          </a:p>
          <a:p>
            <a:pPr indent="0" lvl="0" marL="0" rtl="0" algn="l">
              <a:spcBef>
                <a:spcPts val="150"/>
              </a:spcBef>
              <a:spcAft>
                <a:spcPts val="15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0" y="4035075"/>
            <a:ext cx="1108425" cy="110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311550" y="712750"/>
            <a:ext cx="85206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Factors that might have caused the failure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311700" y="58775"/>
            <a:ext cx="85206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1990 AT&amp;T network outage</a:t>
            </a:r>
            <a:endParaRPr/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311700" y="1521000"/>
            <a:ext cx="8520600" cy="31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Sanity checks;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Investing more time and money into development and implementation.</a:t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0" y="4035075"/>
            <a:ext cx="1108425" cy="110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/>
        </p:nvSpPr>
        <p:spPr>
          <a:xfrm>
            <a:off x="311550" y="712750"/>
            <a:ext cx="85206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How could it have been prevented</a:t>
            </a:r>
            <a:endParaRPr sz="2400"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4">
            <a:alphaModFix amt="82000"/>
          </a:blip>
          <a:stretch>
            <a:fillRect/>
          </a:stretch>
        </p:blipFill>
        <p:spPr>
          <a:xfrm>
            <a:off x="4933975" y="2542700"/>
            <a:ext cx="3657850" cy="24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ctrTitle"/>
          </p:nvPr>
        </p:nvSpPr>
        <p:spPr>
          <a:xfrm>
            <a:off x="311700" y="58775"/>
            <a:ext cx="85206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Conclusion</a:t>
            </a:r>
            <a:endParaRPr/>
          </a:p>
        </p:txBody>
      </p:sp>
      <p:sp>
        <p:nvSpPr>
          <p:cNvPr id="165" name="Google Shape;165;p26"/>
          <p:cNvSpPr txBox="1"/>
          <p:nvPr>
            <p:ph idx="1" type="subTitle"/>
          </p:nvPr>
        </p:nvSpPr>
        <p:spPr>
          <a:xfrm>
            <a:off x="311700" y="911950"/>
            <a:ext cx="8520600" cy="4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Importance</a:t>
            </a:r>
            <a:r>
              <a:rPr lang="pt-BR"/>
              <a:t> of each </a:t>
            </a:r>
            <a:r>
              <a:rPr lang="pt-BR"/>
              <a:t>phase</a:t>
            </a:r>
            <a:r>
              <a:rPr lang="pt-BR"/>
              <a:t> within a project;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Importance of communication;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Every project is subject to failure;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Importance of Testing;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Analysis;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Use of a different type of program.</a:t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0" y="4035075"/>
            <a:ext cx="1108425" cy="11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idx="1" type="subTitle"/>
          </p:nvPr>
        </p:nvSpPr>
        <p:spPr>
          <a:xfrm>
            <a:off x="311700" y="323300"/>
            <a:ext cx="8520600" cy="4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Thank you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Questions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???</a:t>
            </a:r>
            <a:endParaRPr sz="6000"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0" y="4035075"/>
            <a:ext cx="1108425" cy="11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58775"/>
            <a:ext cx="85206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1521000"/>
            <a:ext cx="8520600" cy="31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“A planned undertaking of related activities to reach an objective that has a beginning and an end”</a:t>
            </a:r>
            <a:endParaRPr sz="2400"/>
          </a:p>
          <a:p>
            <a:pPr indent="0" lvl="0" marL="0" rtl="0" algn="r">
              <a:spcBef>
                <a:spcPts val="150"/>
              </a:spcBef>
              <a:spcAft>
                <a:spcPts val="0"/>
              </a:spcAft>
              <a:buNone/>
            </a:pPr>
            <a:r>
              <a:rPr i="1" lang="pt-BR" sz="1800"/>
              <a:t>Project Management Institute</a:t>
            </a:r>
            <a:endParaRPr i="1" sz="1800"/>
          </a:p>
          <a:p>
            <a:pPr indent="0" lvl="0" marL="0" rtl="0" algn="l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  <a:p>
            <a:pPr indent="-381000" lvl="0" marL="457200" rtl="0" algn="l">
              <a:spcBef>
                <a:spcPts val="15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To take advantage of a business opportunity;</a:t>
            </a:r>
            <a:endParaRPr sz="2400"/>
          </a:p>
          <a:p>
            <a:pPr indent="-381000" lvl="0" marL="457200" rtl="0" algn="l">
              <a:spcBef>
                <a:spcPts val="15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To solve a business problem</a:t>
            </a:r>
            <a:endParaRPr sz="2400"/>
          </a:p>
          <a:p>
            <a:pPr indent="0" lvl="0" marL="0" rtl="0" algn="l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0" y="4035075"/>
            <a:ext cx="1108425" cy="110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11550" y="712750"/>
            <a:ext cx="85206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Information System Projects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0" y="58775"/>
            <a:ext cx="85206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Introduction</a:t>
            </a:r>
            <a:endParaRPr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1149900" y="1521000"/>
            <a:ext cx="6687900" cy="33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Initiation;</a:t>
            </a:r>
            <a:endParaRPr sz="3600"/>
          </a:p>
          <a:p>
            <a:pPr indent="-457200" lvl="0" marL="457200" rtl="0" algn="l">
              <a:spcBef>
                <a:spcPts val="15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Planning;</a:t>
            </a:r>
            <a:endParaRPr sz="3600"/>
          </a:p>
          <a:p>
            <a:pPr indent="-457200" lvl="0" marL="457200" rtl="0" algn="l">
              <a:spcBef>
                <a:spcPts val="15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Execution;</a:t>
            </a:r>
            <a:endParaRPr sz="3600"/>
          </a:p>
          <a:p>
            <a:pPr indent="-457200" lvl="0" marL="457200" rtl="0" algn="l">
              <a:spcBef>
                <a:spcPts val="15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Controlling;</a:t>
            </a:r>
            <a:endParaRPr sz="3600"/>
          </a:p>
          <a:p>
            <a:pPr indent="-457200" lvl="0" marL="457200" rtl="0" algn="l">
              <a:spcBef>
                <a:spcPts val="150"/>
              </a:spcBef>
              <a:spcAft>
                <a:spcPts val="150"/>
              </a:spcAft>
              <a:buSzPts val="3600"/>
              <a:buChar char="●"/>
            </a:pPr>
            <a:r>
              <a:rPr lang="pt-BR" sz="3600"/>
              <a:t>Closing.</a:t>
            </a:r>
            <a:endParaRPr sz="36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0" y="4035075"/>
            <a:ext cx="1108425" cy="110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311550" y="712750"/>
            <a:ext cx="85206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Project Life Cycle</a:t>
            </a:r>
            <a:endParaRPr sz="2400"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21536" l="24240" r="24598" t="42139"/>
          <a:stretch/>
        </p:blipFill>
        <p:spPr>
          <a:xfrm>
            <a:off x="4154150" y="2245525"/>
            <a:ext cx="4678150" cy="18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0" y="58775"/>
            <a:ext cx="85206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Introduction</a:t>
            </a:r>
            <a:endParaRPr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1089900"/>
            <a:ext cx="8520600" cy="3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Lack of attention to human and organizational factors;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Poor project management;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Poor articulation of user requirements;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Inadequate attention to business needs and goals;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SzPts val="2800"/>
              <a:buChar char="●"/>
            </a:pPr>
            <a:r>
              <a:rPr lang="pt-BR"/>
              <a:t>Failure to involve users appropriately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0" y="4035075"/>
            <a:ext cx="1108425" cy="110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311550" y="712750"/>
            <a:ext cx="85206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Why projects fail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0" y="58775"/>
            <a:ext cx="85206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Introduction</a:t>
            </a:r>
            <a:endParaRPr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1521000"/>
            <a:ext cx="8520600" cy="31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pt-BR"/>
              <a:t>Failed Communication;</a:t>
            </a:r>
            <a:endParaRPr/>
          </a:p>
          <a:p>
            <a:pPr indent="-406400" lvl="0" marL="457200" rtl="0" algn="l">
              <a:spcBef>
                <a:spcPts val="150"/>
              </a:spcBef>
              <a:spcAft>
                <a:spcPts val="0"/>
              </a:spcAft>
              <a:buSzPts val="2800"/>
              <a:buAutoNum type="arabicPeriod"/>
            </a:pPr>
            <a:r>
              <a:rPr lang="pt-BR"/>
              <a:t>Lack of Planning;</a:t>
            </a:r>
            <a:endParaRPr/>
          </a:p>
          <a:p>
            <a:pPr indent="-406400" lvl="0" marL="457200" rtl="0" algn="l">
              <a:spcBef>
                <a:spcPts val="150"/>
              </a:spcBef>
              <a:spcAft>
                <a:spcPts val="150"/>
              </a:spcAft>
              <a:buSzPts val="2800"/>
              <a:buAutoNum type="arabicPeriod"/>
            </a:pPr>
            <a:r>
              <a:rPr lang="pt-BR"/>
              <a:t>Poor Quality Control.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0" y="4035075"/>
            <a:ext cx="1108425" cy="110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311550" y="712750"/>
            <a:ext cx="85206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Why projects fail (continued)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0" y="363575"/>
            <a:ext cx="85206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About AT&amp;T</a:t>
            </a:r>
            <a:endParaRPr/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921275"/>
            <a:ext cx="8520600" cy="3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AT&amp;T is a worldwide company leader in communications, media and entertainment, and technology;</a:t>
            </a:r>
            <a:endParaRPr/>
          </a:p>
          <a:p>
            <a:pPr indent="-406400" lvl="0" marL="457200" rtl="0" algn="l">
              <a:spcBef>
                <a:spcPts val="15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Company’s consolidated revenue was more than $160.5 billion in 2017;</a:t>
            </a:r>
            <a:endParaRPr/>
          </a:p>
          <a:p>
            <a:pPr indent="-406400" lvl="0" marL="457200" rtl="0" algn="l">
              <a:spcBef>
                <a:spcPts val="150"/>
              </a:spcBef>
              <a:spcAft>
                <a:spcPts val="150"/>
              </a:spcAft>
              <a:buSzPts val="2800"/>
              <a:buChar char="●"/>
            </a:pPr>
            <a:r>
              <a:rPr lang="pt-BR"/>
              <a:t>Reputation built based on its reliability and security.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0" y="4035075"/>
            <a:ext cx="1108425" cy="11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ctrTitle"/>
          </p:nvPr>
        </p:nvSpPr>
        <p:spPr>
          <a:xfrm>
            <a:off x="311700" y="58775"/>
            <a:ext cx="85206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1990 AT&amp;T network outage</a:t>
            </a:r>
            <a:endParaRPr sz="4800"/>
          </a:p>
        </p:txBody>
      </p:sp>
      <p:sp>
        <p:nvSpPr>
          <p:cNvPr id="102" name="Google Shape;102;p19"/>
          <p:cNvSpPr txBox="1"/>
          <p:nvPr>
            <p:ph idx="1" type="subTitle"/>
          </p:nvPr>
        </p:nvSpPr>
        <p:spPr>
          <a:xfrm>
            <a:off x="311700" y="1521000"/>
            <a:ext cx="8520600" cy="31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15th January 1990 </a:t>
            </a:r>
            <a:r>
              <a:rPr lang="pt-BR"/>
              <a:t>at 2:25pm on Monday</a:t>
            </a:r>
            <a:endParaRPr/>
          </a:p>
          <a:p>
            <a:pPr indent="-406400" lvl="0" marL="457200" rtl="0" algn="l">
              <a:spcBef>
                <a:spcPts val="15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Red warning signals from all the different parts of their world-wide network began to be noticed</a:t>
            </a:r>
            <a:endParaRPr/>
          </a:p>
          <a:p>
            <a:pPr indent="-406400" lvl="0" marL="457200" rtl="0" algn="l">
              <a:spcBef>
                <a:spcPts val="150"/>
              </a:spcBef>
              <a:spcAft>
                <a:spcPts val="150"/>
              </a:spcAft>
              <a:buSzPts val="2800"/>
              <a:buChar char="●"/>
            </a:pPr>
            <a:r>
              <a:rPr lang="pt-BR"/>
              <a:t>Almost 50% of the calls placed through AT&amp;T fail to go through.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0" y="4035075"/>
            <a:ext cx="1108425" cy="110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311550" y="712750"/>
            <a:ext cx="85206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What happened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311700" y="58775"/>
            <a:ext cx="85206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/>
              <a:t>1990 AT&amp;T network outage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0" y="4035075"/>
            <a:ext cx="1108425" cy="110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311550" y="712750"/>
            <a:ext cx="85206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How it happened</a:t>
            </a:r>
            <a:endParaRPr sz="2400"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4">
            <a:alphaModFix/>
          </a:blip>
          <a:srcRect b="17852" l="32201" r="34140" t="25599"/>
          <a:stretch/>
        </p:blipFill>
        <p:spPr>
          <a:xfrm>
            <a:off x="1108425" y="1284125"/>
            <a:ext cx="3467923" cy="327724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5088575" y="988875"/>
            <a:ext cx="3790500" cy="4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pt-BR" sz="2400">
                <a:solidFill>
                  <a:srgbClr val="666666"/>
                </a:solidFill>
              </a:rPr>
              <a:t>114 switches;</a:t>
            </a:r>
            <a:endParaRPr sz="2400"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15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pt-BR" sz="2400">
                <a:solidFill>
                  <a:srgbClr val="666666"/>
                </a:solidFill>
              </a:rPr>
              <a:t>Constantly </a:t>
            </a:r>
            <a:r>
              <a:rPr lang="pt-BR" sz="2400">
                <a:solidFill>
                  <a:srgbClr val="666666"/>
                </a:solidFill>
              </a:rPr>
              <a:t>resetting;</a:t>
            </a:r>
            <a:endParaRPr sz="2400"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15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pt-BR" sz="2400">
                <a:solidFill>
                  <a:srgbClr val="666666"/>
                </a:solidFill>
              </a:rPr>
              <a:t>Cascade;</a:t>
            </a:r>
            <a:endParaRPr sz="2400"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15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pt-BR" sz="2400">
                <a:solidFill>
                  <a:srgbClr val="666666"/>
                </a:solidFill>
              </a:rPr>
              <a:t>On a loop;</a:t>
            </a:r>
            <a:endParaRPr sz="2400"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15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pt-BR" sz="2400">
                <a:solidFill>
                  <a:srgbClr val="666666"/>
                </a:solidFill>
              </a:rPr>
              <a:t>New York;</a:t>
            </a:r>
            <a:endParaRPr sz="2400"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150"/>
              </a:spcBef>
              <a:spcAft>
                <a:spcPts val="150"/>
              </a:spcAft>
              <a:buClr>
                <a:srgbClr val="666666"/>
              </a:buClr>
              <a:buSzPts val="2400"/>
              <a:buChar char="●"/>
            </a:pPr>
            <a:r>
              <a:rPr lang="pt-BR" sz="2400">
                <a:solidFill>
                  <a:srgbClr val="666666"/>
                </a:solidFill>
              </a:rPr>
              <a:t>Maintenance</a:t>
            </a:r>
            <a:r>
              <a:rPr lang="pt-BR" sz="2400">
                <a:solidFill>
                  <a:srgbClr val="666666"/>
                </a:solidFill>
              </a:rPr>
              <a:t> procedure.</a:t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11700" y="58775"/>
            <a:ext cx="85206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1990 AT&amp;T network outage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0" y="4035075"/>
            <a:ext cx="1108425" cy="110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311700" y="734775"/>
            <a:ext cx="85206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How</a:t>
            </a:r>
            <a:r>
              <a:rPr lang="pt-BR" sz="2400">
                <a:solidFill>
                  <a:schemeClr val="dk1"/>
                </a:solidFill>
              </a:rPr>
              <a:t> it happened (continued)</a:t>
            </a:r>
            <a:endParaRPr sz="2400"/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4">
            <a:alphaModFix/>
          </a:blip>
          <a:srcRect b="15176" l="0" r="75432" t="38763"/>
          <a:stretch/>
        </p:blipFill>
        <p:spPr>
          <a:xfrm>
            <a:off x="658575" y="1313050"/>
            <a:ext cx="3324667" cy="350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4233675" y="1313050"/>
            <a:ext cx="4598700" cy="3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pt-BR" sz="2400">
                <a:solidFill>
                  <a:srgbClr val="666666"/>
                </a:solidFill>
              </a:rPr>
              <a:t>Time-delay;</a:t>
            </a:r>
            <a:endParaRPr sz="2400"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15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pt-BR" sz="2400">
                <a:solidFill>
                  <a:srgbClr val="666666"/>
                </a:solidFill>
              </a:rPr>
              <a:t>Code entered break too soon;</a:t>
            </a:r>
            <a:endParaRPr sz="2400"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15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pt-BR" sz="2400">
                <a:solidFill>
                  <a:srgbClr val="666666"/>
                </a:solidFill>
              </a:rPr>
              <a:t>Caused software to overwrite data;</a:t>
            </a:r>
            <a:endParaRPr sz="2400"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150"/>
              </a:spcBef>
              <a:spcAft>
                <a:spcPts val="150"/>
              </a:spcAft>
              <a:buClr>
                <a:srgbClr val="666666"/>
              </a:buClr>
              <a:buSzPts val="2400"/>
              <a:buChar char="●"/>
            </a:pPr>
            <a:r>
              <a:rPr lang="pt-BR" sz="2400">
                <a:solidFill>
                  <a:srgbClr val="666666"/>
                </a:solidFill>
              </a:rPr>
              <a:t>Fail-safe reset the software in every switch.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2942450" y="4472500"/>
            <a:ext cx="1194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(Burke, 1995)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