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8" r:id="rId2"/>
    <p:sldId id="257" r:id="rId3"/>
    <p:sldId id="259" r:id="rId4"/>
    <p:sldId id="265" r:id="rId5"/>
    <p:sldId id="266" r:id="rId6"/>
    <p:sldId id="260" r:id="rId7"/>
    <p:sldId id="262" r:id="rId8"/>
    <p:sldId id="264" r:id="rId9"/>
    <p:sldId id="261" r:id="rId10"/>
    <p:sldId id="263" r:id="rId11"/>
  </p:sldIdLst>
  <p:sldSz cx="14630400" cy="8229600"/>
  <p:notesSz cx="8229600" cy="14630400"/>
  <p:embeddedFontLst>
    <p:embeddedFont>
      <p:font typeface="Tomorrow Semi Bold" panose="020B0604020202020204" charset="0"/>
      <p:regular r:id="rId13"/>
    </p:embeddedFont>
    <p:embeddedFont>
      <p:font typeface="Calibri" panose="020F0502020204030204" pitchFamily="34" charset="0"/>
      <p:regular r:id="rId14"/>
      <p:bold r:id="rId15"/>
      <p:italic r:id="rId16"/>
      <p:boldItalic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F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72" d="100"/>
          <a:sy n="72" d="100"/>
        </p:scale>
        <p:origin x="52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7937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CCD865-F275-35B4-161E-2DA2181C89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BF32CE3-A0B7-427A-4C42-5299716FDEA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66F4B2D-02E4-BF6A-CCEE-BB444033B7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16A057-5B2E-D514-1AE5-63C43485CD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2074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7E18A0-46BA-031B-C78D-7E2233566C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42A79F4-0808-F315-5552-BC41772AC56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5B06BB8-B805-DB7D-7D91-CAD69F0BCD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4B70DE-B168-87C3-348C-BB25BD1A568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6894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7E18A0-46BA-031B-C78D-7E2233566C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42A79F4-0808-F315-5552-BC41772AC56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5B06BB8-B805-DB7D-7D91-CAD69F0BCD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4B70DE-B168-87C3-348C-BB25BD1A568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5143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7E18A0-46BA-031B-C78D-7E2233566C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42A79F4-0808-F315-5552-BC41772AC56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5B06BB8-B805-DB7D-7D91-CAD69F0BCD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4B70DE-B168-87C3-348C-BB25BD1A568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1763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DEEA1F-2117-C3DE-F3B3-24E01AE3F5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11BA45F-5EE4-934B-ACAD-080E1A5A148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B937235-D35B-27D0-FE4B-9D362E0E0B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C32E80-620D-E2EE-1F50-491C3621CF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083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5368B1-4DB4-BCBD-BD89-9D4A6E01E0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4FF891C-D13D-4BD4-26E6-F510BDD0150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DBF2242-5A22-CD58-D958-440F6447D6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CBF73D-24AB-E0C1-6CAE-A192DB9EED4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2203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9AE5BC-C97E-C5BD-DD8D-27FC3CD582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46B8E08-F8D1-B131-A313-3F89752BF1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EDEDF9A-F679-56A3-E586-E5D43B23D6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C79E5-0A56-217C-716B-CDA0E46232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1285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583871-06C1-0EB1-21B2-946A072340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E06403B-F7C0-900A-54E3-4A7255CE327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F6063E9-40D0-92DC-FCB9-1B9A5F47C3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FE574C-0322-6545-CDBB-63538025E9F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574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video" Target="https://www.youtube.com/embed/_RwRRozVsKI?feature=oembed" TargetMode="Externa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video" Target="https://www.youtube.com/embed/szk_3FXpkY0?feature=oembed" TargetMode="Externa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video" Target="https://www.youtube.com/embed/6C8slpJDyP8?feature=oembed" TargetMode="Externa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video" Target="https://www.youtube.com/embed/oJC8VIDSx_Q?feature=oembed" TargetMode="External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93790" y="575725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D1D1B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Introduction to Machine Learning</a:t>
            </a:r>
            <a:endParaRPr lang="en-US" sz="4450" dirty="0"/>
          </a:p>
        </p:txBody>
      </p:sp>
      <p:sp>
        <p:nvSpPr>
          <p:cNvPr id="7" name="Shape 4"/>
          <p:cNvSpPr/>
          <p:nvPr/>
        </p:nvSpPr>
        <p:spPr>
          <a:xfrm>
            <a:off x="697293" y="5070539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8" name="Text 0">
            <a:extLst>
              <a:ext uri="{FF2B5EF4-FFF2-40B4-BE49-F238E27FC236}">
                <a16:creationId xmlns:a16="http://schemas.microsoft.com/office/drawing/2014/main" id="{4B2E44F9-7524-EC22-3A8D-B08B1779204D}"/>
              </a:ext>
            </a:extLst>
          </p:cNvPr>
          <p:cNvSpPr/>
          <p:nvPr/>
        </p:nvSpPr>
        <p:spPr>
          <a:xfrm>
            <a:off x="697293" y="2184649"/>
            <a:ext cx="319834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2500" dirty="0">
                <a:solidFill>
                  <a:srgbClr val="1D1D1B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Today’s Agenda</a:t>
            </a:r>
            <a:endParaRPr lang="en-US" sz="2500" dirty="0"/>
          </a:p>
        </p:txBody>
      </p:sp>
      <p:sp>
        <p:nvSpPr>
          <p:cNvPr id="9" name="Shape 1">
            <a:extLst>
              <a:ext uri="{FF2B5EF4-FFF2-40B4-BE49-F238E27FC236}">
                <a16:creationId xmlns:a16="http://schemas.microsoft.com/office/drawing/2014/main" id="{788D3AD4-F904-26A1-51FD-741AC64A774D}"/>
              </a:ext>
            </a:extLst>
          </p:cNvPr>
          <p:cNvSpPr/>
          <p:nvPr/>
        </p:nvSpPr>
        <p:spPr>
          <a:xfrm>
            <a:off x="697293" y="3091839"/>
            <a:ext cx="170021" cy="354330"/>
          </a:xfrm>
          <a:prstGeom prst="roundRect">
            <a:avLst>
              <a:gd name="adj" fmla="val 20012"/>
            </a:avLst>
          </a:prstGeom>
          <a:solidFill>
            <a:srgbClr val="F0EAE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0" name="Text 2">
            <a:extLst>
              <a:ext uri="{FF2B5EF4-FFF2-40B4-BE49-F238E27FC236}">
                <a16:creationId xmlns:a16="http://schemas.microsoft.com/office/drawing/2014/main" id="{E67133FA-1785-453C-131C-F9018A2268C4}"/>
              </a:ext>
            </a:extLst>
          </p:cNvPr>
          <p:cNvSpPr/>
          <p:nvPr/>
        </p:nvSpPr>
        <p:spPr>
          <a:xfrm>
            <a:off x="1207476" y="3091839"/>
            <a:ext cx="435911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61615C"/>
                </a:solidFill>
                <a:latin typeface="Tomorrow Semi Bold" pitchFamily="34" charset="0"/>
              </a:rPr>
              <a:t>What is Machine Learning?</a:t>
            </a:r>
            <a:endParaRPr lang="en-US" sz="2200" dirty="0"/>
          </a:p>
        </p:txBody>
      </p:sp>
      <p:sp>
        <p:nvSpPr>
          <p:cNvPr id="11" name="Shape 3">
            <a:extLst>
              <a:ext uri="{FF2B5EF4-FFF2-40B4-BE49-F238E27FC236}">
                <a16:creationId xmlns:a16="http://schemas.microsoft.com/office/drawing/2014/main" id="{6AB15AD0-1A4B-4880-9196-7DD556BD6C70}"/>
              </a:ext>
            </a:extLst>
          </p:cNvPr>
          <p:cNvSpPr/>
          <p:nvPr/>
        </p:nvSpPr>
        <p:spPr>
          <a:xfrm>
            <a:off x="697292" y="3672983"/>
            <a:ext cx="170021" cy="354330"/>
          </a:xfrm>
          <a:prstGeom prst="roundRect">
            <a:avLst>
              <a:gd name="adj" fmla="val 20012"/>
            </a:avLst>
          </a:prstGeom>
          <a:solidFill>
            <a:srgbClr val="F0EAE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2" name="Text 4">
            <a:extLst>
              <a:ext uri="{FF2B5EF4-FFF2-40B4-BE49-F238E27FC236}">
                <a16:creationId xmlns:a16="http://schemas.microsoft.com/office/drawing/2014/main" id="{F9250326-85E4-EAD6-21FE-57636C080253}"/>
              </a:ext>
            </a:extLst>
          </p:cNvPr>
          <p:cNvSpPr/>
          <p:nvPr/>
        </p:nvSpPr>
        <p:spPr>
          <a:xfrm>
            <a:off x="1207476" y="3672983"/>
            <a:ext cx="330696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Categories of ML: Supervised, Unsupervised, Reinforcement</a:t>
            </a:r>
            <a:endParaRPr lang="en-US" sz="2200" dirty="0"/>
          </a:p>
        </p:txBody>
      </p:sp>
      <p:sp>
        <p:nvSpPr>
          <p:cNvPr id="13" name="Shape 5">
            <a:extLst>
              <a:ext uri="{FF2B5EF4-FFF2-40B4-BE49-F238E27FC236}">
                <a16:creationId xmlns:a16="http://schemas.microsoft.com/office/drawing/2014/main" id="{C104906C-901E-B243-A71A-D467ECE422A8}"/>
              </a:ext>
            </a:extLst>
          </p:cNvPr>
          <p:cNvSpPr/>
          <p:nvPr/>
        </p:nvSpPr>
        <p:spPr>
          <a:xfrm>
            <a:off x="697291" y="4254127"/>
            <a:ext cx="170021" cy="354330"/>
          </a:xfrm>
          <a:prstGeom prst="roundRect">
            <a:avLst>
              <a:gd name="adj" fmla="val 20012"/>
            </a:avLst>
          </a:prstGeom>
          <a:solidFill>
            <a:srgbClr val="F0EAE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4" name="Text 6">
            <a:extLst>
              <a:ext uri="{FF2B5EF4-FFF2-40B4-BE49-F238E27FC236}">
                <a16:creationId xmlns:a16="http://schemas.microsoft.com/office/drawing/2014/main" id="{C41965E3-617F-BDEC-2F87-40EFD50E83E7}"/>
              </a:ext>
            </a:extLst>
          </p:cNvPr>
          <p:cNvSpPr/>
          <p:nvPr/>
        </p:nvSpPr>
        <p:spPr>
          <a:xfrm>
            <a:off x="1207476" y="4254127"/>
            <a:ext cx="457257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Real-life Applications of ML</a:t>
            </a:r>
            <a:endParaRPr lang="en-US" sz="2200" dirty="0"/>
          </a:p>
        </p:txBody>
      </p:sp>
      <p:sp>
        <p:nvSpPr>
          <p:cNvPr id="15" name="Shape 7">
            <a:extLst>
              <a:ext uri="{FF2B5EF4-FFF2-40B4-BE49-F238E27FC236}">
                <a16:creationId xmlns:a16="http://schemas.microsoft.com/office/drawing/2014/main" id="{4F4B031B-1A4A-7937-68B5-BDE13C1C8D05}"/>
              </a:ext>
            </a:extLst>
          </p:cNvPr>
          <p:cNvSpPr/>
          <p:nvPr/>
        </p:nvSpPr>
        <p:spPr>
          <a:xfrm>
            <a:off x="697293" y="4835271"/>
            <a:ext cx="170021" cy="354330"/>
          </a:xfrm>
          <a:prstGeom prst="roundRect">
            <a:avLst>
              <a:gd name="adj" fmla="val 20012"/>
            </a:avLst>
          </a:prstGeom>
          <a:solidFill>
            <a:srgbClr val="F0EAE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6" name="Text 8">
            <a:extLst>
              <a:ext uri="{FF2B5EF4-FFF2-40B4-BE49-F238E27FC236}">
                <a16:creationId xmlns:a16="http://schemas.microsoft.com/office/drawing/2014/main" id="{7B32E2BA-548A-6054-F1D0-E3ED99424EBE}"/>
              </a:ext>
            </a:extLst>
          </p:cNvPr>
          <p:cNvSpPr/>
          <p:nvPr/>
        </p:nvSpPr>
        <p:spPr>
          <a:xfrm>
            <a:off x="1207476" y="4884921"/>
            <a:ext cx="344471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Basic Terminologies</a:t>
            </a:r>
            <a:endParaRPr lang="en-US" sz="2200" dirty="0"/>
          </a:p>
        </p:txBody>
      </p:sp>
      <p:sp>
        <p:nvSpPr>
          <p:cNvPr id="21" name="Shape 11">
            <a:extLst>
              <a:ext uri="{FF2B5EF4-FFF2-40B4-BE49-F238E27FC236}">
                <a16:creationId xmlns:a16="http://schemas.microsoft.com/office/drawing/2014/main" id="{64B32275-3FA1-7990-608F-E2BC8C370CE2}"/>
              </a:ext>
            </a:extLst>
          </p:cNvPr>
          <p:cNvSpPr/>
          <p:nvPr/>
        </p:nvSpPr>
        <p:spPr>
          <a:xfrm>
            <a:off x="690948" y="6199608"/>
            <a:ext cx="170021" cy="354330"/>
          </a:xfrm>
          <a:prstGeom prst="roundRect">
            <a:avLst>
              <a:gd name="adj" fmla="val 20012"/>
            </a:avLst>
          </a:prstGeom>
          <a:solidFill>
            <a:srgbClr val="F0EAE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22" name="Text 12">
            <a:extLst>
              <a:ext uri="{FF2B5EF4-FFF2-40B4-BE49-F238E27FC236}">
                <a16:creationId xmlns:a16="http://schemas.microsoft.com/office/drawing/2014/main" id="{DA328C55-C28F-650D-D28F-763989BE0737}"/>
              </a:ext>
            </a:extLst>
          </p:cNvPr>
          <p:cNvSpPr/>
          <p:nvPr/>
        </p:nvSpPr>
        <p:spPr>
          <a:xfrm>
            <a:off x="1207476" y="6229705"/>
            <a:ext cx="412313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Hands-On Practice</a:t>
            </a:r>
            <a:endParaRPr lang="en-US" sz="2200" dirty="0"/>
          </a:p>
        </p:txBody>
      </p:sp>
      <p:sp>
        <p:nvSpPr>
          <p:cNvPr id="23" name="Shape 11">
            <a:extLst>
              <a:ext uri="{FF2B5EF4-FFF2-40B4-BE49-F238E27FC236}">
                <a16:creationId xmlns:a16="http://schemas.microsoft.com/office/drawing/2014/main" id="{BCC6EDA3-6D87-7332-C75A-DBFF3A42A879}"/>
              </a:ext>
            </a:extLst>
          </p:cNvPr>
          <p:cNvSpPr/>
          <p:nvPr/>
        </p:nvSpPr>
        <p:spPr>
          <a:xfrm>
            <a:off x="695361" y="6929312"/>
            <a:ext cx="170021" cy="354330"/>
          </a:xfrm>
          <a:prstGeom prst="roundRect">
            <a:avLst>
              <a:gd name="adj" fmla="val 20012"/>
            </a:avLst>
          </a:prstGeom>
          <a:solidFill>
            <a:srgbClr val="F0EAE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24" name="Text 12">
            <a:extLst>
              <a:ext uri="{FF2B5EF4-FFF2-40B4-BE49-F238E27FC236}">
                <a16:creationId xmlns:a16="http://schemas.microsoft.com/office/drawing/2014/main" id="{0752981C-BD0F-150B-CC30-A2B8338DA18F}"/>
              </a:ext>
            </a:extLst>
          </p:cNvPr>
          <p:cNvSpPr/>
          <p:nvPr/>
        </p:nvSpPr>
        <p:spPr>
          <a:xfrm>
            <a:off x="1207476" y="6907174"/>
            <a:ext cx="412313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Kahoot(Quiz)</a:t>
            </a:r>
            <a:endParaRPr lang="en-US" sz="2200" dirty="0"/>
          </a:p>
        </p:txBody>
      </p:sp>
      <p:sp>
        <p:nvSpPr>
          <p:cNvPr id="5" name="Shape 11">
            <a:extLst>
              <a:ext uri="{FF2B5EF4-FFF2-40B4-BE49-F238E27FC236}">
                <a16:creationId xmlns:a16="http://schemas.microsoft.com/office/drawing/2014/main" id="{011A1342-BAE6-F1BC-3221-9819E369284B}"/>
              </a:ext>
            </a:extLst>
          </p:cNvPr>
          <p:cNvSpPr/>
          <p:nvPr/>
        </p:nvSpPr>
        <p:spPr>
          <a:xfrm>
            <a:off x="690948" y="5542264"/>
            <a:ext cx="170021" cy="354330"/>
          </a:xfrm>
          <a:prstGeom prst="roundRect">
            <a:avLst>
              <a:gd name="adj" fmla="val 20012"/>
            </a:avLst>
          </a:prstGeom>
          <a:solidFill>
            <a:srgbClr val="F0EAE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6" name="Text 12">
            <a:extLst>
              <a:ext uri="{FF2B5EF4-FFF2-40B4-BE49-F238E27FC236}">
                <a16:creationId xmlns:a16="http://schemas.microsoft.com/office/drawing/2014/main" id="{98D3B814-897D-0A3F-2296-EAD7A2B33578}"/>
              </a:ext>
            </a:extLst>
          </p:cNvPr>
          <p:cNvSpPr/>
          <p:nvPr/>
        </p:nvSpPr>
        <p:spPr>
          <a:xfrm>
            <a:off x="1205546" y="5542264"/>
            <a:ext cx="412313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Workflow of an ML Project</a:t>
            </a:r>
            <a:endParaRPr lang="en-US" sz="22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A3D2B00-413B-8E97-A4CE-930B79E8D9BA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FB7007-4D95-6974-DB6B-E5F539D3A9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0F7A1A29-5EC9-EF50-4691-68D1F7D7DBD4}"/>
              </a:ext>
            </a:extLst>
          </p:cNvPr>
          <p:cNvSpPr/>
          <p:nvPr/>
        </p:nvSpPr>
        <p:spPr>
          <a:xfrm>
            <a:off x="3173548" y="3760410"/>
            <a:ext cx="828330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endParaRPr lang="en-US" sz="4800" dirty="0">
              <a:solidFill>
                <a:srgbClr val="61615C"/>
              </a:solidFill>
              <a:latin typeface="Tomorrow Semi Bold" pitchFamily="34" charset="0"/>
              <a:ea typeface="Tomorrow Semi Bold" pitchFamily="34" charset="-122"/>
              <a:cs typeface="Tomorrow Semi Bold" pitchFamily="34" charset="-120"/>
            </a:endParaRPr>
          </a:p>
          <a:p>
            <a:pPr marL="0" indent="0" algn="l">
              <a:lnSpc>
                <a:spcPts val="2750"/>
              </a:lnSpc>
              <a:buNone/>
            </a:pPr>
            <a:r>
              <a:rPr lang="en-US" sz="48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			Main Break</a:t>
            </a:r>
            <a:endParaRPr lang="en-US" sz="4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A017F3-B4D2-A4B9-3C85-22B9AAB29203}"/>
              </a:ext>
            </a:extLst>
          </p:cNvPr>
          <p:cNvSpPr/>
          <p:nvPr/>
        </p:nvSpPr>
        <p:spPr>
          <a:xfrm>
            <a:off x="12639554" y="7488820"/>
            <a:ext cx="1909823" cy="74078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542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782318" y="457558"/>
            <a:ext cx="635414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D1D1B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What is Machine Learning?</a:t>
            </a:r>
            <a:endParaRPr lang="en-US" sz="445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5A67C8-104A-C707-9BF8-874642550245}"/>
              </a:ext>
            </a:extLst>
          </p:cNvPr>
          <p:cNvSpPr/>
          <p:nvPr/>
        </p:nvSpPr>
        <p:spPr>
          <a:xfrm>
            <a:off x="12639554" y="7488820"/>
            <a:ext cx="1909823" cy="74078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400287-B3F5-9CD3-6F98-AC4D266F2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3673" y="1698107"/>
            <a:ext cx="10665506" cy="48333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71B00F-3F33-DEF5-D928-5EC528AA76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7FC964EB-B83A-2911-22D5-02867BA53F79}"/>
              </a:ext>
            </a:extLst>
          </p:cNvPr>
          <p:cNvSpPr/>
          <p:nvPr/>
        </p:nvSpPr>
        <p:spPr>
          <a:xfrm>
            <a:off x="3173548" y="393170"/>
            <a:ext cx="828330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endParaRPr lang="en-US" sz="4800" dirty="0">
              <a:solidFill>
                <a:srgbClr val="61615C"/>
              </a:solidFill>
              <a:latin typeface="Tomorrow Semi Bold" pitchFamily="34" charset="0"/>
              <a:ea typeface="Tomorrow Semi Bold" pitchFamily="34" charset="-122"/>
              <a:cs typeface="Tomorrow Semi Bold" pitchFamily="34" charset="-120"/>
            </a:endParaRPr>
          </a:p>
          <a:p>
            <a:pPr marL="0" indent="0" algn="l">
              <a:lnSpc>
                <a:spcPts val="2750"/>
              </a:lnSpc>
              <a:buNone/>
            </a:pPr>
            <a:r>
              <a:rPr lang="en-US" sz="48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Types of Machine Learning</a:t>
            </a:r>
            <a:endParaRPr lang="en-US" sz="4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763ABC-750E-259B-957D-DE995F6A4705}"/>
              </a:ext>
            </a:extLst>
          </p:cNvPr>
          <p:cNvSpPr/>
          <p:nvPr/>
        </p:nvSpPr>
        <p:spPr>
          <a:xfrm>
            <a:off x="12639554" y="7488820"/>
            <a:ext cx="1909823" cy="74078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184049-45AC-E3B8-0362-95C211F0F2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6121" y="1528975"/>
            <a:ext cx="7500913" cy="5959845"/>
          </a:xfrm>
          <a:prstGeom prst="rect">
            <a:avLst/>
          </a:prstGeom>
        </p:spPr>
      </p:pic>
      <p:pic>
        <p:nvPicPr>
          <p:cNvPr id="9" name="Online Media 8" title="The AlphaGo Legacy: What is Reinforcement Learning Doing in 2025">
            <a:hlinkClick r:id="" action="ppaction://media"/>
            <a:extLst>
              <a:ext uri="{FF2B5EF4-FFF2-40B4-BE49-F238E27FC236}">
                <a16:creationId xmlns:a16="http://schemas.microsoft.com/office/drawing/2014/main" id="{517AACD1-2445-3443-D512-CE93EBE300D4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9739851" y="1528975"/>
            <a:ext cx="3433999" cy="6081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026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71B00F-3F33-DEF5-D928-5EC528AA76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4763ABC-750E-259B-957D-DE995F6A4705}"/>
              </a:ext>
            </a:extLst>
          </p:cNvPr>
          <p:cNvSpPr/>
          <p:nvPr/>
        </p:nvSpPr>
        <p:spPr>
          <a:xfrm>
            <a:off x="12639554" y="7488820"/>
            <a:ext cx="1909823" cy="74078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Online Media 4" title="What is Supervised Learning? (in 60 seconds)">
            <a:hlinkClick r:id="" action="ppaction://media"/>
            <a:extLst>
              <a:ext uri="{FF2B5EF4-FFF2-40B4-BE49-F238E27FC236}">
                <a16:creationId xmlns:a16="http://schemas.microsoft.com/office/drawing/2014/main" id="{43214ACE-4091-81B4-FA42-883B09EDD669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4768075" y="168275"/>
            <a:ext cx="4342471" cy="7690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576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71B00F-3F33-DEF5-D928-5EC528AA76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4763ABC-750E-259B-957D-DE995F6A4705}"/>
              </a:ext>
            </a:extLst>
          </p:cNvPr>
          <p:cNvSpPr/>
          <p:nvPr/>
        </p:nvSpPr>
        <p:spPr>
          <a:xfrm>
            <a:off x="12639554" y="7488820"/>
            <a:ext cx="1909823" cy="74078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Online Media 3" title="Unsupervised Learning Explained in 60 Seconds! 🧠📊 No Labels, Just Patterns">
            <a:hlinkClick r:id="" action="ppaction://media"/>
            <a:extLst>
              <a:ext uri="{FF2B5EF4-FFF2-40B4-BE49-F238E27FC236}">
                <a16:creationId xmlns:a16="http://schemas.microsoft.com/office/drawing/2014/main" id="{AB350239-2E78-DBCB-9263-A1B6A1D6852B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828800" y="112906"/>
            <a:ext cx="10671717" cy="8003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066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8E10BF-5DE0-DD5D-C4F0-C587792535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6FECA7B3-BCCB-8FF3-A797-53FA68C6E09D}"/>
              </a:ext>
            </a:extLst>
          </p:cNvPr>
          <p:cNvSpPr/>
          <p:nvPr/>
        </p:nvSpPr>
        <p:spPr>
          <a:xfrm>
            <a:off x="2678346" y="493531"/>
            <a:ext cx="828330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endParaRPr lang="en-US" sz="4800" dirty="0">
              <a:solidFill>
                <a:srgbClr val="61615C"/>
              </a:solidFill>
              <a:latin typeface="Tomorrow Semi Bold" pitchFamily="34" charset="0"/>
              <a:ea typeface="Tomorrow Semi Bold" pitchFamily="34" charset="-122"/>
              <a:cs typeface="Tomorrow Semi Bold" pitchFamily="34" charset="-120"/>
            </a:endParaRPr>
          </a:p>
          <a:p>
            <a:pPr marL="0" indent="0" algn="l">
              <a:lnSpc>
                <a:spcPts val="2750"/>
              </a:lnSpc>
              <a:buNone/>
            </a:pPr>
            <a:r>
              <a:rPr lang="en-US" sz="48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Real-world Applications of ML</a:t>
            </a:r>
            <a:endParaRPr lang="en-US" sz="4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3EC132F-618F-A328-35E6-D39EAE6E0409}"/>
              </a:ext>
            </a:extLst>
          </p:cNvPr>
          <p:cNvSpPr/>
          <p:nvPr/>
        </p:nvSpPr>
        <p:spPr>
          <a:xfrm>
            <a:off x="12639554" y="7488820"/>
            <a:ext cx="1909823" cy="74078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D8CC07-F2A1-9886-4C40-D9CEF4C715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309" y="2362622"/>
            <a:ext cx="6705043" cy="4043943"/>
          </a:xfrm>
          <a:prstGeom prst="rect">
            <a:avLst/>
          </a:prstGeom>
        </p:spPr>
      </p:pic>
      <p:pic>
        <p:nvPicPr>
          <p:cNvPr id="9" name="Online Media 8" title="How AI works in everyday life | Google AI">
            <a:hlinkClick r:id="" action="ppaction://media"/>
            <a:extLst>
              <a:ext uri="{FF2B5EF4-FFF2-40B4-BE49-F238E27FC236}">
                <a16:creationId xmlns:a16="http://schemas.microsoft.com/office/drawing/2014/main" id="{79702E03-9E8D-F6B5-0126-94958BA67082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7312352" y="2362621"/>
            <a:ext cx="7162703" cy="4043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524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1B2F55-9353-D620-66A6-2479E820C1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E5C130DB-B8CD-A2F3-3317-1FB03FDEB6C2}"/>
              </a:ext>
            </a:extLst>
          </p:cNvPr>
          <p:cNvSpPr/>
          <p:nvPr/>
        </p:nvSpPr>
        <p:spPr>
          <a:xfrm>
            <a:off x="3173548" y="3760410"/>
            <a:ext cx="828330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endParaRPr lang="en-US" sz="4800" dirty="0">
              <a:solidFill>
                <a:srgbClr val="61615C"/>
              </a:solidFill>
              <a:latin typeface="Tomorrow Semi Bold" pitchFamily="34" charset="0"/>
              <a:ea typeface="Tomorrow Semi Bold" pitchFamily="34" charset="-122"/>
              <a:cs typeface="Tomorrow Semi Bold" pitchFamily="34" charset="-120"/>
            </a:endParaRPr>
          </a:p>
          <a:p>
            <a:pPr marL="0" indent="0" algn="l">
              <a:lnSpc>
                <a:spcPts val="2750"/>
              </a:lnSpc>
              <a:buNone/>
            </a:pPr>
            <a:r>
              <a:rPr lang="en-US" sz="48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			Short break</a:t>
            </a:r>
            <a:endParaRPr lang="en-US" sz="4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27652DB-9808-C25F-4DE1-74D602A72AE9}"/>
              </a:ext>
            </a:extLst>
          </p:cNvPr>
          <p:cNvSpPr/>
          <p:nvPr/>
        </p:nvSpPr>
        <p:spPr>
          <a:xfrm>
            <a:off x="12639554" y="7488820"/>
            <a:ext cx="1909823" cy="74078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767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51CAEE-B925-8C19-FEDE-8BAB8F6FF6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46FFC641-4214-E87E-C790-8878C710C677}"/>
              </a:ext>
            </a:extLst>
          </p:cNvPr>
          <p:cNvSpPr/>
          <p:nvPr/>
        </p:nvSpPr>
        <p:spPr>
          <a:xfrm>
            <a:off x="3414327" y="493531"/>
            <a:ext cx="828330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endParaRPr lang="en-US" sz="4800" dirty="0">
              <a:solidFill>
                <a:srgbClr val="61615C"/>
              </a:solidFill>
              <a:latin typeface="Tomorrow Semi Bold" pitchFamily="34" charset="0"/>
              <a:ea typeface="Tomorrow Semi Bold" pitchFamily="34" charset="-122"/>
              <a:cs typeface="Tomorrow Semi Bold" pitchFamily="34" charset="-120"/>
            </a:endParaRPr>
          </a:p>
          <a:p>
            <a:pPr marL="0" indent="0" algn="l">
              <a:lnSpc>
                <a:spcPts val="2750"/>
              </a:lnSpc>
              <a:buNone/>
            </a:pPr>
            <a:r>
              <a:rPr lang="en-US" sz="48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ML Terminologies Simplified</a:t>
            </a:r>
            <a:endParaRPr lang="en-US" sz="4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3AE874-94D3-26D7-9A35-01E939387BAF}"/>
              </a:ext>
            </a:extLst>
          </p:cNvPr>
          <p:cNvSpPr/>
          <p:nvPr/>
        </p:nvSpPr>
        <p:spPr>
          <a:xfrm>
            <a:off x="12639554" y="7488820"/>
            <a:ext cx="1909823" cy="74078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7BF73B-17E8-99ED-CA44-94DFEA41D5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7440" y="2116405"/>
            <a:ext cx="10575520" cy="4239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456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A39F4B-B166-1437-9B95-7526DFE408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EF9BBE74-98EC-F52C-2C1C-F62A94655873}"/>
              </a:ext>
            </a:extLst>
          </p:cNvPr>
          <p:cNvSpPr/>
          <p:nvPr/>
        </p:nvSpPr>
        <p:spPr>
          <a:xfrm>
            <a:off x="3659653" y="153276"/>
            <a:ext cx="667752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endParaRPr lang="en-US" sz="4800" dirty="0">
              <a:solidFill>
                <a:srgbClr val="61615C"/>
              </a:solidFill>
              <a:latin typeface="Tomorrow Semi Bold" pitchFamily="34" charset="0"/>
              <a:ea typeface="Tomorrow Semi Bold" pitchFamily="34" charset="-122"/>
              <a:cs typeface="Tomorrow Semi Bold" pitchFamily="34" charset="-120"/>
            </a:endParaRPr>
          </a:p>
          <a:p>
            <a:pPr marL="0" indent="0" algn="l">
              <a:lnSpc>
                <a:spcPts val="2750"/>
              </a:lnSpc>
              <a:buNone/>
            </a:pPr>
            <a:r>
              <a:rPr lang="en-US" sz="48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ML Pipeline (Workflow)</a:t>
            </a:r>
            <a:endParaRPr lang="en-US" sz="4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5D90C28-9362-9693-FE56-029467406CA0}"/>
              </a:ext>
            </a:extLst>
          </p:cNvPr>
          <p:cNvSpPr/>
          <p:nvPr/>
        </p:nvSpPr>
        <p:spPr>
          <a:xfrm>
            <a:off x="12639554" y="7488820"/>
            <a:ext cx="1909823" cy="74078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An overview of Machine Learning pipeline and its importance">
            <a:extLst>
              <a:ext uri="{FF2B5EF4-FFF2-40B4-BE49-F238E27FC236}">
                <a16:creationId xmlns:a16="http://schemas.microsoft.com/office/drawing/2014/main" id="{9852871F-9730-DDBB-1853-5E9AD0ABC4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8500" y="4858835"/>
            <a:ext cx="9321165" cy="300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0C3DCF7-8C5E-67C2-AF32-CE11FADDF4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6816" y="1344744"/>
            <a:ext cx="3787252" cy="3590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437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52D7972A-FB47-404D-9D76-60202E5985AE}">
  <we:reference id="wa200005566" version="3.0.0.3" store="en-US" storeType="OMEX"/>
  <we:alternateReferences>
    <we:reference id="wa200005566" version="3.0.0.3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1596</TotalTime>
  <Words>66</Words>
  <Application>Microsoft Office PowerPoint</Application>
  <PresentationFormat>Custom</PresentationFormat>
  <Paragraphs>32</Paragraphs>
  <Slides>10</Slides>
  <Notes>10</Notes>
  <HiddenSlides>0</HiddenSlides>
  <MMClips>4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Tomorrow Semi Bold</vt:lpstr>
      <vt:lpstr>Calibri</vt:lpstr>
      <vt:lpstr>Aptos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dell</cp:lastModifiedBy>
  <cp:revision>44</cp:revision>
  <dcterms:created xsi:type="dcterms:W3CDTF">2025-05-23T05:58:18Z</dcterms:created>
  <dcterms:modified xsi:type="dcterms:W3CDTF">2025-06-12T07:06:58Z</dcterms:modified>
</cp:coreProperties>
</file>