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9"/>
  </p:notesMasterIdLst>
  <p:sldIdLst>
    <p:sldId id="256" r:id="rId2"/>
    <p:sldId id="276" r:id="rId3"/>
    <p:sldId id="275" r:id="rId4"/>
    <p:sldId id="274" r:id="rId5"/>
    <p:sldId id="289" r:id="rId6"/>
    <p:sldId id="258" r:id="rId7"/>
    <p:sldId id="277" r:id="rId8"/>
    <p:sldId id="278" r:id="rId9"/>
    <p:sldId id="261" r:id="rId10"/>
    <p:sldId id="279" r:id="rId11"/>
    <p:sldId id="280" r:id="rId12"/>
    <p:sldId id="281" r:id="rId13"/>
    <p:sldId id="282" r:id="rId14"/>
    <p:sldId id="283" r:id="rId15"/>
    <p:sldId id="285" r:id="rId16"/>
    <p:sldId id="284" r:id="rId17"/>
    <p:sldId id="267" r:id="rId18"/>
    <p:sldId id="266" r:id="rId19"/>
    <p:sldId id="268" r:id="rId20"/>
    <p:sldId id="269" r:id="rId21"/>
    <p:sldId id="270" r:id="rId22"/>
    <p:sldId id="272" r:id="rId23"/>
    <p:sldId id="273" r:id="rId24"/>
    <p:sldId id="286" r:id="rId25"/>
    <p:sldId id="290" r:id="rId26"/>
    <p:sldId id="288" r:id="rId27"/>
    <p:sldId id="27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5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-2368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40438-4C13-2C42-999A-226E833436EB}" type="datetimeFigureOut">
              <a:rPr lang="en-US" smtClean="0"/>
              <a:t>04/12/13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84D77-96A2-284B-BC31-C2CA7DE659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1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84D77-96A2-284B-BC31-C2CA7DE659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5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84D77-96A2-284B-BC31-C2CA7DE659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04/12/13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04/12/13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04/12/13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04/12/13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04/12/13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04/12/13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04/12/13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04/12/13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04/12/13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04/12/13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04/12/13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04/12/13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04/12/13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aketechez.wordpress.com" TargetMode="External"/><Relationship Id="rId3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93" y="1438997"/>
            <a:ext cx="5680549" cy="25195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4601" y="3613730"/>
            <a:ext cx="6498158" cy="1164317"/>
          </a:xfrm>
        </p:spPr>
        <p:txBody>
          <a:bodyPr anchor="ctr" anchorCtr="0"/>
          <a:lstStyle/>
          <a:p>
            <a:r>
              <a:rPr lang="en-US" sz="3600" dirty="0" smtClean="0"/>
              <a:t>MakeTechEz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4602" y="4533500"/>
            <a:ext cx="6674722" cy="755459"/>
          </a:xfr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008000"/>
                </a:solidFill>
              </a:rPr>
              <a:t>BridgeGap </a:t>
            </a:r>
            <a:r>
              <a:rPr lang="en-US" sz="3200" b="1" dirty="0" smtClean="0">
                <a:solidFill>
                  <a:srgbClr val="008000"/>
                </a:solidFill>
              </a:rPr>
              <a:t>Finishing School</a:t>
            </a:r>
            <a:endParaRPr lang="en-US" sz="32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708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dirty="0"/>
              <a:t>What </a:t>
            </a:r>
            <a:r>
              <a:rPr lang="en-US" b="1" dirty="0" smtClean="0"/>
              <a:t>Role</a:t>
            </a:r>
            <a:r>
              <a:rPr lang="en-US" dirty="0" smtClean="0"/>
              <a:t> </a:t>
            </a:r>
            <a:r>
              <a:rPr lang="en-US" dirty="0"/>
              <a:t>do </a:t>
            </a:r>
            <a:r>
              <a:rPr lang="en-US" dirty="0" smtClean="0"/>
              <a:t>Finishing Schools </a:t>
            </a:r>
            <a:r>
              <a:rPr lang="en-US" dirty="0"/>
              <a:t>play?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" y="1491498"/>
            <a:ext cx="8042276" cy="2848228"/>
          </a:xfrm>
          <a:prstGeom prst="rect">
            <a:avLst/>
          </a:prstGeom>
        </p:spPr>
      </p:pic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970177" y="4392649"/>
            <a:ext cx="6791308" cy="201109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Increase Job Readiness </a:t>
            </a:r>
            <a:r>
              <a:rPr lang="en-US" dirty="0" smtClean="0"/>
              <a:t>and Productivity</a:t>
            </a:r>
          </a:p>
          <a:p>
            <a:r>
              <a:rPr lang="en-US" dirty="0"/>
              <a:t>Bridge The Gap </a:t>
            </a:r>
            <a:r>
              <a:rPr lang="en-US" dirty="0" smtClean="0"/>
              <a:t>based </a:t>
            </a:r>
            <a:r>
              <a:rPr lang="en-US" dirty="0"/>
              <a:t>on requisite </a:t>
            </a:r>
            <a:r>
              <a:rPr lang="en-US" dirty="0" smtClean="0"/>
              <a:t>needs</a:t>
            </a:r>
          </a:p>
          <a:p>
            <a:r>
              <a:rPr lang="en-US" dirty="0"/>
              <a:t>Ensure Industry Know-</a:t>
            </a:r>
            <a:r>
              <a:rPr lang="en-US" dirty="0" smtClean="0"/>
              <a:t>how for </a:t>
            </a:r>
            <a:r>
              <a:rPr lang="en-US" dirty="0"/>
              <a:t>better </a:t>
            </a:r>
            <a:r>
              <a:rPr lang="en-US" dirty="0" smtClean="0"/>
              <a:t>employment</a:t>
            </a:r>
          </a:p>
          <a:p>
            <a:r>
              <a:rPr lang="en-US" dirty="0"/>
              <a:t>Create pool of Industry </a:t>
            </a:r>
            <a:r>
              <a:rPr lang="en-US" dirty="0" smtClean="0"/>
              <a:t>Ready Engineers</a:t>
            </a:r>
          </a:p>
        </p:txBody>
      </p:sp>
    </p:spTree>
    <p:extLst>
      <p:ext uri="{BB962C8B-B14F-4D97-AF65-F5344CB8AC3E}">
        <p14:creationId xmlns:p14="http://schemas.microsoft.com/office/powerpoint/2010/main" val="1328182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b="1" dirty="0" smtClean="0"/>
              <a:t>Gaps </a:t>
            </a:r>
            <a:r>
              <a:rPr lang="en-US" dirty="0" smtClean="0"/>
              <a:t>in Finishing Schools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4" y="1713948"/>
            <a:ext cx="8042277" cy="427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36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636009"/>
              </p:ext>
            </p:extLst>
          </p:nvPr>
        </p:nvGraphicFramePr>
        <p:xfrm>
          <a:off x="566914" y="1779760"/>
          <a:ext cx="7971716" cy="443174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968450"/>
                <a:gridCol w="4003266"/>
              </a:tblGrid>
              <a:tr h="16073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428934">
                <a:tc>
                  <a:txBody>
                    <a:bodyPr/>
                    <a:lstStyle/>
                    <a:p>
                      <a:pPr marL="342900" indent="-342900">
                        <a:spcBef>
                          <a:spcPts val="600"/>
                        </a:spcBef>
                        <a:buFont typeface="+mj-lt"/>
                        <a:buAutoNum type="arabicPeriod"/>
                      </a:pPr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Content Design</a:t>
                      </a:r>
                    </a:p>
                    <a:p>
                      <a:pPr marL="350838" lvl="1" indent="1588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Not completely Lab Based and Practical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spcBef>
                          <a:spcPts val="600"/>
                        </a:spcBef>
                        <a:buFont typeface="+mj-lt"/>
                        <a:buAutoNum type="arabicPeriod"/>
                      </a:pPr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Content Design</a:t>
                      </a:r>
                    </a:p>
                    <a:p>
                      <a:pPr marL="350838" lvl="1" indent="1588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baseline="0" dirty="0" smtClean="0">
                          <a:solidFill>
                            <a:srgbClr val="FFFFFF"/>
                          </a:solidFill>
                        </a:rPr>
                        <a:t>Lab based with students writing compiling and executing 150-200 live programs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1395466">
                <a:tc>
                  <a:txBody>
                    <a:bodyPr/>
                    <a:lstStyle/>
                    <a:p>
                      <a:pPr marL="352425" indent="-352425">
                        <a:spcBef>
                          <a:spcPts val="600"/>
                        </a:spcBef>
                        <a:buFont typeface="+mj-lt"/>
                        <a:buAutoNum type="arabicPeriod" startAt="2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Content Mentoring</a:t>
                      </a:r>
                    </a:p>
                    <a:p>
                      <a:pPr marL="350838" lvl="1" indent="1588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Not trained by Qualified Industry Experts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52425" indent="-352425">
                        <a:spcBef>
                          <a:spcPts val="600"/>
                        </a:spcBef>
                        <a:buFont typeface="+mj-lt"/>
                        <a:buAutoNum type="arabicPeriod" startAt="2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Content Mentoring</a:t>
                      </a:r>
                    </a:p>
                    <a:p>
                      <a:pPr marL="350838" lvl="1" indent="1588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Senior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Industry Professionals working on latest technologies will be mentors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06" y="2056864"/>
            <a:ext cx="3412209" cy="718360"/>
          </a:xfrm>
          <a:prstGeom prst="rect">
            <a:avLst/>
          </a:prstGeom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4675543" y="2912016"/>
            <a:ext cx="3718345" cy="42338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FF00"/>
                </a:solidFill>
              </a:rPr>
              <a:t>BridgeGap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Finishing School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124" y="1880828"/>
            <a:ext cx="2911670" cy="103118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190431" y="2017922"/>
            <a:ext cx="822960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4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49276" y="107576"/>
            <a:ext cx="6146384" cy="1336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BridgeGap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/>
              <a:t>Finishing School</a:t>
            </a:r>
            <a:r>
              <a:rPr lang="en-US" dirty="0" smtClean="0"/>
              <a:t> </a:t>
            </a:r>
            <a:r>
              <a:rPr lang="en-US" dirty="0" smtClean="0"/>
              <a:t>Fills the </a:t>
            </a:r>
            <a:r>
              <a:rPr lang="en-US" b="1" dirty="0" smtClean="0"/>
              <a:t>Gap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143" y="107576"/>
            <a:ext cx="1857407" cy="133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51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199263"/>
              </p:ext>
            </p:extLst>
          </p:nvPr>
        </p:nvGraphicFramePr>
        <p:xfrm>
          <a:off x="566914" y="1779760"/>
          <a:ext cx="7971716" cy="443174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968450"/>
                <a:gridCol w="4003266"/>
              </a:tblGrid>
              <a:tr h="16073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428934">
                <a:tc>
                  <a:txBody>
                    <a:bodyPr/>
                    <a:lstStyle/>
                    <a:p>
                      <a:pPr marL="352425" indent="-352425">
                        <a:spcBef>
                          <a:spcPts val="600"/>
                        </a:spcBef>
                        <a:buFont typeface="+mj-lt"/>
                        <a:buAutoNum type="arabicPeriod" startAt="3"/>
                      </a:pPr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Content Delivery</a:t>
                      </a:r>
                    </a:p>
                    <a:p>
                      <a:pPr marL="350838" lvl="1" indent="1588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Classroom based and do not use live video on PC or Mobile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52425" indent="-352425">
                        <a:spcBef>
                          <a:spcPts val="600"/>
                        </a:spcBef>
                        <a:buFont typeface="+mj-lt"/>
                        <a:buAutoNum type="arabicPeriod" startAt="3"/>
                      </a:pPr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Content Delivery</a:t>
                      </a:r>
                    </a:p>
                    <a:p>
                      <a:pPr marL="350838" lvl="1" indent="1588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baseline="0" dirty="0" smtClean="0">
                          <a:solidFill>
                            <a:srgbClr val="FFFFFF"/>
                          </a:solidFill>
                        </a:rPr>
                        <a:t>Online Training Content, Self Paced Study and One-on-One Mentoring using Live Video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1395466">
                <a:tc>
                  <a:txBody>
                    <a:bodyPr/>
                    <a:lstStyle/>
                    <a:p>
                      <a:pPr marL="352425" indent="-352425">
                        <a:spcBef>
                          <a:spcPts val="600"/>
                        </a:spcBef>
                        <a:buFont typeface="+mj-lt"/>
                        <a:buAutoNum type="arabicPeriod" startAt="4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One-on-One Guide</a:t>
                      </a:r>
                    </a:p>
                    <a:p>
                      <a:pPr marL="350838" lvl="1" indent="1588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 not Understand individuals Knowledge Gap and Guide accordingly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52425" marR="0" indent="-3524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One-on-One Guide</a:t>
                      </a:r>
                    </a:p>
                    <a:p>
                      <a:pPr marL="350838" lvl="1" indent="1588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b="1" dirty="0" smtClean="0"/>
                        <a:t>One Skill - One Mentor - One Student </a:t>
                      </a:r>
                      <a:r>
                        <a:rPr lang="en-US" dirty="0" smtClean="0"/>
                        <a:t>Mentoring Process</a:t>
                      </a:r>
                      <a:r>
                        <a:rPr lang="en-US" baseline="0" dirty="0" smtClean="0"/>
                        <a:t> due to limited intake of students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06" y="2056864"/>
            <a:ext cx="3412209" cy="71836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675543" y="2912016"/>
            <a:ext cx="3718345" cy="42338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FF00"/>
                </a:solidFill>
              </a:rPr>
              <a:t>BridgeGap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 Finishing School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124" y="1880828"/>
            <a:ext cx="2911670" cy="103118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190431" y="2017922"/>
            <a:ext cx="822960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4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49276" y="107576"/>
            <a:ext cx="6146384" cy="1336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BridgeGap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smtClean="0"/>
              <a:t>Finishing School </a:t>
            </a:r>
            <a:r>
              <a:rPr lang="en-US" dirty="0" smtClean="0"/>
              <a:t>Fills the </a:t>
            </a:r>
            <a:r>
              <a:rPr lang="en-US" b="1" dirty="0" smtClean="0"/>
              <a:t>Gap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143" y="107576"/>
            <a:ext cx="1857407" cy="133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44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973347"/>
              </p:ext>
            </p:extLst>
          </p:nvPr>
        </p:nvGraphicFramePr>
        <p:xfrm>
          <a:off x="566914" y="1779760"/>
          <a:ext cx="7971716" cy="443174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968450"/>
                <a:gridCol w="4003266"/>
              </a:tblGrid>
              <a:tr h="16073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428934">
                <a:tc>
                  <a:txBody>
                    <a:bodyPr/>
                    <a:lstStyle/>
                    <a:p>
                      <a:pPr marL="352425" indent="-352425">
                        <a:spcBef>
                          <a:spcPts val="600"/>
                        </a:spcBef>
                        <a:buFont typeface="+mj-lt"/>
                        <a:buAutoNum type="arabicPeriod" startAt="5"/>
                      </a:pPr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Hands-on Training</a:t>
                      </a:r>
                    </a:p>
                    <a:p>
                      <a:pPr marL="350838" lvl="1" indent="1588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Practically No Hands-on</a:t>
                      </a:r>
                      <a:r>
                        <a:rPr lang="en-US" baseline="0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Training and Verification 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52425" indent="-352425">
                        <a:spcBef>
                          <a:spcPts val="600"/>
                        </a:spcBef>
                        <a:buFont typeface="+mj-lt"/>
                        <a:buAutoNum type="arabicPeriod" startAt="5"/>
                      </a:pPr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Hands-on Training</a:t>
                      </a:r>
                    </a:p>
                    <a:p>
                      <a:pPr marL="350838" lvl="1" indent="1588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baseline="0" dirty="0" smtClean="0">
                          <a:solidFill>
                            <a:srgbClr val="FFFFFF"/>
                          </a:solidFill>
                        </a:rPr>
                        <a:t>After Every Step students write Practice Programs verified by the Industry Experts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1395466">
                <a:tc>
                  <a:txBody>
                    <a:bodyPr/>
                    <a:lstStyle/>
                    <a:p>
                      <a:pPr marL="352425" indent="-352425">
                        <a:spcBef>
                          <a:spcPts val="600"/>
                        </a:spcBef>
                        <a:buFont typeface="+mj-lt"/>
                        <a:buAutoNum type="arabicPeriod" startAt="6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Problem Solving Skills</a:t>
                      </a:r>
                    </a:p>
                    <a:p>
                      <a:pPr marL="350838" lvl="1" indent="1588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 not have skillset to search Internet and gather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52425" marR="0" indent="-3524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6"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Problem Solving Skills</a:t>
                      </a:r>
                    </a:p>
                    <a:p>
                      <a:pPr marL="350838" lvl="1" indent="1588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Ongoing Mentoring to reach out to internet to solve Practice Programs given during training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06" y="2056864"/>
            <a:ext cx="3412209" cy="71836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675543" y="2912016"/>
            <a:ext cx="3718345" cy="42338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FF00"/>
                </a:solidFill>
              </a:rPr>
              <a:t>BridgeGap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Finishing </a:t>
            </a:r>
            <a:r>
              <a:rPr lang="en-US" sz="2000" b="1" dirty="0">
                <a:solidFill>
                  <a:schemeClr val="bg1"/>
                </a:solidFill>
              </a:rPr>
              <a:t>School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124" y="1880828"/>
            <a:ext cx="2911670" cy="103118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190431" y="2017922"/>
            <a:ext cx="822960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4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143" y="107576"/>
            <a:ext cx="1857407" cy="1336956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49276" y="107576"/>
            <a:ext cx="6146384" cy="1336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BridgeGap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smtClean="0"/>
              <a:t>Finishing School </a:t>
            </a:r>
            <a:r>
              <a:rPr lang="en-US" dirty="0" smtClean="0"/>
              <a:t>Fills the </a:t>
            </a:r>
            <a:r>
              <a:rPr lang="en-US" b="1" dirty="0" smtClean="0"/>
              <a:t>Gap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84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499" y="107576"/>
            <a:ext cx="6623051" cy="133695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b="1" dirty="0" smtClean="0"/>
              <a:t>What is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BridgeGap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smtClean="0"/>
              <a:t>Finishing School?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235" y="3483125"/>
            <a:ext cx="8042276" cy="2751860"/>
          </a:xfrm>
        </p:spPr>
        <p:txBody>
          <a:bodyPr anchor="ctr" anchorCtr="0">
            <a:noAutofit/>
          </a:bodyPr>
          <a:lstStyle/>
          <a:p>
            <a:pPr algn="just"/>
            <a:r>
              <a:rPr lang="en-US" dirty="0" smtClean="0"/>
              <a:t>BridgeGap Training Solution is a Skill Gap Enhancement Programme for Fresh Engineers opting for IT Jobs. </a:t>
            </a:r>
          </a:p>
          <a:p>
            <a:pPr algn="just"/>
            <a:r>
              <a:rPr lang="en-US" dirty="0" smtClean="0"/>
              <a:t>BridgeGap provides Training Programme on Latest Technologies </a:t>
            </a:r>
            <a:r>
              <a:rPr lang="en-US" dirty="0"/>
              <a:t>ranging from </a:t>
            </a:r>
            <a:r>
              <a:rPr lang="en-US" dirty="0" smtClean="0"/>
              <a:t>Core Programming </a:t>
            </a:r>
            <a:r>
              <a:rPr lang="en-US" dirty="0"/>
              <a:t>Languages </a:t>
            </a:r>
            <a:r>
              <a:rPr lang="en-US" dirty="0" smtClean="0"/>
              <a:t>to </a:t>
            </a:r>
            <a:r>
              <a:rPr lang="en-US" dirty="0"/>
              <a:t>Mobile Programming to Web and Server Programming. 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07576"/>
            <a:ext cx="1407089" cy="14030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547" y="1572923"/>
            <a:ext cx="3610634" cy="1278731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2646269" y="2701271"/>
            <a:ext cx="4434193" cy="755459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8000"/>
                </a:solidFill>
              </a:rPr>
              <a:t>BridgeGap </a:t>
            </a:r>
            <a:r>
              <a:rPr lang="en-US" b="1" dirty="0" smtClean="0">
                <a:solidFill>
                  <a:srgbClr val="008000"/>
                </a:solidFill>
              </a:rPr>
              <a:t>Finishing Schoo</a:t>
            </a:r>
            <a:r>
              <a:rPr lang="en-US" b="1" dirty="0">
                <a:solidFill>
                  <a:srgbClr val="008000"/>
                </a:solidFill>
              </a:rPr>
              <a:t>l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560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499" y="107576"/>
            <a:ext cx="6623051" cy="133695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b="1" dirty="0" smtClean="0"/>
              <a:t>What is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BridgeGap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smtClean="0"/>
              <a:t>Finishing School?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235" y="3456730"/>
            <a:ext cx="8042276" cy="2816740"/>
          </a:xfrm>
        </p:spPr>
        <p:txBody>
          <a:bodyPr anchor="ctr" anchorCtr="0">
            <a:noAutofit/>
          </a:bodyPr>
          <a:lstStyle/>
          <a:p>
            <a:pPr algn="just"/>
            <a:r>
              <a:rPr lang="en-US" dirty="0" smtClean="0"/>
              <a:t>Each Technology Series </a:t>
            </a:r>
            <a:r>
              <a:rPr lang="en-US" dirty="0"/>
              <a:t>consists of up to 18 Steps </a:t>
            </a:r>
            <a:r>
              <a:rPr lang="en-US" dirty="0" smtClean="0"/>
              <a:t>with 100s of Sample Codes and Practice Programs to make </a:t>
            </a:r>
            <a:r>
              <a:rPr lang="en-US" dirty="0"/>
              <a:t>Engineers </a:t>
            </a:r>
            <a:r>
              <a:rPr lang="en-US" dirty="0" smtClean="0"/>
              <a:t>hands-on with technology. </a:t>
            </a:r>
          </a:p>
          <a:p>
            <a:pPr marL="349250" lvl="1" indent="-349250" algn="just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dirty="0"/>
              <a:t>Mentoring Process is based on the philosophy of  </a:t>
            </a:r>
            <a:r>
              <a:rPr lang="en-US" sz="2400" b="1" dirty="0"/>
              <a:t>One Skill - One Mentor - One Student</a:t>
            </a:r>
            <a:r>
              <a:rPr lang="en-US" sz="2400" dirty="0"/>
              <a:t>. This helps to identify skill gaps in the engineers and guide them </a:t>
            </a:r>
            <a:r>
              <a:rPr lang="en-US" sz="2400" dirty="0" smtClean="0"/>
              <a:t>appropriately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07576"/>
            <a:ext cx="1407089" cy="14030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547" y="1572923"/>
            <a:ext cx="3610634" cy="1278731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2646269" y="2701271"/>
            <a:ext cx="4434193" cy="755459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8000"/>
                </a:solidFill>
              </a:rPr>
              <a:t>BridgeGap Finishing School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057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672" y="126820"/>
            <a:ext cx="1317712" cy="131771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88406"/>
            <a:ext cx="8042276" cy="4697692"/>
          </a:xfrm>
        </p:spPr>
        <p:txBody>
          <a:bodyPr>
            <a:normAutofit fontScale="92500"/>
          </a:bodyPr>
          <a:lstStyle/>
          <a:p>
            <a:pPr algn="just">
              <a:spcAft>
                <a:spcPts val="1200"/>
              </a:spcAft>
            </a:pPr>
            <a:r>
              <a:rPr lang="en-US" b="1" dirty="0" smtClean="0"/>
              <a:t>Content Design </a:t>
            </a:r>
            <a:r>
              <a:rPr lang="en-US" dirty="0" smtClean="0"/>
              <a:t>– </a:t>
            </a:r>
          </a:p>
          <a:p>
            <a:pPr lvl="1" algn="just"/>
            <a:r>
              <a:rPr lang="en-US" dirty="0" smtClean="0"/>
              <a:t>Introduces Concepts mainly by writing and compiling lot of programs than reading lot of theory. Its </a:t>
            </a:r>
            <a:r>
              <a:rPr lang="en-US" b="1" dirty="0" smtClean="0"/>
              <a:t>Learning by being Hands-on</a:t>
            </a:r>
          </a:p>
          <a:p>
            <a:pPr lvl="1" algn="just"/>
            <a:r>
              <a:rPr lang="en-US" dirty="0"/>
              <a:t>Its a </a:t>
            </a:r>
            <a:r>
              <a:rPr lang="en-US" b="1" dirty="0"/>
              <a:t>18 Step Process </a:t>
            </a:r>
            <a:r>
              <a:rPr lang="en-US" dirty="0"/>
              <a:t>which can be completed in flat 2 - 4 weeks </a:t>
            </a:r>
            <a:r>
              <a:rPr lang="en-US" dirty="0" smtClean="0"/>
              <a:t>time</a:t>
            </a:r>
            <a:endParaRPr lang="en-US" dirty="0"/>
          </a:p>
          <a:p>
            <a:pPr lvl="1" algn="just"/>
            <a:r>
              <a:rPr lang="en-US" dirty="0"/>
              <a:t>Every Step introduces </a:t>
            </a:r>
            <a:r>
              <a:rPr lang="en-US" b="1" dirty="0"/>
              <a:t>5 - 10 </a:t>
            </a:r>
            <a:r>
              <a:rPr lang="en-US" b="1" dirty="0" smtClean="0"/>
              <a:t>Concepts </a:t>
            </a:r>
            <a:r>
              <a:rPr lang="en-US" dirty="0"/>
              <a:t>and each concepts is demonstrated with a sample code which are built, compiled and executed by </a:t>
            </a:r>
            <a:r>
              <a:rPr lang="en-US" dirty="0" smtClean="0"/>
              <a:t>engineers</a:t>
            </a:r>
          </a:p>
          <a:p>
            <a:pPr lvl="1" algn="just"/>
            <a:r>
              <a:rPr lang="en-US" dirty="0" smtClean="0"/>
              <a:t>At the end of each step students write </a:t>
            </a:r>
            <a:r>
              <a:rPr lang="en-US" b="1" dirty="0" smtClean="0"/>
              <a:t>Practice Programs</a:t>
            </a:r>
            <a:r>
              <a:rPr lang="en-US" dirty="0" smtClean="0"/>
              <a:t> verified by Technology Experts in India and Globally.</a:t>
            </a:r>
          </a:p>
          <a:p>
            <a:pPr lvl="1" algn="just"/>
            <a:r>
              <a:rPr lang="en-US" dirty="0"/>
              <a:t>At the End of the Training Programme, Engineers would have written any-where between </a:t>
            </a:r>
            <a:r>
              <a:rPr lang="en-US" b="1" dirty="0"/>
              <a:t>150 - 200 Programs</a:t>
            </a:r>
            <a:endParaRPr lang="en-US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9275" y="107576"/>
            <a:ext cx="6705319" cy="1336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How 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BridgeGap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400" dirty="0" smtClean="0"/>
              <a:t>Finishing School </a:t>
            </a:r>
            <a:r>
              <a:rPr lang="en-US" sz="4400" b="1" dirty="0" smtClean="0"/>
              <a:t>Works</a:t>
            </a:r>
            <a:r>
              <a:rPr lang="en-US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63680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781757"/>
            <a:ext cx="8042276" cy="4516136"/>
          </a:xfrm>
        </p:spPr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b="1" dirty="0"/>
              <a:t>Content </a:t>
            </a:r>
            <a:r>
              <a:rPr lang="en-US" b="1" dirty="0" smtClean="0"/>
              <a:t>Mentoring </a:t>
            </a:r>
            <a:r>
              <a:rPr lang="en-US" dirty="0" smtClean="0"/>
              <a:t>– </a:t>
            </a:r>
          </a:p>
          <a:p>
            <a:pPr lvl="1" algn="just"/>
            <a:r>
              <a:rPr lang="en-US" dirty="0"/>
              <a:t>Mentoring Process is </a:t>
            </a:r>
            <a:r>
              <a:rPr lang="en-US" dirty="0" smtClean="0"/>
              <a:t>based on the philosophy of  </a:t>
            </a:r>
            <a:r>
              <a:rPr lang="en-US" b="1" dirty="0" smtClean="0"/>
              <a:t>One </a:t>
            </a:r>
            <a:r>
              <a:rPr lang="en-US" b="1" dirty="0"/>
              <a:t>Skill - One Mentor - One </a:t>
            </a:r>
            <a:r>
              <a:rPr lang="en-US" b="1" dirty="0" smtClean="0"/>
              <a:t>Student</a:t>
            </a:r>
            <a:r>
              <a:rPr lang="en-US" dirty="0" smtClean="0"/>
              <a:t>. </a:t>
            </a:r>
            <a:r>
              <a:rPr lang="en-US" dirty="0"/>
              <a:t>This helps to </a:t>
            </a:r>
            <a:r>
              <a:rPr lang="en-US" dirty="0" smtClean="0"/>
              <a:t>identify </a:t>
            </a:r>
            <a:r>
              <a:rPr lang="en-US" dirty="0"/>
              <a:t>skill gaps in the </a:t>
            </a:r>
            <a:r>
              <a:rPr lang="en-US" dirty="0" smtClean="0"/>
              <a:t>engineers </a:t>
            </a:r>
            <a:r>
              <a:rPr lang="en-US" dirty="0"/>
              <a:t>and guide </a:t>
            </a:r>
            <a:r>
              <a:rPr lang="en-US" dirty="0" smtClean="0"/>
              <a:t>them appropriately</a:t>
            </a:r>
          </a:p>
          <a:p>
            <a:pPr lvl="1" algn="just"/>
            <a:r>
              <a:rPr lang="en-US" dirty="0"/>
              <a:t>After Every Step </a:t>
            </a:r>
            <a:r>
              <a:rPr lang="en-US" dirty="0" smtClean="0"/>
              <a:t>mentor </a:t>
            </a:r>
            <a:r>
              <a:rPr lang="en-US" b="1" dirty="0"/>
              <a:t>cross </a:t>
            </a:r>
            <a:r>
              <a:rPr lang="en-US" b="1" dirty="0" smtClean="0"/>
              <a:t>examines </a:t>
            </a:r>
            <a:r>
              <a:rPr lang="en-US" dirty="0" smtClean="0"/>
              <a:t>the engineer one</a:t>
            </a:r>
            <a:r>
              <a:rPr lang="en-US" dirty="0"/>
              <a:t>-on-one </a:t>
            </a:r>
            <a:r>
              <a:rPr lang="en-US" dirty="0" smtClean="0"/>
              <a:t>to </a:t>
            </a:r>
            <a:r>
              <a:rPr lang="en-US" dirty="0"/>
              <a:t>check the level of understanding and </a:t>
            </a:r>
            <a:r>
              <a:rPr lang="en-US" dirty="0" smtClean="0"/>
              <a:t>give  them practice programs accordingly.</a:t>
            </a:r>
            <a:endParaRPr lang="en-US" dirty="0"/>
          </a:p>
          <a:p>
            <a:pPr lvl="1" algn="just"/>
            <a:endParaRPr lang="en-US" dirty="0" smtClean="0"/>
          </a:p>
          <a:p>
            <a:pPr marL="349250" lvl="1" indent="0" algn="just">
              <a:buNone/>
            </a:pPr>
            <a:r>
              <a:rPr lang="en-US" dirty="0" smtClean="0"/>
              <a:t>Internally our Mentors are called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7582" y="5677459"/>
            <a:ext cx="2399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Dronaacharya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872" y="5015398"/>
            <a:ext cx="2438400" cy="162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672" y="126820"/>
            <a:ext cx="1317712" cy="1317712"/>
          </a:xfrm>
          <a:prstGeom prst="rect">
            <a:avLst/>
          </a:prstGeom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49275" y="107576"/>
            <a:ext cx="6705319" cy="1336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How 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BridgeGap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400" dirty="0"/>
              <a:t>Finishing School </a:t>
            </a:r>
            <a:r>
              <a:rPr lang="en-US" sz="4400" b="1" dirty="0" smtClean="0"/>
              <a:t>Works</a:t>
            </a:r>
            <a:r>
              <a:rPr lang="en-US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9031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5346"/>
            <a:ext cx="8042276" cy="4533777"/>
          </a:xfrm>
        </p:spPr>
        <p:txBody>
          <a:bodyPr>
            <a:normAutofit/>
          </a:bodyPr>
          <a:lstStyle/>
          <a:p>
            <a:pPr algn="just">
              <a:spcBef>
                <a:spcPts val="1400"/>
              </a:spcBef>
              <a:spcAft>
                <a:spcPts val="1200"/>
              </a:spcAft>
            </a:pPr>
            <a:r>
              <a:rPr lang="en-US" b="1" dirty="0" smtClean="0"/>
              <a:t>Content Delivery </a:t>
            </a:r>
            <a:r>
              <a:rPr lang="en-US" dirty="0"/>
              <a:t>– </a:t>
            </a:r>
          </a:p>
          <a:p>
            <a:pPr lvl="1" algn="just">
              <a:spcBef>
                <a:spcPts val="0"/>
              </a:spcBef>
            </a:pPr>
            <a:r>
              <a:rPr lang="en-US" dirty="0"/>
              <a:t>Online Training </a:t>
            </a:r>
            <a:r>
              <a:rPr lang="en-US" dirty="0" smtClean="0"/>
              <a:t>Content and Self Paced Study by Engineer</a:t>
            </a:r>
          </a:p>
          <a:p>
            <a:pPr lvl="1" algn="just"/>
            <a:r>
              <a:rPr lang="en-US" dirty="0"/>
              <a:t>Mentor and Engineer connect using Google Hangout or Skype One-on-One where-in Mentor can see the shared desktop of engineer, ask questions on concepts and give </a:t>
            </a:r>
            <a:r>
              <a:rPr lang="en-US" dirty="0" smtClean="0"/>
              <a:t>Practice Programs </a:t>
            </a:r>
            <a:r>
              <a:rPr lang="en-US" dirty="0"/>
              <a:t>from the pre-defined list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116" y="4405204"/>
            <a:ext cx="3520570" cy="1716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424" y="4458126"/>
            <a:ext cx="1218947" cy="166335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7574" y="6156764"/>
            <a:ext cx="822525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Real People - Real Help - Real Time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672" y="126820"/>
            <a:ext cx="1317712" cy="1317712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49275" y="107576"/>
            <a:ext cx="6705319" cy="1336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How 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BridgeGap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400" dirty="0"/>
              <a:t>Finishing School </a:t>
            </a:r>
            <a:r>
              <a:rPr lang="en-US" sz="4400" b="1" dirty="0" smtClean="0"/>
              <a:t>Works</a:t>
            </a:r>
            <a:r>
              <a:rPr lang="en-US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08502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dirty="0"/>
              <a:t>Engineers, Are They </a:t>
            </a:r>
            <a:r>
              <a:rPr lang="en-US" b="1" dirty="0"/>
              <a:t>Employable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3598797"/>
            <a:ext cx="8042276" cy="2562497"/>
          </a:xfrm>
        </p:spPr>
        <p:txBody>
          <a:bodyPr anchor="ctr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In 2011-12 India produced </a:t>
            </a:r>
            <a:r>
              <a:rPr lang="en-US" dirty="0"/>
              <a:t>more than 500,000 </a:t>
            </a:r>
            <a:r>
              <a:rPr lang="en-US" dirty="0" smtClean="0"/>
              <a:t>engineers, </a:t>
            </a:r>
            <a:r>
              <a:rPr lang="en-US" dirty="0"/>
              <a:t>only </a:t>
            </a:r>
            <a:r>
              <a:rPr lang="en-US" dirty="0" smtClean="0"/>
              <a:t>3.51% are </a:t>
            </a:r>
            <a:r>
              <a:rPr lang="en-US" dirty="0"/>
              <a:t>appropriately trained to be directly deployed on </a:t>
            </a:r>
            <a:r>
              <a:rPr lang="en-US" dirty="0" smtClean="0"/>
              <a:t>projects and 2.68% </a:t>
            </a:r>
            <a:r>
              <a:rPr lang="en-US" dirty="0"/>
              <a:t>are employable in IT product </a:t>
            </a:r>
            <a:r>
              <a:rPr lang="en-US" dirty="0" smtClean="0"/>
              <a:t>companies</a:t>
            </a:r>
            <a:endParaRPr lang="en-US" sz="1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855" y="1742636"/>
            <a:ext cx="3533010" cy="17665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2193" y="6022503"/>
            <a:ext cx="7989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Source - National Employability </a:t>
            </a:r>
            <a:r>
              <a:rPr lang="en-US" sz="1600" i="1" dirty="0" smtClean="0"/>
              <a:t>Report </a:t>
            </a:r>
            <a:r>
              <a:rPr lang="en-US" sz="1600" i="1" dirty="0"/>
              <a:t>(NER)</a:t>
            </a:r>
          </a:p>
        </p:txBody>
      </p:sp>
    </p:spTree>
    <p:extLst>
      <p:ext uri="{BB962C8B-B14F-4D97-AF65-F5344CB8AC3E}">
        <p14:creationId xmlns:p14="http://schemas.microsoft.com/office/powerpoint/2010/main" val="3444879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" y="107576"/>
            <a:ext cx="1798054" cy="1346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7329" y="107576"/>
            <a:ext cx="6244222" cy="133695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b="1" dirty="0" smtClean="0"/>
              <a:t>Recap</a:t>
            </a:r>
            <a:r>
              <a:rPr lang="en-US" dirty="0" smtClean="0"/>
              <a:t>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BridgeGap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800" dirty="0"/>
              <a:t>Finishing School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22986"/>
            <a:ext cx="8042276" cy="4763113"/>
          </a:xfrm>
        </p:spPr>
        <p:txBody>
          <a:bodyPr anchor="ctr" anchorCtr="0">
            <a:normAutofit fontScale="92500" lnSpcReduction="10000"/>
          </a:bodyPr>
          <a:lstStyle/>
          <a:p>
            <a:r>
              <a:rPr lang="en-US" sz="2600" dirty="0" smtClean="0"/>
              <a:t>BridgeGap enrolls </a:t>
            </a:r>
            <a:r>
              <a:rPr lang="en-US" sz="2600" b="1" dirty="0" smtClean="0"/>
              <a:t>Limited</a:t>
            </a:r>
            <a:r>
              <a:rPr lang="en-US" sz="2600" dirty="0" smtClean="0"/>
              <a:t> </a:t>
            </a:r>
            <a:r>
              <a:rPr lang="en-US" sz="2600" b="1" dirty="0" smtClean="0"/>
              <a:t>Students</a:t>
            </a:r>
            <a:r>
              <a:rPr lang="en-US" sz="2600" dirty="0" smtClean="0"/>
              <a:t> and goes through </a:t>
            </a:r>
            <a:r>
              <a:rPr lang="en-US" sz="2600" b="1" dirty="0" smtClean="0"/>
              <a:t>pre-screening evaluation </a:t>
            </a:r>
            <a:r>
              <a:rPr lang="en-US" sz="2600" dirty="0" smtClean="0"/>
              <a:t>process.</a:t>
            </a:r>
          </a:p>
          <a:p>
            <a:r>
              <a:rPr lang="en-US" sz="2600" dirty="0" smtClean="0"/>
              <a:t>It is a </a:t>
            </a:r>
            <a:r>
              <a:rPr lang="en-US" sz="2600" b="1" dirty="0" smtClean="0"/>
              <a:t>One </a:t>
            </a:r>
            <a:r>
              <a:rPr lang="en-US" sz="2600" b="1" dirty="0"/>
              <a:t>Skill - One Mentor - One Student </a:t>
            </a:r>
            <a:r>
              <a:rPr lang="en-US" sz="2600" dirty="0"/>
              <a:t>Training </a:t>
            </a:r>
            <a:r>
              <a:rPr lang="en-US" sz="2600" dirty="0" smtClean="0"/>
              <a:t>Programme</a:t>
            </a:r>
          </a:p>
          <a:p>
            <a:r>
              <a:rPr lang="en-US" sz="2600" b="1" dirty="0" smtClean="0"/>
              <a:t>Online </a:t>
            </a:r>
            <a:r>
              <a:rPr lang="en-US" sz="2600" b="1" dirty="0"/>
              <a:t>Training </a:t>
            </a:r>
            <a:r>
              <a:rPr lang="en-US" sz="2600" b="1" dirty="0" smtClean="0"/>
              <a:t>Platform</a:t>
            </a:r>
            <a:r>
              <a:rPr lang="en-US" sz="2600" dirty="0" smtClean="0"/>
              <a:t>, </a:t>
            </a:r>
            <a:r>
              <a:rPr lang="en-US" sz="2600" dirty="0"/>
              <a:t>Self Paced Study and One-on-One Mentoring using Live </a:t>
            </a:r>
            <a:r>
              <a:rPr lang="en-US" sz="2600" dirty="0" smtClean="0"/>
              <a:t>Video</a:t>
            </a:r>
          </a:p>
          <a:p>
            <a:r>
              <a:rPr lang="en-US" sz="2600" b="1" dirty="0"/>
              <a:t>150 – 200 Programs </a:t>
            </a:r>
            <a:r>
              <a:rPr lang="en-US" sz="2600" dirty="0"/>
              <a:t>written, compiled and executed by Engineers and verified by Industry Experts</a:t>
            </a:r>
          </a:p>
          <a:p>
            <a:r>
              <a:rPr lang="en-US" sz="2600" b="1" dirty="0" smtClean="0"/>
              <a:t>Mentoring</a:t>
            </a:r>
            <a:r>
              <a:rPr lang="en-US" sz="2600" dirty="0" smtClean="0"/>
              <a:t> by Senior Industry Professionals working on latest technology</a:t>
            </a:r>
          </a:p>
        </p:txBody>
      </p:sp>
    </p:spTree>
    <p:extLst>
      <p:ext uri="{BB962C8B-B14F-4D97-AF65-F5344CB8AC3E}">
        <p14:creationId xmlns:p14="http://schemas.microsoft.com/office/powerpoint/2010/main" val="3825490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597" y="107576"/>
            <a:ext cx="6782953" cy="133695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sz="4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BridgeGap</a:t>
            </a:r>
            <a:r>
              <a:rPr lang="en-US" sz="4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200" dirty="0" smtClean="0"/>
              <a:t>Finishing School </a:t>
            </a:r>
            <a:r>
              <a:rPr lang="en-US" sz="4200" dirty="0" smtClean="0"/>
              <a:t>Grading Process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40628"/>
            <a:ext cx="8042276" cy="4780753"/>
          </a:xfrm>
        </p:spPr>
        <p:txBody>
          <a:bodyPr anchor="ctr" anchorCtr="0">
            <a:normAutofit fontScale="92500" lnSpcReduction="20000"/>
          </a:bodyPr>
          <a:lstStyle/>
          <a:p>
            <a:r>
              <a:rPr lang="en-US" sz="2600" dirty="0" smtClean="0"/>
              <a:t>Grading done by Mentor at the end of </a:t>
            </a:r>
            <a:r>
              <a:rPr lang="en-US" sz="2600" b="1" dirty="0" smtClean="0"/>
              <a:t>Every Step</a:t>
            </a:r>
          </a:p>
          <a:p>
            <a:r>
              <a:rPr lang="en-US" sz="2600" dirty="0" smtClean="0"/>
              <a:t>Graded on top </a:t>
            </a:r>
            <a:r>
              <a:rPr lang="en-US" sz="2600" b="1" dirty="0" smtClean="0"/>
              <a:t>100 Concepts and Practice Programs</a:t>
            </a:r>
            <a:r>
              <a:rPr lang="en-US" sz="2600" dirty="0" smtClean="0"/>
              <a:t> using 5 point scale</a:t>
            </a:r>
          </a:p>
          <a:p>
            <a:r>
              <a:rPr lang="en-US" sz="2600" dirty="0" smtClean="0"/>
              <a:t>Students are Graded using </a:t>
            </a:r>
            <a:r>
              <a:rPr lang="en-US" sz="2600" b="1" dirty="0" smtClean="0"/>
              <a:t>A, B, C, and D Grades</a:t>
            </a:r>
            <a:r>
              <a:rPr lang="en-US" sz="2600" dirty="0" smtClean="0"/>
              <a:t> with</a:t>
            </a:r>
          </a:p>
          <a:p>
            <a:pPr lvl="1"/>
            <a:r>
              <a:rPr lang="en-US" dirty="0" smtClean="0"/>
              <a:t>A Grade – 90 and above</a:t>
            </a:r>
          </a:p>
          <a:p>
            <a:pPr lvl="1"/>
            <a:r>
              <a:rPr lang="en-US" dirty="0" smtClean="0"/>
              <a:t>B Grade – 80 – 90</a:t>
            </a:r>
          </a:p>
          <a:p>
            <a:pPr lvl="1"/>
            <a:r>
              <a:rPr lang="en-US" dirty="0" smtClean="0"/>
              <a:t>C Grade – 70 – 80</a:t>
            </a:r>
          </a:p>
          <a:p>
            <a:pPr lvl="1"/>
            <a:r>
              <a:rPr lang="en-US" dirty="0" smtClean="0"/>
              <a:t>D Grade – Below 70</a:t>
            </a:r>
          </a:p>
          <a:p>
            <a:r>
              <a:rPr lang="en-US" sz="2600" dirty="0" smtClean="0"/>
              <a:t>Students are encouraged to get better grades for </a:t>
            </a:r>
          </a:p>
          <a:p>
            <a:pPr marL="352425" indent="0">
              <a:spcBef>
                <a:spcPts val="2600"/>
              </a:spcBef>
              <a:buNone/>
            </a:pPr>
            <a:r>
              <a:rPr lang="en-US" sz="2600" dirty="0" smtClean="0"/>
              <a:t>better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290" y="5738899"/>
            <a:ext cx="951934" cy="8392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5" y="135679"/>
            <a:ext cx="1176311" cy="130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50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58" y="107576"/>
            <a:ext cx="1484624" cy="13526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481" y="107576"/>
            <a:ext cx="6552069" cy="133695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dirty="0" smtClean="0"/>
              <a:t>Benefit to Corporates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5019657"/>
          </a:xfrm>
        </p:spPr>
        <p:txBody>
          <a:bodyPr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Corporate </a:t>
            </a:r>
            <a:r>
              <a:rPr lang="en-US" sz="2000" dirty="0" smtClean="0"/>
              <a:t>Hiring       –   </a:t>
            </a:r>
            <a:r>
              <a:rPr lang="en-US" sz="2000" b="1" dirty="0"/>
              <a:t>HIRE – AND – TRAIN</a:t>
            </a:r>
            <a:r>
              <a:rPr lang="en-US" sz="2000" dirty="0"/>
              <a:t>  </a:t>
            </a:r>
          </a:p>
          <a:p>
            <a:pPr indent="0">
              <a:spcBef>
                <a:spcPts val="600"/>
              </a:spcBef>
              <a:buNone/>
            </a:pPr>
            <a:r>
              <a:rPr lang="en-US" sz="2000" dirty="0"/>
              <a:t>BridgeGap </a:t>
            </a:r>
            <a:r>
              <a:rPr lang="en-US" sz="2000" dirty="0" smtClean="0"/>
              <a:t>Solution   –   </a:t>
            </a:r>
            <a:r>
              <a:rPr lang="en-US" sz="2000" b="1" dirty="0" smtClean="0"/>
              <a:t>TRAIN </a:t>
            </a:r>
            <a:r>
              <a:rPr lang="en-US" sz="2000" b="1" dirty="0"/>
              <a:t>– AND </a:t>
            </a:r>
            <a:r>
              <a:rPr lang="en-US" sz="2000" b="1" dirty="0" smtClean="0"/>
              <a:t>– HIRE </a:t>
            </a:r>
            <a:r>
              <a:rPr lang="en-US" sz="2000" dirty="0" smtClean="0"/>
              <a:t> 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 smtClean="0"/>
              <a:t>Corporate Avg. </a:t>
            </a:r>
            <a:r>
              <a:rPr lang="en-US" sz="2000" dirty="0"/>
              <a:t>Spend </a:t>
            </a:r>
            <a:r>
              <a:rPr lang="en-US" sz="2000" dirty="0" smtClean="0"/>
              <a:t> –      60,000 to    80,000</a:t>
            </a:r>
          </a:p>
          <a:p>
            <a:pPr marL="352425" indent="0">
              <a:spcBef>
                <a:spcPts val="600"/>
              </a:spcBef>
              <a:buNone/>
            </a:pPr>
            <a:r>
              <a:rPr lang="en-US" sz="2000" dirty="0" smtClean="0"/>
              <a:t>Work Ready Time         –   3 – 6 months</a:t>
            </a:r>
          </a:p>
          <a:p>
            <a:pPr marL="352425" indent="0">
              <a:spcBef>
                <a:spcPts val="600"/>
              </a:spcBef>
              <a:buNone/>
            </a:pPr>
            <a:r>
              <a:rPr lang="en-US" sz="2000" b="1" dirty="0" smtClean="0"/>
              <a:t>BridgeGap</a:t>
            </a:r>
            <a:r>
              <a:rPr lang="en-US" sz="2000" dirty="0" smtClean="0"/>
              <a:t> Students get trained     –   4 – 6 Weeks </a:t>
            </a:r>
          </a:p>
          <a:p>
            <a:pPr marL="352425" indent="0">
              <a:spcBef>
                <a:spcPts val="600"/>
              </a:spcBef>
              <a:buNone/>
            </a:pPr>
            <a:r>
              <a:rPr lang="en-US" sz="2000" dirty="0" smtClean="0"/>
              <a:t>Work Ready Time Reduced             –   1 – 2 Months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Corporate </a:t>
            </a:r>
            <a:r>
              <a:rPr lang="en-US" sz="2000" b="1" dirty="0" smtClean="0"/>
              <a:t>Save</a:t>
            </a:r>
            <a:r>
              <a:rPr lang="en-US" sz="2000" dirty="0" smtClean="0"/>
              <a:t> on Training Cost, Hiring Cost and Salary Cost. </a:t>
            </a:r>
          </a:p>
          <a:p>
            <a:pPr marL="365125" indent="0">
              <a:spcBef>
                <a:spcPts val="600"/>
              </a:spcBef>
              <a:buNone/>
            </a:pPr>
            <a:r>
              <a:rPr lang="en-US" sz="2000" dirty="0" smtClean="0"/>
              <a:t>In HIRE – AND – TRAIN </a:t>
            </a:r>
            <a:r>
              <a:rPr lang="en-US" sz="2000" dirty="0"/>
              <a:t>– </a:t>
            </a:r>
            <a:r>
              <a:rPr lang="en-US" sz="2000" dirty="0" smtClean="0"/>
              <a:t>Engineers are less motivated during training as they have Job. </a:t>
            </a:r>
          </a:p>
          <a:p>
            <a:pPr marL="365125" indent="0">
              <a:spcBef>
                <a:spcPts val="600"/>
              </a:spcBef>
              <a:buNone/>
            </a:pPr>
            <a:r>
              <a:rPr lang="en-US" sz="2000" dirty="0" smtClean="0"/>
              <a:t>In BridgeGap </a:t>
            </a:r>
            <a:r>
              <a:rPr lang="en-US" sz="2000" dirty="0"/>
              <a:t>Solution </a:t>
            </a:r>
            <a:r>
              <a:rPr lang="en-US" sz="2000" dirty="0" smtClean="0"/>
              <a:t>– </a:t>
            </a:r>
            <a:r>
              <a:rPr lang="en-US" sz="2000" dirty="0"/>
              <a:t>Engineers EXCEL </a:t>
            </a:r>
            <a:r>
              <a:rPr lang="en-US" sz="2000" dirty="0" smtClean="0"/>
              <a:t>for better Job.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Companies will have a constant </a:t>
            </a:r>
            <a:r>
              <a:rPr lang="en-US" sz="2000" b="1" dirty="0" smtClean="0"/>
              <a:t>Pool</a:t>
            </a:r>
            <a:r>
              <a:rPr lang="en-US" sz="2000" dirty="0" smtClean="0"/>
              <a:t> of fresh engineering which earlier they have to seek out by visiting campuses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269" y="2701315"/>
            <a:ext cx="173396" cy="232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569" y="2701315"/>
            <a:ext cx="173396" cy="23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17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58" y="107576"/>
            <a:ext cx="1484624" cy="13526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481" y="107576"/>
            <a:ext cx="6552069" cy="133695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dirty="0" smtClean="0"/>
              <a:t>Benefit to Fresh Engineers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17842"/>
            <a:ext cx="8042276" cy="4680050"/>
          </a:xfrm>
        </p:spPr>
        <p:txBody>
          <a:bodyPr anchor="ctr" anchorCtr="0">
            <a:normAutofit/>
          </a:bodyPr>
          <a:lstStyle/>
          <a:p>
            <a:r>
              <a:rPr lang="en-US" dirty="0"/>
              <a:t>Fresh Engineers who have taken the Training Programme will have a competitive edge over others who have just a college degree to rely </a:t>
            </a:r>
            <a:r>
              <a:rPr lang="en-US" dirty="0" smtClean="0"/>
              <a:t>upon</a:t>
            </a:r>
          </a:p>
          <a:p>
            <a:r>
              <a:rPr lang="en-US" dirty="0" smtClean="0"/>
              <a:t>BridgeGap Training Solution will </a:t>
            </a:r>
            <a:r>
              <a:rPr lang="en-US" dirty="0"/>
              <a:t>connect the Engineers with the </a:t>
            </a:r>
            <a:r>
              <a:rPr lang="en-US" dirty="0" smtClean="0"/>
              <a:t>Companies</a:t>
            </a:r>
          </a:p>
          <a:p>
            <a:r>
              <a:rPr lang="en-US" dirty="0" smtClean="0"/>
              <a:t>Fresh Engineers will have high level of confidence to get into programming and understand the real-time systems of the industry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32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34" y="107576"/>
            <a:ext cx="6609216" cy="133695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dirty="0" smtClean="0"/>
              <a:t>Core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995" y="2629587"/>
            <a:ext cx="8042276" cy="3971028"/>
          </a:xfrm>
        </p:spPr>
        <p:txBody>
          <a:bodyPr anchor="ctr" anchorCtr="0">
            <a:normAutofit fontScale="85000" lnSpcReduction="1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Narayan Mahadevan is a Strong Technologist and an Entrepreneur with nearly 2 decades of experience </a:t>
            </a:r>
            <a:r>
              <a:rPr lang="en-US" dirty="0" smtClean="0"/>
              <a:t>in </a:t>
            </a:r>
            <a:r>
              <a:rPr lang="en-US" dirty="0"/>
              <a:t>USA and India. He has strong Product Engineering background and has been successful to build engineering out of India firstly for EFI </a:t>
            </a:r>
            <a:r>
              <a:rPr lang="en-US" dirty="0" smtClean="0"/>
              <a:t>Inc. (Nasdaq: efii) as Engineering Director and </a:t>
            </a:r>
            <a:r>
              <a:rPr lang="en-US" dirty="0"/>
              <a:t>then for his own start-ups in </a:t>
            </a:r>
            <a:r>
              <a:rPr lang="en-US" dirty="0" smtClean="0"/>
              <a:t>the last </a:t>
            </a:r>
            <a:r>
              <a:rPr lang="en-US" dirty="0"/>
              <a:t>10 </a:t>
            </a:r>
            <a:r>
              <a:rPr lang="en-US" dirty="0" smtClean="0"/>
              <a:t>years.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dirty="0" smtClean="0"/>
              <a:t>He </a:t>
            </a:r>
            <a:r>
              <a:rPr lang="en-US" dirty="0"/>
              <a:t>has hands-on experience in developing Front End Technologies (Mobile, Web and Desktop), Middleware and Server Side Technologies that includes Internet Systems, e-Commerce Systems, Workflow Systems, MIS Systems, Mobile Apps, SOA, SaaS Service, </a:t>
            </a:r>
            <a:r>
              <a:rPr lang="en-US" dirty="0" smtClean="0"/>
              <a:t>Imaging and Content Composition Technologies.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" y="94878"/>
            <a:ext cx="1433059" cy="13719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73255" y="1706256"/>
            <a:ext cx="61316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Narayan Mahadevan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95" y="1706256"/>
            <a:ext cx="1191394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75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34" y="107576"/>
            <a:ext cx="6609216" cy="133695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dirty="0" smtClean="0"/>
              <a:t>Partner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995" y="3213709"/>
            <a:ext cx="8042276" cy="3213709"/>
          </a:xfrm>
        </p:spPr>
        <p:txBody>
          <a:bodyPr anchor="ctr" anchorCtr="0">
            <a:normAutofit fontScale="92500" lnSpcReduction="20000"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Srimanto is currently a Co Founder of a International Senior Management Executive Search company called Spearhead InterSearch. He has been associated with the industry since  18 years, advising and hiring CXO’s and Independent Directors on the Board.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Srimanto </a:t>
            </a:r>
            <a:r>
              <a:rPr lang="en-US" dirty="0"/>
              <a:t>is based in Bangalore. His passion is to transform the Engineering talent in the country and make them more focused with a thorough personality improvement and development initiative.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39043" y="1855542"/>
            <a:ext cx="641022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Srimanto Bhattacharya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" y="107576"/>
            <a:ext cx="1433059" cy="13369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16" y="1505177"/>
            <a:ext cx="1422018" cy="150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9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34" y="107576"/>
            <a:ext cx="6609216" cy="133695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dirty="0" smtClean="0"/>
              <a:t>About MakeTechEz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712696"/>
            <a:ext cx="8042276" cy="5145304"/>
          </a:xfrm>
        </p:spPr>
        <p:txBody>
          <a:bodyPr anchor="ctr" anchorCtr="0">
            <a:normAutofit fontScale="92500" lnSpcReduction="20000"/>
          </a:bodyPr>
          <a:lstStyle/>
          <a:p>
            <a:pPr marL="0" indent="0" algn="just">
              <a:spcBef>
                <a:spcPts val="1200"/>
              </a:spcBef>
              <a:buNone/>
            </a:pPr>
            <a:r>
              <a:rPr lang="en-US" dirty="0" smtClean="0"/>
              <a:t>MakeTechEz (</a:t>
            </a:r>
            <a:r>
              <a:rPr lang="en-US" dirty="0" smtClean="0">
                <a:hlinkClick r:id="rId2"/>
              </a:rPr>
              <a:t>www.maketechez.wordpress.com</a:t>
            </a:r>
            <a:r>
              <a:rPr lang="en-US" dirty="0" smtClean="0"/>
              <a:t>) , is a single place </a:t>
            </a:r>
            <a:r>
              <a:rPr lang="en-US" b="1" dirty="0" smtClean="0"/>
              <a:t>“To Know, To Learn and To Use”</a:t>
            </a:r>
            <a:r>
              <a:rPr lang="en-US" dirty="0" smtClean="0"/>
              <a:t> Technology. </a:t>
            </a:r>
            <a:r>
              <a:rPr lang="en-US" dirty="0"/>
              <a:t>The sole motto </a:t>
            </a:r>
            <a:r>
              <a:rPr lang="en-US" dirty="0" smtClean="0"/>
              <a:t>being make </a:t>
            </a:r>
            <a:r>
              <a:rPr lang="en-US" dirty="0"/>
              <a:t>Technology Easy to Understand and Use. </a:t>
            </a:r>
            <a:endParaRPr lang="en-US" dirty="0" smtClean="0"/>
          </a:p>
          <a:p>
            <a:pPr marL="0" indent="0" algn="just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dirty="0" smtClean="0"/>
              <a:t>MakeTechEz caters </a:t>
            </a:r>
            <a:r>
              <a:rPr lang="en-US" dirty="0"/>
              <a:t>to </a:t>
            </a:r>
            <a:r>
              <a:rPr lang="en-US" dirty="0" smtClean="0"/>
              <a:t>fresh engineers, </a:t>
            </a:r>
            <a:r>
              <a:rPr lang="en-US" dirty="0"/>
              <a:t>techies as well as technology </a:t>
            </a:r>
            <a:r>
              <a:rPr lang="en-US" dirty="0" smtClean="0"/>
              <a:t>leaders through training solutions (</a:t>
            </a:r>
            <a:r>
              <a:rPr lang="en-US" b="1" dirty="0" smtClean="0">
                <a:solidFill>
                  <a:srgbClr val="008000"/>
                </a:solidFill>
              </a:rPr>
              <a:t>BridgeGap </a:t>
            </a:r>
            <a:r>
              <a:rPr lang="en-US" b="1" smtClean="0">
                <a:solidFill>
                  <a:srgbClr val="008000"/>
                </a:solidFill>
              </a:rPr>
              <a:t>Finishing School</a:t>
            </a:r>
            <a:r>
              <a:rPr lang="en-US" smtClean="0"/>
              <a:t>)</a:t>
            </a:r>
            <a:r>
              <a:rPr lang="en-US" dirty="0" smtClean="0"/>
              <a:t>, blogs, one minute videos and open source software's on </a:t>
            </a:r>
            <a:endParaRPr lang="en-US" dirty="0"/>
          </a:p>
          <a:p>
            <a:pPr algn="just">
              <a:spcBef>
                <a:spcPts val="1200"/>
              </a:spcBef>
            </a:pPr>
            <a:r>
              <a:rPr lang="en-US" dirty="0" smtClean="0"/>
              <a:t>Programming </a:t>
            </a:r>
            <a:r>
              <a:rPr lang="en-US" dirty="0"/>
              <a:t>- C/C++, Java, Mobile, Web and Server Side Programming, </a:t>
            </a:r>
          </a:p>
          <a:p>
            <a:pPr algn="just">
              <a:spcBef>
                <a:spcPts val="1200"/>
              </a:spcBef>
            </a:pPr>
            <a:r>
              <a:rPr lang="en-US" dirty="0" smtClean="0"/>
              <a:t>Enterprise </a:t>
            </a:r>
            <a:r>
              <a:rPr lang="en-US" dirty="0"/>
              <a:t>Technologies </a:t>
            </a:r>
            <a:r>
              <a:rPr lang="en-US" dirty="0" smtClean="0"/>
              <a:t>– BigData, CRM</a:t>
            </a:r>
            <a:r>
              <a:rPr lang="en-US" dirty="0"/>
              <a:t>, ERP, etc.</a:t>
            </a:r>
            <a:r>
              <a:rPr lang="en-US" dirty="0" smtClean="0"/>
              <a:t>,</a:t>
            </a:r>
          </a:p>
          <a:p>
            <a:pPr algn="just">
              <a:spcBef>
                <a:spcPts val="1200"/>
              </a:spcBef>
            </a:pPr>
            <a:r>
              <a:rPr lang="en-US" dirty="0" smtClean="0"/>
              <a:t>Enterprise </a:t>
            </a:r>
            <a:r>
              <a:rPr lang="en-US" dirty="0"/>
              <a:t>Architecture - Architecture Patterns, Designs Patterns, Performance, Security, Delivery, </a:t>
            </a:r>
            <a:r>
              <a:rPr lang="en-US" dirty="0" smtClean="0"/>
              <a:t>etc.</a:t>
            </a:r>
            <a:endParaRPr lang="en-US" dirty="0" smtClean="0"/>
          </a:p>
          <a:p>
            <a:pPr marL="0" indent="0" algn="just">
              <a:spcBef>
                <a:spcPts val="1200"/>
              </a:spcBef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84" y="144671"/>
            <a:ext cx="1329617" cy="132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4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93" y="1438997"/>
            <a:ext cx="5680549" cy="251959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194601" y="3613730"/>
            <a:ext cx="6498158" cy="1164317"/>
          </a:xfrm>
        </p:spPr>
        <p:txBody>
          <a:bodyPr anchor="ctr" anchorCtr="0"/>
          <a:lstStyle/>
          <a:p>
            <a:r>
              <a:rPr lang="en-US" sz="3600" dirty="0" smtClean="0"/>
              <a:t>MakeTechEz</a:t>
            </a:r>
            <a:endParaRPr lang="en-US" sz="360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194602" y="4533500"/>
            <a:ext cx="6674722" cy="755459"/>
          </a:xfr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008000"/>
                </a:solidFill>
              </a:rPr>
              <a:t>BridgeGap </a:t>
            </a:r>
            <a:r>
              <a:rPr lang="en-US" sz="3200" b="1" dirty="0" smtClean="0">
                <a:solidFill>
                  <a:srgbClr val="008000"/>
                </a:solidFill>
              </a:rPr>
              <a:t>Finishing School</a:t>
            </a:r>
            <a:endParaRPr lang="en-US" sz="3200" b="1" dirty="0">
              <a:solidFill>
                <a:srgbClr val="008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13271" y="350182"/>
            <a:ext cx="35944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 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6434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dirty="0"/>
              <a:t>Engineers, Are They </a:t>
            </a:r>
            <a:r>
              <a:rPr lang="en-US" b="1" dirty="0"/>
              <a:t>Employable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3456219"/>
            <a:ext cx="8042276" cy="2828562"/>
          </a:xfrm>
        </p:spPr>
        <p:txBody>
          <a:bodyPr anchor="ctr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In 2013-14 about </a:t>
            </a:r>
            <a:r>
              <a:rPr lang="en-US" dirty="0"/>
              <a:t>1.5 million engineers </a:t>
            </a:r>
            <a:r>
              <a:rPr lang="en-US" dirty="0" smtClean="0"/>
              <a:t>will graduate in India across various disciplines. Of this 60-75% opt for IT which is 1 million engineers, only 150,000 will be hired down from 400,000 in year 2007.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55" y="1742636"/>
            <a:ext cx="3533010" cy="17665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2193" y="6022503"/>
            <a:ext cx="7989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Source </a:t>
            </a:r>
            <a:r>
              <a:rPr lang="en-US" sz="1600" i="1" dirty="0" smtClean="0"/>
              <a:t>– A Private Study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144564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dirty="0"/>
              <a:t>Engineers, Are They </a:t>
            </a:r>
            <a:r>
              <a:rPr lang="en-US" b="1" dirty="0"/>
              <a:t>Employable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3810490"/>
            <a:ext cx="8042276" cy="2212013"/>
          </a:xfrm>
        </p:spPr>
        <p:txBody>
          <a:bodyPr anchor="ctr" anchorCtr="0"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By </a:t>
            </a:r>
            <a:r>
              <a:rPr lang="en-US" dirty="0"/>
              <a:t>2015, India needs at least 500,000 cyber professionals. Yet 99% Indian IT students incapable of secure </a:t>
            </a:r>
            <a:r>
              <a:rPr lang="en-US" dirty="0" smtClean="0"/>
              <a:t>coding and 87% do not understand concepts or have requisite skills.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55" y="1742636"/>
            <a:ext cx="3533010" cy="17665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193" y="6022503"/>
            <a:ext cx="79893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Source </a:t>
            </a:r>
            <a:r>
              <a:rPr lang="en-US" sz="1600" i="1" dirty="0" smtClean="0"/>
              <a:t>– </a:t>
            </a:r>
            <a:r>
              <a:rPr lang="en-US" sz="1600" dirty="0"/>
              <a:t>US-based EC-Council (International Council for E-Commerce Consultants)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64146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dirty="0"/>
              <a:t>Engineers, Are They </a:t>
            </a:r>
            <a:r>
              <a:rPr lang="en-US" b="1" dirty="0"/>
              <a:t>Employable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3509141"/>
            <a:ext cx="8042276" cy="3187692"/>
          </a:xfrm>
        </p:spPr>
        <p:txBody>
          <a:bodyPr anchor="ctr" anchorCtr="0"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NASSCOM </a:t>
            </a:r>
            <a:r>
              <a:rPr lang="en-US" dirty="0" smtClean="0"/>
              <a:t>has launched a Pilot Programme across 15 Engineering Colleges for Students called the </a:t>
            </a:r>
            <a:r>
              <a:rPr lang="en-US" b="1" dirty="0" smtClean="0"/>
              <a:t>Foundation Skills</a:t>
            </a:r>
            <a:r>
              <a:rPr lang="en-US" dirty="0" smtClean="0"/>
              <a:t>. An Integrated Product Development Programme to make students </a:t>
            </a:r>
            <a:r>
              <a:rPr lang="en-US" b="1" dirty="0" smtClean="0"/>
              <a:t>Industry Ready </a:t>
            </a:r>
            <a:r>
              <a:rPr lang="en-US" dirty="0" smtClean="0"/>
              <a:t>along </a:t>
            </a:r>
            <a:r>
              <a:rPr lang="en-US" dirty="0"/>
              <a:t>with </a:t>
            </a:r>
            <a:r>
              <a:rPr lang="en-US" b="1" dirty="0"/>
              <a:t>train-the-trainer </a:t>
            </a:r>
            <a:r>
              <a:rPr lang="en-US" dirty="0"/>
              <a:t>initiatives </a:t>
            </a:r>
            <a:r>
              <a:rPr lang="en-US" dirty="0" smtClean="0"/>
              <a:t>to </a:t>
            </a:r>
            <a:r>
              <a:rPr lang="en-US" dirty="0"/>
              <a:t>train professors</a:t>
            </a:r>
            <a:r>
              <a:rPr lang="en-US" dirty="0" smtClean="0"/>
              <a:t>. As Nasscom estimates employment rate will spur from 3 million currently to </a:t>
            </a:r>
            <a:r>
              <a:rPr lang="en-US" b="1" dirty="0" smtClean="0"/>
              <a:t>10 million Jobs</a:t>
            </a:r>
            <a:r>
              <a:rPr lang="en-US" dirty="0" smtClean="0"/>
              <a:t> by 2020.</a:t>
            </a:r>
            <a:endParaRPr lang="en-US" sz="1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855" y="1742636"/>
            <a:ext cx="3533010" cy="176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88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b="1" dirty="0"/>
              <a:t>Experts</a:t>
            </a:r>
            <a:r>
              <a:rPr lang="en-US" dirty="0"/>
              <a:t> Opinion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3220614"/>
            <a:ext cx="8042276" cy="1683628"/>
          </a:xfrm>
        </p:spPr>
        <p:txBody>
          <a:bodyPr>
            <a:normAutofit/>
          </a:bodyPr>
          <a:lstStyle/>
          <a:p>
            <a:pPr marL="352425" indent="0" algn="just">
              <a:buNone/>
            </a:pPr>
            <a:r>
              <a:rPr lang="en-US" dirty="0" smtClean="0"/>
              <a:t>Engineering education in India has considerable </a:t>
            </a:r>
            <a:r>
              <a:rPr lang="en-US" b="1" dirty="0" smtClean="0"/>
              <a:t>Skill Gap </a:t>
            </a:r>
            <a:r>
              <a:rPr lang="en-US" dirty="0" smtClean="0"/>
              <a:t>in </a:t>
            </a:r>
            <a:r>
              <a:rPr lang="en-US" dirty="0"/>
              <a:t>computer </a:t>
            </a:r>
            <a:r>
              <a:rPr lang="en-US" dirty="0" smtClean="0"/>
              <a:t>science, algorithms, </a:t>
            </a:r>
            <a:r>
              <a:rPr lang="en-US" dirty="0"/>
              <a:t>industry-standard tools and </a:t>
            </a:r>
            <a:r>
              <a:rPr lang="en-US" dirty="0" smtClean="0"/>
              <a:t>software to match the </a:t>
            </a:r>
            <a:r>
              <a:rPr lang="en-US" dirty="0"/>
              <a:t>industry requirements.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" y="1600201"/>
            <a:ext cx="1620413" cy="16204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1365" y="1917261"/>
            <a:ext cx="6210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Dr. Sameer Prabhu director of Industry Marketing, MathWorks, </a:t>
            </a:r>
          </a:p>
        </p:txBody>
      </p:sp>
    </p:spTree>
    <p:extLst>
      <p:ext uri="{BB962C8B-B14F-4D97-AF65-F5344CB8AC3E}">
        <p14:creationId xmlns:p14="http://schemas.microsoft.com/office/powerpoint/2010/main" val="567662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b="1" dirty="0"/>
              <a:t>Experts</a:t>
            </a:r>
            <a:r>
              <a:rPr lang="en-US" dirty="0"/>
              <a:t> Opinion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3220614"/>
            <a:ext cx="8042276" cy="2865586"/>
          </a:xfrm>
        </p:spPr>
        <p:txBody>
          <a:bodyPr>
            <a:normAutofit/>
          </a:bodyPr>
          <a:lstStyle/>
          <a:p>
            <a:pPr marL="352425" indent="0" algn="just">
              <a:buNone/>
            </a:pPr>
            <a:r>
              <a:rPr lang="en-US" dirty="0"/>
              <a:t>Fresh engineering graduates who get hired by leading companies have to go </a:t>
            </a:r>
            <a:r>
              <a:rPr lang="en-US" dirty="0" smtClean="0"/>
              <a:t>through </a:t>
            </a:r>
            <a:r>
              <a:rPr lang="en-US" b="1" dirty="0" smtClean="0"/>
              <a:t>In</a:t>
            </a:r>
            <a:r>
              <a:rPr lang="en-US" b="1" dirty="0"/>
              <a:t>-house </a:t>
            </a:r>
            <a:r>
              <a:rPr lang="en-US" b="1" dirty="0" smtClean="0"/>
              <a:t>Training Programmes</a:t>
            </a:r>
            <a:r>
              <a:rPr lang="en-US" dirty="0" smtClean="0"/>
              <a:t> that run </a:t>
            </a:r>
            <a:r>
              <a:rPr lang="en-US" dirty="0"/>
              <a:t>for over four to six months. These programmes involve a lot of effort, time and costs for any corporate. This is where finishing schools come 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" y="1600201"/>
            <a:ext cx="1620413" cy="16204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1365" y="1917261"/>
            <a:ext cx="6210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Raghu Panicker, country sales director, Mentor Graphics</a:t>
            </a:r>
            <a:r>
              <a:rPr lang="en-US" dirty="0" smtClean="0"/>
              <a:t>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31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b="1" dirty="0"/>
              <a:t>Experts</a:t>
            </a:r>
            <a:r>
              <a:rPr lang="en-US" dirty="0"/>
              <a:t> Opinion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3220614"/>
            <a:ext cx="8042276" cy="2865586"/>
          </a:xfrm>
        </p:spPr>
        <p:txBody>
          <a:bodyPr>
            <a:normAutofit/>
          </a:bodyPr>
          <a:lstStyle/>
          <a:p>
            <a:pPr marL="352425" indent="0" algn="just">
              <a:buNone/>
            </a:pPr>
            <a:r>
              <a:rPr lang="en-US" dirty="0"/>
              <a:t>While the colleges make a theoretical background for the students, finishing schools teach them the practical </a:t>
            </a:r>
            <a:r>
              <a:rPr lang="en-US" dirty="0" smtClean="0"/>
              <a:t>aspects of things and make them ‘</a:t>
            </a:r>
            <a:r>
              <a:rPr lang="en-US" b="1" dirty="0" smtClean="0"/>
              <a:t>Job Ready</a:t>
            </a:r>
            <a:r>
              <a:rPr lang="en-US" dirty="0" smtClean="0"/>
              <a:t>’. Hence cut </a:t>
            </a:r>
            <a:r>
              <a:rPr lang="en-US" dirty="0"/>
              <a:t>down the time required by companies to make the fresh hires </a:t>
            </a:r>
            <a:r>
              <a:rPr lang="en-US" dirty="0" smtClean="0"/>
              <a:t>productive</a:t>
            </a:r>
            <a:endParaRPr lang="en-US" dirty="0"/>
          </a:p>
          <a:p>
            <a:pPr marL="352425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" y="1600201"/>
            <a:ext cx="1620413" cy="16204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1365" y="2128953"/>
            <a:ext cx="621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Col. N.C. Pande from EFY Tech Center</a:t>
            </a:r>
          </a:p>
        </p:txBody>
      </p:sp>
    </p:spTree>
    <p:extLst>
      <p:ext uri="{BB962C8B-B14F-4D97-AF65-F5344CB8AC3E}">
        <p14:creationId xmlns:p14="http://schemas.microsoft.com/office/powerpoint/2010/main" val="1913240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487" y="107576"/>
            <a:ext cx="6651063" cy="133695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dirty="0" smtClean="0"/>
              <a:t>What is </a:t>
            </a:r>
            <a:r>
              <a:rPr lang="en-US" b="1" dirty="0" smtClean="0"/>
              <a:t>Finishing </a:t>
            </a:r>
            <a:r>
              <a:rPr lang="en-US" b="1" dirty="0"/>
              <a:t>School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097" y="1600200"/>
            <a:ext cx="4287454" cy="4684581"/>
          </a:xfrm>
        </p:spPr>
        <p:txBody>
          <a:bodyPr anchor="ctr" anchorCtr="0"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Finishing school is a supplementary training school that </a:t>
            </a:r>
            <a:r>
              <a:rPr lang="en-US" dirty="0" smtClean="0"/>
              <a:t>compensates </a:t>
            </a:r>
            <a:r>
              <a:rPr lang="en-US" dirty="0"/>
              <a:t>for the deficiencies of colleges by providing </a:t>
            </a:r>
            <a:r>
              <a:rPr lang="en-US" dirty="0" smtClean="0"/>
              <a:t>specialized </a:t>
            </a:r>
            <a:r>
              <a:rPr lang="en-US" dirty="0"/>
              <a:t>technology training (hard skills) or personality development programmes (soft skills).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6" y="2467719"/>
            <a:ext cx="3506562" cy="25952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19" y="126820"/>
            <a:ext cx="1407089" cy="131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70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14253</TotalTime>
  <Words>1644</Words>
  <Application>Microsoft Macintosh PowerPoint</Application>
  <PresentationFormat>On-screen Show (4:3)</PresentationFormat>
  <Paragraphs>139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Breeze</vt:lpstr>
      <vt:lpstr>MakeTechEz</vt:lpstr>
      <vt:lpstr>Engineers, Are They Employable?</vt:lpstr>
      <vt:lpstr>Engineers, Are They Employable?</vt:lpstr>
      <vt:lpstr>Engineers, Are They Employable?</vt:lpstr>
      <vt:lpstr>Engineers, Are They Employable?</vt:lpstr>
      <vt:lpstr>Experts Opinion</vt:lpstr>
      <vt:lpstr>Experts Opinion</vt:lpstr>
      <vt:lpstr>Experts Opinion</vt:lpstr>
      <vt:lpstr>What is Finishing School?</vt:lpstr>
      <vt:lpstr>What Role do Finishing Schools play?</vt:lpstr>
      <vt:lpstr>Gaps in Finishing Schools</vt:lpstr>
      <vt:lpstr>PowerPoint Presentation</vt:lpstr>
      <vt:lpstr>PowerPoint Presentation</vt:lpstr>
      <vt:lpstr>PowerPoint Presentation</vt:lpstr>
      <vt:lpstr>What is BridgeGap Finishing School?</vt:lpstr>
      <vt:lpstr>What is BridgeGap Finishing School?</vt:lpstr>
      <vt:lpstr>PowerPoint Presentation</vt:lpstr>
      <vt:lpstr>PowerPoint Presentation</vt:lpstr>
      <vt:lpstr>PowerPoint Presentation</vt:lpstr>
      <vt:lpstr>Recap BridgeGap Finishing School</vt:lpstr>
      <vt:lpstr>BridgeGap Finishing School Grading Process</vt:lpstr>
      <vt:lpstr>Benefit to Corporates</vt:lpstr>
      <vt:lpstr>Benefit to Fresh Engineers</vt:lpstr>
      <vt:lpstr>Core Team</vt:lpstr>
      <vt:lpstr>Partner</vt:lpstr>
      <vt:lpstr>About MakeTechEz</vt:lpstr>
      <vt:lpstr>MakeTechEz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Tech Ez</dc:title>
  <dc:creator>Narayan Mahadevan IPhone</dc:creator>
  <cp:lastModifiedBy>Narayan Mahadevan IPhone</cp:lastModifiedBy>
  <cp:revision>191</cp:revision>
  <dcterms:created xsi:type="dcterms:W3CDTF">2013-11-15T04:34:04Z</dcterms:created>
  <dcterms:modified xsi:type="dcterms:W3CDTF">2013-12-09T12:04:19Z</dcterms:modified>
</cp:coreProperties>
</file>