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8"/>
  </p:notesMasterIdLst>
  <p:sldIdLst>
    <p:sldId id="256" r:id="rId2"/>
    <p:sldId id="276" r:id="rId3"/>
    <p:sldId id="275" r:id="rId4"/>
    <p:sldId id="274" r:id="rId5"/>
    <p:sldId id="289" r:id="rId6"/>
    <p:sldId id="258" r:id="rId7"/>
    <p:sldId id="277" r:id="rId8"/>
    <p:sldId id="278" r:id="rId9"/>
    <p:sldId id="261" r:id="rId10"/>
    <p:sldId id="279" r:id="rId11"/>
    <p:sldId id="280" r:id="rId12"/>
    <p:sldId id="281" r:id="rId13"/>
    <p:sldId id="282" r:id="rId14"/>
    <p:sldId id="283" r:id="rId15"/>
    <p:sldId id="285" r:id="rId16"/>
    <p:sldId id="284" r:id="rId17"/>
    <p:sldId id="267" r:id="rId18"/>
    <p:sldId id="266" r:id="rId19"/>
    <p:sldId id="268" r:id="rId20"/>
    <p:sldId id="269" r:id="rId21"/>
    <p:sldId id="270" r:id="rId22"/>
    <p:sldId id="272" r:id="rId23"/>
    <p:sldId id="273" r:id="rId24"/>
    <p:sldId id="286" r:id="rId25"/>
    <p:sldId id="288"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5" autoAdjust="0"/>
    <p:restoredTop sz="94660"/>
  </p:normalViewPr>
  <p:slideViewPr>
    <p:cSldViewPr snapToGrid="0" snapToObjects="1">
      <p:cViewPr>
        <p:scale>
          <a:sx n="66" d="100"/>
          <a:sy n="66" d="100"/>
        </p:scale>
        <p:origin x="-2368" y="-2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40438-4C13-2C42-999A-226E833436EB}" type="datetimeFigureOut">
              <a:rPr lang="en-US" smtClean="0"/>
              <a:t>03/12/13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4D77-96A2-284B-BC31-C2CA7DE659DC}" type="slidenum">
              <a:rPr lang="en-US" smtClean="0"/>
              <a:t>‹#›</a:t>
            </a:fld>
            <a:endParaRPr lang="en-US" dirty="0"/>
          </a:p>
        </p:txBody>
      </p:sp>
    </p:spTree>
    <p:extLst>
      <p:ext uri="{BB962C8B-B14F-4D97-AF65-F5344CB8AC3E}">
        <p14:creationId xmlns:p14="http://schemas.microsoft.com/office/powerpoint/2010/main" val="8211153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984D77-96A2-284B-BC31-C2CA7DE659DC}" type="slidenum">
              <a:rPr lang="en-US" smtClean="0"/>
              <a:t>2</a:t>
            </a:fld>
            <a:endParaRPr lang="en-US" dirty="0"/>
          </a:p>
        </p:txBody>
      </p:sp>
    </p:spTree>
    <p:extLst>
      <p:ext uri="{BB962C8B-B14F-4D97-AF65-F5344CB8AC3E}">
        <p14:creationId xmlns:p14="http://schemas.microsoft.com/office/powerpoint/2010/main" val="16482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984D77-96A2-284B-BC31-C2CA7DE659DC}" type="slidenum">
              <a:rPr lang="en-US" smtClean="0"/>
              <a:t>5</a:t>
            </a:fld>
            <a:endParaRPr lang="en-US" dirty="0"/>
          </a:p>
        </p:txBody>
      </p:sp>
    </p:spTree>
    <p:extLst>
      <p:ext uri="{BB962C8B-B14F-4D97-AF65-F5344CB8AC3E}">
        <p14:creationId xmlns:p14="http://schemas.microsoft.com/office/powerpoint/2010/main" val="16482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03/12/13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03/12/13</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ketechez.wordpress.com" TargetMode="Externa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99693" y="1438997"/>
            <a:ext cx="5680549" cy="2519598"/>
          </a:xfrm>
          <a:prstGeom prst="rect">
            <a:avLst/>
          </a:prstGeom>
        </p:spPr>
      </p:pic>
      <p:sp>
        <p:nvSpPr>
          <p:cNvPr id="2" name="Title 1"/>
          <p:cNvSpPr>
            <a:spLocks noGrp="1"/>
          </p:cNvSpPr>
          <p:nvPr>
            <p:ph type="ctrTitle"/>
          </p:nvPr>
        </p:nvSpPr>
        <p:spPr>
          <a:xfrm>
            <a:off x="1194601" y="3613730"/>
            <a:ext cx="6498158" cy="1164317"/>
          </a:xfrm>
        </p:spPr>
        <p:txBody>
          <a:bodyPr anchor="ctr" anchorCtr="0"/>
          <a:lstStyle/>
          <a:p>
            <a:r>
              <a:rPr lang="en-US" sz="3600" dirty="0" smtClean="0"/>
              <a:t>MakeTechEz</a:t>
            </a:r>
            <a:endParaRPr lang="en-US" sz="3600" dirty="0"/>
          </a:p>
        </p:txBody>
      </p:sp>
      <p:sp>
        <p:nvSpPr>
          <p:cNvPr id="3" name="Subtitle 2"/>
          <p:cNvSpPr>
            <a:spLocks noGrp="1"/>
          </p:cNvSpPr>
          <p:nvPr>
            <p:ph type="subTitle" idx="1"/>
          </p:nvPr>
        </p:nvSpPr>
        <p:spPr>
          <a:xfrm>
            <a:off x="1194602" y="4533500"/>
            <a:ext cx="6674722" cy="755459"/>
          </a:xfrm>
          <a:effectLst>
            <a:outerShdw blurRad="76200" dist="12700" dir="8100000" sy="-23000" kx="800400" algn="br" rotWithShape="0">
              <a:prstClr val="black">
                <a:alpha val="20000"/>
              </a:prstClr>
            </a:outerShdw>
          </a:effectLst>
        </p:spPr>
        <p:txBody>
          <a:bodyPr>
            <a:noAutofit/>
          </a:bodyPr>
          <a:lstStyle/>
          <a:p>
            <a:pPr>
              <a:lnSpc>
                <a:spcPct val="150000"/>
              </a:lnSpc>
            </a:pPr>
            <a:r>
              <a:rPr lang="en-US" sz="3200" b="1" dirty="0" smtClean="0">
                <a:solidFill>
                  <a:srgbClr val="008000"/>
                </a:solidFill>
              </a:rPr>
              <a:t>BridgeGap Training Solution</a:t>
            </a:r>
            <a:endParaRPr lang="en-US" sz="3200" b="1" dirty="0">
              <a:solidFill>
                <a:srgbClr val="008000"/>
              </a:solidFill>
            </a:endParaRPr>
          </a:p>
        </p:txBody>
      </p:sp>
    </p:spTree>
    <p:extLst>
      <p:ext uri="{BB962C8B-B14F-4D97-AF65-F5344CB8AC3E}">
        <p14:creationId xmlns:p14="http://schemas.microsoft.com/office/powerpoint/2010/main" val="37237086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a:t>
            </a:r>
            <a:r>
              <a:rPr lang="en-US" b="1" dirty="0" smtClean="0"/>
              <a:t>Role</a:t>
            </a:r>
            <a:r>
              <a:rPr lang="en-US" dirty="0" smtClean="0"/>
              <a:t> </a:t>
            </a:r>
            <a:r>
              <a:rPr lang="en-US" dirty="0"/>
              <a:t>do </a:t>
            </a:r>
            <a:r>
              <a:rPr lang="en-US" dirty="0" smtClean="0"/>
              <a:t>Finishing Schools </a:t>
            </a:r>
            <a:r>
              <a:rPr lang="en-US" dirty="0"/>
              <a:t>play?</a:t>
            </a:r>
          </a:p>
        </p:txBody>
      </p:sp>
      <p:pic>
        <p:nvPicPr>
          <p:cNvPr id="18" name="Picture 17"/>
          <p:cNvPicPr>
            <a:picLocks noChangeAspect="1"/>
          </p:cNvPicPr>
          <p:nvPr/>
        </p:nvPicPr>
        <p:blipFill>
          <a:blip r:embed="rId2"/>
          <a:stretch>
            <a:fillRect/>
          </a:stretch>
        </p:blipFill>
        <p:spPr>
          <a:xfrm>
            <a:off x="549275" y="1491498"/>
            <a:ext cx="8042276" cy="2848228"/>
          </a:xfrm>
          <a:prstGeom prst="rect">
            <a:avLst/>
          </a:prstGeom>
        </p:spPr>
      </p:pic>
      <p:sp>
        <p:nvSpPr>
          <p:cNvPr id="20" name="Content Placeholder 2"/>
          <p:cNvSpPr>
            <a:spLocks noGrp="1"/>
          </p:cNvSpPr>
          <p:nvPr>
            <p:ph idx="1"/>
          </p:nvPr>
        </p:nvSpPr>
        <p:spPr>
          <a:xfrm>
            <a:off x="970177" y="4392649"/>
            <a:ext cx="6791308" cy="2011090"/>
          </a:xfrm>
        </p:spPr>
        <p:txBody>
          <a:bodyPr>
            <a:normAutofit fontScale="85000" lnSpcReduction="10000"/>
          </a:bodyPr>
          <a:lstStyle/>
          <a:p>
            <a:r>
              <a:rPr lang="en-US" dirty="0"/>
              <a:t>Increase Job Readiness </a:t>
            </a:r>
            <a:r>
              <a:rPr lang="en-US" dirty="0" smtClean="0"/>
              <a:t>and Productivity</a:t>
            </a:r>
          </a:p>
          <a:p>
            <a:r>
              <a:rPr lang="en-US" dirty="0"/>
              <a:t>Bridge The Gap </a:t>
            </a:r>
            <a:r>
              <a:rPr lang="en-US" dirty="0" smtClean="0"/>
              <a:t>based </a:t>
            </a:r>
            <a:r>
              <a:rPr lang="en-US" dirty="0"/>
              <a:t>on requisite </a:t>
            </a:r>
            <a:r>
              <a:rPr lang="en-US" dirty="0" smtClean="0"/>
              <a:t>needs</a:t>
            </a:r>
          </a:p>
          <a:p>
            <a:r>
              <a:rPr lang="en-US" dirty="0"/>
              <a:t>Ensure Industry Know-</a:t>
            </a:r>
            <a:r>
              <a:rPr lang="en-US" dirty="0" smtClean="0"/>
              <a:t>how for </a:t>
            </a:r>
            <a:r>
              <a:rPr lang="en-US" dirty="0"/>
              <a:t>better </a:t>
            </a:r>
            <a:r>
              <a:rPr lang="en-US" dirty="0" smtClean="0"/>
              <a:t>employment</a:t>
            </a:r>
          </a:p>
          <a:p>
            <a:r>
              <a:rPr lang="en-US" dirty="0"/>
              <a:t>Create pool of Industry </a:t>
            </a:r>
            <a:r>
              <a:rPr lang="en-US" dirty="0" smtClean="0"/>
              <a:t>Ready Engineers</a:t>
            </a:r>
          </a:p>
        </p:txBody>
      </p:sp>
    </p:spTree>
    <p:extLst>
      <p:ext uri="{BB962C8B-B14F-4D97-AF65-F5344CB8AC3E}">
        <p14:creationId xmlns:p14="http://schemas.microsoft.com/office/powerpoint/2010/main" val="13281820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Gaps </a:t>
            </a:r>
            <a:r>
              <a:rPr lang="en-US" dirty="0" smtClean="0"/>
              <a:t>in Finishing Schools</a:t>
            </a:r>
            <a:endParaRPr lang="en-US" dirty="0"/>
          </a:p>
        </p:txBody>
      </p:sp>
      <p:pic>
        <p:nvPicPr>
          <p:cNvPr id="4" name="Picture 3"/>
          <p:cNvPicPr>
            <a:picLocks noChangeAspect="1"/>
          </p:cNvPicPr>
          <p:nvPr/>
        </p:nvPicPr>
        <p:blipFill>
          <a:blip r:embed="rId2"/>
          <a:stretch>
            <a:fillRect/>
          </a:stretch>
        </p:blipFill>
        <p:spPr>
          <a:xfrm>
            <a:off x="549274" y="1713948"/>
            <a:ext cx="8042277" cy="4274927"/>
          </a:xfrm>
          <a:prstGeom prst="rect">
            <a:avLst/>
          </a:prstGeom>
        </p:spPr>
      </p:pic>
    </p:spTree>
    <p:extLst>
      <p:ext uri="{BB962C8B-B14F-4D97-AF65-F5344CB8AC3E}">
        <p14:creationId xmlns:p14="http://schemas.microsoft.com/office/powerpoint/2010/main" val="5891368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2123636009"/>
              </p:ext>
            </p:extLst>
          </p:nvPr>
        </p:nvGraphicFramePr>
        <p:xfrm>
          <a:off x="566914" y="1779760"/>
          <a:ext cx="7971716" cy="4431742"/>
        </p:xfrm>
        <a:graphic>
          <a:graphicData uri="http://schemas.openxmlformats.org/drawingml/2006/table">
            <a:tbl>
              <a:tblPr firstRow="1" bandRow="1">
                <a:tableStyleId>{3C2FFA5D-87B4-456A-9821-1D502468CF0F}</a:tableStyleId>
              </a:tblPr>
              <a:tblGrid>
                <a:gridCol w="3968450"/>
                <a:gridCol w="4003266"/>
              </a:tblGrid>
              <a:tr h="1607342">
                <a:tc>
                  <a:txBody>
                    <a:bodyPr/>
                    <a:lstStyle/>
                    <a:p>
                      <a:endParaRPr lang="en-US" dirty="0"/>
                    </a:p>
                  </a:txBody>
                  <a:tcPr/>
                </a:tc>
                <a:tc>
                  <a:txBody>
                    <a:bodyPr/>
                    <a:lstStyle/>
                    <a:p>
                      <a:endParaRPr lang="en-US" dirty="0"/>
                    </a:p>
                  </a:txBody>
                  <a:tcPr/>
                </a:tc>
              </a:tr>
              <a:tr h="1428934">
                <a:tc>
                  <a:txBody>
                    <a:bodyPr/>
                    <a:lstStyle/>
                    <a:p>
                      <a:pPr marL="342900" indent="-342900">
                        <a:spcBef>
                          <a:spcPts val="600"/>
                        </a:spcBef>
                        <a:buFont typeface="+mj-lt"/>
                        <a:buAutoNum type="arabicPeriod"/>
                      </a:pPr>
                      <a:r>
                        <a:rPr lang="en-US" sz="2400" dirty="0" smtClean="0">
                          <a:solidFill>
                            <a:srgbClr val="FFFFFF"/>
                          </a:solidFill>
                        </a:rPr>
                        <a:t>Content Design</a:t>
                      </a:r>
                    </a:p>
                    <a:p>
                      <a:pPr marL="350838" lvl="1" indent="1588">
                        <a:spcBef>
                          <a:spcPts val="600"/>
                        </a:spcBef>
                        <a:spcAft>
                          <a:spcPts val="600"/>
                        </a:spcAft>
                      </a:pPr>
                      <a:r>
                        <a:rPr lang="en-US" dirty="0" smtClean="0">
                          <a:solidFill>
                            <a:srgbClr val="FFFFFF"/>
                          </a:solidFill>
                        </a:rPr>
                        <a:t>Not completely Lab Based and Practical</a:t>
                      </a:r>
                      <a:endParaRPr lang="en-US" dirty="0">
                        <a:solidFill>
                          <a:srgbClr val="FFFFFF"/>
                        </a:solidFill>
                      </a:endParaRPr>
                    </a:p>
                  </a:txBody>
                  <a:tcPr/>
                </a:tc>
                <a:tc>
                  <a:txBody>
                    <a:bodyPr/>
                    <a:lstStyle/>
                    <a:p>
                      <a:pPr marL="342900" indent="-342900">
                        <a:spcBef>
                          <a:spcPts val="600"/>
                        </a:spcBef>
                        <a:buFont typeface="+mj-lt"/>
                        <a:buAutoNum type="arabicPeriod"/>
                      </a:pPr>
                      <a:r>
                        <a:rPr lang="en-US" sz="2400" dirty="0" smtClean="0">
                          <a:solidFill>
                            <a:srgbClr val="FFFFFF"/>
                          </a:solidFill>
                        </a:rPr>
                        <a:t>Content Design</a:t>
                      </a:r>
                    </a:p>
                    <a:p>
                      <a:pPr marL="350838" lvl="1" indent="1588">
                        <a:spcBef>
                          <a:spcPts val="600"/>
                        </a:spcBef>
                        <a:spcAft>
                          <a:spcPts val="600"/>
                        </a:spcAft>
                      </a:pPr>
                      <a:r>
                        <a:rPr lang="en-US" baseline="0" dirty="0" smtClean="0">
                          <a:solidFill>
                            <a:srgbClr val="FFFFFF"/>
                          </a:solidFill>
                        </a:rPr>
                        <a:t>Lab based with students writing compiling and executing 150-200 live programs</a:t>
                      </a:r>
                      <a:endParaRPr lang="en-US" dirty="0" smtClean="0">
                        <a:solidFill>
                          <a:srgbClr val="FFFFFF"/>
                        </a:solidFill>
                      </a:endParaRPr>
                    </a:p>
                  </a:txBody>
                  <a:tcPr/>
                </a:tc>
              </a:tr>
              <a:tr h="1395466">
                <a:tc>
                  <a:txBody>
                    <a:bodyPr/>
                    <a:lstStyle/>
                    <a:p>
                      <a:pPr marL="352425" indent="-352425">
                        <a:spcBef>
                          <a:spcPts val="600"/>
                        </a:spcBef>
                        <a:buFont typeface="+mj-lt"/>
                        <a:buAutoNum type="arabicPeriod" startAt="2"/>
                      </a:pPr>
                      <a:r>
                        <a:rPr lang="en-US" sz="2400" dirty="0" smtClean="0">
                          <a:solidFill>
                            <a:schemeClr val="tx1"/>
                          </a:solidFill>
                        </a:rPr>
                        <a:t>Content Mentoring</a:t>
                      </a:r>
                    </a:p>
                    <a:p>
                      <a:pPr marL="350838" lvl="1" indent="1588">
                        <a:spcBef>
                          <a:spcPts val="600"/>
                        </a:spcBef>
                        <a:spcAft>
                          <a:spcPts val="600"/>
                        </a:spcAft>
                      </a:pPr>
                      <a:r>
                        <a:rPr lang="en-US" dirty="0" smtClean="0">
                          <a:solidFill>
                            <a:schemeClr val="tx1"/>
                          </a:solidFill>
                        </a:rPr>
                        <a:t>Not trained by Qualified Industry Experts </a:t>
                      </a:r>
                    </a:p>
                  </a:txBody>
                  <a:tcPr/>
                </a:tc>
                <a:tc>
                  <a:txBody>
                    <a:bodyPr/>
                    <a:lstStyle/>
                    <a:p>
                      <a:pPr marL="352425" indent="-352425">
                        <a:spcBef>
                          <a:spcPts val="600"/>
                        </a:spcBef>
                        <a:buFont typeface="+mj-lt"/>
                        <a:buAutoNum type="arabicPeriod" startAt="2"/>
                      </a:pPr>
                      <a:r>
                        <a:rPr lang="en-US" sz="2400" dirty="0" smtClean="0">
                          <a:solidFill>
                            <a:schemeClr val="tx1"/>
                          </a:solidFill>
                        </a:rPr>
                        <a:t>Content Mentoring</a:t>
                      </a:r>
                    </a:p>
                    <a:p>
                      <a:pPr marL="350838" lvl="1" indent="1588">
                        <a:spcBef>
                          <a:spcPts val="600"/>
                        </a:spcBef>
                        <a:spcAft>
                          <a:spcPts val="600"/>
                        </a:spcAft>
                      </a:pPr>
                      <a:r>
                        <a:rPr lang="en-US" dirty="0" smtClean="0">
                          <a:solidFill>
                            <a:schemeClr val="tx1"/>
                          </a:solidFill>
                        </a:rPr>
                        <a:t>Senior</a:t>
                      </a:r>
                      <a:r>
                        <a:rPr lang="en-US" baseline="0" dirty="0" smtClean="0">
                          <a:solidFill>
                            <a:schemeClr val="tx1"/>
                          </a:solidFill>
                        </a:rPr>
                        <a:t> Industry Professionals working on latest technologies will be mentors</a:t>
                      </a:r>
                      <a:endParaRPr lang="en-US" dirty="0" smtClean="0">
                        <a:solidFill>
                          <a:schemeClr val="tx1"/>
                        </a:solidFill>
                      </a:endParaRPr>
                    </a:p>
                  </a:txBody>
                  <a:tcPr/>
                </a:tc>
              </a:tr>
            </a:tbl>
          </a:graphicData>
        </a:graphic>
      </p:graphicFrame>
      <p:pic>
        <p:nvPicPr>
          <p:cNvPr id="25" name="Picture 24"/>
          <p:cNvPicPr>
            <a:picLocks noChangeAspect="1"/>
          </p:cNvPicPr>
          <p:nvPr/>
        </p:nvPicPr>
        <p:blipFill>
          <a:blip r:embed="rId2"/>
          <a:stretch>
            <a:fillRect/>
          </a:stretch>
        </p:blipFill>
        <p:spPr>
          <a:xfrm>
            <a:off x="711106" y="2056864"/>
            <a:ext cx="3412209" cy="718360"/>
          </a:xfrm>
          <a:prstGeom prst="rect">
            <a:avLst/>
          </a:prstGeom>
        </p:spPr>
      </p:pic>
      <p:sp>
        <p:nvSpPr>
          <p:cNvPr id="27" name="Title 1"/>
          <p:cNvSpPr txBox="1">
            <a:spLocks/>
          </p:cNvSpPr>
          <p:nvPr/>
        </p:nvSpPr>
        <p:spPr>
          <a:xfrm>
            <a:off x="4675543" y="2912016"/>
            <a:ext cx="3718345" cy="42338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000" b="1" dirty="0" smtClean="0">
                <a:solidFill>
                  <a:srgbClr val="FFFF00"/>
                </a:solidFill>
              </a:rPr>
              <a:t>BridgeGap</a:t>
            </a:r>
            <a:r>
              <a:rPr lang="en-US" sz="2000" b="1" dirty="0" smtClean="0">
                <a:solidFill>
                  <a:schemeClr val="bg1"/>
                </a:solidFill>
              </a:rPr>
              <a:t> Training Solution</a:t>
            </a:r>
            <a:endParaRPr lang="en-US" sz="2000" b="1" dirty="0">
              <a:solidFill>
                <a:schemeClr val="bg1"/>
              </a:solidFill>
            </a:endParaRPr>
          </a:p>
        </p:txBody>
      </p:sp>
      <p:pic>
        <p:nvPicPr>
          <p:cNvPr id="31" name="Picture 30"/>
          <p:cNvPicPr>
            <a:picLocks noChangeAspect="1"/>
          </p:cNvPicPr>
          <p:nvPr/>
        </p:nvPicPr>
        <p:blipFill>
          <a:blip r:embed="rId3"/>
          <a:stretch>
            <a:fillRect/>
          </a:stretch>
        </p:blipFill>
        <p:spPr>
          <a:xfrm>
            <a:off x="5079124" y="1880828"/>
            <a:ext cx="2911670" cy="1031188"/>
          </a:xfrm>
          <a:prstGeom prst="rect">
            <a:avLst/>
          </a:prstGeom>
        </p:spPr>
      </p:pic>
      <p:sp>
        <p:nvSpPr>
          <p:cNvPr id="7" name="Right Arrow 6"/>
          <p:cNvSpPr/>
          <p:nvPr/>
        </p:nvSpPr>
        <p:spPr>
          <a:xfrm>
            <a:off x="4190431" y="2017922"/>
            <a:ext cx="822960" cy="82296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4"/>
          <p:cNvSpPr>
            <a:spLocks noGrp="1"/>
          </p:cNvSpPr>
          <p:nvPr>
            <p:ph type="title"/>
          </p:nvPr>
        </p:nvSpPr>
        <p:spPr>
          <a:xfrm>
            <a:off x="549274" y="107576"/>
            <a:ext cx="8042276" cy="1336956"/>
          </a:xfrm>
        </p:spPr>
        <p:txBody>
          <a:bodyPr/>
          <a:lstStyle/>
          <a:p>
            <a:endParaRPr lang="en-US" dirty="0"/>
          </a:p>
        </p:txBody>
      </p:sp>
      <p:sp>
        <p:nvSpPr>
          <p:cNvPr id="17" name="Title 1"/>
          <p:cNvSpPr txBox="1">
            <a:spLocks/>
          </p:cNvSpPr>
          <p:nvPr/>
        </p:nvSpPr>
        <p:spPr>
          <a:xfrm>
            <a:off x="549276" y="107576"/>
            <a:ext cx="6146384"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 Fills the </a:t>
            </a:r>
            <a:r>
              <a:rPr lang="en-US" b="1" dirty="0" smtClean="0"/>
              <a:t>Gap</a:t>
            </a:r>
            <a:endParaRPr lang="en-US" dirty="0"/>
          </a:p>
        </p:txBody>
      </p:sp>
      <p:pic>
        <p:nvPicPr>
          <p:cNvPr id="18" name="Picture 17"/>
          <p:cNvPicPr>
            <a:picLocks noChangeAspect="1"/>
          </p:cNvPicPr>
          <p:nvPr/>
        </p:nvPicPr>
        <p:blipFill>
          <a:blip r:embed="rId4"/>
          <a:stretch>
            <a:fillRect/>
          </a:stretch>
        </p:blipFill>
        <p:spPr>
          <a:xfrm>
            <a:off x="6734143" y="107576"/>
            <a:ext cx="1857407" cy="1336956"/>
          </a:xfrm>
          <a:prstGeom prst="rect">
            <a:avLst/>
          </a:prstGeom>
        </p:spPr>
      </p:pic>
    </p:spTree>
    <p:extLst>
      <p:ext uri="{BB962C8B-B14F-4D97-AF65-F5344CB8AC3E}">
        <p14:creationId xmlns:p14="http://schemas.microsoft.com/office/powerpoint/2010/main" val="37296519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3267199263"/>
              </p:ext>
            </p:extLst>
          </p:nvPr>
        </p:nvGraphicFramePr>
        <p:xfrm>
          <a:off x="566914" y="1779760"/>
          <a:ext cx="7971716" cy="4431742"/>
        </p:xfrm>
        <a:graphic>
          <a:graphicData uri="http://schemas.openxmlformats.org/drawingml/2006/table">
            <a:tbl>
              <a:tblPr firstRow="1" bandRow="1">
                <a:tableStyleId>{3C2FFA5D-87B4-456A-9821-1D502468CF0F}</a:tableStyleId>
              </a:tblPr>
              <a:tblGrid>
                <a:gridCol w="3968450"/>
                <a:gridCol w="4003266"/>
              </a:tblGrid>
              <a:tr h="1607342">
                <a:tc>
                  <a:txBody>
                    <a:bodyPr/>
                    <a:lstStyle/>
                    <a:p>
                      <a:endParaRPr lang="en-US" dirty="0"/>
                    </a:p>
                  </a:txBody>
                  <a:tcPr/>
                </a:tc>
                <a:tc>
                  <a:txBody>
                    <a:bodyPr/>
                    <a:lstStyle/>
                    <a:p>
                      <a:endParaRPr lang="en-US" dirty="0"/>
                    </a:p>
                  </a:txBody>
                  <a:tcPr/>
                </a:tc>
              </a:tr>
              <a:tr h="1428934">
                <a:tc>
                  <a:txBody>
                    <a:bodyPr/>
                    <a:lstStyle/>
                    <a:p>
                      <a:pPr marL="352425" indent="-352425">
                        <a:spcBef>
                          <a:spcPts val="600"/>
                        </a:spcBef>
                        <a:buFont typeface="+mj-lt"/>
                        <a:buAutoNum type="arabicPeriod" startAt="3"/>
                      </a:pPr>
                      <a:r>
                        <a:rPr lang="en-US" sz="2400" dirty="0" smtClean="0">
                          <a:solidFill>
                            <a:srgbClr val="FFFFFF"/>
                          </a:solidFill>
                        </a:rPr>
                        <a:t>Content Delivery</a:t>
                      </a:r>
                    </a:p>
                    <a:p>
                      <a:pPr marL="350838" lvl="1" indent="1588">
                        <a:spcBef>
                          <a:spcPts val="600"/>
                        </a:spcBef>
                        <a:spcAft>
                          <a:spcPts val="600"/>
                        </a:spcAft>
                      </a:pPr>
                      <a:r>
                        <a:rPr lang="en-US" dirty="0" smtClean="0">
                          <a:solidFill>
                            <a:srgbClr val="FFFFFF"/>
                          </a:solidFill>
                        </a:rPr>
                        <a:t>Classroom based and do not use live video on PC or Mobile</a:t>
                      </a:r>
                      <a:endParaRPr lang="en-US" dirty="0">
                        <a:solidFill>
                          <a:srgbClr val="FFFFFF"/>
                        </a:solidFill>
                      </a:endParaRPr>
                    </a:p>
                  </a:txBody>
                  <a:tcPr/>
                </a:tc>
                <a:tc>
                  <a:txBody>
                    <a:bodyPr/>
                    <a:lstStyle/>
                    <a:p>
                      <a:pPr marL="352425" indent="-352425">
                        <a:spcBef>
                          <a:spcPts val="600"/>
                        </a:spcBef>
                        <a:buFont typeface="+mj-lt"/>
                        <a:buAutoNum type="arabicPeriod" startAt="3"/>
                      </a:pPr>
                      <a:r>
                        <a:rPr lang="en-US" sz="2400" dirty="0" smtClean="0">
                          <a:solidFill>
                            <a:srgbClr val="FFFFFF"/>
                          </a:solidFill>
                        </a:rPr>
                        <a:t>Content Delivery</a:t>
                      </a:r>
                    </a:p>
                    <a:p>
                      <a:pPr marL="350838" lvl="1" indent="1588">
                        <a:spcBef>
                          <a:spcPts val="600"/>
                        </a:spcBef>
                        <a:spcAft>
                          <a:spcPts val="600"/>
                        </a:spcAft>
                      </a:pPr>
                      <a:r>
                        <a:rPr lang="en-US" baseline="0" dirty="0" smtClean="0">
                          <a:solidFill>
                            <a:srgbClr val="FFFFFF"/>
                          </a:solidFill>
                        </a:rPr>
                        <a:t>Online Training Content, Self Paced Study and One-on-One Mentoring using Live Video</a:t>
                      </a:r>
                      <a:endParaRPr lang="en-US" dirty="0" smtClean="0">
                        <a:solidFill>
                          <a:srgbClr val="FFFFFF"/>
                        </a:solidFill>
                      </a:endParaRPr>
                    </a:p>
                  </a:txBody>
                  <a:tcPr/>
                </a:tc>
              </a:tr>
              <a:tr h="1395466">
                <a:tc>
                  <a:txBody>
                    <a:bodyPr/>
                    <a:lstStyle/>
                    <a:p>
                      <a:pPr marL="352425" indent="-352425">
                        <a:spcBef>
                          <a:spcPts val="600"/>
                        </a:spcBef>
                        <a:buFont typeface="+mj-lt"/>
                        <a:buAutoNum type="arabicPeriod" startAt="4"/>
                      </a:pPr>
                      <a:r>
                        <a:rPr lang="en-US" sz="2400" dirty="0" smtClean="0">
                          <a:solidFill>
                            <a:schemeClr val="tx1"/>
                          </a:solidFill>
                        </a:rPr>
                        <a:t>One-on-One Guide</a:t>
                      </a:r>
                    </a:p>
                    <a:p>
                      <a:pPr marL="350838" lvl="1" indent="1588">
                        <a:spcBef>
                          <a:spcPts val="600"/>
                        </a:spcBef>
                        <a:spcAft>
                          <a:spcPts val="600"/>
                        </a:spcAft>
                      </a:pPr>
                      <a:r>
                        <a:rPr lang="en-US" dirty="0" smtClean="0">
                          <a:solidFill>
                            <a:schemeClr val="tx1"/>
                          </a:solidFill>
                        </a:rPr>
                        <a:t>Do not Understand individuals Knowledge Gap and </a:t>
                      </a:r>
                      <a:r>
                        <a:rPr lang="en-US" dirty="0" smtClean="0">
                          <a:solidFill>
                            <a:schemeClr val="tx1"/>
                          </a:solidFill>
                        </a:rPr>
                        <a:t>Guide accordingly</a:t>
                      </a:r>
                      <a:endParaRPr lang="en-US" dirty="0" smtClean="0">
                        <a:solidFill>
                          <a:schemeClr val="tx1"/>
                        </a:solidFill>
                      </a:endParaRPr>
                    </a:p>
                  </a:txBody>
                  <a:tcPr/>
                </a:tc>
                <a:tc>
                  <a:txBody>
                    <a:bodyPr/>
                    <a:lstStyle/>
                    <a:p>
                      <a:pPr marL="352425" marR="0" indent="-352425" algn="l" defTabSz="914400" rtl="0" eaLnBrk="1" fontAlgn="auto" latinLnBrk="0" hangingPunct="1">
                        <a:lnSpc>
                          <a:spcPct val="100000"/>
                        </a:lnSpc>
                        <a:spcBef>
                          <a:spcPts val="600"/>
                        </a:spcBef>
                        <a:spcAft>
                          <a:spcPts val="0"/>
                        </a:spcAft>
                        <a:buClrTx/>
                        <a:buSzTx/>
                        <a:buFont typeface="+mj-lt"/>
                        <a:buAutoNum type="arabicPeriod" startAt="4"/>
                        <a:tabLst/>
                        <a:defRPr/>
                      </a:pPr>
                      <a:r>
                        <a:rPr lang="en-US" sz="2400" dirty="0" smtClean="0">
                          <a:solidFill>
                            <a:schemeClr val="tx1"/>
                          </a:solidFill>
                        </a:rPr>
                        <a:t>One-on-One Guide</a:t>
                      </a:r>
                    </a:p>
                    <a:p>
                      <a:pPr marL="350838" lvl="1" indent="1588">
                        <a:spcBef>
                          <a:spcPts val="600"/>
                        </a:spcBef>
                        <a:spcAft>
                          <a:spcPts val="600"/>
                        </a:spcAft>
                      </a:pPr>
                      <a:r>
                        <a:rPr lang="en-US" b="1" dirty="0" smtClean="0"/>
                        <a:t>One Skill - One Mentor - One Student </a:t>
                      </a:r>
                      <a:r>
                        <a:rPr lang="en-US" dirty="0" smtClean="0"/>
                        <a:t>Mentoring Process</a:t>
                      </a:r>
                      <a:r>
                        <a:rPr lang="en-US" baseline="0" dirty="0" smtClean="0"/>
                        <a:t> due to limited intake of students</a:t>
                      </a:r>
                      <a:endParaRPr lang="en-US" dirty="0" smtClean="0">
                        <a:solidFill>
                          <a:schemeClr val="tx1"/>
                        </a:solidFill>
                      </a:endParaRPr>
                    </a:p>
                  </a:txBody>
                  <a:tcPr/>
                </a:tc>
              </a:tr>
            </a:tbl>
          </a:graphicData>
        </a:graphic>
      </p:graphicFrame>
      <p:pic>
        <p:nvPicPr>
          <p:cNvPr id="7" name="Picture 6"/>
          <p:cNvPicPr>
            <a:picLocks noChangeAspect="1"/>
          </p:cNvPicPr>
          <p:nvPr/>
        </p:nvPicPr>
        <p:blipFill>
          <a:blip r:embed="rId2"/>
          <a:stretch>
            <a:fillRect/>
          </a:stretch>
        </p:blipFill>
        <p:spPr>
          <a:xfrm>
            <a:off x="711106" y="2056864"/>
            <a:ext cx="3412209" cy="718360"/>
          </a:xfrm>
          <a:prstGeom prst="rect">
            <a:avLst/>
          </a:prstGeom>
        </p:spPr>
      </p:pic>
      <p:sp>
        <p:nvSpPr>
          <p:cNvPr id="8" name="Title 1"/>
          <p:cNvSpPr txBox="1">
            <a:spLocks/>
          </p:cNvSpPr>
          <p:nvPr/>
        </p:nvSpPr>
        <p:spPr>
          <a:xfrm>
            <a:off x="4675543" y="2912016"/>
            <a:ext cx="3718345" cy="42338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000" b="1" dirty="0">
                <a:solidFill>
                  <a:srgbClr val="FFFF00"/>
                </a:solidFill>
              </a:rPr>
              <a:t>BridgeGap</a:t>
            </a:r>
            <a:r>
              <a:rPr lang="en-US" sz="2000" b="1" dirty="0">
                <a:solidFill>
                  <a:schemeClr val="bg1"/>
                </a:solidFill>
              </a:rPr>
              <a:t> Training </a:t>
            </a:r>
            <a:r>
              <a:rPr lang="en-US" sz="2000" b="1" dirty="0" smtClean="0">
                <a:solidFill>
                  <a:schemeClr val="bg1"/>
                </a:solidFill>
              </a:rPr>
              <a:t>Solution</a:t>
            </a:r>
            <a:endParaRPr lang="en-US" sz="2000" b="1" dirty="0">
              <a:solidFill>
                <a:schemeClr val="bg1"/>
              </a:solidFill>
            </a:endParaRPr>
          </a:p>
        </p:txBody>
      </p:sp>
      <p:pic>
        <p:nvPicPr>
          <p:cNvPr id="9" name="Picture 8"/>
          <p:cNvPicPr>
            <a:picLocks noChangeAspect="1"/>
          </p:cNvPicPr>
          <p:nvPr/>
        </p:nvPicPr>
        <p:blipFill>
          <a:blip r:embed="rId3"/>
          <a:stretch>
            <a:fillRect/>
          </a:stretch>
        </p:blipFill>
        <p:spPr>
          <a:xfrm>
            <a:off x="5079124" y="1880828"/>
            <a:ext cx="2911670" cy="1031188"/>
          </a:xfrm>
          <a:prstGeom prst="rect">
            <a:avLst/>
          </a:prstGeom>
        </p:spPr>
      </p:pic>
      <p:sp>
        <p:nvSpPr>
          <p:cNvPr id="10" name="Right Arrow 9"/>
          <p:cNvSpPr/>
          <p:nvPr/>
        </p:nvSpPr>
        <p:spPr>
          <a:xfrm>
            <a:off x="4190431" y="2017922"/>
            <a:ext cx="822960" cy="82296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4"/>
          <p:cNvSpPr>
            <a:spLocks noGrp="1"/>
          </p:cNvSpPr>
          <p:nvPr>
            <p:ph type="title"/>
          </p:nvPr>
        </p:nvSpPr>
        <p:spPr>
          <a:xfrm>
            <a:off x="549274" y="107576"/>
            <a:ext cx="8042276" cy="1336956"/>
          </a:xfrm>
        </p:spPr>
        <p:txBody>
          <a:bodyPr/>
          <a:lstStyle/>
          <a:p>
            <a:endParaRPr lang="en-US" dirty="0"/>
          </a:p>
        </p:txBody>
      </p:sp>
      <p:sp>
        <p:nvSpPr>
          <p:cNvPr id="16" name="Title 1"/>
          <p:cNvSpPr txBox="1">
            <a:spLocks/>
          </p:cNvSpPr>
          <p:nvPr/>
        </p:nvSpPr>
        <p:spPr>
          <a:xfrm>
            <a:off x="549276" y="107576"/>
            <a:ext cx="6146384"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 Fills the </a:t>
            </a:r>
            <a:r>
              <a:rPr lang="en-US" b="1" dirty="0" smtClean="0"/>
              <a:t>Gap</a:t>
            </a:r>
            <a:endParaRPr lang="en-US" dirty="0"/>
          </a:p>
        </p:txBody>
      </p:sp>
      <p:pic>
        <p:nvPicPr>
          <p:cNvPr id="17" name="Picture 16"/>
          <p:cNvPicPr>
            <a:picLocks noChangeAspect="1"/>
          </p:cNvPicPr>
          <p:nvPr/>
        </p:nvPicPr>
        <p:blipFill>
          <a:blip r:embed="rId4"/>
          <a:stretch>
            <a:fillRect/>
          </a:stretch>
        </p:blipFill>
        <p:spPr>
          <a:xfrm>
            <a:off x="6734143" y="107576"/>
            <a:ext cx="1857407" cy="1336956"/>
          </a:xfrm>
          <a:prstGeom prst="rect">
            <a:avLst/>
          </a:prstGeom>
        </p:spPr>
      </p:pic>
    </p:spTree>
    <p:extLst>
      <p:ext uri="{BB962C8B-B14F-4D97-AF65-F5344CB8AC3E}">
        <p14:creationId xmlns:p14="http://schemas.microsoft.com/office/powerpoint/2010/main" val="32468441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4286973347"/>
              </p:ext>
            </p:extLst>
          </p:nvPr>
        </p:nvGraphicFramePr>
        <p:xfrm>
          <a:off x="566914" y="1779760"/>
          <a:ext cx="7971716" cy="4431742"/>
        </p:xfrm>
        <a:graphic>
          <a:graphicData uri="http://schemas.openxmlformats.org/drawingml/2006/table">
            <a:tbl>
              <a:tblPr firstRow="1" bandRow="1">
                <a:tableStyleId>{3C2FFA5D-87B4-456A-9821-1D502468CF0F}</a:tableStyleId>
              </a:tblPr>
              <a:tblGrid>
                <a:gridCol w="3968450"/>
                <a:gridCol w="4003266"/>
              </a:tblGrid>
              <a:tr h="1607342">
                <a:tc>
                  <a:txBody>
                    <a:bodyPr/>
                    <a:lstStyle/>
                    <a:p>
                      <a:endParaRPr lang="en-US" dirty="0"/>
                    </a:p>
                  </a:txBody>
                  <a:tcPr/>
                </a:tc>
                <a:tc>
                  <a:txBody>
                    <a:bodyPr/>
                    <a:lstStyle/>
                    <a:p>
                      <a:endParaRPr lang="en-US" dirty="0"/>
                    </a:p>
                  </a:txBody>
                  <a:tcPr/>
                </a:tc>
              </a:tr>
              <a:tr h="1428934">
                <a:tc>
                  <a:txBody>
                    <a:bodyPr/>
                    <a:lstStyle/>
                    <a:p>
                      <a:pPr marL="352425" indent="-352425">
                        <a:spcBef>
                          <a:spcPts val="600"/>
                        </a:spcBef>
                        <a:buFont typeface="+mj-lt"/>
                        <a:buAutoNum type="arabicPeriod" startAt="5"/>
                      </a:pPr>
                      <a:r>
                        <a:rPr lang="en-US" sz="2400" dirty="0" smtClean="0">
                          <a:solidFill>
                            <a:srgbClr val="FFFFFF"/>
                          </a:solidFill>
                        </a:rPr>
                        <a:t>Hands-on Training</a:t>
                      </a:r>
                    </a:p>
                    <a:p>
                      <a:pPr marL="350838" lvl="1" indent="1588">
                        <a:spcBef>
                          <a:spcPts val="600"/>
                        </a:spcBef>
                        <a:spcAft>
                          <a:spcPts val="600"/>
                        </a:spcAft>
                      </a:pPr>
                      <a:r>
                        <a:rPr lang="en-US" dirty="0" smtClean="0">
                          <a:solidFill>
                            <a:srgbClr val="FFFFFF"/>
                          </a:solidFill>
                        </a:rPr>
                        <a:t>Practically No Hands-on</a:t>
                      </a:r>
                      <a:r>
                        <a:rPr lang="en-US" baseline="0" dirty="0" smtClean="0">
                          <a:solidFill>
                            <a:srgbClr val="FFFFFF"/>
                          </a:solidFill>
                        </a:rPr>
                        <a:t> </a:t>
                      </a:r>
                      <a:r>
                        <a:rPr lang="en-US" dirty="0" smtClean="0">
                          <a:solidFill>
                            <a:srgbClr val="FFFFFF"/>
                          </a:solidFill>
                        </a:rPr>
                        <a:t>Training and Verification </a:t>
                      </a:r>
                      <a:endParaRPr lang="en-US" dirty="0">
                        <a:solidFill>
                          <a:srgbClr val="FFFFFF"/>
                        </a:solidFill>
                      </a:endParaRPr>
                    </a:p>
                  </a:txBody>
                  <a:tcPr/>
                </a:tc>
                <a:tc>
                  <a:txBody>
                    <a:bodyPr/>
                    <a:lstStyle/>
                    <a:p>
                      <a:pPr marL="352425" indent="-352425">
                        <a:spcBef>
                          <a:spcPts val="600"/>
                        </a:spcBef>
                        <a:buFont typeface="+mj-lt"/>
                        <a:buAutoNum type="arabicPeriod" startAt="5"/>
                      </a:pPr>
                      <a:r>
                        <a:rPr lang="en-US" sz="2400" dirty="0" smtClean="0">
                          <a:solidFill>
                            <a:srgbClr val="FFFFFF"/>
                          </a:solidFill>
                        </a:rPr>
                        <a:t>Hands-on Training</a:t>
                      </a:r>
                    </a:p>
                    <a:p>
                      <a:pPr marL="350838" lvl="1" indent="1588">
                        <a:spcBef>
                          <a:spcPts val="600"/>
                        </a:spcBef>
                        <a:spcAft>
                          <a:spcPts val="600"/>
                        </a:spcAft>
                      </a:pPr>
                      <a:r>
                        <a:rPr lang="en-US" baseline="0" dirty="0" smtClean="0">
                          <a:solidFill>
                            <a:srgbClr val="FFFFFF"/>
                          </a:solidFill>
                        </a:rPr>
                        <a:t>After Every Step students write Practice Programs verified by the Industry Experts</a:t>
                      </a:r>
                      <a:endParaRPr lang="en-US" dirty="0" smtClean="0">
                        <a:solidFill>
                          <a:srgbClr val="FFFFFF"/>
                        </a:solidFill>
                      </a:endParaRPr>
                    </a:p>
                  </a:txBody>
                  <a:tcPr/>
                </a:tc>
              </a:tr>
              <a:tr h="1395466">
                <a:tc>
                  <a:txBody>
                    <a:bodyPr/>
                    <a:lstStyle/>
                    <a:p>
                      <a:pPr marL="352425" indent="-352425">
                        <a:spcBef>
                          <a:spcPts val="600"/>
                        </a:spcBef>
                        <a:buFont typeface="+mj-lt"/>
                        <a:buAutoNum type="arabicPeriod" startAt="6"/>
                      </a:pPr>
                      <a:r>
                        <a:rPr lang="en-US" sz="2400" dirty="0" smtClean="0">
                          <a:solidFill>
                            <a:schemeClr val="tx1"/>
                          </a:solidFill>
                        </a:rPr>
                        <a:t>Problem Solving Skills</a:t>
                      </a:r>
                    </a:p>
                    <a:p>
                      <a:pPr marL="350838" lvl="1" indent="1588">
                        <a:spcBef>
                          <a:spcPts val="600"/>
                        </a:spcBef>
                        <a:spcAft>
                          <a:spcPts val="600"/>
                        </a:spcAft>
                      </a:pPr>
                      <a:r>
                        <a:rPr lang="en-US" dirty="0" smtClean="0">
                          <a:solidFill>
                            <a:schemeClr val="tx1"/>
                          </a:solidFill>
                        </a:rPr>
                        <a:t>Do not have skillset to search Internet and gather information</a:t>
                      </a:r>
                    </a:p>
                  </a:txBody>
                  <a:tcPr/>
                </a:tc>
                <a:tc>
                  <a:txBody>
                    <a:bodyPr/>
                    <a:lstStyle/>
                    <a:p>
                      <a:pPr marL="352425" marR="0" indent="-352425" algn="l" defTabSz="914400" rtl="0" eaLnBrk="1" fontAlgn="auto" latinLnBrk="0" hangingPunct="1">
                        <a:lnSpc>
                          <a:spcPct val="100000"/>
                        </a:lnSpc>
                        <a:spcBef>
                          <a:spcPts val="600"/>
                        </a:spcBef>
                        <a:spcAft>
                          <a:spcPts val="0"/>
                        </a:spcAft>
                        <a:buClrTx/>
                        <a:buSzTx/>
                        <a:buFont typeface="+mj-lt"/>
                        <a:buAutoNum type="arabicPeriod" startAt="6"/>
                        <a:tabLst/>
                        <a:defRPr/>
                      </a:pPr>
                      <a:r>
                        <a:rPr lang="en-US" sz="2400" dirty="0" smtClean="0">
                          <a:solidFill>
                            <a:schemeClr val="tx1"/>
                          </a:solidFill>
                        </a:rPr>
                        <a:t>Problem Solving Skills</a:t>
                      </a:r>
                    </a:p>
                    <a:p>
                      <a:pPr marL="350838" lvl="1" indent="1588">
                        <a:spcBef>
                          <a:spcPts val="600"/>
                        </a:spcBef>
                        <a:spcAft>
                          <a:spcPts val="600"/>
                        </a:spcAft>
                      </a:pPr>
                      <a:r>
                        <a:rPr lang="en-US" dirty="0" smtClean="0">
                          <a:solidFill>
                            <a:schemeClr val="tx1"/>
                          </a:solidFill>
                        </a:rPr>
                        <a:t>Ongoing Mentoring to reach out to internet to solve Practice Programs given during training</a:t>
                      </a:r>
                    </a:p>
                  </a:txBody>
                  <a:tcPr/>
                </a:tc>
              </a:tr>
            </a:tbl>
          </a:graphicData>
        </a:graphic>
      </p:graphicFrame>
      <p:pic>
        <p:nvPicPr>
          <p:cNvPr id="7" name="Picture 6"/>
          <p:cNvPicPr>
            <a:picLocks noChangeAspect="1"/>
          </p:cNvPicPr>
          <p:nvPr/>
        </p:nvPicPr>
        <p:blipFill>
          <a:blip r:embed="rId2"/>
          <a:stretch>
            <a:fillRect/>
          </a:stretch>
        </p:blipFill>
        <p:spPr>
          <a:xfrm>
            <a:off x="711106" y="2056864"/>
            <a:ext cx="3412209" cy="718360"/>
          </a:xfrm>
          <a:prstGeom prst="rect">
            <a:avLst/>
          </a:prstGeom>
        </p:spPr>
      </p:pic>
      <p:sp>
        <p:nvSpPr>
          <p:cNvPr id="8" name="Title 1"/>
          <p:cNvSpPr txBox="1">
            <a:spLocks/>
          </p:cNvSpPr>
          <p:nvPr/>
        </p:nvSpPr>
        <p:spPr>
          <a:xfrm>
            <a:off x="4675543" y="2912016"/>
            <a:ext cx="3718345" cy="42338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000" b="1" dirty="0">
                <a:solidFill>
                  <a:srgbClr val="FFFF00"/>
                </a:solidFill>
              </a:rPr>
              <a:t>BridgeGap</a:t>
            </a:r>
            <a:r>
              <a:rPr lang="en-US" sz="2000" b="1" dirty="0">
                <a:solidFill>
                  <a:schemeClr val="bg1"/>
                </a:solidFill>
              </a:rPr>
              <a:t> Training </a:t>
            </a:r>
            <a:r>
              <a:rPr lang="en-US" sz="2000" b="1" dirty="0" smtClean="0">
                <a:solidFill>
                  <a:schemeClr val="bg1"/>
                </a:solidFill>
              </a:rPr>
              <a:t>Solution</a:t>
            </a:r>
            <a:endParaRPr lang="en-US" sz="2000" b="1" dirty="0">
              <a:solidFill>
                <a:schemeClr val="bg1"/>
              </a:solidFill>
            </a:endParaRPr>
          </a:p>
        </p:txBody>
      </p:sp>
      <p:pic>
        <p:nvPicPr>
          <p:cNvPr id="9" name="Picture 8"/>
          <p:cNvPicPr>
            <a:picLocks noChangeAspect="1"/>
          </p:cNvPicPr>
          <p:nvPr/>
        </p:nvPicPr>
        <p:blipFill>
          <a:blip r:embed="rId3"/>
          <a:stretch>
            <a:fillRect/>
          </a:stretch>
        </p:blipFill>
        <p:spPr>
          <a:xfrm>
            <a:off x="5079124" y="1880828"/>
            <a:ext cx="2911670" cy="1031188"/>
          </a:xfrm>
          <a:prstGeom prst="rect">
            <a:avLst/>
          </a:prstGeom>
        </p:spPr>
      </p:pic>
      <p:sp>
        <p:nvSpPr>
          <p:cNvPr id="10" name="Right Arrow 9"/>
          <p:cNvSpPr/>
          <p:nvPr/>
        </p:nvSpPr>
        <p:spPr>
          <a:xfrm>
            <a:off x="4190431" y="2017922"/>
            <a:ext cx="822960" cy="82296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4"/>
          <p:cNvSpPr>
            <a:spLocks noGrp="1"/>
          </p:cNvSpPr>
          <p:nvPr>
            <p:ph type="title"/>
          </p:nvPr>
        </p:nvSpPr>
        <p:spPr>
          <a:xfrm>
            <a:off x="549274" y="107576"/>
            <a:ext cx="8042276" cy="1336956"/>
          </a:xfrm>
        </p:spPr>
        <p:txBody>
          <a:bodyPr/>
          <a:lstStyle/>
          <a:p>
            <a:endParaRPr lang="en-US" dirty="0"/>
          </a:p>
        </p:txBody>
      </p:sp>
      <p:sp>
        <p:nvSpPr>
          <p:cNvPr id="15" name="Title 1"/>
          <p:cNvSpPr txBox="1">
            <a:spLocks/>
          </p:cNvSpPr>
          <p:nvPr/>
        </p:nvSpPr>
        <p:spPr>
          <a:xfrm>
            <a:off x="549276" y="107576"/>
            <a:ext cx="6146384"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 Fills the </a:t>
            </a:r>
            <a:r>
              <a:rPr lang="en-US" b="1" dirty="0" smtClean="0"/>
              <a:t>Gap</a:t>
            </a:r>
            <a:endParaRPr lang="en-US" dirty="0"/>
          </a:p>
        </p:txBody>
      </p:sp>
      <p:pic>
        <p:nvPicPr>
          <p:cNvPr id="16" name="Picture 15"/>
          <p:cNvPicPr>
            <a:picLocks noChangeAspect="1"/>
          </p:cNvPicPr>
          <p:nvPr/>
        </p:nvPicPr>
        <p:blipFill>
          <a:blip r:embed="rId4"/>
          <a:stretch>
            <a:fillRect/>
          </a:stretch>
        </p:blipFill>
        <p:spPr>
          <a:xfrm>
            <a:off x="6734143" y="107576"/>
            <a:ext cx="1857407" cy="1336956"/>
          </a:xfrm>
          <a:prstGeom prst="rect">
            <a:avLst/>
          </a:prstGeom>
        </p:spPr>
      </p:pic>
    </p:spTree>
    <p:extLst>
      <p:ext uri="{BB962C8B-B14F-4D97-AF65-F5344CB8AC3E}">
        <p14:creationId xmlns:p14="http://schemas.microsoft.com/office/powerpoint/2010/main" val="30465846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499" y="107576"/>
            <a:ext cx="6623051"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What is </a:t>
            </a:r>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a:t>
            </a:r>
            <a:endParaRPr lang="en-US" dirty="0"/>
          </a:p>
        </p:txBody>
      </p:sp>
      <p:sp>
        <p:nvSpPr>
          <p:cNvPr id="3" name="Content Placeholder 2"/>
          <p:cNvSpPr>
            <a:spLocks noGrp="1"/>
          </p:cNvSpPr>
          <p:nvPr>
            <p:ph idx="1"/>
          </p:nvPr>
        </p:nvSpPr>
        <p:spPr>
          <a:xfrm>
            <a:off x="626235" y="3483125"/>
            <a:ext cx="8042276" cy="2751860"/>
          </a:xfrm>
        </p:spPr>
        <p:txBody>
          <a:bodyPr anchor="ctr" anchorCtr="0">
            <a:noAutofit/>
          </a:bodyPr>
          <a:lstStyle/>
          <a:p>
            <a:pPr algn="just"/>
            <a:r>
              <a:rPr lang="en-US" dirty="0" smtClean="0"/>
              <a:t>BridgeGap Training Solution is a Skill Gap Enhancement Programme for Fresh Engineers opting for IT Jobs. </a:t>
            </a:r>
          </a:p>
          <a:p>
            <a:pPr algn="just"/>
            <a:r>
              <a:rPr lang="en-US" dirty="0" smtClean="0"/>
              <a:t>BridgeGap provides Training Programme on Latest Technologies </a:t>
            </a:r>
            <a:r>
              <a:rPr lang="en-US" dirty="0"/>
              <a:t>ranging from </a:t>
            </a:r>
            <a:r>
              <a:rPr lang="en-US" dirty="0" smtClean="0"/>
              <a:t>Core Programming </a:t>
            </a:r>
            <a:r>
              <a:rPr lang="en-US" dirty="0"/>
              <a:t>Languages </a:t>
            </a:r>
            <a:r>
              <a:rPr lang="en-US" dirty="0" smtClean="0"/>
              <a:t>to </a:t>
            </a:r>
            <a:r>
              <a:rPr lang="en-US" dirty="0"/>
              <a:t>Mobile Programming to Web and Server Programming. </a:t>
            </a:r>
            <a:endParaRPr lang="en-US" dirty="0" smtClean="0"/>
          </a:p>
        </p:txBody>
      </p:sp>
      <p:pic>
        <p:nvPicPr>
          <p:cNvPr id="8" name="Picture 7"/>
          <p:cNvPicPr>
            <a:picLocks noChangeAspect="1"/>
          </p:cNvPicPr>
          <p:nvPr/>
        </p:nvPicPr>
        <p:blipFill>
          <a:blip r:embed="rId2"/>
          <a:stretch>
            <a:fillRect/>
          </a:stretch>
        </p:blipFill>
        <p:spPr>
          <a:xfrm>
            <a:off x="533399" y="107576"/>
            <a:ext cx="1407089" cy="1403034"/>
          </a:xfrm>
          <a:prstGeom prst="rect">
            <a:avLst/>
          </a:prstGeom>
        </p:spPr>
      </p:pic>
      <p:pic>
        <p:nvPicPr>
          <p:cNvPr id="6" name="Picture 5"/>
          <p:cNvPicPr>
            <a:picLocks noChangeAspect="1"/>
          </p:cNvPicPr>
          <p:nvPr/>
        </p:nvPicPr>
        <p:blipFill>
          <a:blip r:embed="rId3"/>
          <a:stretch>
            <a:fillRect/>
          </a:stretch>
        </p:blipFill>
        <p:spPr>
          <a:xfrm>
            <a:off x="3046547" y="1572923"/>
            <a:ext cx="3610634" cy="1278731"/>
          </a:xfrm>
          <a:prstGeom prst="rect">
            <a:avLst/>
          </a:prstGeom>
        </p:spPr>
      </p:pic>
      <p:sp>
        <p:nvSpPr>
          <p:cNvPr id="7" name="Subtitle 2"/>
          <p:cNvSpPr txBox="1">
            <a:spLocks/>
          </p:cNvSpPr>
          <p:nvPr/>
        </p:nvSpPr>
        <p:spPr>
          <a:xfrm>
            <a:off x="2646269" y="2701271"/>
            <a:ext cx="4434193" cy="755459"/>
          </a:xfrm>
          <a:prstGeom prst="rect">
            <a:avLst/>
          </a:prstGeom>
          <a:effectLst>
            <a:outerShdw blurRad="76200" dist="12700" dir="8100000" sy="-23000" kx="800400" algn="br" rotWithShape="0">
              <a:prstClr val="black">
                <a:alpha val="20000"/>
              </a:prstClr>
            </a:outerShdw>
          </a:effectLst>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nSpc>
                <a:spcPct val="150000"/>
              </a:lnSpc>
              <a:buNone/>
            </a:pPr>
            <a:r>
              <a:rPr lang="en-US" b="1" dirty="0" smtClean="0">
                <a:solidFill>
                  <a:srgbClr val="008000"/>
                </a:solidFill>
              </a:rPr>
              <a:t>BridgeGap Training Solution</a:t>
            </a:r>
            <a:endParaRPr lang="en-US" b="1" dirty="0">
              <a:solidFill>
                <a:srgbClr val="008000"/>
              </a:solidFill>
            </a:endParaRPr>
          </a:p>
        </p:txBody>
      </p:sp>
    </p:spTree>
    <p:extLst>
      <p:ext uri="{BB962C8B-B14F-4D97-AF65-F5344CB8AC3E}">
        <p14:creationId xmlns:p14="http://schemas.microsoft.com/office/powerpoint/2010/main" val="36395607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499" y="107576"/>
            <a:ext cx="6623051"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What is </a:t>
            </a:r>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a:t>
            </a:r>
            <a:endParaRPr lang="en-US" dirty="0"/>
          </a:p>
        </p:txBody>
      </p:sp>
      <p:sp>
        <p:nvSpPr>
          <p:cNvPr id="3" name="Content Placeholder 2"/>
          <p:cNvSpPr>
            <a:spLocks noGrp="1"/>
          </p:cNvSpPr>
          <p:nvPr>
            <p:ph idx="1"/>
          </p:nvPr>
        </p:nvSpPr>
        <p:spPr>
          <a:xfrm>
            <a:off x="626235" y="3456730"/>
            <a:ext cx="8042276" cy="2816740"/>
          </a:xfrm>
        </p:spPr>
        <p:txBody>
          <a:bodyPr anchor="ctr" anchorCtr="0">
            <a:noAutofit/>
          </a:bodyPr>
          <a:lstStyle/>
          <a:p>
            <a:pPr algn="just"/>
            <a:r>
              <a:rPr lang="en-US" dirty="0" smtClean="0"/>
              <a:t>Each Technology Series </a:t>
            </a:r>
            <a:r>
              <a:rPr lang="en-US" dirty="0"/>
              <a:t>consists of up to 18 Steps </a:t>
            </a:r>
            <a:r>
              <a:rPr lang="en-US" dirty="0" smtClean="0"/>
              <a:t>with 100s of Sample Codes and Practice Programs to make </a:t>
            </a:r>
            <a:r>
              <a:rPr lang="en-US" dirty="0"/>
              <a:t>Engineers </a:t>
            </a:r>
            <a:r>
              <a:rPr lang="en-US" dirty="0" smtClean="0"/>
              <a:t>hands-on with technology. </a:t>
            </a:r>
          </a:p>
          <a:p>
            <a:pPr marL="349250" lvl="1" indent="-349250" algn="just">
              <a:spcBef>
                <a:spcPts val="2000"/>
              </a:spcBef>
              <a:buClr>
                <a:schemeClr val="accent1">
                  <a:lumMod val="60000"/>
                  <a:lumOff val="40000"/>
                </a:schemeClr>
              </a:buClr>
            </a:pPr>
            <a:r>
              <a:rPr lang="en-US" sz="2400" dirty="0"/>
              <a:t>Mentoring Process is based on the philosophy of  </a:t>
            </a:r>
            <a:r>
              <a:rPr lang="en-US" sz="2400" b="1" dirty="0"/>
              <a:t>One Skill - One Mentor - One Student</a:t>
            </a:r>
            <a:r>
              <a:rPr lang="en-US" sz="2400" dirty="0"/>
              <a:t>. This helps to identify skill gaps in the engineers and guide them </a:t>
            </a:r>
            <a:r>
              <a:rPr lang="en-US" sz="2400" dirty="0" smtClean="0"/>
              <a:t>appropriately</a:t>
            </a:r>
            <a:endParaRPr lang="en-US" sz="2400" dirty="0"/>
          </a:p>
        </p:txBody>
      </p:sp>
      <p:pic>
        <p:nvPicPr>
          <p:cNvPr id="8" name="Picture 7"/>
          <p:cNvPicPr>
            <a:picLocks noChangeAspect="1"/>
          </p:cNvPicPr>
          <p:nvPr/>
        </p:nvPicPr>
        <p:blipFill>
          <a:blip r:embed="rId2"/>
          <a:stretch>
            <a:fillRect/>
          </a:stretch>
        </p:blipFill>
        <p:spPr>
          <a:xfrm>
            <a:off x="533399" y="107576"/>
            <a:ext cx="1407089" cy="1403034"/>
          </a:xfrm>
          <a:prstGeom prst="rect">
            <a:avLst/>
          </a:prstGeom>
        </p:spPr>
      </p:pic>
      <p:pic>
        <p:nvPicPr>
          <p:cNvPr id="9" name="Picture 8"/>
          <p:cNvPicPr>
            <a:picLocks noChangeAspect="1"/>
          </p:cNvPicPr>
          <p:nvPr/>
        </p:nvPicPr>
        <p:blipFill>
          <a:blip r:embed="rId3"/>
          <a:stretch>
            <a:fillRect/>
          </a:stretch>
        </p:blipFill>
        <p:spPr>
          <a:xfrm>
            <a:off x="3046547" y="1572923"/>
            <a:ext cx="3610634" cy="1278731"/>
          </a:xfrm>
          <a:prstGeom prst="rect">
            <a:avLst/>
          </a:prstGeom>
        </p:spPr>
      </p:pic>
      <p:sp>
        <p:nvSpPr>
          <p:cNvPr id="10" name="Subtitle 2"/>
          <p:cNvSpPr txBox="1">
            <a:spLocks/>
          </p:cNvSpPr>
          <p:nvPr/>
        </p:nvSpPr>
        <p:spPr>
          <a:xfrm>
            <a:off x="2646269" y="2701271"/>
            <a:ext cx="4434193" cy="755459"/>
          </a:xfrm>
          <a:prstGeom prst="rect">
            <a:avLst/>
          </a:prstGeom>
          <a:effectLst>
            <a:outerShdw blurRad="76200" dist="12700" dir="8100000" sy="-23000" kx="800400" algn="br" rotWithShape="0">
              <a:prstClr val="black">
                <a:alpha val="20000"/>
              </a:prstClr>
            </a:outerShdw>
          </a:effectLst>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nSpc>
                <a:spcPct val="150000"/>
              </a:lnSpc>
              <a:buNone/>
            </a:pPr>
            <a:r>
              <a:rPr lang="en-US" b="1" dirty="0" smtClean="0">
                <a:solidFill>
                  <a:srgbClr val="008000"/>
                </a:solidFill>
              </a:rPr>
              <a:t>BridgeGap Training Solution</a:t>
            </a:r>
            <a:endParaRPr lang="en-US" b="1" dirty="0">
              <a:solidFill>
                <a:srgbClr val="008000"/>
              </a:solidFill>
            </a:endParaRPr>
          </a:p>
        </p:txBody>
      </p:sp>
    </p:spTree>
    <p:extLst>
      <p:ext uri="{BB962C8B-B14F-4D97-AF65-F5344CB8AC3E}">
        <p14:creationId xmlns:p14="http://schemas.microsoft.com/office/powerpoint/2010/main" val="15730578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88672" y="126820"/>
            <a:ext cx="1317712" cy="1317712"/>
          </a:xfrm>
          <a:prstGeom prst="rect">
            <a:avLst/>
          </a:prstGeom>
        </p:spPr>
      </p:pic>
      <p:sp>
        <p:nvSpPr>
          <p:cNvPr id="3" name="Content Placeholder 2"/>
          <p:cNvSpPr>
            <a:spLocks noGrp="1"/>
          </p:cNvSpPr>
          <p:nvPr>
            <p:ph idx="1"/>
          </p:nvPr>
        </p:nvSpPr>
        <p:spPr>
          <a:xfrm>
            <a:off x="549275" y="1688406"/>
            <a:ext cx="8042276" cy="4697692"/>
          </a:xfrm>
        </p:spPr>
        <p:txBody>
          <a:bodyPr>
            <a:normAutofit fontScale="92500"/>
          </a:bodyPr>
          <a:lstStyle/>
          <a:p>
            <a:pPr algn="just">
              <a:spcAft>
                <a:spcPts val="1200"/>
              </a:spcAft>
            </a:pPr>
            <a:r>
              <a:rPr lang="en-US" b="1" dirty="0" smtClean="0"/>
              <a:t>Content Design </a:t>
            </a:r>
            <a:r>
              <a:rPr lang="en-US" dirty="0" smtClean="0"/>
              <a:t>– </a:t>
            </a:r>
          </a:p>
          <a:p>
            <a:pPr lvl="1" algn="just"/>
            <a:r>
              <a:rPr lang="en-US" dirty="0" smtClean="0"/>
              <a:t>Introduces Concepts mainly by writing and compiling lot of programs than reading lot of theory. Its </a:t>
            </a:r>
            <a:r>
              <a:rPr lang="en-US" b="1" dirty="0" smtClean="0"/>
              <a:t>Learning by being Hands-on</a:t>
            </a:r>
          </a:p>
          <a:p>
            <a:pPr lvl="1" algn="just"/>
            <a:r>
              <a:rPr lang="en-US" dirty="0"/>
              <a:t>Its a </a:t>
            </a:r>
            <a:r>
              <a:rPr lang="en-US" b="1" dirty="0"/>
              <a:t>18 Step Process </a:t>
            </a:r>
            <a:r>
              <a:rPr lang="en-US" dirty="0"/>
              <a:t>which can be completed in flat 2 - 4 weeks </a:t>
            </a:r>
            <a:r>
              <a:rPr lang="en-US" dirty="0" smtClean="0"/>
              <a:t>time</a:t>
            </a:r>
            <a:endParaRPr lang="en-US" dirty="0"/>
          </a:p>
          <a:p>
            <a:pPr lvl="1" algn="just"/>
            <a:r>
              <a:rPr lang="en-US" dirty="0"/>
              <a:t>Every Step introduces </a:t>
            </a:r>
            <a:r>
              <a:rPr lang="en-US" b="1" dirty="0"/>
              <a:t>5 - 10 </a:t>
            </a:r>
            <a:r>
              <a:rPr lang="en-US" b="1" dirty="0" smtClean="0"/>
              <a:t>Concepts </a:t>
            </a:r>
            <a:r>
              <a:rPr lang="en-US" dirty="0"/>
              <a:t>and each concepts is demonstrated with a sample code which are built, compiled and executed by </a:t>
            </a:r>
            <a:r>
              <a:rPr lang="en-US" dirty="0" smtClean="0"/>
              <a:t>engineers</a:t>
            </a:r>
          </a:p>
          <a:p>
            <a:pPr lvl="1" algn="just"/>
            <a:r>
              <a:rPr lang="en-US" dirty="0" smtClean="0"/>
              <a:t>At the end of each step students write </a:t>
            </a:r>
            <a:r>
              <a:rPr lang="en-US" b="1" dirty="0" smtClean="0"/>
              <a:t>Practice Programs</a:t>
            </a:r>
            <a:r>
              <a:rPr lang="en-US" dirty="0" smtClean="0"/>
              <a:t> verified by Technology Experts in India and Globally.</a:t>
            </a:r>
          </a:p>
          <a:p>
            <a:pPr lvl="1" algn="just"/>
            <a:r>
              <a:rPr lang="en-US" dirty="0"/>
              <a:t>At the End of the Training Programme, Engineers would have written any-where between </a:t>
            </a:r>
            <a:r>
              <a:rPr lang="en-US" b="1" dirty="0"/>
              <a:t>150 - 200 Programs</a:t>
            </a:r>
            <a:endParaRPr lang="en-US" b="1" dirty="0" smtClean="0"/>
          </a:p>
        </p:txBody>
      </p:sp>
      <p:sp>
        <p:nvSpPr>
          <p:cNvPr id="4" name="Title 3"/>
          <p:cNvSpPr>
            <a:spLocks noGrp="1"/>
          </p:cNvSpPr>
          <p:nvPr>
            <p:ph type="title"/>
          </p:nvPr>
        </p:nvSpPr>
        <p:spPr/>
        <p:txBody>
          <a:bodyPr/>
          <a:lstStyle/>
          <a:p>
            <a:endParaRPr lang="en-US"/>
          </a:p>
        </p:txBody>
      </p:sp>
      <p:sp>
        <p:nvSpPr>
          <p:cNvPr id="6" name="Title 1"/>
          <p:cNvSpPr txBox="1">
            <a:spLocks/>
          </p:cNvSpPr>
          <p:nvPr/>
        </p:nvSpPr>
        <p:spPr>
          <a:xfrm>
            <a:off x="549275" y="107576"/>
            <a:ext cx="6705319"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smtClean="0"/>
              <a:t>How </a:t>
            </a:r>
            <a:r>
              <a:rPr lang="en-US" sz="4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400" dirty="0" smtClean="0"/>
              <a:t>Training Programme </a:t>
            </a:r>
            <a:r>
              <a:rPr lang="en-US" sz="4400" b="1" dirty="0" smtClean="0"/>
              <a:t>Works</a:t>
            </a:r>
            <a:r>
              <a:rPr lang="en-US" sz="4400" dirty="0" smtClean="0"/>
              <a:t>?</a:t>
            </a:r>
            <a:endParaRPr lang="en-US" sz="4400" dirty="0"/>
          </a:p>
        </p:txBody>
      </p:sp>
    </p:spTree>
    <p:extLst>
      <p:ext uri="{BB962C8B-B14F-4D97-AF65-F5344CB8AC3E}">
        <p14:creationId xmlns:p14="http://schemas.microsoft.com/office/powerpoint/2010/main" val="19636809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781757"/>
            <a:ext cx="8042276" cy="4516136"/>
          </a:xfrm>
        </p:spPr>
        <p:txBody>
          <a:bodyPr>
            <a:normAutofit/>
          </a:bodyPr>
          <a:lstStyle/>
          <a:p>
            <a:pPr algn="just">
              <a:spcAft>
                <a:spcPts val="1200"/>
              </a:spcAft>
            </a:pPr>
            <a:r>
              <a:rPr lang="en-US" b="1" dirty="0"/>
              <a:t>Content </a:t>
            </a:r>
            <a:r>
              <a:rPr lang="en-US" b="1" dirty="0" smtClean="0"/>
              <a:t>Mentoring </a:t>
            </a:r>
            <a:r>
              <a:rPr lang="en-US" dirty="0" smtClean="0"/>
              <a:t>– </a:t>
            </a:r>
          </a:p>
          <a:p>
            <a:pPr lvl="1" algn="just"/>
            <a:r>
              <a:rPr lang="en-US" dirty="0"/>
              <a:t>Mentoring Process is </a:t>
            </a:r>
            <a:r>
              <a:rPr lang="en-US" dirty="0" smtClean="0"/>
              <a:t>based on the philosophy of  </a:t>
            </a:r>
            <a:r>
              <a:rPr lang="en-US" b="1" dirty="0" smtClean="0"/>
              <a:t>One </a:t>
            </a:r>
            <a:r>
              <a:rPr lang="en-US" b="1" dirty="0"/>
              <a:t>Skill - One Mentor - One </a:t>
            </a:r>
            <a:r>
              <a:rPr lang="en-US" b="1" dirty="0" smtClean="0"/>
              <a:t>Student</a:t>
            </a:r>
            <a:r>
              <a:rPr lang="en-US" dirty="0" smtClean="0"/>
              <a:t>. </a:t>
            </a:r>
            <a:r>
              <a:rPr lang="en-US" dirty="0"/>
              <a:t>This helps to </a:t>
            </a:r>
            <a:r>
              <a:rPr lang="en-US" dirty="0" smtClean="0"/>
              <a:t>identify </a:t>
            </a:r>
            <a:r>
              <a:rPr lang="en-US" dirty="0"/>
              <a:t>skill gaps in the </a:t>
            </a:r>
            <a:r>
              <a:rPr lang="en-US" dirty="0" smtClean="0"/>
              <a:t>engineers </a:t>
            </a:r>
            <a:r>
              <a:rPr lang="en-US" dirty="0"/>
              <a:t>and guide </a:t>
            </a:r>
            <a:r>
              <a:rPr lang="en-US" dirty="0" smtClean="0"/>
              <a:t>them appropriately</a:t>
            </a:r>
          </a:p>
          <a:p>
            <a:pPr lvl="1" algn="just"/>
            <a:r>
              <a:rPr lang="en-US" dirty="0"/>
              <a:t>After Every Step </a:t>
            </a:r>
            <a:r>
              <a:rPr lang="en-US" dirty="0" smtClean="0"/>
              <a:t>mentor </a:t>
            </a:r>
            <a:r>
              <a:rPr lang="en-US" b="1" dirty="0"/>
              <a:t>cross </a:t>
            </a:r>
            <a:r>
              <a:rPr lang="en-US" b="1" dirty="0" smtClean="0"/>
              <a:t>examines </a:t>
            </a:r>
            <a:r>
              <a:rPr lang="en-US" dirty="0" smtClean="0"/>
              <a:t>the engineer one</a:t>
            </a:r>
            <a:r>
              <a:rPr lang="en-US" dirty="0"/>
              <a:t>-on-one </a:t>
            </a:r>
            <a:r>
              <a:rPr lang="en-US" dirty="0" smtClean="0"/>
              <a:t>to </a:t>
            </a:r>
            <a:r>
              <a:rPr lang="en-US" dirty="0"/>
              <a:t>check the level of understanding and </a:t>
            </a:r>
            <a:r>
              <a:rPr lang="en-US" dirty="0" smtClean="0"/>
              <a:t>give  them practice programs accordingly.</a:t>
            </a:r>
            <a:endParaRPr lang="en-US" dirty="0"/>
          </a:p>
          <a:p>
            <a:pPr lvl="1" algn="just"/>
            <a:endParaRPr lang="en-US" dirty="0" smtClean="0"/>
          </a:p>
          <a:p>
            <a:pPr marL="349250" lvl="1" indent="0" algn="just">
              <a:buNone/>
            </a:pPr>
            <a:r>
              <a:rPr lang="en-US" dirty="0" smtClean="0"/>
              <a:t>Internally our Mentors are called </a:t>
            </a:r>
          </a:p>
        </p:txBody>
      </p:sp>
      <p:sp>
        <p:nvSpPr>
          <p:cNvPr id="5" name="TextBox 4"/>
          <p:cNvSpPr txBox="1"/>
          <p:nvPr/>
        </p:nvSpPr>
        <p:spPr>
          <a:xfrm>
            <a:off x="4427582" y="5677459"/>
            <a:ext cx="2399005" cy="461665"/>
          </a:xfrm>
          <a:prstGeom prst="rect">
            <a:avLst/>
          </a:prstGeom>
          <a:noFill/>
        </p:spPr>
        <p:txBody>
          <a:bodyPr wrap="square" rtlCol="0">
            <a:spAutoFit/>
          </a:bodyPr>
          <a:lstStyle/>
          <a:p>
            <a:r>
              <a:rPr lang="en-US" sz="2400" b="1" dirty="0" smtClean="0"/>
              <a:t>Dronaacharya</a:t>
            </a:r>
            <a:endParaRPr lang="en-US" sz="2400" b="1" dirty="0"/>
          </a:p>
        </p:txBody>
      </p:sp>
      <p:pic>
        <p:nvPicPr>
          <p:cNvPr id="6" name="Picture 5"/>
          <p:cNvPicPr>
            <a:picLocks noChangeAspect="1"/>
          </p:cNvPicPr>
          <p:nvPr/>
        </p:nvPicPr>
        <p:blipFill>
          <a:blip r:embed="rId2"/>
          <a:stretch>
            <a:fillRect/>
          </a:stretch>
        </p:blipFill>
        <p:spPr>
          <a:xfrm>
            <a:off x="6580872" y="5015398"/>
            <a:ext cx="2438400" cy="1625600"/>
          </a:xfrm>
          <a:prstGeom prst="rect">
            <a:avLst/>
          </a:prstGeom>
        </p:spPr>
      </p:pic>
      <p:pic>
        <p:nvPicPr>
          <p:cNvPr id="9" name="Picture 8"/>
          <p:cNvPicPr>
            <a:picLocks noChangeAspect="1"/>
          </p:cNvPicPr>
          <p:nvPr/>
        </p:nvPicPr>
        <p:blipFill>
          <a:blip r:embed="rId3"/>
          <a:stretch>
            <a:fillRect/>
          </a:stretch>
        </p:blipFill>
        <p:spPr>
          <a:xfrm>
            <a:off x="7288672" y="126820"/>
            <a:ext cx="1317712" cy="1317712"/>
          </a:xfrm>
          <a:prstGeom prst="rect">
            <a:avLst/>
          </a:prstGeom>
        </p:spPr>
      </p:pic>
      <p:sp>
        <p:nvSpPr>
          <p:cNvPr id="10" name="Title 3"/>
          <p:cNvSpPr>
            <a:spLocks noGrp="1"/>
          </p:cNvSpPr>
          <p:nvPr>
            <p:ph type="title"/>
          </p:nvPr>
        </p:nvSpPr>
        <p:spPr>
          <a:xfrm>
            <a:off x="549275" y="107576"/>
            <a:ext cx="8042276" cy="1336956"/>
          </a:xfrm>
        </p:spPr>
        <p:txBody>
          <a:bodyPr/>
          <a:lstStyle/>
          <a:p>
            <a:endParaRPr lang="en-US"/>
          </a:p>
        </p:txBody>
      </p:sp>
      <p:sp>
        <p:nvSpPr>
          <p:cNvPr id="11" name="Title 1"/>
          <p:cNvSpPr txBox="1">
            <a:spLocks/>
          </p:cNvSpPr>
          <p:nvPr/>
        </p:nvSpPr>
        <p:spPr>
          <a:xfrm>
            <a:off x="549275" y="107576"/>
            <a:ext cx="6705319"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smtClean="0"/>
              <a:t>How </a:t>
            </a:r>
            <a:r>
              <a:rPr lang="en-US" sz="4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400" dirty="0" smtClean="0"/>
              <a:t>Training Programme </a:t>
            </a:r>
            <a:r>
              <a:rPr lang="en-US" sz="4400" b="1" dirty="0" smtClean="0"/>
              <a:t>Works</a:t>
            </a:r>
            <a:r>
              <a:rPr lang="en-US" sz="4400" dirty="0" smtClean="0"/>
              <a:t>?</a:t>
            </a:r>
            <a:endParaRPr lang="en-US" sz="4400" dirty="0"/>
          </a:p>
        </p:txBody>
      </p:sp>
    </p:spTree>
    <p:extLst>
      <p:ext uri="{BB962C8B-B14F-4D97-AF65-F5344CB8AC3E}">
        <p14:creationId xmlns:p14="http://schemas.microsoft.com/office/powerpoint/2010/main" val="41903178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605346"/>
            <a:ext cx="8042276" cy="4533777"/>
          </a:xfrm>
        </p:spPr>
        <p:txBody>
          <a:bodyPr>
            <a:normAutofit/>
          </a:bodyPr>
          <a:lstStyle/>
          <a:p>
            <a:pPr algn="just">
              <a:spcBef>
                <a:spcPts val="1400"/>
              </a:spcBef>
              <a:spcAft>
                <a:spcPts val="1200"/>
              </a:spcAft>
            </a:pPr>
            <a:r>
              <a:rPr lang="en-US" b="1" dirty="0" smtClean="0"/>
              <a:t>Content Delivery </a:t>
            </a:r>
            <a:r>
              <a:rPr lang="en-US" dirty="0"/>
              <a:t>– </a:t>
            </a:r>
          </a:p>
          <a:p>
            <a:pPr lvl="1" algn="just">
              <a:spcBef>
                <a:spcPts val="0"/>
              </a:spcBef>
            </a:pPr>
            <a:r>
              <a:rPr lang="en-US" dirty="0"/>
              <a:t>Online Training </a:t>
            </a:r>
            <a:r>
              <a:rPr lang="en-US" dirty="0" smtClean="0"/>
              <a:t>Content and Self Paced Study by Engineer</a:t>
            </a:r>
          </a:p>
          <a:p>
            <a:pPr lvl="1" algn="just"/>
            <a:r>
              <a:rPr lang="en-US" dirty="0"/>
              <a:t>Mentor and Engineer connect using Google Hangout or Skype One-on-One where-in Mentor can see the shared desktop of engineer, ask questions on concepts and give </a:t>
            </a:r>
            <a:r>
              <a:rPr lang="en-US" dirty="0" smtClean="0"/>
              <a:t>Practice Programs </a:t>
            </a:r>
            <a:r>
              <a:rPr lang="en-US" dirty="0"/>
              <a:t>from the pre-defined list</a:t>
            </a:r>
            <a:endParaRPr lang="en-US" dirty="0" smtClean="0"/>
          </a:p>
        </p:txBody>
      </p:sp>
      <p:pic>
        <p:nvPicPr>
          <p:cNvPr id="5" name="Picture 4"/>
          <p:cNvPicPr>
            <a:picLocks noChangeAspect="1"/>
          </p:cNvPicPr>
          <p:nvPr/>
        </p:nvPicPr>
        <p:blipFill>
          <a:blip r:embed="rId2"/>
          <a:stretch>
            <a:fillRect/>
          </a:stretch>
        </p:blipFill>
        <p:spPr>
          <a:xfrm>
            <a:off x="2981116" y="4405204"/>
            <a:ext cx="3520570" cy="1716277"/>
          </a:xfrm>
          <a:prstGeom prst="rect">
            <a:avLst/>
          </a:prstGeom>
        </p:spPr>
      </p:pic>
      <p:pic>
        <p:nvPicPr>
          <p:cNvPr id="7" name="Picture 6"/>
          <p:cNvPicPr>
            <a:picLocks noChangeAspect="1"/>
          </p:cNvPicPr>
          <p:nvPr/>
        </p:nvPicPr>
        <p:blipFill>
          <a:blip r:embed="rId3"/>
          <a:stretch>
            <a:fillRect/>
          </a:stretch>
        </p:blipFill>
        <p:spPr>
          <a:xfrm>
            <a:off x="6829424" y="4458126"/>
            <a:ext cx="1218947" cy="1663355"/>
          </a:xfrm>
          <a:prstGeom prst="rect">
            <a:avLst/>
          </a:prstGeom>
        </p:spPr>
      </p:pic>
      <p:sp>
        <p:nvSpPr>
          <p:cNvPr id="9" name="Rectangle 8"/>
          <p:cNvSpPr/>
          <p:nvPr/>
        </p:nvSpPr>
        <p:spPr>
          <a:xfrm>
            <a:off x="547574" y="6156764"/>
            <a:ext cx="8225254"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Real People - Real Help - Real Time</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itle 7"/>
          <p:cNvSpPr>
            <a:spLocks noGrp="1"/>
          </p:cNvSpPr>
          <p:nvPr>
            <p:ph type="title"/>
          </p:nvPr>
        </p:nvSpPr>
        <p:spPr/>
        <p:txBody>
          <a:bodyPr/>
          <a:lstStyle/>
          <a:p>
            <a:endParaRPr lang="en-US"/>
          </a:p>
        </p:txBody>
      </p:sp>
      <p:pic>
        <p:nvPicPr>
          <p:cNvPr id="10" name="Picture 9"/>
          <p:cNvPicPr>
            <a:picLocks noChangeAspect="1"/>
          </p:cNvPicPr>
          <p:nvPr/>
        </p:nvPicPr>
        <p:blipFill>
          <a:blip r:embed="rId4"/>
          <a:stretch>
            <a:fillRect/>
          </a:stretch>
        </p:blipFill>
        <p:spPr>
          <a:xfrm>
            <a:off x="7288672" y="126820"/>
            <a:ext cx="1317712" cy="1317712"/>
          </a:xfrm>
          <a:prstGeom prst="rect">
            <a:avLst/>
          </a:prstGeom>
        </p:spPr>
      </p:pic>
      <p:sp>
        <p:nvSpPr>
          <p:cNvPr id="11" name="Title 1"/>
          <p:cNvSpPr txBox="1">
            <a:spLocks/>
          </p:cNvSpPr>
          <p:nvPr/>
        </p:nvSpPr>
        <p:spPr>
          <a:xfrm>
            <a:off x="549275" y="107576"/>
            <a:ext cx="6705319"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smtClean="0"/>
              <a:t>How </a:t>
            </a:r>
            <a:r>
              <a:rPr lang="en-US" sz="4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400" dirty="0" smtClean="0"/>
              <a:t>Training Programme </a:t>
            </a:r>
            <a:r>
              <a:rPr lang="en-US" sz="4400" b="1" dirty="0" smtClean="0"/>
              <a:t>Works</a:t>
            </a:r>
            <a:r>
              <a:rPr lang="en-US" sz="4400" dirty="0" smtClean="0"/>
              <a:t>?</a:t>
            </a:r>
            <a:endParaRPr lang="en-US" sz="4400" dirty="0"/>
          </a:p>
        </p:txBody>
      </p:sp>
    </p:spTree>
    <p:extLst>
      <p:ext uri="{BB962C8B-B14F-4D97-AF65-F5344CB8AC3E}">
        <p14:creationId xmlns:p14="http://schemas.microsoft.com/office/powerpoint/2010/main" val="41085028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598797"/>
            <a:ext cx="8042276" cy="2562497"/>
          </a:xfrm>
        </p:spPr>
        <p:txBody>
          <a:bodyPr anchor="ctr" anchorCtr="0">
            <a:normAutofit/>
          </a:bodyPr>
          <a:lstStyle/>
          <a:p>
            <a:pPr marL="0" indent="0" algn="just">
              <a:lnSpc>
                <a:spcPct val="150000"/>
              </a:lnSpc>
              <a:buNone/>
            </a:pPr>
            <a:r>
              <a:rPr lang="en-US" dirty="0" smtClean="0"/>
              <a:t>In 2011-12 India produced </a:t>
            </a:r>
            <a:r>
              <a:rPr lang="en-US" dirty="0"/>
              <a:t>more than 500,000 </a:t>
            </a:r>
            <a:r>
              <a:rPr lang="en-US" dirty="0" smtClean="0"/>
              <a:t>engineers, </a:t>
            </a:r>
            <a:r>
              <a:rPr lang="en-US" dirty="0"/>
              <a:t>only </a:t>
            </a:r>
            <a:r>
              <a:rPr lang="en-US" dirty="0" smtClean="0"/>
              <a:t>3.51% are </a:t>
            </a:r>
            <a:r>
              <a:rPr lang="en-US" dirty="0"/>
              <a:t>appropriately trained to be directly deployed on </a:t>
            </a:r>
            <a:r>
              <a:rPr lang="en-US" dirty="0" smtClean="0"/>
              <a:t>projects and 2.68% </a:t>
            </a:r>
            <a:r>
              <a:rPr lang="en-US" dirty="0"/>
              <a:t>are employable in IT product </a:t>
            </a:r>
            <a:r>
              <a:rPr lang="en-US" dirty="0" smtClean="0"/>
              <a:t>companies</a:t>
            </a:r>
            <a:endParaRPr lang="en-US" sz="1300" dirty="0"/>
          </a:p>
        </p:txBody>
      </p:sp>
      <p:pic>
        <p:nvPicPr>
          <p:cNvPr id="5" name="Picture 4"/>
          <p:cNvPicPr>
            <a:picLocks noChangeAspect="1"/>
          </p:cNvPicPr>
          <p:nvPr/>
        </p:nvPicPr>
        <p:blipFill>
          <a:blip r:embed="rId3"/>
          <a:stretch>
            <a:fillRect/>
          </a:stretch>
        </p:blipFill>
        <p:spPr>
          <a:xfrm>
            <a:off x="2887855" y="1742636"/>
            <a:ext cx="3533010" cy="1766505"/>
          </a:xfrm>
          <a:prstGeom prst="rect">
            <a:avLst/>
          </a:prstGeom>
        </p:spPr>
      </p:pic>
      <p:sp>
        <p:nvSpPr>
          <p:cNvPr id="6" name="TextBox 5"/>
          <p:cNvSpPr txBox="1"/>
          <p:nvPr/>
        </p:nvSpPr>
        <p:spPr>
          <a:xfrm>
            <a:off x="602193" y="6022503"/>
            <a:ext cx="7989357" cy="338554"/>
          </a:xfrm>
          <a:prstGeom prst="rect">
            <a:avLst/>
          </a:prstGeom>
          <a:noFill/>
        </p:spPr>
        <p:txBody>
          <a:bodyPr wrap="square" rtlCol="0">
            <a:spAutoFit/>
          </a:bodyPr>
          <a:lstStyle/>
          <a:p>
            <a:pPr algn="r"/>
            <a:r>
              <a:rPr lang="en-US" sz="1600" i="1" dirty="0"/>
              <a:t>Source - National Employability </a:t>
            </a:r>
            <a:r>
              <a:rPr lang="en-US" sz="1600" i="1" dirty="0" smtClean="0"/>
              <a:t>Report </a:t>
            </a:r>
            <a:r>
              <a:rPr lang="en-US" sz="1600" i="1" dirty="0"/>
              <a:t>(NER)</a:t>
            </a:r>
          </a:p>
        </p:txBody>
      </p:sp>
    </p:spTree>
    <p:extLst>
      <p:ext uri="{BB962C8B-B14F-4D97-AF65-F5344CB8AC3E}">
        <p14:creationId xmlns:p14="http://schemas.microsoft.com/office/powerpoint/2010/main" val="344487914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9275" y="107576"/>
            <a:ext cx="1798054" cy="1346805"/>
          </a:xfrm>
          <a:prstGeom prst="rect">
            <a:avLst/>
          </a:prstGeom>
        </p:spPr>
      </p:pic>
      <p:sp>
        <p:nvSpPr>
          <p:cNvPr id="2" name="Title 1"/>
          <p:cNvSpPr>
            <a:spLocks noGrp="1"/>
          </p:cNvSpPr>
          <p:nvPr>
            <p:ph type="title"/>
          </p:nvPr>
        </p:nvSpPr>
        <p:spPr>
          <a:xfrm>
            <a:off x="2347329" y="107576"/>
            <a:ext cx="6244222"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Recap</a:t>
            </a:r>
            <a:r>
              <a:rPr lang="en-US" dirty="0" smtClean="0"/>
              <a:t> </a:t>
            </a:r>
            <a:r>
              <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a:t>
            </a:r>
            <a:endParaRPr lang="en-US" dirty="0"/>
          </a:p>
        </p:txBody>
      </p:sp>
      <p:sp>
        <p:nvSpPr>
          <p:cNvPr id="3" name="Content Placeholder 2"/>
          <p:cNvSpPr>
            <a:spLocks noGrp="1"/>
          </p:cNvSpPr>
          <p:nvPr>
            <p:ph idx="1"/>
          </p:nvPr>
        </p:nvSpPr>
        <p:spPr>
          <a:xfrm>
            <a:off x="549275" y="1622986"/>
            <a:ext cx="8042276" cy="4763113"/>
          </a:xfrm>
        </p:spPr>
        <p:txBody>
          <a:bodyPr anchor="ctr" anchorCtr="0">
            <a:normAutofit fontScale="92500" lnSpcReduction="10000"/>
          </a:bodyPr>
          <a:lstStyle/>
          <a:p>
            <a:r>
              <a:rPr lang="en-US" sz="2600" dirty="0" smtClean="0"/>
              <a:t>BridgeGap enrolls </a:t>
            </a:r>
            <a:r>
              <a:rPr lang="en-US" sz="2600" b="1" dirty="0" smtClean="0"/>
              <a:t>Limited</a:t>
            </a:r>
            <a:r>
              <a:rPr lang="en-US" sz="2600" dirty="0" smtClean="0"/>
              <a:t> </a:t>
            </a:r>
            <a:r>
              <a:rPr lang="en-US" sz="2600" b="1" dirty="0" smtClean="0"/>
              <a:t>Students</a:t>
            </a:r>
            <a:r>
              <a:rPr lang="en-US" sz="2600" dirty="0" smtClean="0"/>
              <a:t> and goes through </a:t>
            </a:r>
            <a:r>
              <a:rPr lang="en-US" sz="2600" b="1" dirty="0" smtClean="0"/>
              <a:t>pre-screening evaluation </a:t>
            </a:r>
            <a:r>
              <a:rPr lang="en-US" sz="2600" dirty="0" smtClean="0"/>
              <a:t>process.</a:t>
            </a:r>
          </a:p>
          <a:p>
            <a:r>
              <a:rPr lang="en-US" sz="2600" dirty="0" smtClean="0"/>
              <a:t>It is a </a:t>
            </a:r>
            <a:r>
              <a:rPr lang="en-US" sz="2600" b="1" dirty="0" smtClean="0"/>
              <a:t>One </a:t>
            </a:r>
            <a:r>
              <a:rPr lang="en-US" sz="2600" b="1" dirty="0"/>
              <a:t>Skill - One Mentor - One Student </a:t>
            </a:r>
            <a:r>
              <a:rPr lang="en-US" sz="2600" dirty="0"/>
              <a:t>Training </a:t>
            </a:r>
            <a:r>
              <a:rPr lang="en-US" sz="2600" dirty="0" smtClean="0"/>
              <a:t>Programme</a:t>
            </a:r>
          </a:p>
          <a:p>
            <a:r>
              <a:rPr lang="en-US" sz="2600" b="1" dirty="0" smtClean="0"/>
              <a:t>Online </a:t>
            </a:r>
            <a:r>
              <a:rPr lang="en-US" sz="2600" b="1" dirty="0"/>
              <a:t>Training </a:t>
            </a:r>
            <a:r>
              <a:rPr lang="en-US" sz="2600" b="1" dirty="0" smtClean="0"/>
              <a:t>Platform</a:t>
            </a:r>
            <a:r>
              <a:rPr lang="en-US" sz="2600" dirty="0" smtClean="0"/>
              <a:t>, </a:t>
            </a:r>
            <a:r>
              <a:rPr lang="en-US" sz="2600" dirty="0"/>
              <a:t>Self Paced Study and One-on-One Mentoring using Live </a:t>
            </a:r>
            <a:r>
              <a:rPr lang="en-US" sz="2600" dirty="0" smtClean="0"/>
              <a:t>Video</a:t>
            </a:r>
          </a:p>
          <a:p>
            <a:r>
              <a:rPr lang="en-US" sz="2600" b="1" dirty="0"/>
              <a:t>150 – 200 Programs </a:t>
            </a:r>
            <a:r>
              <a:rPr lang="en-US" sz="2600" dirty="0"/>
              <a:t>written, compiled and executed by Engineers and verified by Industry Experts</a:t>
            </a:r>
          </a:p>
          <a:p>
            <a:r>
              <a:rPr lang="en-US" sz="2600" b="1" dirty="0" smtClean="0"/>
              <a:t>Mentoring</a:t>
            </a:r>
            <a:r>
              <a:rPr lang="en-US" sz="2600" dirty="0" smtClean="0"/>
              <a:t> by Senior Industry Professionals working on latest technology</a:t>
            </a:r>
          </a:p>
        </p:txBody>
      </p:sp>
    </p:spTree>
    <p:extLst>
      <p:ext uri="{BB962C8B-B14F-4D97-AF65-F5344CB8AC3E}">
        <p14:creationId xmlns:p14="http://schemas.microsoft.com/office/powerpoint/2010/main" val="38254906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597" y="107576"/>
            <a:ext cx="6782953"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sz="4200"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sz="4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200" dirty="0" smtClean="0"/>
              <a:t>Training Solution Grading Process</a:t>
            </a:r>
            <a:endParaRPr lang="en-US" sz="4200" dirty="0"/>
          </a:p>
        </p:txBody>
      </p:sp>
      <p:sp>
        <p:nvSpPr>
          <p:cNvPr id="3" name="Content Placeholder 2"/>
          <p:cNvSpPr>
            <a:spLocks noGrp="1"/>
          </p:cNvSpPr>
          <p:nvPr>
            <p:ph idx="1"/>
          </p:nvPr>
        </p:nvSpPr>
        <p:spPr>
          <a:xfrm>
            <a:off x="549275" y="1640628"/>
            <a:ext cx="8042276" cy="4780753"/>
          </a:xfrm>
        </p:spPr>
        <p:txBody>
          <a:bodyPr anchor="ctr" anchorCtr="0">
            <a:normAutofit fontScale="92500" lnSpcReduction="20000"/>
          </a:bodyPr>
          <a:lstStyle/>
          <a:p>
            <a:r>
              <a:rPr lang="en-US" sz="2600" dirty="0" smtClean="0"/>
              <a:t>Grading done by Mentor at the end of </a:t>
            </a:r>
            <a:r>
              <a:rPr lang="en-US" sz="2600" b="1" dirty="0" smtClean="0"/>
              <a:t>Every Step</a:t>
            </a:r>
          </a:p>
          <a:p>
            <a:r>
              <a:rPr lang="en-US" sz="2600" dirty="0" smtClean="0"/>
              <a:t>Graded on top </a:t>
            </a:r>
            <a:r>
              <a:rPr lang="en-US" sz="2600" b="1" dirty="0" smtClean="0"/>
              <a:t>100 Concepts and Practice Programs</a:t>
            </a:r>
            <a:r>
              <a:rPr lang="en-US" sz="2600" dirty="0" smtClean="0"/>
              <a:t> using 5 point scale</a:t>
            </a:r>
          </a:p>
          <a:p>
            <a:r>
              <a:rPr lang="en-US" sz="2600" dirty="0" smtClean="0"/>
              <a:t>Students are Graded using </a:t>
            </a:r>
            <a:r>
              <a:rPr lang="en-US" sz="2600" b="1" dirty="0" smtClean="0"/>
              <a:t>A, B, C, and D Grades</a:t>
            </a:r>
            <a:r>
              <a:rPr lang="en-US" sz="2600" dirty="0" smtClean="0"/>
              <a:t> with</a:t>
            </a:r>
          </a:p>
          <a:p>
            <a:pPr lvl="1"/>
            <a:r>
              <a:rPr lang="en-US" dirty="0" smtClean="0"/>
              <a:t>A Grade – 90 and above</a:t>
            </a:r>
          </a:p>
          <a:p>
            <a:pPr lvl="1"/>
            <a:r>
              <a:rPr lang="en-US" dirty="0" smtClean="0"/>
              <a:t>B Grade – 80 – 90</a:t>
            </a:r>
          </a:p>
          <a:p>
            <a:pPr lvl="1"/>
            <a:r>
              <a:rPr lang="en-US" dirty="0" smtClean="0"/>
              <a:t>C Grade – 70 – 80</a:t>
            </a:r>
          </a:p>
          <a:p>
            <a:pPr lvl="1"/>
            <a:r>
              <a:rPr lang="en-US" dirty="0" smtClean="0"/>
              <a:t>D Grade – Below 70</a:t>
            </a:r>
          </a:p>
          <a:p>
            <a:r>
              <a:rPr lang="en-US" sz="2600" dirty="0" smtClean="0"/>
              <a:t>Students are encouraged to get better grades for </a:t>
            </a:r>
          </a:p>
          <a:p>
            <a:pPr marL="352425" indent="0">
              <a:spcBef>
                <a:spcPts val="2600"/>
              </a:spcBef>
              <a:buNone/>
            </a:pPr>
            <a:r>
              <a:rPr lang="en-US" sz="2600" dirty="0" smtClean="0"/>
              <a:t>better </a:t>
            </a:r>
          </a:p>
        </p:txBody>
      </p:sp>
      <p:pic>
        <p:nvPicPr>
          <p:cNvPr id="4" name="Picture 3"/>
          <p:cNvPicPr>
            <a:picLocks noChangeAspect="1"/>
          </p:cNvPicPr>
          <p:nvPr/>
        </p:nvPicPr>
        <p:blipFill>
          <a:blip r:embed="rId2"/>
          <a:stretch>
            <a:fillRect/>
          </a:stretch>
        </p:blipFill>
        <p:spPr>
          <a:xfrm>
            <a:off x="1993290" y="5738899"/>
            <a:ext cx="951934" cy="839205"/>
          </a:xfrm>
          <a:prstGeom prst="rect">
            <a:avLst/>
          </a:prstGeom>
        </p:spPr>
      </p:pic>
      <p:pic>
        <p:nvPicPr>
          <p:cNvPr id="6" name="Picture 5"/>
          <p:cNvPicPr>
            <a:picLocks noChangeAspect="1"/>
          </p:cNvPicPr>
          <p:nvPr/>
        </p:nvPicPr>
        <p:blipFill>
          <a:blip r:embed="rId3"/>
          <a:stretch>
            <a:fillRect/>
          </a:stretch>
        </p:blipFill>
        <p:spPr>
          <a:xfrm>
            <a:off x="549275" y="135679"/>
            <a:ext cx="1176311" cy="1308854"/>
          </a:xfrm>
          <a:prstGeom prst="rect">
            <a:avLst/>
          </a:prstGeom>
        </p:spPr>
      </p:pic>
    </p:spTree>
    <p:extLst>
      <p:ext uri="{BB962C8B-B14F-4D97-AF65-F5344CB8AC3E}">
        <p14:creationId xmlns:p14="http://schemas.microsoft.com/office/powerpoint/2010/main" val="13127506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54858" y="107576"/>
            <a:ext cx="1484624" cy="1352657"/>
          </a:xfrm>
          <a:prstGeom prst="rect">
            <a:avLst/>
          </a:prstGeom>
        </p:spPr>
      </p:pic>
      <p:sp>
        <p:nvSpPr>
          <p:cNvPr id="2" name="Title 1"/>
          <p:cNvSpPr>
            <a:spLocks noGrp="1"/>
          </p:cNvSpPr>
          <p:nvPr>
            <p:ph type="title"/>
          </p:nvPr>
        </p:nvSpPr>
        <p:spPr>
          <a:xfrm>
            <a:off x="2039481" y="107576"/>
            <a:ext cx="6552069"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Corporates</a:t>
            </a:r>
            <a:endParaRPr lang="en-US" dirty="0"/>
          </a:p>
        </p:txBody>
      </p:sp>
      <p:sp>
        <p:nvSpPr>
          <p:cNvPr id="3" name="Content Placeholder 2"/>
          <p:cNvSpPr>
            <a:spLocks noGrp="1"/>
          </p:cNvSpPr>
          <p:nvPr>
            <p:ph idx="1"/>
          </p:nvPr>
        </p:nvSpPr>
        <p:spPr>
          <a:xfrm>
            <a:off x="549275" y="1600200"/>
            <a:ext cx="8042276" cy="5019657"/>
          </a:xfrm>
        </p:spPr>
        <p:txBody>
          <a:bodyPr anchor="ctr" anchorCtr="0">
            <a:noAutofit/>
          </a:bodyPr>
          <a:lstStyle/>
          <a:p>
            <a:pPr>
              <a:spcBef>
                <a:spcPts val="0"/>
              </a:spcBef>
            </a:pPr>
            <a:r>
              <a:rPr lang="en-US" sz="2000" dirty="0"/>
              <a:t>Corporate </a:t>
            </a:r>
            <a:r>
              <a:rPr lang="en-US" sz="2000" dirty="0" smtClean="0"/>
              <a:t>Hiring       –   </a:t>
            </a:r>
            <a:r>
              <a:rPr lang="en-US" sz="2000" b="1" dirty="0"/>
              <a:t>HIRE – AND – TRAIN</a:t>
            </a:r>
            <a:r>
              <a:rPr lang="en-US" sz="2000" dirty="0"/>
              <a:t>  </a:t>
            </a:r>
          </a:p>
          <a:p>
            <a:pPr indent="0">
              <a:spcBef>
                <a:spcPts val="600"/>
              </a:spcBef>
              <a:buNone/>
            </a:pPr>
            <a:r>
              <a:rPr lang="en-US" sz="2000" dirty="0"/>
              <a:t>BridgeGap </a:t>
            </a:r>
            <a:r>
              <a:rPr lang="en-US" sz="2000" dirty="0" smtClean="0"/>
              <a:t>Solution   –   </a:t>
            </a:r>
            <a:r>
              <a:rPr lang="en-US" sz="2000" b="1" dirty="0" smtClean="0"/>
              <a:t>TRAIN </a:t>
            </a:r>
            <a:r>
              <a:rPr lang="en-US" sz="2000" b="1" dirty="0"/>
              <a:t>– AND </a:t>
            </a:r>
            <a:r>
              <a:rPr lang="en-US" sz="2000" b="1" dirty="0" smtClean="0"/>
              <a:t>– HIRE </a:t>
            </a:r>
            <a:r>
              <a:rPr lang="en-US" sz="2000" dirty="0" smtClean="0"/>
              <a:t> </a:t>
            </a:r>
            <a:endParaRPr lang="en-US" sz="2000" dirty="0"/>
          </a:p>
          <a:p>
            <a:pPr>
              <a:spcBef>
                <a:spcPts val="1200"/>
              </a:spcBef>
            </a:pPr>
            <a:r>
              <a:rPr lang="en-US" sz="2000" dirty="0" smtClean="0"/>
              <a:t>Corporate Avg. </a:t>
            </a:r>
            <a:r>
              <a:rPr lang="en-US" sz="2000" dirty="0"/>
              <a:t>Spend </a:t>
            </a:r>
            <a:r>
              <a:rPr lang="en-US" sz="2000" dirty="0" smtClean="0"/>
              <a:t> –      60,000 to    80,000</a:t>
            </a:r>
          </a:p>
          <a:p>
            <a:pPr marL="352425" indent="0">
              <a:spcBef>
                <a:spcPts val="600"/>
              </a:spcBef>
              <a:buNone/>
            </a:pPr>
            <a:r>
              <a:rPr lang="en-US" sz="2000" dirty="0" smtClean="0"/>
              <a:t>Work Ready Time         –   3 – 6 months</a:t>
            </a:r>
          </a:p>
          <a:p>
            <a:pPr marL="352425" indent="0">
              <a:spcBef>
                <a:spcPts val="600"/>
              </a:spcBef>
              <a:buNone/>
            </a:pPr>
            <a:r>
              <a:rPr lang="en-US" sz="2000" b="1" dirty="0" smtClean="0"/>
              <a:t>BridgeGap</a:t>
            </a:r>
            <a:r>
              <a:rPr lang="en-US" sz="2000" dirty="0" smtClean="0"/>
              <a:t> Students get trained     –   4 – 6 Weeks </a:t>
            </a:r>
          </a:p>
          <a:p>
            <a:pPr marL="352425" indent="0">
              <a:spcBef>
                <a:spcPts val="600"/>
              </a:spcBef>
              <a:buNone/>
            </a:pPr>
            <a:r>
              <a:rPr lang="en-US" sz="2000" dirty="0" smtClean="0"/>
              <a:t>Work Ready Time Reduced             –   1 – 2 Months</a:t>
            </a:r>
          </a:p>
          <a:p>
            <a:pPr>
              <a:spcBef>
                <a:spcPts val="1200"/>
              </a:spcBef>
            </a:pPr>
            <a:r>
              <a:rPr lang="en-US" sz="2000" dirty="0" smtClean="0"/>
              <a:t>Corporate </a:t>
            </a:r>
            <a:r>
              <a:rPr lang="en-US" sz="2000" b="1" dirty="0" smtClean="0"/>
              <a:t>Save</a:t>
            </a:r>
            <a:r>
              <a:rPr lang="en-US" sz="2000" dirty="0" smtClean="0"/>
              <a:t> on Training Cost, Hiring Cost and Salary Cost. </a:t>
            </a:r>
          </a:p>
          <a:p>
            <a:pPr marL="365125" indent="0">
              <a:spcBef>
                <a:spcPts val="600"/>
              </a:spcBef>
              <a:buNone/>
            </a:pPr>
            <a:r>
              <a:rPr lang="en-US" sz="2000" dirty="0" smtClean="0"/>
              <a:t>In HIRE – AND – TRAIN </a:t>
            </a:r>
            <a:r>
              <a:rPr lang="en-US" sz="2000" dirty="0"/>
              <a:t>– </a:t>
            </a:r>
            <a:r>
              <a:rPr lang="en-US" sz="2000" dirty="0" smtClean="0"/>
              <a:t>Engineers are less motivated during training as they have Job. </a:t>
            </a:r>
          </a:p>
          <a:p>
            <a:pPr marL="365125" indent="0">
              <a:spcBef>
                <a:spcPts val="600"/>
              </a:spcBef>
              <a:buNone/>
            </a:pPr>
            <a:r>
              <a:rPr lang="en-US" sz="2000" dirty="0" smtClean="0"/>
              <a:t>In BridgeGap </a:t>
            </a:r>
            <a:r>
              <a:rPr lang="en-US" sz="2000" dirty="0"/>
              <a:t>Solution </a:t>
            </a:r>
            <a:r>
              <a:rPr lang="en-US" sz="2000" dirty="0" smtClean="0"/>
              <a:t>– </a:t>
            </a:r>
            <a:r>
              <a:rPr lang="en-US" sz="2000" dirty="0"/>
              <a:t>Engineers EXCEL </a:t>
            </a:r>
            <a:r>
              <a:rPr lang="en-US" sz="2000" dirty="0" smtClean="0"/>
              <a:t>for better Job.</a:t>
            </a:r>
          </a:p>
          <a:p>
            <a:pPr>
              <a:spcBef>
                <a:spcPts val="1200"/>
              </a:spcBef>
            </a:pPr>
            <a:r>
              <a:rPr lang="en-US" sz="2000" dirty="0" smtClean="0"/>
              <a:t>Companies will have a constant </a:t>
            </a:r>
            <a:r>
              <a:rPr lang="en-US" sz="2000" b="1" dirty="0" smtClean="0"/>
              <a:t>Pool</a:t>
            </a:r>
            <a:r>
              <a:rPr lang="en-US" sz="2000" dirty="0" smtClean="0"/>
              <a:t> of fresh engineering which earlier they have to seek out by visiting campuses</a:t>
            </a:r>
            <a:endParaRPr lang="en-US" sz="2000" dirty="0"/>
          </a:p>
        </p:txBody>
      </p:sp>
      <p:pic>
        <p:nvPicPr>
          <p:cNvPr id="4" name="Picture 3"/>
          <p:cNvPicPr>
            <a:picLocks noChangeAspect="1"/>
          </p:cNvPicPr>
          <p:nvPr/>
        </p:nvPicPr>
        <p:blipFill>
          <a:blip r:embed="rId3"/>
          <a:stretch>
            <a:fillRect/>
          </a:stretch>
        </p:blipFill>
        <p:spPr>
          <a:xfrm>
            <a:off x="4142269" y="2701315"/>
            <a:ext cx="173396" cy="232386"/>
          </a:xfrm>
          <a:prstGeom prst="rect">
            <a:avLst/>
          </a:prstGeom>
        </p:spPr>
      </p:pic>
      <p:pic>
        <p:nvPicPr>
          <p:cNvPr id="5" name="Picture 4"/>
          <p:cNvPicPr>
            <a:picLocks noChangeAspect="1"/>
          </p:cNvPicPr>
          <p:nvPr/>
        </p:nvPicPr>
        <p:blipFill>
          <a:blip r:embed="rId3"/>
          <a:stretch>
            <a:fillRect/>
          </a:stretch>
        </p:blipFill>
        <p:spPr>
          <a:xfrm>
            <a:off x="5653569" y="2701315"/>
            <a:ext cx="173396" cy="232386"/>
          </a:xfrm>
          <a:prstGeom prst="rect">
            <a:avLst/>
          </a:prstGeom>
        </p:spPr>
      </p:pic>
    </p:spTree>
    <p:extLst>
      <p:ext uri="{BB962C8B-B14F-4D97-AF65-F5344CB8AC3E}">
        <p14:creationId xmlns:p14="http://schemas.microsoft.com/office/powerpoint/2010/main" val="30584178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4858" y="107576"/>
            <a:ext cx="1484624" cy="1352657"/>
          </a:xfrm>
          <a:prstGeom prst="rect">
            <a:avLst/>
          </a:prstGeom>
        </p:spPr>
      </p:pic>
      <p:sp>
        <p:nvSpPr>
          <p:cNvPr id="2" name="Title 1"/>
          <p:cNvSpPr>
            <a:spLocks noGrp="1"/>
          </p:cNvSpPr>
          <p:nvPr>
            <p:ph type="title"/>
          </p:nvPr>
        </p:nvSpPr>
        <p:spPr>
          <a:xfrm>
            <a:off x="2039481" y="107576"/>
            <a:ext cx="6552069"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Fresh Engineers</a:t>
            </a:r>
            <a:endParaRPr lang="en-US" dirty="0"/>
          </a:p>
        </p:txBody>
      </p:sp>
      <p:sp>
        <p:nvSpPr>
          <p:cNvPr id="3" name="Content Placeholder 2"/>
          <p:cNvSpPr>
            <a:spLocks noGrp="1"/>
          </p:cNvSpPr>
          <p:nvPr>
            <p:ph idx="1"/>
          </p:nvPr>
        </p:nvSpPr>
        <p:spPr>
          <a:xfrm>
            <a:off x="549275" y="1617842"/>
            <a:ext cx="8042276" cy="4680050"/>
          </a:xfrm>
        </p:spPr>
        <p:txBody>
          <a:bodyPr anchor="ctr" anchorCtr="0">
            <a:normAutofit/>
          </a:bodyPr>
          <a:lstStyle/>
          <a:p>
            <a:r>
              <a:rPr lang="en-US" dirty="0"/>
              <a:t>Fresh Engineers who have taken the Training Programme will have a competitive edge over others who have just a college degree to rely </a:t>
            </a:r>
            <a:r>
              <a:rPr lang="en-US" dirty="0" smtClean="0"/>
              <a:t>upon</a:t>
            </a:r>
          </a:p>
          <a:p>
            <a:r>
              <a:rPr lang="en-US" dirty="0" smtClean="0"/>
              <a:t>BridgeGap Training Solution will </a:t>
            </a:r>
            <a:r>
              <a:rPr lang="en-US" dirty="0"/>
              <a:t>connect the Engineers with the </a:t>
            </a:r>
            <a:r>
              <a:rPr lang="en-US" dirty="0" smtClean="0"/>
              <a:t>Companies</a:t>
            </a:r>
          </a:p>
          <a:p>
            <a:r>
              <a:rPr lang="en-US" dirty="0" smtClean="0"/>
              <a:t>Fresh Engineers will have high level of confidence to get into programming and understand the real-time systems of the industry</a:t>
            </a:r>
            <a:endParaRPr lang="en-US" dirty="0"/>
          </a:p>
        </p:txBody>
      </p:sp>
    </p:spTree>
    <p:extLst>
      <p:ext uri="{BB962C8B-B14F-4D97-AF65-F5344CB8AC3E}">
        <p14:creationId xmlns:p14="http://schemas.microsoft.com/office/powerpoint/2010/main" val="14612324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334" y="107576"/>
            <a:ext cx="6609216"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Core Team</a:t>
            </a:r>
            <a:endParaRPr lang="en-US" dirty="0"/>
          </a:p>
        </p:txBody>
      </p:sp>
      <p:sp>
        <p:nvSpPr>
          <p:cNvPr id="3" name="Content Placeholder 2"/>
          <p:cNvSpPr>
            <a:spLocks noGrp="1"/>
          </p:cNvSpPr>
          <p:nvPr>
            <p:ph idx="1"/>
          </p:nvPr>
        </p:nvSpPr>
        <p:spPr>
          <a:xfrm>
            <a:off x="606995" y="2505483"/>
            <a:ext cx="8042276" cy="3902695"/>
          </a:xfrm>
        </p:spPr>
        <p:txBody>
          <a:bodyPr anchor="ctr" anchorCtr="0">
            <a:normAutofit fontScale="92500" lnSpcReduction="10000"/>
          </a:bodyPr>
          <a:lstStyle/>
          <a:p>
            <a:pPr marL="0" indent="0" algn="just">
              <a:spcBef>
                <a:spcPts val="0"/>
              </a:spcBef>
              <a:buNone/>
            </a:pPr>
            <a:r>
              <a:rPr lang="en-US" dirty="0"/>
              <a:t>Narayan Mahadevan is a Strong Technologist and an Entrepreneur with nearly 2 decades of experience equally divided between USA and India. He has strong Product Engineering background and has been successful to build engineering out of India firstly for EFI Inc. and then for his own start-ups in last 10 </a:t>
            </a:r>
            <a:r>
              <a:rPr lang="en-US" dirty="0" smtClean="0"/>
              <a:t>years.</a:t>
            </a:r>
          </a:p>
          <a:p>
            <a:pPr marL="0" indent="0" algn="just">
              <a:spcBef>
                <a:spcPts val="1200"/>
              </a:spcBef>
              <a:buNone/>
            </a:pPr>
            <a:r>
              <a:rPr lang="en-US" dirty="0" smtClean="0"/>
              <a:t>He </a:t>
            </a:r>
            <a:r>
              <a:rPr lang="en-US" dirty="0"/>
              <a:t>has hands-on experience in developing Front End Technologies (Mobile, Web and Desktop), Middleware and Server Side Technologies that includes Internet Systems, e-Commerce Systems, Workflow Systems, MIS Systems, Mobile Apps, SOA, SaaS Service, </a:t>
            </a:r>
            <a:r>
              <a:rPr lang="en-US" dirty="0" smtClean="0"/>
              <a:t>Imaging and Content Composition Technologies.</a:t>
            </a:r>
            <a:endParaRPr lang="en-US" dirty="0"/>
          </a:p>
        </p:txBody>
      </p:sp>
      <p:pic>
        <p:nvPicPr>
          <p:cNvPr id="4" name="Picture 3"/>
          <p:cNvPicPr>
            <a:picLocks noChangeAspect="1"/>
          </p:cNvPicPr>
          <p:nvPr/>
        </p:nvPicPr>
        <p:blipFill>
          <a:blip r:embed="rId2"/>
          <a:stretch>
            <a:fillRect/>
          </a:stretch>
        </p:blipFill>
        <p:spPr>
          <a:xfrm>
            <a:off x="549275" y="94878"/>
            <a:ext cx="1433059" cy="1371972"/>
          </a:xfrm>
          <a:prstGeom prst="rect">
            <a:avLst/>
          </a:prstGeom>
        </p:spPr>
      </p:pic>
      <p:sp>
        <p:nvSpPr>
          <p:cNvPr id="5" name="Rectangle 4"/>
          <p:cNvSpPr/>
          <p:nvPr/>
        </p:nvSpPr>
        <p:spPr>
          <a:xfrm>
            <a:off x="1133842" y="1505177"/>
            <a:ext cx="687497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Narayan Mahadevan</a:t>
            </a:r>
          </a:p>
        </p:txBody>
      </p:sp>
    </p:spTree>
    <p:extLst>
      <p:ext uri="{BB962C8B-B14F-4D97-AF65-F5344CB8AC3E}">
        <p14:creationId xmlns:p14="http://schemas.microsoft.com/office/powerpoint/2010/main" val="19876751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334" y="107576"/>
            <a:ext cx="6609216"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About MakeTechEz</a:t>
            </a:r>
            <a:endParaRPr lang="en-US" dirty="0"/>
          </a:p>
        </p:txBody>
      </p:sp>
      <p:sp>
        <p:nvSpPr>
          <p:cNvPr id="3" name="Content Placeholder 2"/>
          <p:cNvSpPr>
            <a:spLocks noGrp="1"/>
          </p:cNvSpPr>
          <p:nvPr>
            <p:ph idx="1"/>
          </p:nvPr>
        </p:nvSpPr>
        <p:spPr>
          <a:xfrm>
            <a:off x="549275" y="1712696"/>
            <a:ext cx="8042276" cy="5145304"/>
          </a:xfrm>
        </p:spPr>
        <p:txBody>
          <a:bodyPr anchor="ctr" anchorCtr="0">
            <a:normAutofit fontScale="92500" lnSpcReduction="10000"/>
          </a:bodyPr>
          <a:lstStyle/>
          <a:p>
            <a:pPr marL="0" indent="0" algn="just">
              <a:spcBef>
                <a:spcPts val="1200"/>
              </a:spcBef>
              <a:buNone/>
            </a:pPr>
            <a:r>
              <a:rPr lang="en-US" dirty="0" smtClean="0"/>
              <a:t>MakeTechEz (</a:t>
            </a:r>
            <a:r>
              <a:rPr lang="en-US" dirty="0" smtClean="0">
                <a:hlinkClick r:id="rId2"/>
              </a:rPr>
              <a:t>www.maketechez.wordpress.com</a:t>
            </a:r>
            <a:r>
              <a:rPr lang="en-US" dirty="0" smtClean="0"/>
              <a:t>) , is a single place </a:t>
            </a:r>
            <a:r>
              <a:rPr lang="en-US" b="1" dirty="0" smtClean="0"/>
              <a:t>“To Know, To Learn and To Use”</a:t>
            </a:r>
            <a:r>
              <a:rPr lang="en-US" dirty="0" smtClean="0"/>
              <a:t> Technology. </a:t>
            </a:r>
            <a:r>
              <a:rPr lang="en-US" dirty="0"/>
              <a:t>The sole motto </a:t>
            </a:r>
            <a:r>
              <a:rPr lang="en-US" dirty="0" smtClean="0"/>
              <a:t>being make </a:t>
            </a:r>
            <a:r>
              <a:rPr lang="en-US" dirty="0"/>
              <a:t>Technology Easy to Understand and Use. </a:t>
            </a:r>
            <a:endParaRPr lang="en-US" dirty="0" smtClean="0"/>
          </a:p>
          <a:p>
            <a:pPr marL="0" indent="0" algn="just">
              <a:spcBef>
                <a:spcPts val="1200"/>
              </a:spcBef>
              <a:buNone/>
            </a:pPr>
            <a:r>
              <a:rPr lang="en-US" dirty="0" smtClean="0"/>
              <a:t>MakeTechEz caters </a:t>
            </a:r>
            <a:r>
              <a:rPr lang="en-US" dirty="0"/>
              <a:t>to </a:t>
            </a:r>
            <a:r>
              <a:rPr lang="en-US" dirty="0" smtClean="0"/>
              <a:t>fresh engineers, </a:t>
            </a:r>
            <a:r>
              <a:rPr lang="en-US" dirty="0"/>
              <a:t>techies as well as technology </a:t>
            </a:r>
            <a:r>
              <a:rPr lang="en-US" dirty="0" smtClean="0"/>
              <a:t>leaders through training solutions (</a:t>
            </a:r>
            <a:r>
              <a:rPr lang="en-US" b="1" dirty="0" smtClean="0">
                <a:solidFill>
                  <a:srgbClr val="008000"/>
                </a:solidFill>
              </a:rPr>
              <a:t>BridgeGap Training Solution</a:t>
            </a:r>
            <a:r>
              <a:rPr lang="en-US" dirty="0" smtClean="0"/>
              <a:t>), blogs, one minute videos and open source software's on </a:t>
            </a:r>
            <a:endParaRPr lang="en-US" dirty="0"/>
          </a:p>
          <a:p>
            <a:pPr algn="just">
              <a:spcBef>
                <a:spcPts val="1200"/>
              </a:spcBef>
            </a:pPr>
            <a:r>
              <a:rPr lang="en-US" dirty="0" smtClean="0"/>
              <a:t>Programming </a:t>
            </a:r>
            <a:r>
              <a:rPr lang="en-US" dirty="0"/>
              <a:t>- C/C++, Java, Mobile, Web and Server Side Programming, </a:t>
            </a:r>
          </a:p>
          <a:p>
            <a:pPr algn="just">
              <a:spcBef>
                <a:spcPts val="1200"/>
              </a:spcBef>
            </a:pPr>
            <a:r>
              <a:rPr lang="en-US" dirty="0" smtClean="0"/>
              <a:t>Enterprise </a:t>
            </a:r>
            <a:r>
              <a:rPr lang="en-US" dirty="0"/>
              <a:t>Technologies </a:t>
            </a:r>
            <a:r>
              <a:rPr lang="en-US" dirty="0" smtClean="0"/>
              <a:t>– BigData, CRM</a:t>
            </a:r>
            <a:r>
              <a:rPr lang="en-US" dirty="0"/>
              <a:t>, ERP, etc.</a:t>
            </a:r>
            <a:r>
              <a:rPr lang="en-US" dirty="0" smtClean="0"/>
              <a:t>,</a:t>
            </a:r>
          </a:p>
          <a:p>
            <a:pPr algn="just">
              <a:spcBef>
                <a:spcPts val="1200"/>
              </a:spcBef>
            </a:pPr>
            <a:r>
              <a:rPr lang="en-US" dirty="0" smtClean="0"/>
              <a:t>Enterprise </a:t>
            </a:r>
            <a:r>
              <a:rPr lang="en-US" dirty="0"/>
              <a:t>Architecture - Architecture Patterns, Designs Patterns, Performance, Security, Delivery, </a:t>
            </a:r>
            <a:r>
              <a:rPr lang="en-US" dirty="0" err="1"/>
              <a:t>etc</a:t>
            </a:r>
            <a:endParaRPr lang="en-US" dirty="0" smtClean="0"/>
          </a:p>
          <a:p>
            <a:pPr marL="0" indent="0" algn="just">
              <a:spcBef>
                <a:spcPts val="1200"/>
              </a:spcBef>
              <a:buNone/>
            </a:pPr>
            <a:r>
              <a:rPr lang="en-US" dirty="0" smtClean="0"/>
              <a:t> </a:t>
            </a:r>
            <a:endParaRPr lang="en-US" dirty="0"/>
          </a:p>
        </p:txBody>
      </p:sp>
      <p:pic>
        <p:nvPicPr>
          <p:cNvPr id="7" name="Picture 6"/>
          <p:cNvPicPr>
            <a:picLocks noChangeAspect="1"/>
          </p:cNvPicPr>
          <p:nvPr/>
        </p:nvPicPr>
        <p:blipFill>
          <a:blip r:embed="rId3"/>
          <a:stretch>
            <a:fillRect/>
          </a:stretch>
        </p:blipFill>
        <p:spPr>
          <a:xfrm>
            <a:off x="553584" y="144671"/>
            <a:ext cx="1329617" cy="1329617"/>
          </a:xfrm>
          <a:prstGeom prst="rect">
            <a:avLst/>
          </a:prstGeom>
        </p:spPr>
      </p:pic>
    </p:spTree>
    <p:extLst>
      <p:ext uri="{BB962C8B-B14F-4D97-AF65-F5344CB8AC3E}">
        <p14:creationId xmlns:p14="http://schemas.microsoft.com/office/powerpoint/2010/main" val="2882041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99693" y="1438997"/>
            <a:ext cx="5680549" cy="2519598"/>
          </a:xfrm>
          <a:prstGeom prst="rect">
            <a:avLst/>
          </a:prstGeom>
        </p:spPr>
      </p:pic>
      <p:sp>
        <p:nvSpPr>
          <p:cNvPr id="10" name="Title 1"/>
          <p:cNvSpPr>
            <a:spLocks noGrp="1"/>
          </p:cNvSpPr>
          <p:nvPr>
            <p:ph type="ctrTitle"/>
          </p:nvPr>
        </p:nvSpPr>
        <p:spPr>
          <a:xfrm>
            <a:off x="1194601" y="3613730"/>
            <a:ext cx="6498158" cy="1164317"/>
          </a:xfrm>
        </p:spPr>
        <p:txBody>
          <a:bodyPr anchor="ctr" anchorCtr="0"/>
          <a:lstStyle/>
          <a:p>
            <a:r>
              <a:rPr lang="en-US" sz="3600" dirty="0" smtClean="0"/>
              <a:t>MakeTechEz</a:t>
            </a:r>
            <a:endParaRPr lang="en-US" sz="3600" dirty="0"/>
          </a:p>
        </p:txBody>
      </p:sp>
      <p:sp>
        <p:nvSpPr>
          <p:cNvPr id="11" name="Subtitle 2"/>
          <p:cNvSpPr>
            <a:spLocks noGrp="1"/>
          </p:cNvSpPr>
          <p:nvPr>
            <p:ph type="subTitle" idx="1"/>
          </p:nvPr>
        </p:nvSpPr>
        <p:spPr>
          <a:xfrm>
            <a:off x="1194602" y="4533500"/>
            <a:ext cx="6674722" cy="755459"/>
          </a:xfrm>
          <a:effectLst>
            <a:outerShdw blurRad="76200" dist="12700" dir="8100000" sy="-23000" kx="800400" algn="br" rotWithShape="0">
              <a:prstClr val="black">
                <a:alpha val="20000"/>
              </a:prstClr>
            </a:outerShdw>
          </a:effectLst>
        </p:spPr>
        <p:txBody>
          <a:bodyPr>
            <a:noAutofit/>
          </a:bodyPr>
          <a:lstStyle/>
          <a:p>
            <a:pPr>
              <a:lnSpc>
                <a:spcPct val="150000"/>
              </a:lnSpc>
            </a:pPr>
            <a:r>
              <a:rPr lang="en-US" sz="3200" b="1" dirty="0" smtClean="0">
                <a:solidFill>
                  <a:srgbClr val="008000"/>
                </a:solidFill>
              </a:rPr>
              <a:t>BridgeGap Training Solution</a:t>
            </a:r>
            <a:endParaRPr lang="en-US" sz="3200" b="1" dirty="0">
              <a:solidFill>
                <a:srgbClr val="008000"/>
              </a:solidFill>
            </a:endParaRPr>
          </a:p>
        </p:txBody>
      </p:sp>
      <p:sp>
        <p:nvSpPr>
          <p:cNvPr id="12" name="Rectangle 11"/>
          <p:cNvSpPr/>
          <p:nvPr/>
        </p:nvSpPr>
        <p:spPr>
          <a:xfrm>
            <a:off x="2813271" y="350182"/>
            <a:ext cx="359440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564348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456219"/>
            <a:ext cx="8042276" cy="2828562"/>
          </a:xfrm>
        </p:spPr>
        <p:txBody>
          <a:bodyPr anchor="ctr" anchorCtr="0">
            <a:normAutofit/>
          </a:bodyPr>
          <a:lstStyle/>
          <a:p>
            <a:pPr marL="0" indent="0" algn="just">
              <a:lnSpc>
                <a:spcPct val="150000"/>
              </a:lnSpc>
              <a:buNone/>
            </a:pPr>
            <a:r>
              <a:rPr lang="en-US" dirty="0" smtClean="0"/>
              <a:t>In 2013-14 about </a:t>
            </a:r>
            <a:r>
              <a:rPr lang="en-US" dirty="0"/>
              <a:t>1.5 million engineers </a:t>
            </a:r>
            <a:r>
              <a:rPr lang="en-US" dirty="0" smtClean="0"/>
              <a:t>will graduate in India across various disciplines. Of this 60-75% opt for IT which is 1 million engineers, only 150,000 will be hired down from 400,000 in year 2007.</a:t>
            </a:r>
            <a:endParaRPr lang="en-US" dirty="0"/>
          </a:p>
        </p:txBody>
      </p:sp>
      <p:pic>
        <p:nvPicPr>
          <p:cNvPr id="4" name="Picture 3"/>
          <p:cNvPicPr>
            <a:picLocks noChangeAspect="1"/>
          </p:cNvPicPr>
          <p:nvPr/>
        </p:nvPicPr>
        <p:blipFill>
          <a:blip r:embed="rId2"/>
          <a:stretch>
            <a:fillRect/>
          </a:stretch>
        </p:blipFill>
        <p:spPr>
          <a:xfrm>
            <a:off x="2887855" y="1742636"/>
            <a:ext cx="3533010" cy="1766505"/>
          </a:xfrm>
          <a:prstGeom prst="rect">
            <a:avLst/>
          </a:prstGeom>
        </p:spPr>
      </p:pic>
      <p:sp>
        <p:nvSpPr>
          <p:cNvPr id="6" name="TextBox 5"/>
          <p:cNvSpPr txBox="1"/>
          <p:nvPr/>
        </p:nvSpPr>
        <p:spPr>
          <a:xfrm>
            <a:off x="602193" y="6022503"/>
            <a:ext cx="7989357" cy="338554"/>
          </a:xfrm>
          <a:prstGeom prst="rect">
            <a:avLst/>
          </a:prstGeom>
          <a:noFill/>
        </p:spPr>
        <p:txBody>
          <a:bodyPr wrap="square" rtlCol="0">
            <a:spAutoFit/>
          </a:bodyPr>
          <a:lstStyle/>
          <a:p>
            <a:pPr algn="r"/>
            <a:r>
              <a:rPr lang="en-US" sz="1600" i="1" dirty="0"/>
              <a:t>Source </a:t>
            </a:r>
            <a:r>
              <a:rPr lang="en-US" sz="1600" i="1" dirty="0" smtClean="0"/>
              <a:t>– A Private Study</a:t>
            </a:r>
            <a:endParaRPr lang="en-US" sz="1600" i="1" dirty="0"/>
          </a:p>
        </p:txBody>
      </p:sp>
    </p:spTree>
    <p:extLst>
      <p:ext uri="{BB962C8B-B14F-4D97-AF65-F5344CB8AC3E}">
        <p14:creationId xmlns:p14="http://schemas.microsoft.com/office/powerpoint/2010/main" val="31445644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810490"/>
            <a:ext cx="8042276" cy="2212013"/>
          </a:xfrm>
        </p:spPr>
        <p:txBody>
          <a:bodyPr anchor="ctr" anchorCtr="0">
            <a:normAutofit lnSpcReduction="10000"/>
          </a:bodyPr>
          <a:lstStyle/>
          <a:p>
            <a:pPr marL="0" indent="0" algn="just">
              <a:lnSpc>
                <a:spcPct val="150000"/>
              </a:lnSpc>
              <a:buNone/>
            </a:pPr>
            <a:r>
              <a:rPr lang="en-US" dirty="0" smtClean="0"/>
              <a:t>By </a:t>
            </a:r>
            <a:r>
              <a:rPr lang="en-US" dirty="0"/>
              <a:t>2015, India needs at least 500,000 cyber professionals. Yet 99% Indian IT students incapable of secure </a:t>
            </a:r>
            <a:r>
              <a:rPr lang="en-US" dirty="0" smtClean="0"/>
              <a:t>coding and 87% do not understand concepts or have requisite skills. </a:t>
            </a:r>
            <a:endParaRPr lang="en-US" dirty="0"/>
          </a:p>
        </p:txBody>
      </p:sp>
      <p:pic>
        <p:nvPicPr>
          <p:cNvPr id="4" name="Picture 3"/>
          <p:cNvPicPr>
            <a:picLocks noChangeAspect="1"/>
          </p:cNvPicPr>
          <p:nvPr/>
        </p:nvPicPr>
        <p:blipFill>
          <a:blip r:embed="rId2"/>
          <a:stretch>
            <a:fillRect/>
          </a:stretch>
        </p:blipFill>
        <p:spPr>
          <a:xfrm>
            <a:off x="2887855" y="1742636"/>
            <a:ext cx="3533010" cy="1766505"/>
          </a:xfrm>
          <a:prstGeom prst="rect">
            <a:avLst/>
          </a:prstGeom>
        </p:spPr>
      </p:pic>
      <p:sp>
        <p:nvSpPr>
          <p:cNvPr id="5" name="TextBox 4"/>
          <p:cNvSpPr txBox="1"/>
          <p:nvPr/>
        </p:nvSpPr>
        <p:spPr>
          <a:xfrm>
            <a:off x="602193" y="6022503"/>
            <a:ext cx="7989357" cy="584776"/>
          </a:xfrm>
          <a:prstGeom prst="rect">
            <a:avLst/>
          </a:prstGeom>
          <a:noFill/>
        </p:spPr>
        <p:txBody>
          <a:bodyPr wrap="square" rtlCol="0">
            <a:spAutoFit/>
          </a:bodyPr>
          <a:lstStyle/>
          <a:p>
            <a:pPr algn="r"/>
            <a:r>
              <a:rPr lang="en-US" sz="1600" i="1" dirty="0"/>
              <a:t>Source </a:t>
            </a:r>
            <a:r>
              <a:rPr lang="en-US" sz="1600" i="1" dirty="0" smtClean="0"/>
              <a:t>– </a:t>
            </a:r>
            <a:r>
              <a:rPr lang="en-US" sz="1600" dirty="0"/>
              <a:t>US-based EC-Council (International Council for E-Commerce Consultants)</a:t>
            </a:r>
            <a:endParaRPr lang="en-US" sz="1600" i="1" dirty="0"/>
          </a:p>
        </p:txBody>
      </p:sp>
    </p:spTree>
    <p:extLst>
      <p:ext uri="{BB962C8B-B14F-4D97-AF65-F5344CB8AC3E}">
        <p14:creationId xmlns:p14="http://schemas.microsoft.com/office/powerpoint/2010/main" val="641460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509141"/>
            <a:ext cx="8042276" cy="3187692"/>
          </a:xfrm>
        </p:spPr>
        <p:txBody>
          <a:bodyPr anchor="ctr" anchorCtr="0">
            <a:normAutofit fontScale="92500" lnSpcReduction="20000"/>
          </a:bodyPr>
          <a:lstStyle/>
          <a:p>
            <a:pPr marL="0" indent="0" algn="just">
              <a:lnSpc>
                <a:spcPct val="150000"/>
              </a:lnSpc>
              <a:buNone/>
            </a:pPr>
            <a:r>
              <a:rPr lang="en-US" b="1" dirty="0" smtClean="0"/>
              <a:t>NASSCOM </a:t>
            </a:r>
            <a:r>
              <a:rPr lang="en-US" dirty="0" smtClean="0"/>
              <a:t>has launched a Pilot Programme across 15 Engineering Colleges for Students called the </a:t>
            </a:r>
            <a:r>
              <a:rPr lang="en-US" b="1" dirty="0" smtClean="0"/>
              <a:t>Foundation Skills</a:t>
            </a:r>
            <a:r>
              <a:rPr lang="en-US" dirty="0" smtClean="0"/>
              <a:t>. An Integrated Product Development Programme to make students </a:t>
            </a:r>
            <a:r>
              <a:rPr lang="en-US" b="1" dirty="0" smtClean="0"/>
              <a:t>Industry Ready </a:t>
            </a:r>
            <a:r>
              <a:rPr lang="en-US" dirty="0" smtClean="0"/>
              <a:t>along </a:t>
            </a:r>
            <a:r>
              <a:rPr lang="en-US" dirty="0"/>
              <a:t>with </a:t>
            </a:r>
            <a:r>
              <a:rPr lang="en-US" b="1" dirty="0"/>
              <a:t>train-the-trainer </a:t>
            </a:r>
            <a:r>
              <a:rPr lang="en-US" dirty="0"/>
              <a:t>initiatives </a:t>
            </a:r>
            <a:r>
              <a:rPr lang="en-US" dirty="0" smtClean="0"/>
              <a:t>to </a:t>
            </a:r>
            <a:r>
              <a:rPr lang="en-US" dirty="0"/>
              <a:t>train professors</a:t>
            </a:r>
            <a:r>
              <a:rPr lang="en-US" dirty="0" smtClean="0"/>
              <a:t>. As Nasscom estimates employment rate will spur from 3 million currently to </a:t>
            </a:r>
            <a:r>
              <a:rPr lang="en-US" b="1" dirty="0" smtClean="0"/>
              <a:t>10 million Jobs</a:t>
            </a:r>
            <a:r>
              <a:rPr lang="en-US" dirty="0" smtClean="0"/>
              <a:t> by 2020.</a:t>
            </a:r>
            <a:endParaRPr lang="en-US" sz="1300" dirty="0"/>
          </a:p>
        </p:txBody>
      </p:sp>
      <p:pic>
        <p:nvPicPr>
          <p:cNvPr id="5" name="Picture 4"/>
          <p:cNvPicPr>
            <a:picLocks noChangeAspect="1"/>
          </p:cNvPicPr>
          <p:nvPr/>
        </p:nvPicPr>
        <p:blipFill>
          <a:blip r:embed="rId3"/>
          <a:stretch>
            <a:fillRect/>
          </a:stretch>
        </p:blipFill>
        <p:spPr>
          <a:xfrm>
            <a:off x="2887855" y="1742636"/>
            <a:ext cx="3533010" cy="1766505"/>
          </a:xfrm>
          <a:prstGeom prst="rect">
            <a:avLst/>
          </a:prstGeom>
        </p:spPr>
      </p:pic>
    </p:spTree>
    <p:extLst>
      <p:ext uri="{BB962C8B-B14F-4D97-AF65-F5344CB8AC3E}">
        <p14:creationId xmlns:p14="http://schemas.microsoft.com/office/powerpoint/2010/main" val="36605883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t>Experts</a:t>
            </a:r>
            <a:r>
              <a:rPr lang="en-US" dirty="0"/>
              <a:t> Opinion</a:t>
            </a:r>
          </a:p>
        </p:txBody>
      </p:sp>
      <p:sp>
        <p:nvSpPr>
          <p:cNvPr id="3" name="Content Placeholder 2"/>
          <p:cNvSpPr>
            <a:spLocks noGrp="1"/>
          </p:cNvSpPr>
          <p:nvPr>
            <p:ph idx="1"/>
          </p:nvPr>
        </p:nvSpPr>
        <p:spPr>
          <a:xfrm>
            <a:off x="549275" y="3220614"/>
            <a:ext cx="8042276" cy="1683628"/>
          </a:xfrm>
        </p:spPr>
        <p:txBody>
          <a:bodyPr>
            <a:normAutofit/>
          </a:bodyPr>
          <a:lstStyle/>
          <a:p>
            <a:pPr marL="352425" indent="0" algn="just">
              <a:buNone/>
            </a:pPr>
            <a:r>
              <a:rPr lang="en-US" dirty="0" smtClean="0"/>
              <a:t>Engineering education in India has considerable </a:t>
            </a:r>
            <a:r>
              <a:rPr lang="en-US" b="1" dirty="0" smtClean="0"/>
              <a:t>Skill Gap </a:t>
            </a:r>
            <a:r>
              <a:rPr lang="en-US" dirty="0" smtClean="0"/>
              <a:t>in </a:t>
            </a:r>
            <a:r>
              <a:rPr lang="en-US" dirty="0"/>
              <a:t>computer </a:t>
            </a:r>
            <a:r>
              <a:rPr lang="en-US" dirty="0" smtClean="0"/>
              <a:t>science, algorithms, </a:t>
            </a:r>
            <a:r>
              <a:rPr lang="en-US" dirty="0"/>
              <a:t>industry-standard tools and </a:t>
            </a:r>
            <a:r>
              <a:rPr lang="en-US" dirty="0" smtClean="0"/>
              <a:t>software to match the </a:t>
            </a:r>
            <a:r>
              <a:rPr lang="en-US" dirty="0"/>
              <a:t>industry requirements. </a:t>
            </a:r>
          </a:p>
        </p:txBody>
      </p:sp>
      <p:pic>
        <p:nvPicPr>
          <p:cNvPr id="4" name="Picture 3"/>
          <p:cNvPicPr>
            <a:picLocks noChangeAspect="1"/>
          </p:cNvPicPr>
          <p:nvPr/>
        </p:nvPicPr>
        <p:blipFill>
          <a:blip r:embed="rId2"/>
          <a:stretch>
            <a:fillRect/>
          </a:stretch>
        </p:blipFill>
        <p:spPr>
          <a:xfrm>
            <a:off x="549275" y="1600201"/>
            <a:ext cx="1620413" cy="1620413"/>
          </a:xfrm>
          <a:prstGeom prst="rect">
            <a:avLst/>
          </a:prstGeom>
        </p:spPr>
      </p:pic>
      <p:sp>
        <p:nvSpPr>
          <p:cNvPr id="5" name="TextBox 4"/>
          <p:cNvSpPr txBox="1"/>
          <p:nvPr/>
        </p:nvSpPr>
        <p:spPr>
          <a:xfrm>
            <a:off x="2381365" y="1917261"/>
            <a:ext cx="6210185" cy="646331"/>
          </a:xfrm>
          <a:prstGeom prst="rect">
            <a:avLst/>
          </a:prstGeom>
          <a:noFill/>
        </p:spPr>
        <p:txBody>
          <a:bodyPr wrap="square" rtlCol="0">
            <a:spAutoFit/>
          </a:bodyPr>
          <a:lstStyle/>
          <a:p>
            <a:r>
              <a:rPr lang="en-US" dirty="0"/>
              <a:t>Dr. Sameer Prabhu director of Industry Marketing, MathWorks, </a:t>
            </a:r>
          </a:p>
        </p:txBody>
      </p:sp>
    </p:spTree>
    <p:extLst>
      <p:ext uri="{BB962C8B-B14F-4D97-AF65-F5344CB8AC3E}">
        <p14:creationId xmlns:p14="http://schemas.microsoft.com/office/powerpoint/2010/main" val="5676622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t>Experts</a:t>
            </a:r>
            <a:r>
              <a:rPr lang="en-US" dirty="0"/>
              <a:t> Opinion</a:t>
            </a:r>
          </a:p>
        </p:txBody>
      </p:sp>
      <p:sp>
        <p:nvSpPr>
          <p:cNvPr id="3" name="Content Placeholder 2"/>
          <p:cNvSpPr>
            <a:spLocks noGrp="1"/>
          </p:cNvSpPr>
          <p:nvPr>
            <p:ph idx="1"/>
          </p:nvPr>
        </p:nvSpPr>
        <p:spPr>
          <a:xfrm>
            <a:off x="549275" y="3220614"/>
            <a:ext cx="8042276" cy="2865586"/>
          </a:xfrm>
        </p:spPr>
        <p:txBody>
          <a:bodyPr>
            <a:normAutofit/>
          </a:bodyPr>
          <a:lstStyle/>
          <a:p>
            <a:pPr marL="352425" indent="0" algn="just">
              <a:buNone/>
            </a:pPr>
            <a:r>
              <a:rPr lang="en-US" dirty="0"/>
              <a:t>Fresh engineering graduates who get hired by leading companies have to go </a:t>
            </a:r>
            <a:r>
              <a:rPr lang="en-US" dirty="0" smtClean="0"/>
              <a:t>through </a:t>
            </a:r>
            <a:r>
              <a:rPr lang="en-US" b="1" dirty="0" smtClean="0"/>
              <a:t>In</a:t>
            </a:r>
            <a:r>
              <a:rPr lang="en-US" b="1" dirty="0"/>
              <a:t>-house </a:t>
            </a:r>
            <a:r>
              <a:rPr lang="en-US" b="1" dirty="0" smtClean="0"/>
              <a:t>Training Programmes</a:t>
            </a:r>
            <a:r>
              <a:rPr lang="en-US" dirty="0" smtClean="0"/>
              <a:t> that run </a:t>
            </a:r>
            <a:r>
              <a:rPr lang="en-US" dirty="0"/>
              <a:t>for over four to six months. These programmes involve a lot of effort, time and costs for any corporate. This is where finishing schools come in</a:t>
            </a:r>
          </a:p>
        </p:txBody>
      </p:sp>
      <p:pic>
        <p:nvPicPr>
          <p:cNvPr id="4" name="Picture 3"/>
          <p:cNvPicPr>
            <a:picLocks noChangeAspect="1"/>
          </p:cNvPicPr>
          <p:nvPr/>
        </p:nvPicPr>
        <p:blipFill>
          <a:blip r:embed="rId2"/>
          <a:stretch>
            <a:fillRect/>
          </a:stretch>
        </p:blipFill>
        <p:spPr>
          <a:xfrm>
            <a:off x="549275" y="1600201"/>
            <a:ext cx="1620413" cy="1620413"/>
          </a:xfrm>
          <a:prstGeom prst="rect">
            <a:avLst/>
          </a:prstGeom>
        </p:spPr>
      </p:pic>
      <p:sp>
        <p:nvSpPr>
          <p:cNvPr id="5" name="TextBox 4"/>
          <p:cNvSpPr txBox="1"/>
          <p:nvPr/>
        </p:nvSpPr>
        <p:spPr>
          <a:xfrm>
            <a:off x="2381365" y="1917261"/>
            <a:ext cx="6210185" cy="646331"/>
          </a:xfrm>
          <a:prstGeom prst="rect">
            <a:avLst/>
          </a:prstGeom>
          <a:noFill/>
        </p:spPr>
        <p:txBody>
          <a:bodyPr wrap="square" rtlCol="0">
            <a:spAutoFit/>
          </a:bodyPr>
          <a:lstStyle/>
          <a:p>
            <a:r>
              <a:rPr lang="en-US" dirty="0"/>
              <a:t>Raghu Panicker, country sales director, Mentor Graphics</a:t>
            </a:r>
            <a:r>
              <a:rPr lang="en-US" dirty="0" smtClean="0"/>
              <a:t>, </a:t>
            </a:r>
            <a:endParaRPr lang="en-US" dirty="0"/>
          </a:p>
        </p:txBody>
      </p:sp>
    </p:spTree>
    <p:extLst>
      <p:ext uri="{BB962C8B-B14F-4D97-AF65-F5344CB8AC3E}">
        <p14:creationId xmlns:p14="http://schemas.microsoft.com/office/powerpoint/2010/main" val="7304310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t>Experts</a:t>
            </a:r>
            <a:r>
              <a:rPr lang="en-US" dirty="0"/>
              <a:t> Opinion</a:t>
            </a:r>
          </a:p>
        </p:txBody>
      </p:sp>
      <p:sp>
        <p:nvSpPr>
          <p:cNvPr id="3" name="Content Placeholder 2"/>
          <p:cNvSpPr>
            <a:spLocks noGrp="1"/>
          </p:cNvSpPr>
          <p:nvPr>
            <p:ph idx="1"/>
          </p:nvPr>
        </p:nvSpPr>
        <p:spPr>
          <a:xfrm>
            <a:off x="549275" y="3220614"/>
            <a:ext cx="8042276" cy="2865586"/>
          </a:xfrm>
        </p:spPr>
        <p:txBody>
          <a:bodyPr>
            <a:normAutofit/>
          </a:bodyPr>
          <a:lstStyle/>
          <a:p>
            <a:pPr marL="352425" indent="0" algn="just">
              <a:buNone/>
            </a:pPr>
            <a:r>
              <a:rPr lang="en-US" dirty="0"/>
              <a:t>While the colleges make a theoretical background for the students, finishing schools teach them the practical </a:t>
            </a:r>
            <a:r>
              <a:rPr lang="en-US" dirty="0" smtClean="0"/>
              <a:t>aspects of things and make them ‘</a:t>
            </a:r>
            <a:r>
              <a:rPr lang="en-US" b="1" dirty="0" smtClean="0"/>
              <a:t>Job Ready</a:t>
            </a:r>
            <a:r>
              <a:rPr lang="en-US" dirty="0" smtClean="0"/>
              <a:t>’. Hence cut </a:t>
            </a:r>
            <a:r>
              <a:rPr lang="en-US" dirty="0"/>
              <a:t>down the time required by companies to make the fresh hires </a:t>
            </a:r>
            <a:r>
              <a:rPr lang="en-US" dirty="0" smtClean="0"/>
              <a:t>productive</a:t>
            </a:r>
            <a:endParaRPr lang="en-US" dirty="0"/>
          </a:p>
          <a:p>
            <a:pPr marL="352425" indent="0">
              <a:buNone/>
            </a:pPr>
            <a:endParaRPr lang="en-US" dirty="0"/>
          </a:p>
        </p:txBody>
      </p:sp>
      <p:pic>
        <p:nvPicPr>
          <p:cNvPr id="4" name="Picture 3"/>
          <p:cNvPicPr>
            <a:picLocks noChangeAspect="1"/>
          </p:cNvPicPr>
          <p:nvPr/>
        </p:nvPicPr>
        <p:blipFill>
          <a:blip r:embed="rId2"/>
          <a:stretch>
            <a:fillRect/>
          </a:stretch>
        </p:blipFill>
        <p:spPr>
          <a:xfrm>
            <a:off x="549275" y="1600201"/>
            <a:ext cx="1620413" cy="1620413"/>
          </a:xfrm>
          <a:prstGeom prst="rect">
            <a:avLst/>
          </a:prstGeom>
        </p:spPr>
      </p:pic>
      <p:sp>
        <p:nvSpPr>
          <p:cNvPr id="5" name="TextBox 4"/>
          <p:cNvSpPr txBox="1"/>
          <p:nvPr/>
        </p:nvSpPr>
        <p:spPr>
          <a:xfrm>
            <a:off x="2381365" y="2128953"/>
            <a:ext cx="6210185" cy="369332"/>
          </a:xfrm>
          <a:prstGeom prst="rect">
            <a:avLst/>
          </a:prstGeom>
          <a:noFill/>
        </p:spPr>
        <p:txBody>
          <a:bodyPr wrap="square" rtlCol="0">
            <a:spAutoFit/>
          </a:bodyPr>
          <a:lstStyle/>
          <a:p>
            <a:r>
              <a:rPr lang="en-US" dirty="0"/>
              <a:t>Col. N.C. Pande from EFY Tech Center</a:t>
            </a:r>
          </a:p>
        </p:txBody>
      </p:sp>
    </p:spTree>
    <p:extLst>
      <p:ext uri="{BB962C8B-B14F-4D97-AF65-F5344CB8AC3E}">
        <p14:creationId xmlns:p14="http://schemas.microsoft.com/office/powerpoint/2010/main" val="19132406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487" y="107576"/>
            <a:ext cx="6651063"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What is </a:t>
            </a:r>
            <a:r>
              <a:rPr lang="en-US" b="1" dirty="0" smtClean="0"/>
              <a:t>Finishing </a:t>
            </a:r>
            <a:r>
              <a:rPr lang="en-US" b="1" dirty="0"/>
              <a:t>School</a:t>
            </a:r>
            <a:r>
              <a:rPr lang="en-US" dirty="0"/>
              <a:t>?</a:t>
            </a:r>
          </a:p>
        </p:txBody>
      </p:sp>
      <p:sp>
        <p:nvSpPr>
          <p:cNvPr id="3" name="Content Placeholder 2"/>
          <p:cNvSpPr>
            <a:spLocks noGrp="1"/>
          </p:cNvSpPr>
          <p:nvPr>
            <p:ph idx="1"/>
          </p:nvPr>
        </p:nvSpPr>
        <p:spPr>
          <a:xfrm>
            <a:off x="4304097" y="1600200"/>
            <a:ext cx="4287454" cy="4684581"/>
          </a:xfrm>
        </p:spPr>
        <p:txBody>
          <a:bodyPr anchor="ctr" anchorCtr="0">
            <a:normAutofit fontScale="92500"/>
          </a:bodyPr>
          <a:lstStyle/>
          <a:p>
            <a:pPr marL="0" indent="0" algn="just">
              <a:lnSpc>
                <a:spcPct val="150000"/>
              </a:lnSpc>
              <a:buNone/>
            </a:pPr>
            <a:r>
              <a:rPr lang="en-US" dirty="0"/>
              <a:t>Finishing school is a supplementary training school that </a:t>
            </a:r>
            <a:r>
              <a:rPr lang="en-US" dirty="0" smtClean="0"/>
              <a:t>compensates </a:t>
            </a:r>
            <a:r>
              <a:rPr lang="en-US" dirty="0"/>
              <a:t>for the deficiencies of colleges by providing </a:t>
            </a:r>
            <a:r>
              <a:rPr lang="en-US" dirty="0" smtClean="0"/>
              <a:t>specialized </a:t>
            </a:r>
            <a:r>
              <a:rPr lang="en-US" dirty="0"/>
              <a:t>technology training (hard skills) or personality development programmes (soft skills).</a:t>
            </a:r>
          </a:p>
        </p:txBody>
      </p:sp>
      <p:pic>
        <p:nvPicPr>
          <p:cNvPr id="4" name="Picture 3"/>
          <p:cNvPicPr>
            <a:picLocks noChangeAspect="1"/>
          </p:cNvPicPr>
          <p:nvPr/>
        </p:nvPicPr>
        <p:blipFill>
          <a:blip r:embed="rId2"/>
          <a:stretch>
            <a:fillRect/>
          </a:stretch>
        </p:blipFill>
        <p:spPr>
          <a:xfrm>
            <a:off x="549276" y="2467719"/>
            <a:ext cx="3506562" cy="2595293"/>
          </a:xfrm>
          <a:prstGeom prst="rect">
            <a:avLst/>
          </a:prstGeom>
        </p:spPr>
      </p:pic>
      <p:pic>
        <p:nvPicPr>
          <p:cNvPr id="5" name="Picture 4"/>
          <p:cNvPicPr>
            <a:picLocks noChangeAspect="1"/>
          </p:cNvPicPr>
          <p:nvPr/>
        </p:nvPicPr>
        <p:blipFill>
          <a:blip r:embed="rId3"/>
          <a:stretch>
            <a:fillRect/>
          </a:stretch>
        </p:blipFill>
        <p:spPr>
          <a:xfrm>
            <a:off x="494919" y="126820"/>
            <a:ext cx="1407089" cy="1317712"/>
          </a:xfrm>
          <a:prstGeom prst="rect">
            <a:avLst/>
          </a:prstGeom>
        </p:spPr>
      </p:pic>
    </p:spTree>
    <p:extLst>
      <p:ext uri="{BB962C8B-B14F-4D97-AF65-F5344CB8AC3E}">
        <p14:creationId xmlns:p14="http://schemas.microsoft.com/office/powerpoint/2010/main" val="29061706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6956</TotalTime>
  <Words>1561</Words>
  <Application>Microsoft Macintosh PowerPoint</Application>
  <PresentationFormat>On-screen Show (4:3)</PresentationFormat>
  <Paragraphs>134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Breeze</vt:lpstr>
      <vt:lpstr>MakeTechEz</vt:lpstr>
      <vt:lpstr>Engineers, Are They Employable?</vt:lpstr>
      <vt:lpstr>Engineers, Are They Employable?</vt:lpstr>
      <vt:lpstr>Engineers, Are They Employable?</vt:lpstr>
      <vt:lpstr>Engineers, Are They Employable?</vt:lpstr>
      <vt:lpstr>Experts Opinion</vt:lpstr>
      <vt:lpstr>Experts Opinion</vt:lpstr>
      <vt:lpstr>Experts Opinion</vt:lpstr>
      <vt:lpstr>What is Finishing School?</vt:lpstr>
      <vt:lpstr>What Role do Finishing Schools play?</vt:lpstr>
      <vt:lpstr>Gaps in Finishing Schools</vt:lpstr>
      <vt:lpstr>PowerPoint Presentation</vt:lpstr>
      <vt:lpstr>PowerPoint Presentation</vt:lpstr>
      <vt:lpstr>PowerPoint Presentation</vt:lpstr>
      <vt:lpstr>What is BridgeGap Training Solution?</vt:lpstr>
      <vt:lpstr>What is BridgeGap Training Solution?</vt:lpstr>
      <vt:lpstr>PowerPoint Presentation</vt:lpstr>
      <vt:lpstr>PowerPoint Presentation</vt:lpstr>
      <vt:lpstr>PowerPoint Presentation</vt:lpstr>
      <vt:lpstr>Recap BridgeGap Training Solution</vt:lpstr>
      <vt:lpstr>BridgeGap Training Solution Grading Process</vt:lpstr>
      <vt:lpstr>Benefit to Corporates</vt:lpstr>
      <vt:lpstr>Benefit to Fresh Engineers</vt:lpstr>
      <vt:lpstr>Core Team</vt:lpstr>
      <vt:lpstr>About MakeTechEz</vt:lpstr>
      <vt:lpstr>MakeTechEz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Tech Ez</dc:title>
  <dc:creator>Narayan Mahadevan IPhone</dc:creator>
  <cp:lastModifiedBy>Narayan Mahadevan IPhone</cp:lastModifiedBy>
  <cp:revision>179</cp:revision>
  <dcterms:created xsi:type="dcterms:W3CDTF">2013-11-15T04:34:04Z</dcterms:created>
  <dcterms:modified xsi:type="dcterms:W3CDTF">2013-12-03T16:14:25Z</dcterms:modified>
</cp:coreProperties>
</file>