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handoutMasterIdLst>
    <p:handoutMasterId r:id="rId20"/>
  </p:handoutMasterIdLst>
  <p:sldIdLst>
    <p:sldId id="256" r:id="rId2"/>
    <p:sldId id="257" r:id="rId3"/>
    <p:sldId id="258" r:id="rId4"/>
    <p:sldId id="259" r:id="rId5"/>
    <p:sldId id="260" r:id="rId6"/>
    <p:sldId id="268" r:id="rId7"/>
    <p:sldId id="269" r:id="rId8"/>
    <p:sldId id="261" r:id="rId9"/>
    <p:sldId id="273" r:id="rId10"/>
    <p:sldId id="270" r:id="rId11"/>
    <p:sldId id="276" r:id="rId12"/>
    <p:sldId id="275" r:id="rId13"/>
    <p:sldId id="277" r:id="rId14"/>
    <p:sldId id="265" r:id="rId15"/>
    <p:sldId id="272"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7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B955E5-380D-4EB4-A82E-6BDBE81CC431}" type="datetimeFigureOut">
              <a:rPr lang="en-IN" smtClean="0"/>
              <a:t>29-05-2024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A88327-D98B-461F-A174-94047B48BA6B}" type="slidenum">
              <a:rPr lang="en-IN" smtClean="0"/>
              <a:t>‹#›</a:t>
            </a:fld>
            <a:endParaRPr lang="en-IN"/>
          </a:p>
        </p:txBody>
      </p:sp>
    </p:spTree>
    <p:extLst>
      <p:ext uri="{BB962C8B-B14F-4D97-AF65-F5344CB8AC3E}">
        <p14:creationId xmlns:p14="http://schemas.microsoft.com/office/powerpoint/2010/main" val="33845755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0BE61-BF5D-4A11-B23B-C56B7B10D26C}" type="datetimeFigureOut">
              <a:rPr lang="en-IN" smtClean="0"/>
              <a:t>29-05-2024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0D035-1141-456A-8DE4-91C5DF1CC39B}" type="slidenum">
              <a:rPr lang="en-IN" smtClean="0"/>
              <a:t>‹#›</a:t>
            </a:fld>
            <a:endParaRPr lang="en-IN"/>
          </a:p>
        </p:txBody>
      </p:sp>
    </p:spTree>
    <p:extLst>
      <p:ext uri="{BB962C8B-B14F-4D97-AF65-F5344CB8AC3E}">
        <p14:creationId xmlns:p14="http://schemas.microsoft.com/office/powerpoint/2010/main" val="11890904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E0D035-1141-456A-8DE4-91C5DF1CC39B}" type="slidenum">
              <a:rPr lang="en-IN" smtClean="0"/>
              <a:t>1</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46405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E0D035-1141-456A-8DE4-91C5DF1CC39B}" type="slidenum">
              <a:rPr lang="en-IN" smtClean="0"/>
              <a:t>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61288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5350661-ED52-4D7D-9402-A07AAD49D155}" type="datetime1">
              <a:rPr lang="en-IN" smtClean="0"/>
              <a:t>29-05-2024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a:t>Dept. of CSE, Sir MVIT                                                                                2023-24</a:t>
            </a:r>
          </a:p>
        </p:txBody>
      </p:sp>
      <p:sp>
        <p:nvSpPr>
          <p:cNvPr id="6" name="Slide Number Placeholder 5"/>
          <p:cNvSpPr>
            <a:spLocks noGrp="1"/>
          </p:cNvSpPr>
          <p:nvPr>
            <p:ph type="sldNum" sz="quarter" idx="12"/>
          </p:nvPr>
        </p:nvSpPr>
        <p:spPr>
          <a:xfrm>
            <a:off x="8956900" y="5037663"/>
            <a:ext cx="551167" cy="279400"/>
          </a:xfrm>
        </p:spPr>
        <p:txBody>
          <a:bodyPr/>
          <a:lstStyle/>
          <a:p>
            <a:fld id="{71F964EB-4E3C-425A-8925-872DE0DEE31C}"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13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FEEA73-20F9-4F9F-80E7-7F57D133C69B}" type="datetime1">
              <a:rPr lang="en-IN" smtClean="0"/>
              <a:t>29-05-2024</a:t>
            </a:fld>
            <a:endParaRPr lang="en-IN"/>
          </a:p>
        </p:txBody>
      </p:sp>
      <p:sp>
        <p:nvSpPr>
          <p:cNvPr id="6" name="Footer Placeholder 5"/>
          <p:cNvSpPr>
            <a:spLocks noGrp="1"/>
          </p:cNvSpPr>
          <p:nvPr>
            <p:ph type="ftr" sz="quarter" idx="11"/>
          </p:nvPr>
        </p:nvSpPr>
        <p:spPr/>
        <p:txBody>
          <a:bodyPr/>
          <a:lstStyle/>
          <a:p>
            <a:r>
              <a:rPr lang="en-IN"/>
              <a:t>Dept. of CSE, Sir MVIT                                                                                2023-24</a:t>
            </a:r>
          </a:p>
        </p:txBody>
      </p:sp>
      <p:sp>
        <p:nvSpPr>
          <p:cNvPr id="7" name="Slide Number Placeholder 6"/>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237568050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EA73-20F9-4F9F-80E7-7F57D133C69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489812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EA73-20F9-4F9F-80E7-7F57D133C69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76090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EA73-20F9-4F9F-80E7-7F57D133C69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175670661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EA73-20F9-4F9F-80E7-7F57D133C69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1071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FEEA73-20F9-4F9F-80E7-7F57D133C69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47987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A3D34-97A1-400F-B22A-1C473F47E765}"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3534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3E4CE-3FEF-42FF-8DE8-D0573B9E8E07}"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61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28373-F2E9-4643-8B18-860231BBFE6B}"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38092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7F29A-7410-4201-B20F-F62B04D99F0D}" type="datetime1">
              <a:rPr lang="en-IN" smtClean="0"/>
              <a:t>29-05-2024</a:t>
            </a:fld>
            <a:endParaRPr lang="en-IN"/>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47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A77048-7CB9-42C8-A95E-AE54D15A7836}" type="datetime1">
              <a:rPr lang="en-IN" smtClean="0"/>
              <a:t>29-05-2024</a:t>
            </a:fld>
            <a:endParaRPr lang="en-IN"/>
          </a:p>
        </p:txBody>
      </p:sp>
      <p:sp>
        <p:nvSpPr>
          <p:cNvPr id="6" name="Footer Placeholder 5"/>
          <p:cNvSpPr>
            <a:spLocks noGrp="1"/>
          </p:cNvSpPr>
          <p:nvPr>
            <p:ph type="ftr" sz="quarter" idx="11"/>
          </p:nvPr>
        </p:nvSpPr>
        <p:spPr/>
        <p:txBody>
          <a:bodyPr/>
          <a:lstStyle/>
          <a:p>
            <a:r>
              <a:rPr lang="en-IN"/>
              <a:t>Dept. of CSE, Sir MVIT                                                                                2023-24</a:t>
            </a:r>
          </a:p>
        </p:txBody>
      </p:sp>
      <p:sp>
        <p:nvSpPr>
          <p:cNvPr id="7" name="Slide Number Placeholder 6"/>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107799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D9B9A2-9AF6-459A-A874-3476D894D3D3}" type="datetime1">
              <a:rPr lang="en-IN" smtClean="0"/>
              <a:t>29-05-2024</a:t>
            </a:fld>
            <a:endParaRPr lang="en-IN"/>
          </a:p>
        </p:txBody>
      </p:sp>
      <p:sp>
        <p:nvSpPr>
          <p:cNvPr id="8" name="Footer Placeholder 7"/>
          <p:cNvSpPr>
            <a:spLocks noGrp="1"/>
          </p:cNvSpPr>
          <p:nvPr>
            <p:ph type="ftr" sz="quarter" idx="11"/>
          </p:nvPr>
        </p:nvSpPr>
        <p:spPr/>
        <p:txBody>
          <a:bodyPr/>
          <a:lstStyle/>
          <a:p>
            <a:r>
              <a:rPr lang="en-IN"/>
              <a:t>Dept. of CSE, Sir MVIT                                                                                2023-24</a:t>
            </a:r>
          </a:p>
        </p:txBody>
      </p:sp>
      <p:sp>
        <p:nvSpPr>
          <p:cNvPr id="9" name="Slide Number Placeholder 8"/>
          <p:cNvSpPr>
            <a:spLocks noGrp="1"/>
          </p:cNvSpPr>
          <p:nvPr>
            <p:ph type="sldNum" sz="quarter" idx="12"/>
          </p:nvPr>
        </p:nvSpPr>
        <p:spPr/>
        <p:txBody>
          <a:bodyPr/>
          <a:lstStyle/>
          <a:p>
            <a:fld id="{71F964EB-4E3C-425A-8925-872DE0DEE31C}"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23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40F463-933F-42C7-8830-0FCE55DF529D}" type="datetime1">
              <a:rPr lang="en-IN" smtClean="0"/>
              <a:t>29-05-2024</a:t>
            </a:fld>
            <a:endParaRPr lang="en-IN"/>
          </a:p>
        </p:txBody>
      </p:sp>
      <p:sp>
        <p:nvSpPr>
          <p:cNvPr id="4" name="Footer Placeholder 3"/>
          <p:cNvSpPr>
            <a:spLocks noGrp="1"/>
          </p:cNvSpPr>
          <p:nvPr>
            <p:ph type="ftr" sz="quarter" idx="11"/>
          </p:nvPr>
        </p:nvSpPr>
        <p:spPr/>
        <p:txBody>
          <a:bodyPr/>
          <a:lstStyle/>
          <a:p>
            <a:r>
              <a:rPr lang="en-IN"/>
              <a:t>Dept. of CSE, Sir MVIT                                                                                2023-24</a:t>
            </a:r>
          </a:p>
        </p:txBody>
      </p:sp>
      <p:sp>
        <p:nvSpPr>
          <p:cNvPr id="5" name="Slide Number Placeholder 4"/>
          <p:cNvSpPr>
            <a:spLocks noGrp="1"/>
          </p:cNvSpPr>
          <p:nvPr>
            <p:ph type="sldNum" sz="quarter" idx="12"/>
          </p:nvPr>
        </p:nvSpPr>
        <p:spPr/>
        <p:txBody>
          <a:bodyPr/>
          <a:lstStyle/>
          <a:p>
            <a:fld id="{71F964EB-4E3C-425A-8925-872DE0DEE31C}"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02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B7F5DE-C349-42FE-BCAA-6461D45A4EE2}" type="datetime1">
              <a:rPr lang="en-IN" smtClean="0"/>
              <a:t>29-05-2024</a:t>
            </a:fld>
            <a:endParaRPr lang="en-IN"/>
          </a:p>
        </p:txBody>
      </p:sp>
      <p:sp>
        <p:nvSpPr>
          <p:cNvPr id="3" name="Footer Placeholder 2"/>
          <p:cNvSpPr>
            <a:spLocks noGrp="1"/>
          </p:cNvSpPr>
          <p:nvPr>
            <p:ph type="ftr" sz="quarter" idx="11"/>
          </p:nvPr>
        </p:nvSpPr>
        <p:spPr/>
        <p:txBody>
          <a:bodyPr/>
          <a:lstStyle/>
          <a:p>
            <a:r>
              <a:rPr lang="en-IN"/>
              <a:t>Dept. of CSE, Sir MVIT                                                                                2023-24</a:t>
            </a:r>
          </a:p>
        </p:txBody>
      </p:sp>
      <p:sp>
        <p:nvSpPr>
          <p:cNvPr id="4" name="Slide Number Placeholder 3"/>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310219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BAF731-C2B4-4B0C-831F-E347AF24EF94}" type="datetime1">
              <a:rPr lang="en-IN" smtClean="0"/>
              <a:t>29-05-2024</a:t>
            </a:fld>
            <a:endParaRPr lang="en-IN"/>
          </a:p>
        </p:txBody>
      </p:sp>
      <p:sp>
        <p:nvSpPr>
          <p:cNvPr id="6" name="Footer Placeholder 5"/>
          <p:cNvSpPr>
            <a:spLocks noGrp="1"/>
          </p:cNvSpPr>
          <p:nvPr>
            <p:ph type="ftr" sz="quarter" idx="11"/>
          </p:nvPr>
        </p:nvSpPr>
        <p:spPr/>
        <p:txBody>
          <a:bodyPr/>
          <a:lstStyle/>
          <a:p>
            <a:r>
              <a:rPr lang="en-IN"/>
              <a:t>Dept. of CSE, Sir MVIT                                                                                2023-24</a:t>
            </a:r>
          </a:p>
        </p:txBody>
      </p:sp>
      <p:sp>
        <p:nvSpPr>
          <p:cNvPr id="7" name="Slide Number Placeholder 6"/>
          <p:cNvSpPr>
            <a:spLocks noGrp="1"/>
          </p:cNvSpPr>
          <p:nvPr>
            <p:ph type="sldNum" sz="quarter" idx="12"/>
          </p:nvPr>
        </p:nvSpPr>
        <p:spPr/>
        <p:txBody>
          <a:bodyPr/>
          <a:lstStyle/>
          <a:p>
            <a:fld id="{71F964EB-4E3C-425A-8925-872DE0DEE31C}"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606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5767EA-4B09-4725-8C25-1E888F31C13C}" type="datetime1">
              <a:rPr lang="en-IN" smtClean="0"/>
              <a:t>29-05-2024</a:t>
            </a:fld>
            <a:endParaRPr lang="en-IN"/>
          </a:p>
        </p:txBody>
      </p:sp>
      <p:sp>
        <p:nvSpPr>
          <p:cNvPr id="6" name="Footer Placeholder 5"/>
          <p:cNvSpPr>
            <a:spLocks noGrp="1"/>
          </p:cNvSpPr>
          <p:nvPr>
            <p:ph type="ftr" sz="quarter" idx="11"/>
          </p:nvPr>
        </p:nvSpPr>
        <p:spPr/>
        <p:txBody>
          <a:bodyPr/>
          <a:lstStyle/>
          <a:p>
            <a:r>
              <a:rPr lang="en-IN"/>
              <a:t>Dept. of CSE, Sir MVIT                                                                                2023-24</a:t>
            </a:r>
          </a:p>
        </p:txBody>
      </p:sp>
      <p:sp>
        <p:nvSpPr>
          <p:cNvPr id="7" name="Slide Number Placeholder 6"/>
          <p:cNvSpPr>
            <a:spLocks noGrp="1"/>
          </p:cNvSpPr>
          <p:nvPr>
            <p:ph type="sldNum" sz="quarter" idx="12"/>
          </p:nvPr>
        </p:nvSpPr>
        <p:spPr/>
        <p:txBody>
          <a:bodyPr/>
          <a:lstStyle/>
          <a:p>
            <a:fld id="{71F964EB-4E3C-425A-8925-872DE0DEE31C}" type="slidenum">
              <a:rPr lang="en-IN" smtClean="0"/>
              <a:t>‹#›</a:t>
            </a:fld>
            <a:endParaRPr lang="en-IN"/>
          </a:p>
        </p:txBody>
      </p:sp>
    </p:spTree>
    <p:extLst>
      <p:ext uri="{BB962C8B-B14F-4D97-AF65-F5344CB8AC3E}">
        <p14:creationId xmlns:p14="http://schemas.microsoft.com/office/powerpoint/2010/main" val="62642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3FEEA73-20F9-4F9F-80E7-7F57D133C69B}" type="datetime1">
              <a:rPr lang="en-IN" smtClean="0"/>
              <a:t>29-05-2024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Dept. of CSE, Sir MVIT                                                                                2023-24</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F964EB-4E3C-425A-8925-872DE0DEE31C}" type="slidenum">
              <a:rPr lang="en-IN" smtClean="0"/>
              <a:t>‹#›</a:t>
            </a:fld>
            <a:endParaRPr lang="en-IN"/>
          </a:p>
        </p:txBody>
      </p:sp>
    </p:spTree>
    <p:extLst>
      <p:ext uri="{BB962C8B-B14F-4D97-AF65-F5344CB8AC3E}">
        <p14:creationId xmlns:p14="http://schemas.microsoft.com/office/powerpoint/2010/main" val="155610078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jp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jp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jp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0"/>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1282390" y="327006"/>
            <a:ext cx="8939561" cy="1280434"/>
          </a:xfrm>
        </p:spPr>
        <p:txBody>
          <a:bodyPr>
            <a:normAutofit/>
          </a:bodyPr>
          <a:lstStyle/>
          <a:p>
            <a:r>
              <a:rPr lang="en-US" sz="2400" b="1" dirty="0">
                <a:latin typeface="Times New Roman" panose="02020603050405020304" pitchFamily="18" charset="0"/>
                <a:cs typeface="Times New Roman" panose="02020603050405020304" pitchFamily="18" charset="0"/>
              </a:rPr>
              <a:t>SIR M. VISVESVARAYA INSTITUTE OF TECHNOLOGY</a:t>
            </a:r>
            <a:br>
              <a:rPr lang="en-US" sz="14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 </a:t>
            </a:r>
            <a:r>
              <a:rPr lang="en-US" sz="2200" dirty="0">
                <a:latin typeface="Times New Roman" panose="02020603050405020304" pitchFamily="18" charset="0"/>
                <a:cs typeface="Times New Roman" panose="02020603050405020304" pitchFamily="18" charset="0"/>
              </a:rPr>
              <a:t>       </a:t>
            </a:r>
            <a:endParaRPr lang="en-IN" sz="1600" dirty="0"/>
          </a:p>
        </p:txBody>
      </p:sp>
      <p:sp>
        <p:nvSpPr>
          <p:cNvPr id="6" name="Subtitle 2"/>
          <p:cNvSpPr>
            <a:spLocks noGrp="1"/>
          </p:cNvSpPr>
          <p:nvPr>
            <p:ph type="subTitle" idx="1"/>
          </p:nvPr>
        </p:nvSpPr>
        <p:spPr>
          <a:xfrm>
            <a:off x="442769" y="1844327"/>
            <a:ext cx="10998382" cy="4746044"/>
          </a:xfrm>
        </p:spPr>
        <p:txBody>
          <a:bodyPr rtlCol="0">
            <a:normAutofit fontScale="92500" lnSpcReduction="20000"/>
          </a:bodyPr>
          <a:lstStyle/>
          <a:p>
            <a:pPr>
              <a:spcAft>
                <a:spcPts val="0"/>
              </a:spcAft>
              <a:defRPr/>
            </a:pPr>
            <a:r>
              <a:rPr lang="en-US" sz="2400" dirty="0">
                <a:latin typeface="Times New Roman" pitchFamily="18" charset="0"/>
                <a:cs typeface="Times New Roman" pitchFamily="18" charset="0"/>
              </a:rPr>
              <a:t>The Project Review</a:t>
            </a:r>
          </a:p>
          <a:p>
            <a:pPr>
              <a:spcAft>
                <a:spcPts val="0"/>
              </a:spcAft>
              <a:defRPr/>
            </a:pPr>
            <a:r>
              <a:rPr lang="en-US" sz="2400" dirty="0">
                <a:latin typeface="Times New Roman" pitchFamily="18" charset="0"/>
                <a:cs typeface="Times New Roman" pitchFamily="18" charset="0"/>
              </a:rPr>
              <a:t> On       </a:t>
            </a:r>
          </a:p>
          <a:p>
            <a:pPr>
              <a:spcAft>
                <a:spcPts val="0"/>
              </a:spcAft>
              <a:defRPr/>
            </a:pP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b="1" dirty="0">
                <a:solidFill>
                  <a:schemeClr val="accent1">
                    <a:lumMod val="75000"/>
                  </a:schemeClr>
                </a:solidFill>
                <a:latin typeface="Times New Roman" panose="02020603050405020304" pitchFamily="18" charset="0"/>
                <a:cs typeface="Times New Roman" panose="02020603050405020304" pitchFamily="18" charset="0"/>
              </a:rPr>
              <a:t>Predictive Modelling of Urban Water Quality</a:t>
            </a:r>
            <a:r>
              <a:rPr lang="en-US" dirty="0">
                <a:solidFill>
                  <a:schemeClr val="accent1">
                    <a:lumMod val="75000"/>
                  </a:schemeClr>
                </a:solidFill>
                <a:latin typeface="Times New Roman" panose="02020603050405020304" pitchFamily="18" charset="0"/>
                <a:cs typeface="Times New Roman" panose="02020603050405020304" pitchFamily="18" charset="0"/>
              </a:rPr>
              <a:t>”</a:t>
            </a:r>
          </a:p>
          <a:p>
            <a:pPr>
              <a:spcAft>
                <a:spcPts val="0"/>
              </a:spcAft>
              <a:defRP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PRESENTED BY</a:t>
            </a:r>
          </a:p>
          <a:p>
            <a:pPr>
              <a:spcAft>
                <a:spcPts val="0"/>
              </a:spcAft>
              <a:defRPr/>
            </a:pPr>
            <a:endParaRPr lang="en-US" b="1" dirty="0">
              <a:latin typeface="Times New Roman" panose="02020603050405020304" pitchFamily="18" charset="0"/>
              <a:cs typeface="Times New Roman" panose="02020603050405020304" pitchFamily="18" charset="0"/>
            </a:endParaRPr>
          </a:p>
          <a:p>
            <a:pPr>
              <a:spcAft>
                <a:spcPts val="0"/>
              </a:spcAft>
              <a:defRPr/>
            </a:pPr>
            <a:r>
              <a:rPr lang="en-US" dirty="0">
                <a:solidFill>
                  <a:srgbClr val="002060"/>
                </a:solidFill>
                <a:latin typeface="Times New Roman" panose="02020603050405020304" pitchFamily="18" charset="0"/>
                <a:cs typeface="Times New Roman" panose="02020603050405020304" pitchFamily="18" charset="0"/>
              </a:rPr>
              <a:t>        Siddhi Narayan                                           1MV20CS108</a:t>
            </a:r>
          </a:p>
          <a:p>
            <a:pPr>
              <a:spcAft>
                <a:spcPts val="0"/>
              </a:spcAft>
              <a:defRPr/>
            </a:pP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Dharmitha</a:t>
            </a:r>
            <a:r>
              <a:rPr lang="en-US" dirty="0">
                <a:solidFill>
                  <a:srgbClr val="002060"/>
                </a:solidFill>
                <a:latin typeface="Times New Roman" panose="02020603050405020304" pitchFamily="18" charset="0"/>
                <a:cs typeface="Times New Roman" panose="02020603050405020304" pitchFamily="18" charset="0"/>
              </a:rPr>
              <a:t> V                                              1MV20CS122</a:t>
            </a:r>
          </a:p>
          <a:p>
            <a:pPr>
              <a:spcAft>
                <a:spcPts val="0"/>
              </a:spcAft>
              <a:defRPr/>
            </a:pPr>
            <a:r>
              <a:rPr lang="en-US" dirty="0">
                <a:solidFill>
                  <a:srgbClr val="002060"/>
                </a:solidFill>
                <a:latin typeface="Times New Roman" panose="02020603050405020304" pitchFamily="18" charset="0"/>
                <a:cs typeface="Times New Roman" panose="02020603050405020304" pitchFamily="18" charset="0"/>
              </a:rPr>
              <a:t>         Y. </a:t>
            </a:r>
            <a:r>
              <a:rPr lang="en-US" dirty="0" err="1">
                <a:solidFill>
                  <a:srgbClr val="002060"/>
                </a:solidFill>
                <a:latin typeface="Times New Roman" panose="02020603050405020304" pitchFamily="18" charset="0"/>
                <a:cs typeface="Times New Roman" panose="02020603050405020304" pitchFamily="18" charset="0"/>
              </a:rPr>
              <a:t>Yasaswini</a:t>
            </a:r>
            <a:r>
              <a:rPr lang="en-US" dirty="0">
                <a:solidFill>
                  <a:srgbClr val="002060"/>
                </a:solidFill>
                <a:latin typeface="Times New Roman" panose="02020603050405020304" pitchFamily="18" charset="0"/>
                <a:cs typeface="Times New Roman" panose="02020603050405020304" pitchFamily="18" charset="0"/>
              </a:rPr>
              <a:t>                                              1MV20CS128</a:t>
            </a:r>
          </a:p>
          <a:p>
            <a:pPr>
              <a:spcAft>
                <a:spcPts val="0"/>
              </a:spcAft>
              <a:defRPr/>
            </a:pPr>
            <a:r>
              <a:rPr lang="en-US" dirty="0">
                <a:solidFill>
                  <a:srgbClr val="002060"/>
                </a:solidFill>
                <a:latin typeface="Times New Roman" panose="02020603050405020304" pitchFamily="18" charset="0"/>
                <a:cs typeface="Times New Roman" panose="02020603050405020304" pitchFamily="18" charset="0"/>
              </a:rPr>
              <a:t> </a:t>
            </a:r>
          </a:p>
          <a:p>
            <a:pPr>
              <a:spcAft>
                <a:spcPts val="0"/>
              </a:spcAft>
              <a:defRPr/>
            </a:pPr>
            <a:endParaRPr lang="en-US" sz="1900" b="1" dirty="0">
              <a:latin typeface="Times New Roman" panose="02020603050405020304" pitchFamily="18" charset="0"/>
              <a:cs typeface="Times New Roman" panose="02020603050405020304" pitchFamily="18" charset="0"/>
            </a:endParaRPr>
          </a:p>
          <a:p>
            <a:pPr>
              <a:spcAft>
                <a:spcPts val="0"/>
              </a:spcAft>
              <a:defRPr/>
            </a:pPr>
            <a:r>
              <a:rPr lang="en-US" sz="1900" b="1" dirty="0">
                <a:latin typeface="Times New Roman" panose="02020603050405020304" pitchFamily="18" charset="0"/>
                <a:cs typeface="Times New Roman" panose="02020603050405020304" pitchFamily="18" charset="0"/>
              </a:rPr>
              <a:t>UNDER THE GUIDANCE OF  </a:t>
            </a:r>
          </a:p>
          <a:p>
            <a:pPr algn="just">
              <a:spcAft>
                <a:spcPts val="0"/>
              </a:spcAft>
              <a:defRPr/>
            </a:pPr>
            <a:r>
              <a:rPr lang="en-US" dirty="0">
                <a:latin typeface="Times New Roman" panose="02020603050405020304" pitchFamily="18" charset="0"/>
                <a:cs typeface="Times New Roman" panose="02020603050405020304" pitchFamily="18" charset="0"/>
              </a:rPr>
              <a:t>               </a:t>
            </a:r>
          </a:p>
          <a:p>
            <a:pPr algn="just">
              <a:spcAft>
                <a:spcPts val="0"/>
              </a:spcAft>
              <a:defRPr/>
            </a:pPr>
            <a:r>
              <a:rPr lang="en-US" dirty="0">
                <a:latin typeface="Times New Roman" panose="02020603050405020304" pitchFamily="18" charset="0"/>
                <a:cs typeface="Times New Roman" panose="02020603050405020304" pitchFamily="18" charset="0"/>
              </a:rPr>
              <a:t>	            Dr. Suma Swamy		                                   `		                         Dr. </a:t>
            </a:r>
            <a:r>
              <a:rPr lang="en-US" dirty="0" err="1">
                <a:latin typeface="Times New Roman" panose="02020603050405020304" pitchFamily="18" charset="0"/>
                <a:cs typeface="Times New Roman" panose="02020603050405020304" pitchFamily="18" charset="0"/>
              </a:rPr>
              <a:t>Anitha</a:t>
            </a:r>
            <a:r>
              <a:rPr lang="en-US" dirty="0">
                <a:latin typeface="Times New Roman" panose="02020603050405020304" pitchFamily="18" charset="0"/>
                <a:cs typeface="Times New Roman" panose="02020603050405020304" pitchFamily="18" charset="0"/>
              </a:rPr>
              <a:t> T. N.</a:t>
            </a:r>
            <a:endParaRPr lang="en-US" dirty="0">
              <a:solidFill>
                <a:srgbClr val="002060"/>
              </a:solidFill>
              <a:latin typeface="Times New Roman" panose="02020603050405020304" pitchFamily="18" charset="0"/>
              <a:cs typeface="Times New Roman" panose="02020603050405020304" pitchFamily="18" charset="0"/>
            </a:endParaRPr>
          </a:p>
          <a:p>
            <a:pPr algn="just">
              <a:spcAft>
                <a:spcPts val="0"/>
              </a:spcAft>
              <a:defRPr/>
            </a:pPr>
            <a:r>
              <a:rPr lang="en-US" dirty="0">
                <a:solidFill>
                  <a:srgbClr val="002060"/>
                </a:solidFill>
                <a:latin typeface="Times New Roman" panose="02020603050405020304" pitchFamily="18" charset="0"/>
                <a:cs typeface="Times New Roman" panose="02020603050405020304" pitchFamily="18" charset="0"/>
              </a:rPr>
              <a:t>               Professor, Dept. of CSE 		           	                                               Professor &amp; HOD</a:t>
            </a:r>
          </a:p>
          <a:p>
            <a:pPr algn="just">
              <a:defRPr/>
            </a:pPr>
            <a:r>
              <a:rPr lang="en-US" dirty="0">
                <a:solidFill>
                  <a:srgbClr val="002060"/>
                </a:solidFill>
                <a:latin typeface="Times New Roman" panose="02020603050405020304" pitchFamily="18" charset="0"/>
                <a:cs typeface="Times New Roman" panose="02020603050405020304" pitchFamily="18" charset="0"/>
              </a:rPr>
              <a:t>                          Sir MVIT                                                                                     Dept. of CSE, SMVIT </a:t>
            </a:r>
            <a:endParaRPr lang="en-US"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750849" y="6438010"/>
            <a:ext cx="7095223" cy="279400"/>
          </a:xfrm>
        </p:spPr>
        <p:txBody>
          <a:bodyPr/>
          <a:lstStyle/>
          <a:p>
            <a:r>
              <a:rPr lang="en-IN" dirty="0"/>
              <a:t>Dept. of CSE, Sir MVIT                                                                                                                                 2023-24</a:t>
            </a:r>
          </a:p>
        </p:txBody>
      </p:sp>
      <p:sp>
        <p:nvSpPr>
          <p:cNvPr id="8" name="Slide Number Placeholder 7"/>
          <p:cNvSpPr>
            <a:spLocks noGrp="1"/>
          </p:cNvSpPr>
          <p:nvPr>
            <p:ph type="sldNum" sz="quarter" idx="12"/>
          </p:nvPr>
        </p:nvSpPr>
        <p:spPr>
          <a:xfrm>
            <a:off x="10816180" y="6438010"/>
            <a:ext cx="551167" cy="279400"/>
          </a:xfrm>
        </p:spPr>
        <p:txBody>
          <a:bodyPr/>
          <a:lstStyle/>
          <a:p>
            <a:fld id="{71F964EB-4E3C-425A-8925-872DE0DEE31C}" type="slidenum">
              <a:rPr lang="en-IN" smtClean="0"/>
              <a:t>1</a:t>
            </a:fld>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1785" y="217158"/>
            <a:ext cx="1745344" cy="1500130"/>
          </a:xfrm>
          <a:prstGeom prst="rect">
            <a:avLst/>
          </a:prstGeom>
        </p:spPr>
      </p:pic>
    </p:spTree>
    <p:extLst>
      <p:ext uri="{BB962C8B-B14F-4D97-AF65-F5344CB8AC3E}">
        <p14:creationId xmlns:p14="http://schemas.microsoft.com/office/powerpoint/2010/main" val="10315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311748-8A98-1980-9466-205F5EC2C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46" y="1341241"/>
            <a:ext cx="10422295" cy="4625340"/>
          </a:xfrm>
          <a:prstGeom prst="rect">
            <a:avLst/>
          </a:prstGeom>
        </p:spPr>
      </p:pic>
      <p:sp>
        <p:nvSpPr>
          <p:cNvPr id="2" name="Footer Placeholder 1">
            <a:extLst>
              <a:ext uri="{FF2B5EF4-FFF2-40B4-BE49-F238E27FC236}">
                <a16:creationId xmlns:a16="http://schemas.microsoft.com/office/drawing/2014/main" id="{C4416B8F-708A-3D2D-F175-DF9CCB4B068E}"/>
              </a:ext>
            </a:extLst>
          </p:cNvPr>
          <p:cNvSpPr>
            <a:spLocks noGrp="1"/>
          </p:cNvSpPr>
          <p:nvPr>
            <p:ph type="ftr" sz="quarter" idx="11"/>
          </p:nvPr>
        </p:nvSpPr>
        <p:spPr/>
        <p:txBody>
          <a:bodyPr/>
          <a:lstStyle/>
          <a:p>
            <a:r>
              <a:rPr lang="en-IN" dirty="0"/>
              <a:t>Dept. of CSE, Sir MVIT                                                                                                                       2023-24</a:t>
            </a:r>
          </a:p>
        </p:txBody>
      </p:sp>
      <p:sp>
        <p:nvSpPr>
          <p:cNvPr id="3" name="Slide Number Placeholder 2">
            <a:extLst>
              <a:ext uri="{FF2B5EF4-FFF2-40B4-BE49-F238E27FC236}">
                <a16:creationId xmlns:a16="http://schemas.microsoft.com/office/drawing/2014/main" id="{61D7E95A-F052-7B01-EB96-D41EB7E2F2D7}"/>
              </a:ext>
            </a:extLst>
          </p:cNvPr>
          <p:cNvSpPr>
            <a:spLocks noGrp="1"/>
          </p:cNvSpPr>
          <p:nvPr>
            <p:ph type="sldNum" sz="quarter" idx="12"/>
          </p:nvPr>
        </p:nvSpPr>
        <p:spPr/>
        <p:txBody>
          <a:bodyPr/>
          <a:lstStyle/>
          <a:p>
            <a:fld id="{71F964EB-4E3C-425A-8925-872DE0DEE31C}" type="slidenum">
              <a:rPr lang="en-IN" smtClean="0"/>
              <a:t>10</a:t>
            </a:fld>
            <a:endParaRPr lang="en-IN"/>
          </a:p>
        </p:txBody>
      </p:sp>
      <p:sp>
        <p:nvSpPr>
          <p:cNvPr id="4" name="TextBox 3">
            <a:extLst>
              <a:ext uri="{FF2B5EF4-FFF2-40B4-BE49-F238E27FC236}">
                <a16:creationId xmlns:a16="http://schemas.microsoft.com/office/drawing/2014/main" id="{249F2164-9826-04AC-4F07-85EC610AECD9}"/>
              </a:ext>
            </a:extLst>
          </p:cNvPr>
          <p:cNvSpPr txBox="1"/>
          <p:nvPr/>
        </p:nvSpPr>
        <p:spPr>
          <a:xfrm>
            <a:off x="4182128" y="599031"/>
            <a:ext cx="366656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METHODOLOGY</a:t>
            </a:r>
          </a:p>
        </p:txBody>
      </p:sp>
      <p:pic>
        <p:nvPicPr>
          <p:cNvPr id="5" name="Picture 4">
            <a:extLst>
              <a:ext uri="{FF2B5EF4-FFF2-40B4-BE49-F238E27FC236}">
                <a16:creationId xmlns:a16="http://schemas.microsoft.com/office/drawing/2014/main" id="{F97A5581-EB54-50AF-FE10-D4DF10011B35}"/>
              </a:ext>
            </a:extLst>
          </p:cNvPr>
          <p:cNvPicPr>
            <a:picLocks noChangeAspect="1"/>
          </p:cNvPicPr>
          <p:nvPr/>
        </p:nvPicPr>
        <p:blipFill>
          <a:blip r:embed="rId3"/>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35507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E530-F879-C617-0C8F-09FD3749D962}"/>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8DDD175-3895-F1B4-C49F-01E4D04957F9}"/>
              </a:ext>
            </a:extLst>
          </p:cNvPr>
          <p:cNvSpPr>
            <a:spLocks noGrp="1"/>
          </p:cNvSpPr>
          <p:nvPr>
            <p:ph idx="1"/>
          </p:nvPr>
        </p:nvSpPr>
        <p:spPr/>
        <p:txBody>
          <a:bodyPr>
            <a:noAutofit/>
          </a:bodyPr>
          <a:lstStyle/>
          <a:p>
            <a:pPr>
              <a:lnSpc>
                <a:spcPct val="150000"/>
              </a:lnSpc>
            </a:pPr>
            <a:r>
              <a:rPr lang="en-US" sz="1800" b="1" dirty="0">
                <a:solidFill>
                  <a:srgbClr val="000000"/>
                </a:solidFill>
                <a:latin typeface="Times New Roman" panose="02020603050405020304" pitchFamily="18" charset="0"/>
              </a:rPr>
              <a:t>Design a Comprehensive ML Model: </a:t>
            </a:r>
            <a:r>
              <a:rPr lang="en-US" sz="1800" dirty="0">
                <a:solidFill>
                  <a:srgbClr val="000000"/>
                </a:solidFill>
                <a:latin typeface="Times New Roman" panose="02020603050405020304" pitchFamily="18" charset="0"/>
              </a:rPr>
              <a:t>Develop a machine learning model that integrates multiple algorithms to predict water quality accurately. </a:t>
            </a:r>
            <a:endParaRPr lang="en-IN" sz="1800" dirty="0">
              <a:solidFill>
                <a:srgbClr val="000000"/>
              </a:solidFill>
              <a:latin typeface="Times New Roman" panose="02020603050405020304" pitchFamily="18" charset="0"/>
            </a:endParaRPr>
          </a:p>
          <a:p>
            <a:pPr>
              <a:lnSpc>
                <a:spcPct val="150000"/>
              </a:lnSpc>
            </a:pPr>
            <a:r>
              <a:rPr lang="en-US" sz="1800" b="1" dirty="0">
                <a:solidFill>
                  <a:srgbClr val="000000"/>
                </a:solidFill>
                <a:latin typeface="Times New Roman" panose="02020603050405020304" pitchFamily="18" charset="0"/>
              </a:rPr>
              <a:t>Implement a Classification System: </a:t>
            </a:r>
            <a:r>
              <a:rPr lang="en-US" sz="1800" dirty="0">
                <a:solidFill>
                  <a:srgbClr val="000000"/>
                </a:solidFill>
                <a:latin typeface="Times New Roman" panose="02020603050405020304" pitchFamily="18" charset="0"/>
              </a:rPr>
              <a:t>Input dataset will be classified to a particular class based on their characteristics and also different environmental factors and attributes. </a:t>
            </a:r>
          </a:p>
          <a:p>
            <a:pPr>
              <a:lnSpc>
                <a:spcPct val="150000"/>
              </a:lnSpc>
            </a:pPr>
            <a:r>
              <a:rPr lang="en-US" sz="1800" b="1" dirty="0">
                <a:solidFill>
                  <a:srgbClr val="000000"/>
                </a:solidFill>
                <a:latin typeface="Times New Roman" panose="02020603050405020304" pitchFamily="18" charset="0"/>
              </a:rPr>
              <a:t>Implement Data Visualization Modules: </a:t>
            </a:r>
            <a:r>
              <a:rPr lang="en-US" sz="1800" dirty="0">
                <a:solidFill>
                  <a:srgbClr val="000000"/>
                </a:solidFill>
                <a:latin typeface="Times New Roman" panose="02020603050405020304" pitchFamily="18" charset="0"/>
              </a:rPr>
              <a:t>Develop visualization modules to present water quality data in an insightful and comprehensible manner, aiding in better understanding and decision-making. </a:t>
            </a:r>
          </a:p>
          <a:p>
            <a:endParaRPr lang="en-IN" sz="1800" dirty="0"/>
          </a:p>
        </p:txBody>
      </p:sp>
      <p:sp>
        <p:nvSpPr>
          <p:cNvPr id="4" name="Footer Placeholder 3">
            <a:extLst>
              <a:ext uri="{FF2B5EF4-FFF2-40B4-BE49-F238E27FC236}">
                <a16:creationId xmlns:a16="http://schemas.microsoft.com/office/drawing/2014/main" id="{A23B43A2-C464-EA4C-B30F-4E256161D871}"/>
              </a:ext>
            </a:extLst>
          </p:cNvPr>
          <p:cNvSpPr>
            <a:spLocks noGrp="1"/>
          </p:cNvSpPr>
          <p:nvPr>
            <p:ph type="ftr" sz="quarter" idx="11"/>
          </p:nvPr>
        </p:nvSpPr>
        <p:spPr/>
        <p:txBody>
          <a:bodyPr/>
          <a:lstStyle/>
          <a:p>
            <a:r>
              <a:rPr lang="en-IN" dirty="0"/>
              <a:t>Dept. of CSE, Sir MVIT                                                                                                                   2023-24</a:t>
            </a:r>
          </a:p>
        </p:txBody>
      </p:sp>
      <p:sp>
        <p:nvSpPr>
          <p:cNvPr id="5" name="Slide Number Placeholder 4">
            <a:extLst>
              <a:ext uri="{FF2B5EF4-FFF2-40B4-BE49-F238E27FC236}">
                <a16:creationId xmlns:a16="http://schemas.microsoft.com/office/drawing/2014/main" id="{83224D68-B1AD-A9D8-C216-CB020EE2F00B}"/>
              </a:ext>
            </a:extLst>
          </p:cNvPr>
          <p:cNvSpPr>
            <a:spLocks noGrp="1"/>
          </p:cNvSpPr>
          <p:nvPr>
            <p:ph type="sldNum" sz="quarter" idx="12"/>
          </p:nvPr>
        </p:nvSpPr>
        <p:spPr/>
        <p:txBody>
          <a:bodyPr/>
          <a:lstStyle/>
          <a:p>
            <a:fld id="{71F964EB-4E3C-425A-8925-872DE0DEE31C}" type="slidenum">
              <a:rPr lang="en-IN" smtClean="0"/>
              <a:t>11</a:t>
            </a:fld>
            <a:endParaRPr lang="en-IN"/>
          </a:p>
        </p:txBody>
      </p:sp>
      <p:pic>
        <p:nvPicPr>
          <p:cNvPr id="6" name="Picture 5">
            <a:extLst>
              <a:ext uri="{FF2B5EF4-FFF2-40B4-BE49-F238E27FC236}">
                <a16:creationId xmlns:a16="http://schemas.microsoft.com/office/drawing/2014/main" id="{4CF73B97-86EC-602A-D079-EF8E9B595531}"/>
              </a:ext>
            </a:extLst>
          </p:cNvPr>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672290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3721F16-448E-736B-AD95-6E3DF67C3F54}"/>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EXISTING SYSTEM</a:t>
            </a:r>
            <a:endParaRPr lang="en-IN" dirty="0"/>
          </a:p>
        </p:txBody>
      </p:sp>
      <p:sp>
        <p:nvSpPr>
          <p:cNvPr id="13" name="Content Placeholder 12">
            <a:extLst>
              <a:ext uri="{FF2B5EF4-FFF2-40B4-BE49-F238E27FC236}">
                <a16:creationId xmlns:a16="http://schemas.microsoft.com/office/drawing/2014/main" id="{0EA4416A-2185-C999-F2C1-63FD21C42291}"/>
              </a:ext>
            </a:extLst>
          </p:cNvPr>
          <p:cNvSpPr>
            <a:spLocks noGrp="1"/>
          </p:cNvSpPr>
          <p:nvPr>
            <p:ph idx="1"/>
          </p:nvPr>
        </p:nvSpPr>
        <p:spPr>
          <a:xfrm>
            <a:off x="1295401" y="2556932"/>
            <a:ext cx="9601196" cy="3318936"/>
          </a:xfrm>
        </p:spPr>
        <p:txBody>
          <a:bodyPr>
            <a:noAutofit/>
          </a:bodyPr>
          <a:lstStyle/>
          <a:p>
            <a:pPr marL="0" indent="0" algn="just">
              <a:buNone/>
            </a:pPr>
            <a:r>
              <a:rPr lang="en-US" sz="1800" dirty="0">
                <a:solidFill>
                  <a:srgbClr val="000000"/>
                </a:solidFill>
                <a:latin typeface="Times New Roman" panose="02020603050405020304" pitchFamily="18" charset="0"/>
              </a:rPr>
              <a:t>Machine learning models, trained on historical data, classify the water as potable or not-potable based on the input parameters. Any one among the classification algorithm has used to classify the input data. </a:t>
            </a:r>
          </a:p>
          <a:p>
            <a:pPr marL="0" indent="0" algn="just">
              <a:buNone/>
            </a:pPr>
            <a:r>
              <a:rPr lang="en-US" sz="1800" dirty="0">
                <a:solidFill>
                  <a:srgbClr val="000000"/>
                </a:solidFill>
                <a:latin typeface="Times New Roman" panose="02020603050405020304" pitchFamily="18" charset="0"/>
              </a:rPr>
              <a:t>Existing systems preprocessing procedures are not much effective while removing outliers and handling the missing values. Also the accuracy achieved in existing systems was less. </a:t>
            </a:r>
          </a:p>
          <a:p>
            <a:pPr marL="0" indent="0" algn="just">
              <a:buNone/>
            </a:pPr>
            <a:r>
              <a:rPr lang="en-IN" sz="1800" b="1" dirty="0">
                <a:solidFill>
                  <a:srgbClr val="000000"/>
                </a:solidFill>
                <a:latin typeface="Times New Roman" panose="02020603050405020304" pitchFamily="18" charset="0"/>
              </a:rPr>
              <a:t>Limitations </a:t>
            </a:r>
            <a:endParaRPr lang="en-IN" sz="1800" dirty="0">
              <a:solidFill>
                <a:srgbClr val="000000"/>
              </a:solidFill>
              <a:latin typeface="Times New Roman" panose="02020603050405020304" pitchFamily="18" charset="0"/>
            </a:endParaRPr>
          </a:p>
          <a:p>
            <a:pPr marL="342900" indent="-342900" algn="just">
              <a:buFont typeface="Arial" panose="020B0604020202020204" pitchFamily="34" charset="0"/>
              <a:buChar char="•"/>
            </a:pPr>
            <a:r>
              <a:rPr lang="en-US" sz="1800" dirty="0">
                <a:solidFill>
                  <a:srgbClr val="000000"/>
                </a:solidFill>
                <a:latin typeface="Times New Roman" panose="02020603050405020304" pitchFamily="18" charset="0"/>
              </a:rPr>
              <a:t>No comparison has been considered among different ml models </a:t>
            </a:r>
          </a:p>
          <a:p>
            <a:pPr marL="342900" indent="-342900" algn="just">
              <a:buFont typeface="Arial" panose="020B0604020202020204" pitchFamily="34" charset="0"/>
              <a:buChar char="•"/>
            </a:pPr>
            <a:r>
              <a:rPr lang="en-US" sz="1800" dirty="0">
                <a:solidFill>
                  <a:srgbClr val="000000"/>
                </a:solidFill>
                <a:latin typeface="Times New Roman" panose="02020603050405020304" pitchFamily="18" charset="0"/>
              </a:rPr>
              <a:t>The accuracy achieved was less </a:t>
            </a:r>
          </a:p>
          <a:p>
            <a:pPr marL="342900" indent="-342900" algn="just">
              <a:buFont typeface="Arial" panose="020B0604020202020204" pitchFamily="34" charset="0"/>
              <a:buChar char="•"/>
            </a:pPr>
            <a:r>
              <a:rPr lang="en-US" sz="1800" dirty="0">
                <a:solidFill>
                  <a:srgbClr val="000000"/>
                </a:solidFill>
                <a:latin typeface="Times New Roman" panose="02020603050405020304" pitchFamily="18" charset="0"/>
              </a:rPr>
              <a:t>Most of the systems does not provide user interface </a:t>
            </a:r>
          </a:p>
          <a:p>
            <a:pPr marL="0" indent="0">
              <a:buNone/>
            </a:pPr>
            <a:endParaRPr lang="en-IN" sz="1800" dirty="0"/>
          </a:p>
        </p:txBody>
      </p:sp>
      <p:sp>
        <p:nvSpPr>
          <p:cNvPr id="2" name="Footer Placeholder 1">
            <a:extLst>
              <a:ext uri="{FF2B5EF4-FFF2-40B4-BE49-F238E27FC236}">
                <a16:creationId xmlns:a16="http://schemas.microsoft.com/office/drawing/2014/main" id="{5A9B47F2-9C9C-70D7-09E9-4E29972BA486}"/>
              </a:ext>
            </a:extLst>
          </p:cNvPr>
          <p:cNvSpPr>
            <a:spLocks noGrp="1"/>
          </p:cNvSpPr>
          <p:nvPr>
            <p:ph type="ftr" sz="quarter" idx="11"/>
          </p:nvPr>
        </p:nvSpPr>
        <p:spPr/>
        <p:txBody>
          <a:bodyPr/>
          <a:lstStyle/>
          <a:p>
            <a:r>
              <a:rPr lang="en-IN" dirty="0"/>
              <a:t>Dept. of CSE, Sir MVIT                                                                                                                 2023-24</a:t>
            </a:r>
          </a:p>
        </p:txBody>
      </p:sp>
      <p:sp>
        <p:nvSpPr>
          <p:cNvPr id="3" name="Slide Number Placeholder 2">
            <a:extLst>
              <a:ext uri="{FF2B5EF4-FFF2-40B4-BE49-F238E27FC236}">
                <a16:creationId xmlns:a16="http://schemas.microsoft.com/office/drawing/2014/main" id="{B50E2CC1-C421-C7BC-99C4-F112C2DA6420}"/>
              </a:ext>
            </a:extLst>
          </p:cNvPr>
          <p:cNvSpPr>
            <a:spLocks noGrp="1"/>
          </p:cNvSpPr>
          <p:nvPr>
            <p:ph type="sldNum" sz="quarter" idx="12"/>
          </p:nvPr>
        </p:nvSpPr>
        <p:spPr/>
        <p:txBody>
          <a:bodyPr/>
          <a:lstStyle/>
          <a:p>
            <a:fld id="{71F964EB-4E3C-425A-8925-872DE0DEE31C}" type="slidenum">
              <a:rPr lang="en-IN" smtClean="0"/>
              <a:t>12</a:t>
            </a:fld>
            <a:endParaRPr lang="en-IN"/>
          </a:p>
        </p:txBody>
      </p:sp>
      <p:pic>
        <p:nvPicPr>
          <p:cNvPr id="4" name="Picture 3">
            <a:extLst>
              <a:ext uri="{FF2B5EF4-FFF2-40B4-BE49-F238E27FC236}">
                <a16:creationId xmlns:a16="http://schemas.microsoft.com/office/drawing/2014/main" id="{49104987-B29B-BE2C-6AA6-C0311326ECB5}"/>
              </a:ext>
            </a:extLst>
          </p:cNvPr>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257994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23BDD0A-E3E0-B29D-7175-3E7B7F00FB48}"/>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PROPOSED SYSTEM</a:t>
            </a:r>
            <a:endParaRPr lang="en-IN" dirty="0"/>
          </a:p>
        </p:txBody>
      </p:sp>
      <p:sp>
        <p:nvSpPr>
          <p:cNvPr id="9" name="Content Placeholder 8">
            <a:extLst>
              <a:ext uri="{FF2B5EF4-FFF2-40B4-BE49-F238E27FC236}">
                <a16:creationId xmlns:a16="http://schemas.microsoft.com/office/drawing/2014/main" id="{C455CB65-F89F-4B3F-5873-4768D97FDABD}"/>
              </a:ext>
            </a:extLst>
          </p:cNvPr>
          <p:cNvSpPr>
            <a:spLocks noGrp="1"/>
          </p:cNvSpPr>
          <p:nvPr>
            <p:ph idx="1"/>
          </p:nvPr>
        </p:nvSpPr>
        <p:spPr>
          <a:xfrm>
            <a:off x="1295402" y="2425169"/>
            <a:ext cx="9601196" cy="3318936"/>
          </a:xfrm>
        </p:spPr>
        <p:txBody>
          <a:bodyPr>
            <a:noAutofit/>
          </a:bodyPr>
          <a:lstStyle/>
          <a:p>
            <a:pPr marL="0" indent="0" algn="just">
              <a:buNone/>
            </a:pPr>
            <a:r>
              <a:rPr lang="en-IN" sz="1800" dirty="0">
                <a:solidFill>
                  <a:srgbClr val="000000"/>
                </a:solidFill>
                <a:latin typeface="Times New Roman" panose="02020603050405020304" pitchFamily="18" charset="0"/>
              </a:rPr>
              <a:t>The proposed system for water quality prediction integrates advanced technologies to ensure accurate and efficient water resource management and environmental monitoring. </a:t>
            </a:r>
          </a:p>
          <a:p>
            <a:pPr marL="0" indent="0" algn="just">
              <a:buNone/>
            </a:pPr>
            <a:r>
              <a:rPr lang="en-US" sz="1800" dirty="0">
                <a:solidFill>
                  <a:srgbClr val="000000"/>
                </a:solidFill>
                <a:latin typeface="Times New Roman" panose="02020603050405020304" pitchFamily="18" charset="0"/>
              </a:rPr>
              <a:t>Various classification algorithms are considered to best fit the data. Continuous model retraining and system monitoring ensure the system adapts to changing conditions and maintains high performance.</a:t>
            </a:r>
          </a:p>
          <a:p>
            <a:pPr marL="0" indent="0" algn="just">
              <a:buNone/>
            </a:pPr>
            <a:r>
              <a:rPr lang="en-IN" sz="1800" b="1" dirty="0">
                <a:solidFill>
                  <a:srgbClr val="000000"/>
                </a:solidFill>
                <a:latin typeface="Times New Roman" panose="02020603050405020304" pitchFamily="18" charset="0"/>
              </a:rPr>
              <a:t>Advantages</a:t>
            </a:r>
            <a:r>
              <a:rPr lang="en-IN" sz="1800" dirty="0">
                <a:solidFill>
                  <a:srgbClr val="000000"/>
                </a:solidFill>
                <a:latin typeface="Times New Roman" panose="02020603050405020304" pitchFamily="18" charset="0"/>
              </a:rPr>
              <a:t> </a:t>
            </a:r>
          </a:p>
          <a:p>
            <a:pPr marL="285750" indent="-285750" algn="just">
              <a:buFont typeface="Arial" panose="020B0604020202020204" pitchFamily="34" charset="0"/>
              <a:buChar char="•"/>
            </a:pPr>
            <a:r>
              <a:rPr lang="en-IN" sz="1800" dirty="0">
                <a:solidFill>
                  <a:srgbClr val="000000"/>
                </a:solidFill>
                <a:latin typeface="Times New Roman" panose="02020603050405020304" pitchFamily="18" charset="0"/>
              </a:rPr>
              <a:t>Considered multiple classification algorithms </a:t>
            </a:r>
          </a:p>
          <a:p>
            <a:pPr marL="285750" indent="-285750" algn="just">
              <a:buFont typeface="Arial" panose="020B0604020202020204" pitchFamily="34" charset="0"/>
              <a:buChar char="•"/>
            </a:pPr>
            <a:r>
              <a:rPr lang="en-US" sz="1800" dirty="0">
                <a:solidFill>
                  <a:srgbClr val="000000"/>
                </a:solidFill>
                <a:latin typeface="Times New Roman" panose="02020603050405020304" pitchFamily="18" charset="0"/>
              </a:rPr>
              <a:t>Better training and testing accuracy </a:t>
            </a:r>
          </a:p>
          <a:p>
            <a:pPr marL="285750" indent="-285750" algn="just">
              <a:buFont typeface="Arial" panose="020B0604020202020204" pitchFamily="34" charset="0"/>
              <a:buChar char="•"/>
            </a:pPr>
            <a:r>
              <a:rPr lang="en-IN" sz="1800" dirty="0">
                <a:solidFill>
                  <a:srgbClr val="000000"/>
                </a:solidFill>
                <a:latin typeface="Times New Roman" panose="02020603050405020304" pitchFamily="18" charset="0"/>
              </a:rPr>
              <a:t>Cross validation has used </a:t>
            </a:r>
          </a:p>
        </p:txBody>
      </p:sp>
      <p:sp>
        <p:nvSpPr>
          <p:cNvPr id="3" name="Slide Number Placeholder 2">
            <a:extLst>
              <a:ext uri="{FF2B5EF4-FFF2-40B4-BE49-F238E27FC236}">
                <a16:creationId xmlns:a16="http://schemas.microsoft.com/office/drawing/2014/main" id="{E4060645-313D-423A-A5C9-9DA043C4992D}"/>
              </a:ext>
            </a:extLst>
          </p:cNvPr>
          <p:cNvSpPr>
            <a:spLocks noGrp="1"/>
          </p:cNvSpPr>
          <p:nvPr>
            <p:ph type="sldNum" sz="quarter" idx="12"/>
          </p:nvPr>
        </p:nvSpPr>
        <p:spPr/>
        <p:txBody>
          <a:bodyPr/>
          <a:lstStyle/>
          <a:p>
            <a:fld id="{71F964EB-4E3C-425A-8925-872DE0DEE31C}" type="slidenum">
              <a:rPr lang="en-IN" smtClean="0"/>
              <a:t>13</a:t>
            </a:fld>
            <a:endParaRPr lang="en-IN"/>
          </a:p>
        </p:txBody>
      </p:sp>
      <p:sp>
        <p:nvSpPr>
          <p:cNvPr id="4" name="Footer Placeholder 1">
            <a:extLst>
              <a:ext uri="{FF2B5EF4-FFF2-40B4-BE49-F238E27FC236}">
                <a16:creationId xmlns:a16="http://schemas.microsoft.com/office/drawing/2014/main" id="{93087C15-2EDF-3E17-C95F-ED64E5A0B6D7}"/>
              </a:ext>
            </a:extLst>
          </p:cNvPr>
          <p:cNvSpPr txBox="1">
            <a:spLocks/>
          </p:cNvSpPr>
          <p:nvPr/>
        </p:nvSpPr>
        <p:spPr>
          <a:xfrm>
            <a:off x="-193040" y="5926137"/>
            <a:ext cx="911352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Dept. of CSE, Sir MVIT                                                                                2023-24</a:t>
            </a:r>
          </a:p>
        </p:txBody>
      </p:sp>
      <p:pic>
        <p:nvPicPr>
          <p:cNvPr id="2" name="Picture 1">
            <a:extLst>
              <a:ext uri="{FF2B5EF4-FFF2-40B4-BE49-F238E27FC236}">
                <a16:creationId xmlns:a16="http://schemas.microsoft.com/office/drawing/2014/main" id="{6FC6F10E-9263-3FA0-3413-DA524D5A6198}"/>
              </a:ext>
            </a:extLst>
          </p:cNvPr>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94531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F28DF-37D6-432B-3F3D-904304A8E3B8}"/>
              </a:ext>
            </a:extLst>
          </p:cNvPr>
          <p:cNvSpPr txBox="1"/>
          <p:nvPr/>
        </p:nvSpPr>
        <p:spPr>
          <a:xfrm>
            <a:off x="1272537" y="2727116"/>
            <a:ext cx="9601196" cy="2585323"/>
          </a:xfrm>
          <a:prstGeom prst="rect">
            <a:avLst/>
          </a:prstGeom>
          <a:noFill/>
        </p:spPr>
        <p:txBody>
          <a:bodyPr wrap="square" rtlCol="0">
            <a:spAutoFit/>
          </a:bodyPr>
          <a:lstStyle/>
          <a:p>
            <a:pPr marL="342900" indent="-342900" algn="just">
              <a:buAutoNum type="arabicPeriod"/>
            </a:pPr>
            <a:r>
              <a:rPr lang="en-IN" dirty="0">
                <a:latin typeface="Times New Roman" panose="02020603050405020304" pitchFamily="18" charset="0"/>
                <a:cs typeface="Times New Roman" panose="02020603050405020304" pitchFamily="18" charset="0"/>
              </a:rPr>
              <a:t>Programming Language: Python (preferred due to its extensive libraries for data analysis and machine learning).</a:t>
            </a:r>
          </a:p>
          <a:p>
            <a:pPr marL="342900" indent="-342900" algn="just">
              <a:buAutoNum type="arabicPeriod"/>
            </a:pPr>
            <a:r>
              <a:rPr lang="en-IN" dirty="0">
                <a:latin typeface="Times New Roman" panose="02020603050405020304" pitchFamily="18" charset="0"/>
                <a:cs typeface="Times New Roman" panose="02020603050405020304" pitchFamily="18" charset="0"/>
              </a:rPr>
              <a:t> Integrated Development Environment (IDE): -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or </a:t>
            </a:r>
            <a:r>
              <a:rPr lang="en-IN" dirty="0" err="1">
                <a:latin typeface="Times New Roman" panose="02020603050405020304" pitchFamily="18" charset="0"/>
                <a:cs typeface="Times New Roman" panose="02020603050405020304" pitchFamily="18" charset="0"/>
              </a:rPr>
              <a:t>JupyterLab</a:t>
            </a:r>
            <a:r>
              <a:rPr lang="en-IN" dirty="0">
                <a:latin typeface="Times New Roman" panose="02020603050405020304" pitchFamily="18" charset="0"/>
                <a:cs typeface="Times New Roman" panose="02020603050405020304" pitchFamily="18" charset="0"/>
              </a:rPr>
              <a:t> for interactive development and data exploration. </a:t>
            </a:r>
          </a:p>
          <a:p>
            <a:pPr marL="342900" indent="-342900" algn="just">
              <a:buAutoNum type="arabicPeriod"/>
            </a:pPr>
            <a:r>
              <a:rPr lang="en-IN" dirty="0">
                <a:latin typeface="Times New Roman" panose="02020603050405020304" pitchFamily="18" charset="0"/>
                <a:cs typeface="Times New Roman" panose="02020603050405020304" pitchFamily="18" charset="0"/>
              </a:rPr>
              <a:t>Machine Learning Libraries: - scikit-learn for implementing machine learning models and evaluation. - TensorFlow or </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 for neural network-based models (if applicable). </a:t>
            </a:r>
          </a:p>
          <a:p>
            <a:pPr marL="342900" indent="-342900" algn="just">
              <a:buAutoNum type="arabicPeriod"/>
            </a:pPr>
            <a:r>
              <a:rPr lang="en-IN" dirty="0">
                <a:latin typeface="Times New Roman" panose="02020603050405020304" pitchFamily="18" charset="0"/>
                <a:cs typeface="Times New Roman" panose="02020603050405020304" pitchFamily="18" charset="0"/>
              </a:rPr>
              <a:t>Data Handling and Analysis Libraries: - pandas for data manipulation and preprocessing. -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for numerical operations.</a:t>
            </a:r>
          </a:p>
          <a:p>
            <a:pPr marL="342900" indent="-342900" algn="just">
              <a:buAutoNum type="arabicPeriod"/>
            </a:pPr>
            <a:r>
              <a:rPr lang="en-IN" dirty="0">
                <a:latin typeface="Times New Roman" panose="02020603050405020304" pitchFamily="18" charset="0"/>
                <a:cs typeface="Times New Roman" panose="02020603050405020304" pitchFamily="18" charset="0"/>
              </a:rPr>
              <a:t>Visualization Libraries: - matplotlib and seaborn for data visualization.</a:t>
            </a:r>
          </a:p>
        </p:txBody>
      </p:sp>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SOFTWARE REQUIREMENT SPECIFICATION</a:t>
            </a:r>
            <a:endParaRPr lang="en-IN" sz="3200" dirty="0"/>
          </a:p>
        </p:txBody>
      </p:sp>
      <p:pic>
        <p:nvPicPr>
          <p:cNvPr id="4" name="Content Placeholder 3"/>
          <p:cNvPicPr>
            <a:picLocks noGrp="1" noChangeAspect="1"/>
          </p:cNvPicPr>
          <p:nvPr>
            <p:ph idx="1"/>
          </p:nvPr>
        </p:nvPicPr>
        <p:blipFill>
          <a:blip r:embed="rId2"/>
          <a:stretch>
            <a:fillRect/>
          </a:stretch>
        </p:blipFill>
        <p:spPr>
          <a:xfrm>
            <a:off x="10582484" y="502200"/>
            <a:ext cx="1115939" cy="959864"/>
          </a:xfrm>
          <a:prstGeom prst="rect">
            <a:avLst/>
          </a:prstGeom>
        </p:spPr>
      </p:pic>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14</a:t>
            </a:fld>
            <a:endParaRPr lang="en-IN"/>
          </a:p>
        </p:txBody>
      </p:sp>
    </p:spTree>
    <p:extLst>
      <p:ext uri="{BB962C8B-B14F-4D97-AF65-F5344CB8AC3E}">
        <p14:creationId xmlns:p14="http://schemas.microsoft.com/office/powerpoint/2010/main" val="91436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FCC40C-7A01-6912-4312-E2A2EE491EC9}"/>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CONCLUSION</a:t>
            </a:r>
            <a:endParaRPr lang="en-IN" dirty="0"/>
          </a:p>
        </p:txBody>
      </p:sp>
      <p:sp>
        <p:nvSpPr>
          <p:cNvPr id="2" name="Footer Placeholder 1">
            <a:extLst>
              <a:ext uri="{FF2B5EF4-FFF2-40B4-BE49-F238E27FC236}">
                <a16:creationId xmlns:a16="http://schemas.microsoft.com/office/drawing/2014/main" id="{12D87A2A-E671-D831-D858-B012D8F58AE2}"/>
              </a:ext>
            </a:extLst>
          </p:cNvPr>
          <p:cNvSpPr>
            <a:spLocks noGrp="1"/>
          </p:cNvSpPr>
          <p:nvPr>
            <p:ph type="ftr" sz="quarter" idx="11"/>
          </p:nvPr>
        </p:nvSpPr>
        <p:spPr/>
        <p:txBody>
          <a:bodyPr/>
          <a:lstStyle/>
          <a:p>
            <a:r>
              <a:rPr lang="en-IN" dirty="0"/>
              <a:t>Dept. of CSE, Sir MVIT                                                                                                                      2023-24</a:t>
            </a:r>
          </a:p>
        </p:txBody>
      </p:sp>
      <p:sp>
        <p:nvSpPr>
          <p:cNvPr id="3" name="Slide Number Placeholder 2">
            <a:extLst>
              <a:ext uri="{FF2B5EF4-FFF2-40B4-BE49-F238E27FC236}">
                <a16:creationId xmlns:a16="http://schemas.microsoft.com/office/drawing/2014/main" id="{7C5154D7-09F6-7C48-FABC-6D715737D264}"/>
              </a:ext>
            </a:extLst>
          </p:cNvPr>
          <p:cNvSpPr>
            <a:spLocks noGrp="1"/>
          </p:cNvSpPr>
          <p:nvPr>
            <p:ph type="sldNum" sz="quarter" idx="12"/>
          </p:nvPr>
        </p:nvSpPr>
        <p:spPr/>
        <p:txBody>
          <a:bodyPr/>
          <a:lstStyle/>
          <a:p>
            <a:fld id="{71F964EB-4E3C-425A-8925-872DE0DEE31C}" type="slidenum">
              <a:rPr lang="en-IN" smtClean="0"/>
              <a:t>15</a:t>
            </a:fld>
            <a:endParaRPr lang="en-IN"/>
          </a:p>
        </p:txBody>
      </p:sp>
      <p:sp>
        <p:nvSpPr>
          <p:cNvPr id="4" name="Title 1">
            <a:extLst>
              <a:ext uri="{FF2B5EF4-FFF2-40B4-BE49-F238E27FC236}">
                <a16:creationId xmlns:a16="http://schemas.microsoft.com/office/drawing/2014/main" id="{DB6CE879-21D8-457B-B5CF-7202DE89FB22}"/>
              </a:ext>
            </a:extLst>
          </p:cNvPr>
          <p:cNvSpPr txBox="1">
            <a:spLocks/>
          </p:cNvSpPr>
          <p:nvPr/>
        </p:nvSpPr>
        <p:spPr>
          <a:xfrm>
            <a:off x="0" y="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200" dirty="0"/>
          </a:p>
        </p:txBody>
      </p:sp>
      <p:sp>
        <p:nvSpPr>
          <p:cNvPr id="13" name="object 4">
            <a:extLst>
              <a:ext uri="{FF2B5EF4-FFF2-40B4-BE49-F238E27FC236}">
                <a16:creationId xmlns:a16="http://schemas.microsoft.com/office/drawing/2014/main" id="{F71CAD8C-F2AC-0B07-E857-D678B53FDE0A}"/>
              </a:ext>
            </a:extLst>
          </p:cNvPr>
          <p:cNvSpPr txBox="1"/>
          <p:nvPr/>
        </p:nvSpPr>
        <p:spPr>
          <a:xfrm>
            <a:off x="9376688" y="6950443"/>
            <a:ext cx="220979" cy="259715"/>
          </a:xfrm>
          <a:prstGeom prst="rect">
            <a:avLst/>
          </a:prstGeom>
        </p:spPr>
        <p:txBody>
          <a:bodyPr vert="horz" wrap="square" lIns="0" tIns="17145" rIns="0" bIns="0" rtlCol="0">
            <a:spAutoFit/>
          </a:bodyPr>
          <a:lstStyle/>
          <a:p>
            <a:pPr marL="12700">
              <a:lnSpc>
                <a:spcPct val="100000"/>
              </a:lnSpc>
              <a:spcBef>
                <a:spcPts val="135"/>
              </a:spcBef>
            </a:pPr>
            <a:r>
              <a:rPr sz="1500" spc="-25" dirty="0">
                <a:latin typeface="Times New Roman"/>
                <a:cs typeface="Times New Roman"/>
              </a:rPr>
              <a:t>17</a:t>
            </a:r>
            <a:endParaRPr sz="1500">
              <a:latin typeface="Times New Roman"/>
              <a:cs typeface="Times New Roman"/>
            </a:endParaRPr>
          </a:p>
        </p:txBody>
      </p:sp>
      <p:sp>
        <p:nvSpPr>
          <p:cNvPr id="17" name="object 8">
            <a:extLst>
              <a:ext uri="{FF2B5EF4-FFF2-40B4-BE49-F238E27FC236}">
                <a16:creationId xmlns:a16="http://schemas.microsoft.com/office/drawing/2014/main" id="{EAEA009C-6C97-0824-BC61-3E450658C80D}"/>
              </a:ext>
            </a:extLst>
          </p:cNvPr>
          <p:cNvSpPr txBox="1"/>
          <p:nvPr/>
        </p:nvSpPr>
        <p:spPr>
          <a:xfrm>
            <a:off x="1390261" y="3016981"/>
            <a:ext cx="9405257" cy="630301"/>
          </a:xfrm>
          <a:prstGeom prst="rect">
            <a:avLst/>
          </a:prstGeom>
        </p:spPr>
        <p:txBody>
          <a:bodyPr vert="horz" wrap="square" lIns="0" tIns="12065" rIns="0" bIns="0" rtlCol="0">
            <a:spAutoFit/>
          </a:bodyPr>
          <a:lstStyle/>
          <a:p>
            <a:pPr marL="265430" marR="201930" indent="-253365">
              <a:lnSpc>
                <a:spcPct val="100000"/>
              </a:lnSpc>
              <a:spcBef>
                <a:spcPts val="95"/>
              </a:spcBef>
              <a:buClr>
                <a:srgbClr val="000000"/>
              </a:buClr>
              <a:buFont typeface="Wingdings"/>
              <a:buChar char=""/>
              <a:tabLst>
                <a:tab pos="265430" algn="l"/>
              </a:tabLst>
            </a:pPr>
            <a:r>
              <a:rPr dirty="0">
                <a:latin typeface="Times New Roman" panose="02020603050405020304" pitchFamily="18" charset="0"/>
                <a:cs typeface="Times New Roman" panose="02020603050405020304" pitchFamily="18" charset="0"/>
              </a:rPr>
              <a:t>Using</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ML</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possible</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predict </a:t>
            </a:r>
            <a:r>
              <a:rPr dirty="0">
                <a:latin typeface="Times New Roman" panose="02020603050405020304" pitchFamily="18" charset="0"/>
                <a:cs typeface="Times New Roman" panose="02020603050405020304" pitchFamily="18" charset="0"/>
              </a:rPr>
              <a:t>water</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potability</a:t>
            </a:r>
            <a:endParaRPr dirty="0">
              <a:latin typeface="Times New Roman" panose="02020603050405020304" pitchFamily="18" charset="0"/>
              <a:cs typeface="Times New Roman" panose="02020603050405020304" pitchFamily="18" charset="0"/>
            </a:endParaRPr>
          </a:p>
          <a:p>
            <a:pPr marL="265430" indent="-252729">
              <a:lnSpc>
                <a:spcPct val="100000"/>
              </a:lnSpc>
              <a:spcBef>
                <a:spcPts val="530"/>
              </a:spcBef>
              <a:buClr>
                <a:srgbClr val="000000"/>
              </a:buClr>
              <a:buFont typeface="Wingdings"/>
              <a:buChar char=""/>
              <a:tabLst>
                <a:tab pos="265430" algn="l"/>
              </a:tabLst>
            </a:pPr>
            <a:r>
              <a:rPr dirty="0">
                <a:latin typeface="Times New Roman" panose="02020603050405020304" pitchFamily="18" charset="0"/>
                <a:cs typeface="Times New Roman" panose="02020603050405020304" pitchFamily="18" charset="0"/>
              </a:rPr>
              <a:t>Support</a:t>
            </a:r>
            <a:r>
              <a:rPr spc="-3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Vector</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Machine</a:t>
            </a:r>
            <a:r>
              <a:rPr spc="-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Classifier</a:t>
            </a:r>
            <a:r>
              <a:rPr lang="en-US" spc="-1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best</a:t>
            </a:r>
            <a:r>
              <a:rPr lang="en-IN" spc="-7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performance</a:t>
            </a:r>
            <a:r>
              <a:rPr lang="en-IN" spc="-15"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87.98%</a:t>
            </a:r>
            <a:r>
              <a:rPr lang="en-IN" spc="-5"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accuracy</a:t>
            </a:r>
            <a:endParaRPr dirty="0">
              <a:latin typeface="Times New Roman" panose="02020603050405020304" pitchFamily="18" charset="0"/>
              <a:cs typeface="Times New Roman" panose="02020603050405020304" pitchFamily="18" charset="0"/>
            </a:endParaRPr>
          </a:p>
        </p:txBody>
      </p:sp>
      <p:sp>
        <p:nvSpPr>
          <p:cNvPr id="19" name="object 10">
            <a:extLst>
              <a:ext uri="{FF2B5EF4-FFF2-40B4-BE49-F238E27FC236}">
                <a16:creationId xmlns:a16="http://schemas.microsoft.com/office/drawing/2014/main" id="{54CCC37A-480F-3887-022F-57EF832DC7C2}"/>
              </a:ext>
            </a:extLst>
          </p:cNvPr>
          <p:cNvSpPr txBox="1"/>
          <p:nvPr/>
        </p:nvSpPr>
        <p:spPr>
          <a:xfrm>
            <a:off x="1390261" y="3708401"/>
            <a:ext cx="9405257" cy="971420"/>
          </a:xfrm>
          <a:prstGeom prst="rect">
            <a:avLst/>
          </a:prstGeom>
        </p:spPr>
        <p:txBody>
          <a:bodyPr vert="horz" wrap="square" lIns="0" tIns="12065" rIns="0" bIns="0" rtlCol="0">
            <a:spAutoFit/>
          </a:bodyPr>
          <a:lstStyle/>
          <a:p>
            <a:pPr marL="265430" marR="65405" indent="-253365">
              <a:lnSpc>
                <a:spcPct val="100000"/>
              </a:lnSpc>
              <a:spcBef>
                <a:spcPts val="95"/>
              </a:spcBef>
              <a:buClr>
                <a:srgbClr val="000000"/>
              </a:buClr>
              <a:buFont typeface="Wingdings"/>
              <a:buChar char=""/>
              <a:tabLst>
                <a:tab pos="265430" algn="l"/>
              </a:tabLst>
            </a:pPr>
            <a:r>
              <a:rPr spc="-20" dirty="0">
                <a:latin typeface="Times New Roman" panose="02020603050405020304" pitchFamily="18" charset="0"/>
                <a:cs typeface="Times New Roman" panose="02020603050405020304" pitchFamily="18" charset="0"/>
              </a:rPr>
              <a:t>Hyper-</a:t>
            </a:r>
            <a:r>
              <a:rPr dirty="0">
                <a:latin typeface="Times New Roman" panose="02020603050405020304" pitchFamily="18" charset="0"/>
                <a:cs typeface="Times New Roman" panose="02020603050405020304" pitchFamily="18" charset="0"/>
              </a:rPr>
              <a:t>tunning</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did </a:t>
            </a:r>
            <a:r>
              <a:rPr spc="-10" dirty="0">
                <a:latin typeface="Times New Roman" panose="02020603050405020304" pitchFamily="18" charset="0"/>
                <a:cs typeface="Times New Roman" panose="02020603050405020304" pitchFamily="18" charset="0"/>
              </a:rPr>
              <a:t>increased </a:t>
            </a:r>
            <a:r>
              <a:rPr dirty="0">
                <a:latin typeface="Times New Roman" panose="02020603050405020304" pitchFamily="18" charset="0"/>
                <a:cs typeface="Times New Roman" panose="02020603050405020304" pitchFamily="18" charset="0"/>
              </a:rPr>
              <a:t>accuracy</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modeling</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most</a:t>
            </a:r>
            <a:r>
              <a:rPr spc="-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 </a:t>
            </a:r>
            <a:r>
              <a:rPr spc="-10" dirty="0">
                <a:latin typeface="Times New Roman" panose="02020603050405020304" pitchFamily="18" charset="0"/>
                <a:cs typeface="Times New Roman" panose="02020603050405020304" pitchFamily="18" charset="0"/>
              </a:rPr>
              <a:t>algorithms</a:t>
            </a:r>
            <a:endParaRPr dirty="0">
              <a:latin typeface="Times New Roman" panose="02020603050405020304" pitchFamily="18" charset="0"/>
              <a:cs typeface="Times New Roman" panose="02020603050405020304" pitchFamily="18" charset="0"/>
            </a:endParaRPr>
          </a:p>
          <a:p>
            <a:pPr marL="265430" marR="10795" indent="-253365">
              <a:lnSpc>
                <a:spcPct val="100000"/>
              </a:lnSpc>
              <a:spcBef>
                <a:spcPts val="530"/>
              </a:spcBef>
              <a:buClr>
                <a:srgbClr val="000000"/>
              </a:buClr>
              <a:buFont typeface="Wingdings"/>
              <a:buChar char=""/>
              <a:tabLst>
                <a:tab pos="265430" algn="l"/>
              </a:tabLst>
            </a:pP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parameters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within</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dataset </a:t>
            </a:r>
            <a:r>
              <a:rPr dirty="0">
                <a:latin typeface="Times New Roman" panose="02020603050405020304" pitchFamily="18" charset="0"/>
                <a:cs typeface="Times New Roman" panose="02020603050405020304" pitchFamily="18" charset="0"/>
              </a:rPr>
              <a:t>were</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affective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prediction</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although </a:t>
            </a:r>
            <a:r>
              <a:rPr dirty="0">
                <a:latin typeface="Times New Roman" panose="02020603050405020304" pitchFamily="18" charset="0"/>
                <a:cs typeface="Times New Roman" panose="02020603050405020304" pitchFamily="18" charset="0"/>
              </a:rPr>
              <a:t>had</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low</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correlation</a:t>
            </a:r>
            <a:endParaRPr dirty="0">
              <a:latin typeface="Times New Roman" panose="02020603050405020304" pitchFamily="18" charset="0"/>
              <a:cs typeface="Times New Roman" panose="02020603050405020304" pitchFamily="18" charset="0"/>
            </a:endParaRPr>
          </a:p>
          <a:p>
            <a:pPr marL="265430" indent="-252729">
              <a:lnSpc>
                <a:spcPct val="100000"/>
              </a:lnSpc>
              <a:spcBef>
                <a:spcPts val="530"/>
              </a:spcBef>
              <a:buClr>
                <a:srgbClr val="000000"/>
              </a:buClr>
              <a:buFont typeface="Wingdings"/>
              <a:buChar char=""/>
              <a:tabLst>
                <a:tab pos="265430" algn="l"/>
              </a:tabLst>
            </a:pPr>
            <a:r>
              <a:rPr dirty="0">
                <a:latin typeface="Times New Roman" panose="02020603050405020304" pitchFamily="18" charset="0"/>
                <a:cs typeface="Times New Roman" panose="02020603050405020304" pitchFamily="18" charset="0"/>
              </a:rPr>
              <a:t>Confident</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our</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findings</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but</a:t>
            </a:r>
            <a:r>
              <a:rPr spc="-3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room</a:t>
            </a:r>
            <a:r>
              <a:rPr lang="en-US" spc="-20" dirty="0">
                <a:latin typeface="Times New Roman" panose="02020603050405020304" pitchFamily="18" charset="0"/>
                <a:cs typeface="Times New Roman" panose="02020603050405020304" pitchFamily="18" charset="0"/>
              </a:rPr>
              <a:t> for improvement</a:t>
            </a:r>
            <a:endParaRPr dirty="0">
              <a:latin typeface="Times New Roman" panose="02020603050405020304" pitchFamily="18" charset="0"/>
              <a:cs typeface="Times New Roman" panose="02020603050405020304" pitchFamily="18" charset="0"/>
            </a:endParaRPr>
          </a:p>
        </p:txBody>
      </p:sp>
      <p:sp>
        <p:nvSpPr>
          <p:cNvPr id="20" name="object 11">
            <a:extLst>
              <a:ext uri="{FF2B5EF4-FFF2-40B4-BE49-F238E27FC236}">
                <a16:creationId xmlns:a16="http://schemas.microsoft.com/office/drawing/2014/main" id="{73131393-27F6-6784-C935-CC7A942E0208}"/>
              </a:ext>
            </a:extLst>
          </p:cNvPr>
          <p:cNvSpPr txBox="1"/>
          <p:nvPr/>
        </p:nvSpPr>
        <p:spPr>
          <a:xfrm>
            <a:off x="5080456" y="6787299"/>
            <a:ext cx="2199640" cy="36068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002D72"/>
                </a:solidFill>
                <a:latin typeface="Cambria"/>
                <a:cs typeface="Cambria"/>
              </a:rPr>
              <a:t>for </a:t>
            </a:r>
            <a:r>
              <a:rPr sz="2200" b="1" spc="-10" dirty="0">
                <a:solidFill>
                  <a:srgbClr val="002D72"/>
                </a:solidFill>
                <a:latin typeface="Cambria"/>
                <a:cs typeface="Cambria"/>
              </a:rPr>
              <a:t>improvement</a:t>
            </a:r>
            <a:endParaRPr sz="2200">
              <a:latin typeface="Cambria"/>
              <a:cs typeface="Cambria"/>
            </a:endParaRPr>
          </a:p>
        </p:txBody>
      </p:sp>
      <p:pic>
        <p:nvPicPr>
          <p:cNvPr id="21" name="Picture 20">
            <a:extLst>
              <a:ext uri="{FF2B5EF4-FFF2-40B4-BE49-F238E27FC236}">
                <a16:creationId xmlns:a16="http://schemas.microsoft.com/office/drawing/2014/main" id="{CD3FC4C2-4FFE-14B9-4308-EDA5864EDB18}"/>
              </a:ext>
            </a:extLst>
          </p:cNvPr>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24861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68031"/>
            <a:ext cx="9601196" cy="3318936"/>
          </a:xfrm>
        </p:spPr>
        <p:txBody>
          <a:bodyPr>
            <a:noAutofit/>
          </a:bodyPr>
          <a:lstStyle/>
          <a:p>
            <a:pPr marL="342900" indent="-342900" algn="just">
              <a:buFont typeface="+mj-lt"/>
              <a:buAutoNum type="arabicPeriod"/>
            </a:pPr>
            <a:r>
              <a:rPr lang="en-US" sz="1200" b="0" i="0" u="none" strike="noStrike" baseline="0" dirty="0" err="1">
                <a:solidFill>
                  <a:srgbClr val="000000"/>
                </a:solidFill>
                <a:latin typeface="Times New Roman" panose="02020603050405020304" pitchFamily="18" charset="0"/>
              </a:rPr>
              <a:t>Breiman</a:t>
            </a:r>
            <a:r>
              <a:rPr lang="en-US" sz="1200" b="0" i="0" u="none" strike="noStrike" baseline="0" dirty="0">
                <a:solidFill>
                  <a:srgbClr val="000000"/>
                </a:solidFill>
                <a:latin typeface="Times New Roman" panose="02020603050405020304" pitchFamily="18" charset="0"/>
              </a:rPr>
              <a:t>, L. (2001). Random Forests. Machine Learning, 45(1), 5-32. https://doi.org/10.1023/A:1010933404324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a:solidFill>
                  <a:srgbClr val="000000"/>
                </a:solidFill>
                <a:latin typeface="Times New Roman" panose="02020603050405020304" pitchFamily="18" charset="0"/>
              </a:rPr>
              <a:t>Chen, T., &amp; </a:t>
            </a:r>
            <a:r>
              <a:rPr lang="en-US" sz="1200" b="0" i="0" u="none" strike="noStrike" baseline="0" dirty="0" err="1">
                <a:solidFill>
                  <a:srgbClr val="000000"/>
                </a:solidFill>
                <a:latin typeface="Times New Roman" panose="02020603050405020304" pitchFamily="18" charset="0"/>
              </a:rPr>
              <a:t>Guestrin</a:t>
            </a:r>
            <a:r>
              <a:rPr lang="en-US" sz="1200" b="0" i="0" u="none" strike="noStrike" baseline="0" dirty="0">
                <a:solidFill>
                  <a:srgbClr val="000000"/>
                </a:solidFill>
                <a:latin typeface="Times New Roman" panose="02020603050405020304" pitchFamily="18" charset="0"/>
              </a:rPr>
              <a:t>, C. (2016). </a:t>
            </a:r>
            <a:r>
              <a:rPr lang="en-US" sz="1200" b="0" i="0" u="none" strike="noStrike" baseline="0" dirty="0" err="1">
                <a:solidFill>
                  <a:srgbClr val="000000"/>
                </a:solidFill>
                <a:latin typeface="Times New Roman" panose="02020603050405020304" pitchFamily="18" charset="0"/>
              </a:rPr>
              <a:t>XGBoost</a:t>
            </a:r>
            <a:r>
              <a:rPr lang="en-US" sz="1200" b="0" i="0" u="none" strike="noStrike" baseline="0" dirty="0">
                <a:solidFill>
                  <a:srgbClr val="000000"/>
                </a:solidFill>
                <a:latin typeface="Times New Roman" panose="02020603050405020304" pitchFamily="18" charset="0"/>
              </a:rPr>
              <a:t>: A Scalable Tree Boosting System. In Proceedings of the 22nd ACM SIGKDD International Conference on Knowledge Discovery and Data Mining (pp. 785-794). https://doi.org/10.1145/2939672.2939785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a:solidFill>
                  <a:srgbClr val="000000"/>
                </a:solidFill>
                <a:latin typeface="Times New Roman" panose="02020603050405020304" pitchFamily="18" charset="0"/>
              </a:rPr>
              <a:t>Journal of Emerging Technologies and Innovative Research [ISSN: 2349-5162] jetir.org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err="1">
                <a:solidFill>
                  <a:srgbClr val="000000"/>
                </a:solidFill>
                <a:latin typeface="Times New Roman" panose="02020603050405020304" pitchFamily="18" charset="0"/>
              </a:rPr>
              <a:t>Vapnik</a:t>
            </a:r>
            <a:r>
              <a:rPr lang="en-US" sz="1200" b="0" i="0" u="none" strike="noStrike" baseline="0" dirty="0">
                <a:solidFill>
                  <a:srgbClr val="000000"/>
                </a:solidFill>
                <a:latin typeface="Times New Roman" panose="02020603050405020304" pitchFamily="18" charset="0"/>
              </a:rPr>
              <a:t>, V. (1995). The Nature of Statistical Learning Theory. Springer-Verlag. https://doi.org/10.1007/978-1-4757-2440-0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err="1">
                <a:solidFill>
                  <a:srgbClr val="000000"/>
                </a:solidFill>
                <a:latin typeface="Times New Roman" panose="02020603050405020304" pitchFamily="18" charset="0"/>
              </a:rPr>
              <a:t>Rumelhart</a:t>
            </a:r>
            <a:r>
              <a:rPr lang="en-US" sz="1200" b="0" i="0" u="none" strike="noStrike" baseline="0" dirty="0">
                <a:solidFill>
                  <a:srgbClr val="000000"/>
                </a:solidFill>
                <a:latin typeface="Times New Roman" panose="02020603050405020304" pitchFamily="18" charset="0"/>
              </a:rPr>
              <a:t>, D. E., Hinton, G. E., &amp; Williams, R. J. (1986). Learning representations by back-propagating errors. Nature, 323(6088), 533-536. https://doi.org/10.1038/323533a0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a:solidFill>
                  <a:srgbClr val="000000"/>
                </a:solidFill>
                <a:latin typeface="Times New Roman" panose="02020603050405020304" pitchFamily="18" charset="0"/>
              </a:rPr>
              <a:t>Quinlan, J. R. (1986). Induction of Decision Trees. Machine Learning, 1(1), 81-106. https://doi.org/10.1023/A:1022643204877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US" sz="1200" b="0" i="0" u="none" strike="noStrike" baseline="0" dirty="0" err="1">
                <a:solidFill>
                  <a:srgbClr val="000000"/>
                </a:solidFill>
                <a:latin typeface="Times New Roman" panose="02020603050405020304" pitchFamily="18" charset="0"/>
              </a:rPr>
              <a:t>Haykin</a:t>
            </a:r>
            <a:r>
              <a:rPr lang="en-US" sz="1200" b="0" i="0" u="none" strike="noStrike" baseline="0" dirty="0">
                <a:solidFill>
                  <a:srgbClr val="000000"/>
                </a:solidFill>
                <a:latin typeface="Times New Roman" panose="02020603050405020304" pitchFamily="18" charset="0"/>
              </a:rPr>
              <a:t>, S. (1998). Neural Networks: A Comprehensive Foundation. Prentice Hall. </a:t>
            </a:r>
            <a:endParaRPr lang="en-IN" sz="1200" b="0" i="0" u="none" strike="noStrike" baseline="0" dirty="0">
              <a:solidFill>
                <a:srgbClr val="000000"/>
              </a:solidFill>
              <a:latin typeface="Times New Roman" panose="02020603050405020304" pitchFamily="18" charset="0"/>
            </a:endParaRPr>
          </a:p>
          <a:p>
            <a:pPr marL="342900" indent="-342900" algn="just">
              <a:buFont typeface="+mj-lt"/>
              <a:buAutoNum type="arabicPeriod"/>
            </a:pPr>
            <a:r>
              <a:rPr lang="en-IN" sz="1200" b="0" i="0" u="none" strike="noStrike" baseline="0" dirty="0" err="1">
                <a:solidFill>
                  <a:srgbClr val="000000"/>
                </a:solidFill>
                <a:latin typeface="Times New Roman" panose="02020603050405020304" pitchFamily="18" charset="0"/>
              </a:rPr>
              <a:t>Pedregosa</a:t>
            </a:r>
            <a:r>
              <a:rPr lang="en-IN" sz="1200" b="0" i="0" u="none" strike="noStrike" baseline="0" dirty="0">
                <a:solidFill>
                  <a:srgbClr val="000000"/>
                </a:solidFill>
                <a:latin typeface="Times New Roman" panose="02020603050405020304" pitchFamily="18" charset="0"/>
              </a:rPr>
              <a:t>, F., </a:t>
            </a:r>
            <a:r>
              <a:rPr lang="en-IN" sz="1200" b="0" i="0" u="none" strike="noStrike" baseline="0" dirty="0" err="1">
                <a:solidFill>
                  <a:srgbClr val="000000"/>
                </a:solidFill>
                <a:latin typeface="Times New Roman" panose="02020603050405020304" pitchFamily="18" charset="0"/>
              </a:rPr>
              <a:t>Varoquaux</a:t>
            </a:r>
            <a:r>
              <a:rPr lang="en-IN" sz="1200" b="0" i="0" u="none" strike="noStrike" baseline="0" dirty="0">
                <a:solidFill>
                  <a:srgbClr val="000000"/>
                </a:solidFill>
                <a:latin typeface="Times New Roman" panose="02020603050405020304" pitchFamily="18" charset="0"/>
              </a:rPr>
              <a:t>, G., </a:t>
            </a:r>
            <a:r>
              <a:rPr lang="en-IN" sz="1200" b="0" i="0" u="none" strike="noStrike" baseline="0" dirty="0" err="1">
                <a:solidFill>
                  <a:srgbClr val="000000"/>
                </a:solidFill>
                <a:latin typeface="Times New Roman" panose="02020603050405020304" pitchFamily="18" charset="0"/>
              </a:rPr>
              <a:t>Gramfort</a:t>
            </a:r>
            <a:r>
              <a:rPr lang="en-IN" sz="1200" b="0" i="0" u="none" strike="noStrike" baseline="0" dirty="0">
                <a:solidFill>
                  <a:srgbClr val="000000"/>
                </a:solidFill>
                <a:latin typeface="Times New Roman" panose="02020603050405020304" pitchFamily="18" charset="0"/>
              </a:rPr>
              <a:t>, A., Michel, V., </a:t>
            </a:r>
            <a:r>
              <a:rPr lang="en-IN" sz="1200" b="0" i="0" u="none" strike="noStrike" baseline="0" dirty="0" err="1">
                <a:solidFill>
                  <a:srgbClr val="000000"/>
                </a:solidFill>
                <a:latin typeface="Times New Roman" panose="02020603050405020304" pitchFamily="18" charset="0"/>
              </a:rPr>
              <a:t>Thirion</a:t>
            </a:r>
            <a:r>
              <a:rPr lang="en-IN" sz="1200" b="0" i="0" u="none" strike="noStrike" baseline="0" dirty="0">
                <a:solidFill>
                  <a:srgbClr val="000000"/>
                </a:solidFill>
                <a:latin typeface="Times New Roman" panose="02020603050405020304" pitchFamily="18" charset="0"/>
              </a:rPr>
              <a:t>, B., Grisel, O., ... &amp; </a:t>
            </a:r>
            <a:r>
              <a:rPr lang="en-IN" sz="1200" b="0" i="0" u="none" strike="noStrike" baseline="0" dirty="0" err="1">
                <a:solidFill>
                  <a:srgbClr val="000000"/>
                </a:solidFill>
                <a:latin typeface="Times New Roman" panose="02020603050405020304" pitchFamily="18" charset="0"/>
              </a:rPr>
              <a:t>Duchesnay</a:t>
            </a:r>
            <a:r>
              <a:rPr lang="en-IN" sz="1200" b="0" i="0" u="none" strike="noStrike" baseline="0" dirty="0">
                <a:solidFill>
                  <a:srgbClr val="000000"/>
                </a:solidFill>
                <a:latin typeface="Times New Roman" panose="02020603050405020304" pitchFamily="18" charset="0"/>
              </a:rPr>
              <a:t>, E. (2011). Scikit-learn: Machine Learning in Python. Journal of Machine Learning Research, 12, 2825-2830. http://jmlr.org/papers/v12/pedregosa11a.html </a:t>
            </a:r>
          </a:p>
          <a:p>
            <a:pPr marL="342900" indent="-342900" algn="just">
              <a:buFont typeface="+mj-lt"/>
              <a:buAutoNum type="arabicPeriod"/>
            </a:pPr>
            <a:r>
              <a:rPr lang="en-IN" sz="1200" b="0" i="0" u="none" strike="noStrike" baseline="0" dirty="0">
                <a:solidFill>
                  <a:srgbClr val="000000"/>
                </a:solidFill>
                <a:latin typeface="Times New Roman" panose="02020603050405020304" pitchFamily="18" charset="0"/>
              </a:rPr>
              <a:t>Jolliffe, I. T. (2002). Principal Component Analysis. Springer Series in Statistics. https://doi.org/10.1007/b98835 </a:t>
            </a:r>
          </a:p>
          <a:p>
            <a:pPr marL="342900" indent="-342900" algn="just">
              <a:buFont typeface="+mj-lt"/>
              <a:buAutoNum type="arabicPeriod"/>
            </a:pPr>
            <a:r>
              <a:rPr lang="en-US" sz="1200" b="0" i="0" u="none" strike="noStrike" baseline="0" dirty="0">
                <a:solidFill>
                  <a:srgbClr val="000000"/>
                </a:solidFill>
                <a:latin typeface="Times New Roman" panose="02020603050405020304" pitchFamily="18" charset="0"/>
              </a:rPr>
              <a:t>Witten, I. H., Frank, E., Hall, M. A., &amp; Pal, C. J. (2016). Data Mining: Practical Machine Learning Tools and Techniques. Morgan Kaufmann. </a:t>
            </a:r>
          </a:p>
        </p:txBody>
      </p:sp>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16</a:t>
            </a:fld>
            <a:endParaRPr lang="en-IN"/>
          </a:p>
        </p:txBody>
      </p:sp>
      <p:pic>
        <p:nvPicPr>
          <p:cNvPr id="7" name="Picture 6">
            <a:extLst>
              <a:ext uri="{FF2B5EF4-FFF2-40B4-BE49-F238E27FC236}">
                <a16:creationId xmlns:a16="http://schemas.microsoft.com/office/drawing/2014/main" id="{38801A3B-60C3-31FA-0C07-C8ADE80090B1}"/>
              </a:ext>
            </a:extLst>
          </p:cNvPr>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67868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8474" y="1980876"/>
            <a:ext cx="9035055" cy="2658086"/>
          </a:xfrm>
          <a:prstGeom prst="rect">
            <a:avLst/>
          </a:prstGeom>
        </p:spPr>
      </p:pic>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17</a:t>
            </a:fld>
            <a:endParaRPr lang="en-IN"/>
          </a:p>
        </p:txBody>
      </p:sp>
      <p:pic>
        <p:nvPicPr>
          <p:cNvPr id="2" name="Picture 1">
            <a:extLst>
              <a:ext uri="{FF2B5EF4-FFF2-40B4-BE49-F238E27FC236}">
                <a16:creationId xmlns:a16="http://schemas.microsoft.com/office/drawing/2014/main" id="{3F6E2DD5-DC95-5E2D-053F-AB4FE898BC87}"/>
              </a:ext>
            </a:extLst>
          </p:cNvPr>
          <p:cNvPicPr>
            <a:picLocks noChangeAspect="1"/>
          </p:cNvPicPr>
          <p:nvPr/>
        </p:nvPicPr>
        <p:blipFill>
          <a:blip r:embed="rId3"/>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49270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1656080"/>
            <a:ext cx="9601196" cy="4219788"/>
          </a:xfrm>
        </p:spPr>
        <p:txBody>
          <a:bodyPr>
            <a:normAutofit fontScale="92500" lnSpcReduction="20000"/>
          </a:bodyPr>
          <a:lstStyle/>
          <a:p>
            <a:pPr marL="514350" indent="-514350">
              <a:buFont typeface="+mj-lt"/>
              <a:buAutoNum type="romanUcPeriod"/>
            </a:pPr>
            <a:r>
              <a:rPr lang="en-US" dirty="0">
                <a:latin typeface="Times New Roman" panose="02020603050405020304" pitchFamily="18" charset="0"/>
                <a:cs typeface="Times New Roman" panose="02020603050405020304" pitchFamily="18" charset="0"/>
              </a:rPr>
              <a:t>ABSTRACT</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LITERATURE SURVEY</a:t>
            </a:r>
          </a:p>
          <a:p>
            <a:pPr marL="514350" indent="-514350">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PROBLEM  STATEMENT</a:t>
            </a:r>
          </a:p>
          <a:p>
            <a:pPr marL="514350" indent="-514350">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METHODOLOGY</a:t>
            </a:r>
          </a:p>
          <a:p>
            <a:pPr marL="514350" indent="-514350">
              <a:buFont typeface="+mj-lt"/>
              <a:buAutoNum type="romanUcPeriod"/>
            </a:pPr>
            <a:r>
              <a:rPr lang="en-US" dirty="0">
                <a:solidFill>
                  <a:schemeClr val="tx1"/>
                </a:solidFill>
                <a:latin typeface="Times New Roman" panose="02020603050405020304" pitchFamily="18" charset="0"/>
                <a:cs typeface="Times New Roman" panose="02020603050405020304" pitchFamily="18" charset="0"/>
              </a:rPr>
              <a:t>EXISTING SYSTEM AND PROPOSED SYSTEM</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SOFTWARE REQUIREMENT SPECIFICATION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ANALYSIS AND DESIGN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CONCLUSION</a:t>
            </a:r>
          </a:p>
          <a:p>
            <a:pPr marL="514350" indent="-514350">
              <a:buFont typeface="+mj-lt"/>
              <a:buAutoNum type="romanUcPeriod"/>
            </a:pPr>
            <a:r>
              <a:rPr lang="en-US" dirty="0">
                <a:latin typeface="Times New Roman" panose="02020603050405020304" pitchFamily="18" charset="0"/>
                <a:cs typeface="Times New Roman" panose="02020603050405020304" pitchFamily="18" charset="0"/>
              </a:rPr>
              <a:t>REFERENCES</a:t>
            </a:r>
            <a:endParaRPr lang="en-US" dirty="0"/>
          </a:p>
          <a:p>
            <a:endParaRPr lang="en-IN" dirty="0"/>
          </a:p>
        </p:txBody>
      </p:sp>
      <p:sp>
        <p:nvSpPr>
          <p:cNvPr id="2" name="Title 1"/>
          <p:cNvSpPr>
            <a:spLocks noGrp="1"/>
          </p:cNvSpPr>
          <p:nvPr>
            <p:ph type="title"/>
          </p:nvPr>
        </p:nvSpPr>
        <p:spPr>
          <a:xfrm>
            <a:off x="3508740" y="432634"/>
            <a:ext cx="4201158" cy="1303867"/>
          </a:xfrm>
        </p:spPr>
        <p:txBody>
          <a:bodyPr>
            <a:normAutofit/>
          </a:bodyPr>
          <a:lstStyle/>
          <a:p>
            <a:pPr algn="ctr"/>
            <a:r>
              <a:rPr lang="en-US" sz="3200" b="1" dirty="0">
                <a:latin typeface="Times New Roman" panose="02020603050405020304" pitchFamily="18" charset="0"/>
                <a:cs typeface="Times New Roman" panose="02020603050405020304" pitchFamily="18" charset="0"/>
              </a:rPr>
              <a:t>CONTENTS</a:t>
            </a:r>
            <a:endParaRPr lang="en-IN" sz="3200" dirty="0"/>
          </a:p>
        </p:txBody>
      </p:sp>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2</a:t>
            </a:fld>
            <a:endParaRPr lang="en-IN"/>
          </a:p>
        </p:txBody>
      </p:sp>
      <p:pic>
        <p:nvPicPr>
          <p:cNvPr id="4" name="Picture 3"/>
          <p:cNvPicPr>
            <a:picLocks noChangeAspect="1"/>
          </p:cNvPicPr>
          <p:nvPr/>
        </p:nvPicPr>
        <p:blipFill>
          <a:blip r:embed="rId2"/>
          <a:stretch>
            <a:fillRect/>
          </a:stretch>
        </p:blipFill>
        <p:spPr>
          <a:xfrm>
            <a:off x="9923237" y="513054"/>
            <a:ext cx="1743607" cy="1499746"/>
          </a:xfrm>
          <a:prstGeom prst="rect">
            <a:avLst/>
          </a:prstGeom>
        </p:spPr>
      </p:pic>
    </p:spTree>
    <p:extLst>
      <p:ext uri="{BB962C8B-B14F-4D97-AF65-F5344CB8AC3E}">
        <p14:creationId xmlns:p14="http://schemas.microsoft.com/office/powerpoint/2010/main" val="294472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dirty="0"/>
          </a:p>
        </p:txBody>
      </p:sp>
      <p:sp>
        <p:nvSpPr>
          <p:cNvPr id="3" name="Content Placeholder 2"/>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This study employs machine learning techniques to predict water quality parameters in urban areas. The focus is on forecasting pH levels, organic carbon, turbidity, and pollutant concentrations. </a:t>
            </a:r>
          </a:p>
          <a:p>
            <a:pPr marL="0" indent="0" algn="just">
              <a:buNone/>
            </a:pPr>
            <a:r>
              <a:rPr lang="en-US" sz="1800" dirty="0">
                <a:latin typeface="Times New Roman" panose="02020603050405020304" pitchFamily="18" charset="0"/>
                <a:cs typeface="Times New Roman" panose="02020603050405020304" pitchFamily="18" charset="0"/>
              </a:rPr>
              <a:t>The developed machine learning algorithms enable early detection of contamination events. Integration of predictive analytics into water quality management systems supports proactive decision-making for sustainable urban water resource preservation. </a:t>
            </a:r>
          </a:p>
          <a:p>
            <a:pPr marL="0" indent="0" algn="just">
              <a:buNone/>
            </a:pPr>
            <a:r>
              <a:rPr lang="en-US" sz="1800" dirty="0">
                <a:latin typeface="Times New Roman" panose="02020603050405020304" pitchFamily="18" charset="0"/>
                <a:cs typeface="Times New Roman" panose="02020603050405020304" pitchFamily="18" charset="0"/>
              </a:rPr>
              <a:t>The research has implications for environmental monitoring, policy development, and the establishment of smart city infrastructures to safeguard water quality amid urbanization and environmental challenges.</a:t>
            </a:r>
            <a:endParaRPr lang="en-IN" sz="18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3</a:t>
            </a:fld>
            <a:endParaRPr lang="en-IN"/>
          </a:p>
        </p:txBody>
      </p:sp>
      <p:pic>
        <p:nvPicPr>
          <p:cNvPr id="4" name="Picture 3"/>
          <p:cNvPicPr>
            <a:picLocks noChangeAspect="1"/>
          </p:cNvPicPr>
          <p:nvPr/>
        </p:nvPicPr>
        <p:blipFill>
          <a:blip r:embed="rId2"/>
          <a:stretch>
            <a:fillRect/>
          </a:stretch>
        </p:blipFill>
        <p:spPr>
          <a:xfrm>
            <a:off x="10155016" y="495742"/>
            <a:ext cx="1515878" cy="1303867"/>
          </a:xfrm>
          <a:prstGeom prst="rect">
            <a:avLst/>
          </a:prstGeom>
        </p:spPr>
      </p:pic>
    </p:spTree>
    <p:extLst>
      <p:ext uri="{BB962C8B-B14F-4D97-AF65-F5344CB8AC3E}">
        <p14:creationId xmlns:p14="http://schemas.microsoft.com/office/powerpoint/2010/main" val="174794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dirty="0"/>
          </a:p>
        </p:txBody>
      </p:sp>
      <p:sp>
        <p:nvSpPr>
          <p:cNvPr id="3" name="Content Placeholder 2"/>
          <p:cNvSpPr>
            <a:spLocks noGrp="1"/>
          </p:cNvSpPr>
          <p:nvPr>
            <p:ph idx="1"/>
          </p:nvPr>
        </p:nvSpPr>
        <p:spPr>
          <a:xfrm>
            <a:off x="1295401" y="2468031"/>
            <a:ext cx="9601196" cy="3318936"/>
          </a:xfrm>
        </p:spPr>
        <p:txBody>
          <a:bodyPr>
            <a:noAutofit/>
          </a:bodyPr>
          <a:lstStyle/>
          <a:p>
            <a:pPr algn="just">
              <a:lnSpc>
                <a:spcPct val="100000"/>
              </a:lnSpc>
            </a:pPr>
            <a:r>
              <a:rPr lang="en-US" sz="1800" dirty="0">
                <a:solidFill>
                  <a:srgbClr val="000000"/>
                </a:solidFill>
                <a:latin typeface="Times New Roman" panose="02020603050405020304" pitchFamily="18" charset="0"/>
              </a:rPr>
              <a:t>Water quality is a critical aspect of environmental health and human well-being, as it directly impacts ecosystems, agriculture, and human consumption. With the increasing pressures on water resources due to population growth, industrialization, and climate change, ensuring water quality has become a paramount concern. Traditional methods of water quality monitoring involve manual sampling and laboratory analysis, which are often time-consuming and costly. </a:t>
            </a:r>
          </a:p>
          <a:p>
            <a:pPr algn="just">
              <a:lnSpc>
                <a:spcPct val="100000"/>
              </a:lnSpc>
            </a:pPr>
            <a:r>
              <a:rPr lang="en-US" sz="1800" dirty="0">
                <a:solidFill>
                  <a:srgbClr val="000000"/>
                </a:solidFill>
                <a:latin typeface="Times New Roman" panose="02020603050405020304" pitchFamily="18" charset="0"/>
              </a:rPr>
              <a:t>In recent years, there has been a growing interest in leveraging machine learning (ML) techniques to predict and monitor water quality more efficiently. ML algorithms can analyze large datasets containing diverse water quality parameters, environmental variables, and historical records to make accurate predictions about water quality conditions. </a:t>
            </a:r>
          </a:p>
          <a:p>
            <a:pPr algn="just">
              <a:lnSpc>
                <a:spcPct val="100000"/>
              </a:lnSpc>
            </a:pPr>
            <a:r>
              <a:rPr lang="en-US" sz="1800" dirty="0">
                <a:solidFill>
                  <a:srgbClr val="000000"/>
                </a:solidFill>
                <a:latin typeface="Times New Roman" panose="02020603050405020304" pitchFamily="18" charset="0"/>
              </a:rPr>
              <a:t>The utilization of machine learning (ML) for water quality prediction offers a plethora of benefits that address the challenges inherent in traditional monitoring methods. </a:t>
            </a:r>
            <a:endParaRPr lang="en-IN" sz="1800" dirty="0"/>
          </a:p>
        </p:txBody>
      </p:sp>
      <p:sp>
        <p:nvSpPr>
          <p:cNvPr id="5" name="Footer Placeholder 4"/>
          <p:cNvSpPr>
            <a:spLocks noGrp="1"/>
          </p:cNvSpPr>
          <p:nvPr>
            <p:ph type="ftr" sz="quarter" idx="11"/>
          </p:nvPr>
        </p:nvSpPr>
        <p:spPr/>
        <p:txBody>
          <a:bodyPr/>
          <a:lstStyle/>
          <a:p>
            <a:r>
              <a:rPr lang="en-IN"/>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4</a:t>
            </a:fld>
            <a:endParaRPr lang="en-IN"/>
          </a:p>
        </p:txBody>
      </p:sp>
      <p:pic>
        <p:nvPicPr>
          <p:cNvPr id="4" name="Picture 3"/>
          <p:cNvPicPr>
            <a:picLocks noChangeAspect="1"/>
          </p:cNvPicPr>
          <p:nvPr/>
        </p:nvPicPr>
        <p:blipFill>
          <a:blip r:embed="rId3"/>
          <a:stretch>
            <a:fillRect/>
          </a:stretch>
        </p:blipFill>
        <p:spPr>
          <a:xfrm>
            <a:off x="10151794" y="495742"/>
            <a:ext cx="1515878" cy="1303867"/>
          </a:xfrm>
          <a:prstGeom prst="rect">
            <a:avLst/>
          </a:prstGeom>
        </p:spPr>
      </p:pic>
    </p:spTree>
    <p:extLst>
      <p:ext uri="{BB962C8B-B14F-4D97-AF65-F5344CB8AC3E}">
        <p14:creationId xmlns:p14="http://schemas.microsoft.com/office/powerpoint/2010/main" val="233465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69" y="502105"/>
            <a:ext cx="10515600" cy="677636"/>
          </a:xfrm>
        </p:spPr>
        <p:txBody>
          <a:bodyPr>
            <a:noAutofit/>
          </a:bodyPr>
          <a:lstStyle/>
          <a:p>
            <a:pPr algn="ctr"/>
            <a:r>
              <a:rPr lang="en-US" sz="3200" b="1" dirty="0">
                <a:latin typeface="Times New Roman" panose="02020603050405020304" pitchFamily="18" charset="0"/>
                <a:cs typeface="Times New Roman" panose="02020603050405020304" pitchFamily="18" charset="0"/>
              </a:rPr>
              <a:t>LITERATURE SURVEY </a:t>
            </a:r>
            <a:endParaRPr lang="en-IN" sz="3200"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636381857"/>
              </p:ext>
            </p:extLst>
          </p:nvPr>
        </p:nvGraphicFramePr>
        <p:xfrm>
          <a:off x="868102" y="1129242"/>
          <a:ext cx="10515599" cy="4760834"/>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1689100">
                  <a:extLst>
                    <a:ext uri="{9D8B030D-6E8A-4147-A177-3AD203B41FA5}">
                      <a16:colId xmlns:a16="http://schemas.microsoft.com/office/drawing/2014/main" val="20002"/>
                    </a:ext>
                  </a:extLst>
                </a:gridCol>
                <a:gridCol w="1168401">
                  <a:extLst>
                    <a:ext uri="{9D8B030D-6E8A-4147-A177-3AD203B41FA5}">
                      <a16:colId xmlns:a16="http://schemas.microsoft.com/office/drawing/2014/main" val="20003"/>
                    </a:ext>
                  </a:extLst>
                </a:gridCol>
                <a:gridCol w="2700597">
                  <a:extLst>
                    <a:ext uri="{9D8B030D-6E8A-4147-A177-3AD203B41FA5}">
                      <a16:colId xmlns:a16="http://schemas.microsoft.com/office/drawing/2014/main" val="20004"/>
                    </a:ext>
                  </a:extLst>
                </a:gridCol>
                <a:gridCol w="2138101">
                  <a:extLst>
                    <a:ext uri="{9D8B030D-6E8A-4147-A177-3AD203B41FA5}">
                      <a16:colId xmlns:a16="http://schemas.microsoft.com/office/drawing/2014/main" val="20005"/>
                    </a:ext>
                  </a:extLst>
                </a:gridCol>
              </a:tblGrid>
              <a:tr h="263803">
                <a:tc>
                  <a:txBody>
                    <a:bodyPr/>
                    <a:lstStyle/>
                    <a:p>
                      <a:pPr>
                        <a:lnSpc>
                          <a:spcPct val="107000"/>
                        </a:lnSpc>
                        <a:spcAft>
                          <a:spcPts val="800"/>
                        </a:spcAft>
                      </a:pPr>
                      <a:r>
                        <a:rPr lang="en-US" sz="1200" dirty="0" err="1">
                          <a:effectLst/>
                          <a:latin typeface="Times New Roman" panose="02020603050405020304" pitchFamily="18" charset="0"/>
                          <a:cs typeface="Times New Roman" panose="02020603050405020304" pitchFamily="18" charset="0"/>
                        </a:rPr>
                        <a:t>Sl</a:t>
                      </a:r>
                      <a:r>
                        <a:rPr lang="en-US" sz="1200" dirty="0">
                          <a:effectLst/>
                          <a:latin typeface="Times New Roman" panose="02020603050405020304" pitchFamily="18" charset="0"/>
                          <a:cs typeface="Times New Roman" panose="02020603050405020304" pitchFamily="18" charset="0"/>
                        </a:rPr>
                        <a:t>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Paper Title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Journal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Year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Methodology/Algorithm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Accuracy/Efficiency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1289664">
                <a:tc>
                  <a:txBody>
                    <a:bodyPr/>
                    <a:lstStyle/>
                    <a:p>
                      <a:pPr algn="ctr">
                        <a:lnSpc>
                          <a:spcPct val="107000"/>
                        </a:lnSpc>
                        <a:spcAft>
                          <a:spcPts val="800"/>
                        </a:spcAft>
                      </a:pPr>
                      <a:r>
                        <a:rPr lang="en-US"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r>
                        <a:rPr lang="en-US" sz="1100" dirty="0">
                          <a:effectLst/>
                          <a:latin typeface="Calibri" panose="020F0502020204030204" pitchFamily="34" charset="0"/>
                        </a:rPr>
                        <a:t>Proposition of new Ensemble Data Intelligence Models for Surface Water Quality Prediction</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IEEE Volume: 9</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Quantile Regression Forest(QRF), Random Forest(RF), Radial Support Vector Machine(SVM), Gradient Boosting Machine(GBM_H2O)</a:t>
                      </a:r>
                      <a:endParaRPr lang="en-IN" sz="1100" dirty="0">
                        <a:effectLst/>
                        <a:latin typeface="Calibri" panose="020F0502020204030204" pitchFamily="34" charset="0"/>
                      </a:endParaRPr>
                    </a:p>
                  </a:txBody>
                  <a:tcPr/>
                </a:tc>
                <a:tc>
                  <a:txBody>
                    <a:bodyPr/>
                    <a:lstStyle/>
                    <a:p>
                      <a:pPr algn="just">
                        <a:lnSpc>
                          <a:spcPct val="107000"/>
                        </a:lnSpc>
                      </a:pPr>
                      <a:r>
                        <a:rPr lang="en-US" sz="1100" dirty="0">
                          <a:effectLst/>
                          <a:latin typeface="Calibri" panose="020F0502020204030204" pitchFamily="34" charset="0"/>
                        </a:rPr>
                        <a:t>80%</a:t>
                      </a:r>
                      <a:endParaRPr lang="en-IN" sz="1100" dirty="0">
                        <a:effectLst/>
                        <a:latin typeface="Calibri" panose="020F0502020204030204" pitchFamily="34" charset="0"/>
                      </a:endParaRPr>
                    </a:p>
                  </a:txBody>
                  <a:tcPr/>
                </a:tc>
                <a:extLst>
                  <a:ext uri="{0D108BD9-81ED-4DB2-BD59-A6C34878D82A}">
                    <a16:rowId xmlns:a16="http://schemas.microsoft.com/office/drawing/2014/main" val="10001"/>
                  </a:ext>
                </a:extLst>
              </a:tr>
              <a:tr h="1809628">
                <a:tc>
                  <a:txBody>
                    <a:bodyPr/>
                    <a:lstStyle/>
                    <a:p>
                      <a:pPr algn="ctr">
                        <a:lnSpc>
                          <a:spcPct val="107000"/>
                        </a:lnSpc>
                        <a:spcAft>
                          <a:spcPts val="800"/>
                        </a:spcAft>
                      </a:pPr>
                      <a:r>
                        <a:rPr lang="en-US"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r>
                        <a:rPr lang="en-US" sz="1100" dirty="0">
                          <a:effectLst/>
                          <a:latin typeface="Calibri" panose="020F0502020204030204" pitchFamily="34" charset="0"/>
                        </a:rPr>
                        <a:t>Towards design of IoT and Machine Learning Embedded Frameworks for analysis and prediction of water quality</a:t>
                      </a:r>
                    </a:p>
                  </a:txBody>
                  <a:tcPr/>
                </a:tc>
                <a:tc>
                  <a:txBody>
                    <a:bodyPr/>
                    <a:lstStyle/>
                    <a:p>
                      <a:pPr>
                        <a:lnSpc>
                          <a:spcPct val="107000"/>
                        </a:lnSpc>
                      </a:pPr>
                      <a:r>
                        <a:rPr lang="en-US" sz="1100" dirty="0">
                          <a:effectLst/>
                          <a:latin typeface="Calibri" panose="020F0502020204030204" pitchFamily="34" charset="0"/>
                        </a:rPr>
                        <a:t>IEEE Volume: 11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2023</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Support Vector Machine(SVM), </a:t>
                      </a:r>
                      <a:r>
                        <a:rPr lang="en-US" sz="1100" dirty="0" err="1">
                          <a:effectLst/>
                          <a:latin typeface="Calibri" panose="020F0502020204030204" pitchFamily="34" charset="0"/>
                        </a:rPr>
                        <a:t>XGBoost</a:t>
                      </a:r>
                      <a:r>
                        <a:rPr lang="en-US" sz="1100" dirty="0">
                          <a:effectLst/>
                          <a:latin typeface="Calibri" panose="020F0502020204030204" pitchFamily="34" charset="0"/>
                        </a:rPr>
                        <a:t>(</a:t>
                      </a:r>
                      <a:r>
                        <a:rPr lang="en-US" sz="1100" dirty="0" err="1">
                          <a:effectLst/>
                          <a:latin typeface="Calibri" panose="020F0502020204030204" pitchFamily="34" charset="0"/>
                        </a:rPr>
                        <a:t>eXtreme</a:t>
                      </a:r>
                      <a:r>
                        <a:rPr lang="en-US" sz="1100" dirty="0">
                          <a:effectLst/>
                          <a:latin typeface="Calibri" panose="020F0502020204030204" pitchFamily="34" charset="0"/>
                        </a:rPr>
                        <a:t> Gradient Boosting), Decision Tree and Random Forest</a:t>
                      </a:r>
                      <a:endParaRPr lang="en-IN" sz="1100" dirty="0">
                        <a:effectLst/>
                        <a:latin typeface="Calibri" panose="020F0502020204030204" pitchFamily="34" charset="0"/>
                      </a:endParaRPr>
                    </a:p>
                  </a:txBody>
                  <a:tcPr/>
                </a:tc>
                <a:tc>
                  <a:txBody>
                    <a:bodyPr/>
                    <a:lstStyle/>
                    <a:p>
                      <a:pPr algn="just">
                        <a:lnSpc>
                          <a:spcPct val="107000"/>
                        </a:lnSpc>
                      </a:pPr>
                      <a:r>
                        <a:rPr lang="en-US" sz="1100" dirty="0">
                          <a:effectLst/>
                          <a:latin typeface="Calibri" panose="020F0502020204030204" pitchFamily="34" charset="0"/>
                        </a:rPr>
                        <a:t>83%</a:t>
                      </a:r>
                      <a:endParaRPr lang="en-IN" sz="1100" dirty="0">
                        <a:effectLst/>
                        <a:latin typeface="Calibri" panose="020F0502020204030204" pitchFamily="34" charset="0"/>
                      </a:endParaRPr>
                    </a:p>
                  </a:txBody>
                  <a:tcPr/>
                </a:tc>
                <a:extLst>
                  <a:ext uri="{0D108BD9-81ED-4DB2-BD59-A6C34878D82A}">
                    <a16:rowId xmlns:a16="http://schemas.microsoft.com/office/drawing/2014/main" val="10002"/>
                  </a:ext>
                </a:extLst>
              </a:tr>
              <a:tr h="1387603">
                <a:tc>
                  <a:txBody>
                    <a:bodyPr/>
                    <a:lstStyle/>
                    <a:p>
                      <a:pPr algn="ctr">
                        <a:lnSpc>
                          <a:spcPct val="107000"/>
                        </a:lnSpc>
                        <a:spcAft>
                          <a:spcPts val="800"/>
                        </a:spcAft>
                      </a:pPr>
                      <a:r>
                        <a:rPr lang="en-US"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r>
                        <a:rPr lang="en-US" sz="1100" dirty="0">
                          <a:effectLst/>
                          <a:latin typeface="Calibri" panose="020F0502020204030204" pitchFamily="34" charset="0"/>
                        </a:rPr>
                        <a:t>Water Quality Management using Hybrid Machine Learning and Data Mining Algorithms: an indexing approach</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IEEE Volume: 10</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2022</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Random Trees, Random Forest, M5P and Reduced Error Pruning Tree</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70%</a:t>
                      </a:r>
                      <a:endParaRPr lang="en-IN" sz="1100" dirty="0">
                        <a:effectLst/>
                        <a:latin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IN"/>
              <a:t>Dept. of CSE, Sir MVIT                                                                                2023-24</a:t>
            </a:r>
          </a:p>
        </p:txBody>
      </p:sp>
      <p:sp>
        <p:nvSpPr>
          <p:cNvPr id="7" name="Slide Number Placeholder 6"/>
          <p:cNvSpPr>
            <a:spLocks noGrp="1"/>
          </p:cNvSpPr>
          <p:nvPr>
            <p:ph type="sldNum" sz="quarter" idx="12"/>
          </p:nvPr>
        </p:nvSpPr>
        <p:spPr/>
        <p:txBody>
          <a:bodyPr/>
          <a:lstStyle/>
          <a:p>
            <a:fld id="{71F964EB-4E3C-425A-8925-872DE0DEE31C}" type="slidenum">
              <a:rPr lang="en-IN" smtClean="0"/>
              <a:t>5</a:t>
            </a:fld>
            <a:endParaRPr lang="en-IN"/>
          </a:p>
        </p:txBody>
      </p:sp>
      <p:pic>
        <p:nvPicPr>
          <p:cNvPr id="5" name="Picture 4"/>
          <p:cNvPicPr>
            <a:picLocks noChangeAspect="1"/>
          </p:cNvPicPr>
          <p:nvPr/>
        </p:nvPicPr>
        <p:blipFill>
          <a:blip r:embed="rId2"/>
          <a:stretch>
            <a:fillRect/>
          </a:stretch>
        </p:blipFill>
        <p:spPr>
          <a:xfrm>
            <a:off x="11024507" y="1"/>
            <a:ext cx="1167493" cy="1004207"/>
          </a:xfrm>
          <a:prstGeom prst="rect">
            <a:avLst/>
          </a:prstGeom>
        </p:spPr>
      </p:pic>
    </p:spTree>
    <p:extLst>
      <p:ext uri="{BB962C8B-B14F-4D97-AF65-F5344CB8AC3E}">
        <p14:creationId xmlns:p14="http://schemas.microsoft.com/office/powerpoint/2010/main" val="356729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4457A-F3FB-181A-38EB-EFB6DE48D2DF}"/>
              </a:ext>
            </a:extLst>
          </p:cNvPr>
          <p:cNvSpPr>
            <a:spLocks noGrp="1"/>
          </p:cNvSpPr>
          <p:nvPr>
            <p:ph type="ftr" sz="quarter" idx="11"/>
          </p:nvPr>
        </p:nvSpPr>
        <p:spPr/>
        <p:txBody>
          <a:bodyPr/>
          <a:lstStyle/>
          <a:p>
            <a:r>
              <a:rPr lang="en-IN"/>
              <a:t>Dept. of CSE, Sir MVIT                                                                                2023-24</a:t>
            </a:r>
          </a:p>
        </p:txBody>
      </p:sp>
      <p:sp>
        <p:nvSpPr>
          <p:cNvPr id="3" name="Slide Number Placeholder 2">
            <a:extLst>
              <a:ext uri="{FF2B5EF4-FFF2-40B4-BE49-F238E27FC236}">
                <a16:creationId xmlns:a16="http://schemas.microsoft.com/office/drawing/2014/main" id="{0C49DF06-8172-4A8D-2881-85178A4D2FD0}"/>
              </a:ext>
            </a:extLst>
          </p:cNvPr>
          <p:cNvSpPr>
            <a:spLocks noGrp="1"/>
          </p:cNvSpPr>
          <p:nvPr>
            <p:ph type="sldNum" sz="quarter" idx="12"/>
          </p:nvPr>
        </p:nvSpPr>
        <p:spPr/>
        <p:txBody>
          <a:bodyPr/>
          <a:lstStyle/>
          <a:p>
            <a:fld id="{71F964EB-4E3C-425A-8925-872DE0DEE31C}" type="slidenum">
              <a:rPr lang="en-IN" smtClean="0"/>
              <a:t>6</a:t>
            </a:fld>
            <a:endParaRPr lang="en-IN"/>
          </a:p>
        </p:txBody>
      </p:sp>
      <p:pic>
        <p:nvPicPr>
          <p:cNvPr id="9" name="Picture 8">
            <a:extLst>
              <a:ext uri="{FF2B5EF4-FFF2-40B4-BE49-F238E27FC236}">
                <a16:creationId xmlns:a16="http://schemas.microsoft.com/office/drawing/2014/main" id="{8DED1073-C0DD-8FD3-1E14-906CF5CE2531}"/>
              </a:ext>
            </a:extLst>
          </p:cNvPr>
          <p:cNvPicPr>
            <a:picLocks noChangeAspect="1"/>
          </p:cNvPicPr>
          <p:nvPr/>
        </p:nvPicPr>
        <p:blipFill>
          <a:blip r:embed="rId2"/>
          <a:stretch>
            <a:fillRect/>
          </a:stretch>
        </p:blipFill>
        <p:spPr>
          <a:xfrm>
            <a:off x="11353800" y="0"/>
            <a:ext cx="838199" cy="720969"/>
          </a:xfrm>
          <a:prstGeom prst="rect">
            <a:avLst/>
          </a:prstGeom>
        </p:spPr>
      </p:pic>
      <p:graphicFrame>
        <p:nvGraphicFramePr>
          <p:cNvPr id="12" name="Content Placeholder 11">
            <a:extLst>
              <a:ext uri="{FF2B5EF4-FFF2-40B4-BE49-F238E27FC236}">
                <a16:creationId xmlns:a16="http://schemas.microsoft.com/office/drawing/2014/main" id="{FF875EF7-106A-1F94-F984-F27A14A93ED3}"/>
              </a:ext>
            </a:extLst>
          </p:cNvPr>
          <p:cNvGraphicFramePr>
            <a:graphicFrameLocks/>
          </p:cNvGraphicFramePr>
          <p:nvPr>
            <p:extLst>
              <p:ext uri="{D42A27DB-BD31-4B8C-83A1-F6EECF244321}">
                <p14:modId xmlns:p14="http://schemas.microsoft.com/office/powerpoint/2010/main" val="4077012475"/>
              </p:ext>
            </p:extLst>
          </p:nvPr>
        </p:nvGraphicFramePr>
        <p:xfrm>
          <a:off x="838199" y="711431"/>
          <a:ext cx="10515602" cy="5111463"/>
        </p:xfrm>
        <a:graphic>
          <a:graphicData uri="http://schemas.openxmlformats.org/drawingml/2006/table">
            <a:tbl>
              <a:tblPr firstRow="1" bandRow="1">
                <a:tableStyleId>{5C22544A-7EE6-4342-B048-85BDC9FD1C3A}</a:tableStyleId>
              </a:tblPr>
              <a:tblGrid>
                <a:gridCol w="785008">
                  <a:extLst>
                    <a:ext uri="{9D8B030D-6E8A-4147-A177-3AD203B41FA5}">
                      <a16:colId xmlns:a16="http://schemas.microsoft.com/office/drawing/2014/main" val="20000"/>
                    </a:ext>
                  </a:extLst>
                </a:gridCol>
                <a:gridCol w="2034393">
                  <a:extLst>
                    <a:ext uri="{9D8B030D-6E8A-4147-A177-3AD203B41FA5}">
                      <a16:colId xmlns:a16="http://schemas.microsoft.com/office/drawing/2014/main" val="20001"/>
                    </a:ext>
                  </a:extLst>
                </a:gridCol>
                <a:gridCol w="16891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2654300">
                  <a:extLst>
                    <a:ext uri="{9D8B030D-6E8A-4147-A177-3AD203B41FA5}">
                      <a16:colId xmlns:a16="http://schemas.microsoft.com/office/drawing/2014/main" val="20004"/>
                    </a:ext>
                  </a:extLst>
                </a:gridCol>
                <a:gridCol w="2184401">
                  <a:extLst>
                    <a:ext uri="{9D8B030D-6E8A-4147-A177-3AD203B41FA5}">
                      <a16:colId xmlns:a16="http://schemas.microsoft.com/office/drawing/2014/main" val="20005"/>
                    </a:ext>
                  </a:extLst>
                </a:gridCol>
              </a:tblGrid>
              <a:tr h="260342">
                <a:tc>
                  <a:txBody>
                    <a:bodyPr/>
                    <a:lstStyle/>
                    <a:p>
                      <a:pPr>
                        <a:lnSpc>
                          <a:spcPct val="107000"/>
                        </a:lnSpc>
                        <a:spcAft>
                          <a:spcPts val="800"/>
                        </a:spcAft>
                      </a:pPr>
                      <a:r>
                        <a:rPr lang="en-US" sz="1200" dirty="0" err="1">
                          <a:effectLst/>
                          <a:latin typeface="Times New Roman" panose="02020603050405020304" pitchFamily="18" charset="0"/>
                          <a:cs typeface="Times New Roman" panose="02020603050405020304" pitchFamily="18" charset="0"/>
                        </a:rPr>
                        <a:t>Sl</a:t>
                      </a:r>
                      <a:r>
                        <a:rPr lang="en-US" sz="1200" dirty="0">
                          <a:effectLst/>
                          <a:latin typeface="Times New Roman" panose="02020603050405020304" pitchFamily="18" charset="0"/>
                          <a:cs typeface="Times New Roman" panose="02020603050405020304" pitchFamily="18" charset="0"/>
                        </a:rPr>
                        <a:t>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Paper Title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Journal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Year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Methodology/Algorithm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Accuracy/Efficiency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1236558">
                <a:tc>
                  <a:txBody>
                    <a:bodyPr/>
                    <a:lstStyle/>
                    <a:p>
                      <a:pPr algn="ctr">
                        <a:lnSpc>
                          <a:spcPct val="107000"/>
                        </a:lnSpc>
                        <a:spcAft>
                          <a:spcPts val="800"/>
                        </a:spcAft>
                      </a:pPr>
                      <a:r>
                        <a:rPr lang="en-US"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r>
                        <a:rPr lang="en-US" sz="1100" dirty="0">
                          <a:effectLst/>
                          <a:latin typeface="Calibri" panose="020F0502020204030204" pitchFamily="34" charset="0"/>
                        </a:rPr>
                        <a:t>Water Quality Prediction using machine learning models based on Grid Search Method</a:t>
                      </a:r>
                    </a:p>
                  </a:txBody>
                  <a:tcPr/>
                </a:tc>
                <a:tc>
                  <a:txBody>
                    <a:bodyPr/>
                    <a:lstStyle/>
                    <a:p>
                      <a:pPr>
                        <a:lnSpc>
                          <a:spcPct val="107000"/>
                        </a:lnSpc>
                      </a:pPr>
                      <a:r>
                        <a:rPr lang="en-US" sz="1100" dirty="0">
                          <a:effectLst/>
                          <a:latin typeface="Calibri" panose="020F0502020204030204" pitchFamily="34" charset="0"/>
                        </a:rPr>
                        <a:t>Multimedia Tools and Applications Journal</a:t>
                      </a:r>
                    </a:p>
                  </a:txBody>
                  <a:tcPr/>
                </a:tc>
                <a:tc>
                  <a:txBody>
                    <a:bodyPr/>
                    <a:lstStyle/>
                    <a:p>
                      <a:pPr>
                        <a:lnSpc>
                          <a:spcPct val="107000"/>
                        </a:lnSpc>
                      </a:pPr>
                      <a:r>
                        <a:rPr lang="en-US" sz="1100" dirty="0">
                          <a:effectLst/>
                          <a:latin typeface="Calibri" panose="020F0502020204030204" pitchFamily="34" charset="0"/>
                        </a:rPr>
                        <a:t>2023</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Random Forest Model, </a:t>
                      </a:r>
                      <a:r>
                        <a:rPr lang="en-US" sz="1100" dirty="0" err="1">
                          <a:effectLst/>
                          <a:latin typeface="Calibri" panose="020F0502020204030204" pitchFamily="34" charset="0"/>
                        </a:rPr>
                        <a:t>eXtreme</a:t>
                      </a:r>
                      <a:r>
                        <a:rPr lang="en-US" sz="1100" dirty="0">
                          <a:effectLst/>
                          <a:latin typeface="Calibri" panose="020F0502020204030204" pitchFamily="34" charset="0"/>
                        </a:rPr>
                        <a:t> Gradient Boosting Model and Adaptive Boosting</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72%</a:t>
                      </a:r>
                      <a:endParaRPr lang="en-IN" sz="1100" dirty="0">
                        <a:effectLst/>
                        <a:latin typeface="Calibri" panose="020F0502020204030204" pitchFamily="34" charset="0"/>
                      </a:endParaRPr>
                    </a:p>
                  </a:txBody>
                  <a:tcPr/>
                </a:tc>
                <a:extLst>
                  <a:ext uri="{0D108BD9-81ED-4DB2-BD59-A6C34878D82A}">
                    <a16:rowId xmlns:a16="http://schemas.microsoft.com/office/drawing/2014/main" val="10001"/>
                  </a:ext>
                </a:extLst>
              </a:tr>
              <a:tr h="763526">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r>
                        <a:rPr lang="en-US" sz="1100" b="0" i="0" kern="1200" dirty="0">
                          <a:solidFill>
                            <a:schemeClr val="dk1"/>
                          </a:solidFill>
                          <a:effectLst/>
                          <a:latin typeface="+mn-lt"/>
                          <a:ea typeface="+mn-ea"/>
                          <a:cs typeface="+mn-cs"/>
                        </a:rPr>
                        <a:t>A Novel Hybrid Model to Predict Dissolved Oxygen for Efficient Water Quality in Intensive Aquaculture</a:t>
                      </a:r>
                    </a:p>
                  </a:txBody>
                  <a:tcPr/>
                </a:tc>
                <a:tc>
                  <a:txBody>
                    <a:bodyPr/>
                    <a:lstStyle/>
                    <a:p>
                      <a:pPr>
                        <a:lnSpc>
                          <a:spcPct val="107000"/>
                        </a:lnSpc>
                      </a:pPr>
                      <a:r>
                        <a:rPr lang="en-US" sz="1100" dirty="0">
                          <a:effectLst/>
                          <a:latin typeface="Calibri" panose="020F0502020204030204" pitchFamily="34" charset="0"/>
                        </a:rPr>
                        <a:t>IEEE Access Volume: 11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2023</a:t>
                      </a:r>
                      <a:endParaRPr lang="en-IN" sz="1100" dirty="0">
                        <a:effectLst/>
                        <a:latin typeface="Calibri" panose="020F0502020204030204" pitchFamily="34" charset="0"/>
                      </a:endParaRPr>
                    </a:p>
                  </a:txBody>
                  <a:tcPr/>
                </a:tc>
                <a:tc>
                  <a:txBody>
                    <a:bodyPr/>
                    <a:lstStyle/>
                    <a:p>
                      <a:pPr algn="just">
                        <a:lnSpc>
                          <a:spcPct val="107000"/>
                        </a:lnSpc>
                      </a:pPr>
                      <a:r>
                        <a:rPr lang="en-US" sz="1100" b="0" i="0" kern="1200" dirty="0">
                          <a:solidFill>
                            <a:schemeClr val="dk1"/>
                          </a:solidFill>
                          <a:effectLst/>
                          <a:latin typeface="+mn-lt"/>
                          <a:ea typeface="+mn-ea"/>
                          <a:cs typeface="+mn-cs"/>
                        </a:rPr>
                        <a:t>Light Gradient Boosting Machine (</a:t>
                      </a:r>
                      <a:r>
                        <a:rPr lang="en-US" sz="1100" b="0" i="0" kern="1200" dirty="0" err="1">
                          <a:solidFill>
                            <a:schemeClr val="dk1"/>
                          </a:solidFill>
                          <a:effectLst/>
                          <a:latin typeface="+mn-lt"/>
                          <a:ea typeface="+mn-ea"/>
                          <a:cs typeface="+mn-cs"/>
                        </a:rPr>
                        <a:t>LightGBM</a:t>
                      </a:r>
                      <a:r>
                        <a:rPr lang="en-US" sz="1100" b="0" i="0" kern="1200" dirty="0">
                          <a:solidFill>
                            <a:schemeClr val="dk1"/>
                          </a:solidFill>
                          <a:effectLst/>
                          <a:latin typeface="+mn-lt"/>
                          <a:ea typeface="+mn-ea"/>
                          <a:cs typeface="+mn-cs"/>
                        </a:rPr>
                        <a:t>) and the Bidirectional Simple Recurrent Unit (</a:t>
                      </a:r>
                      <a:r>
                        <a:rPr lang="en-US" sz="1100" b="0" i="0" kern="1200" dirty="0" err="1">
                          <a:solidFill>
                            <a:schemeClr val="dk1"/>
                          </a:solidFill>
                          <a:effectLst/>
                          <a:latin typeface="+mn-lt"/>
                          <a:ea typeface="+mn-ea"/>
                          <a:cs typeface="+mn-cs"/>
                        </a:rPr>
                        <a:t>BiSRU</a:t>
                      </a:r>
                      <a:r>
                        <a:rPr lang="en-US" sz="1100" b="0" i="0" kern="1200" dirty="0">
                          <a:solidFill>
                            <a:schemeClr val="dk1"/>
                          </a:solidFill>
                          <a:effectLst/>
                          <a:latin typeface="+mn-lt"/>
                          <a:ea typeface="+mn-ea"/>
                          <a:cs typeface="+mn-cs"/>
                        </a:rPr>
                        <a:t>)</a:t>
                      </a:r>
                      <a:endParaRPr lang="en-IN" sz="1100" dirty="0">
                        <a:effectLst/>
                        <a:latin typeface="Calibri" panose="020F0502020204030204" pitchFamily="34" charset="0"/>
                      </a:endParaRPr>
                    </a:p>
                  </a:txBody>
                  <a:tcPr/>
                </a:tc>
                <a:tc>
                  <a:txBody>
                    <a:bodyPr/>
                    <a:lstStyle/>
                    <a:p>
                      <a:pPr algn="just">
                        <a:lnSpc>
                          <a:spcPct val="107000"/>
                        </a:lnSpc>
                      </a:pPr>
                      <a:r>
                        <a:rPr lang="en-US" sz="1100" b="0" i="0" kern="1200" dirty="0">
                          <a:solidFill>
                            <a:schemeClr val="dk1"/>
                          </a:solidFill>
                          <a:effectLst/>
                          <a:latin typeface="+mn-lt"/>
                          <a:ea typeface="+mn-ea"/>
                          <a:cs typeface="+mn-cs"/>
                        </a:rPr>
                        <a:t>68%</a:t>
                      </a:r>
                    </a:p>
                  </a:txBody>
                  <a:tcPr/>
                </a:tc>
                <a:extLst>
                  <a:ext uri="{0D108BD9-81ED-4DB2-BD59-A6C34878D82A}">
                    <a16:rowId xmlns:a16="http://schemas.microsoft.com/office/drawing/2014/main" val="10002"/>
                  </a:ext>
                </a:extLst>
              </a:tr>
              <a:tr h="763526">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Prediction of Water Quality Using SoftMax-ELM Optimized Using Adaptive Crow-Search Algorithm</a:t>
                      </a:r>
                    </a:p>
                  </a:txBody>
                  <a:tcPr/>
                </a:tc>
                <a:tc>
                  <a:txBody>
                    <a:bodyPr/>
                    <a:lstStyle/>
                    <a:p>
                      <a:pPr>
                        <a:lnSpc>
                          <a:spcPct val="107000"/>
                        </a:lnSpc>
                      </a:pPr>
                      <a:r>
                        <a:rPr lang="en-US" sz="1100" dirty="0">
                          <a:effectLst/>
                          <a:latin typeface="Calibri" panose="020F0502020204030204" pitchFamily="34" charset="0"/>
                        </a:rPr>
                        <a:t>IEEE Access Volume: 11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2022</a:t>
                      </a:r>
                      <a:endParaRPr lang="en-IN" sz="1100" dirty="0">
                        <a:effectLst/>
                        <a:latin typeface="Calibri" panose="020F0502020204030204" pitchFamily="34" charset="0"/>
                      </a:endParaRPr>
                    </a:p>
                  </a:txBody>
                  <a:tcPr/>
                </a:tc>
                <a:tc>
                  <a:txBody>
                    <a:bodyPr/>
                    <a:lstStyle/>
                    <a:p>
                      <a:pPr>
                        <a:lnSpc>
                          <a:spcPct val="107000"/>
                        </a:lnSpc>
                      </a:pPr>
                      <a:r>
                        <a:rPr lang="en-US" sz="1100" b="0" i="0" kern="1200" dirty="0">
                          <a:solidFill>
                            <a:schemeClr val="dk1"/>
                          </a:solidFill>
                          <a:effectLst/>
                          <a:latin typeface="+mn-lt"/>
                          <a:ea typeface="+mn-ea"/>
                          <a:cs typeface="+mn-cs"/>
                        </a:rPr>
                        <a:t>Adaptive Crow Search Optimized SoftMax-Extreme Learning Machine (</a:t>
                      </a:r>
                      <a:r>
                        <a:rPr lang="en-US" sz="1100" b="0" i="0" kern="1200" dirty="0" err="1">
                          <a:solidFill>
                            <a:schemeClr val="dk1"/>
                          </a:solidFill>
                          <a:effectLst/>
                          <a:latin typeface="+mn-lt"/>
                          <a:ea typeface="+mn-ea"/>
                          <a:cs typeface="+mn-cs"/>
                        </a:rPr>
                        <a:t>AdCSO-sELM</a:t>
                      </a:r>
                      <a:r>
                        <a:rPr lang="en-US" sz="1100" b="0" i="0" kern="1200" dirty="0">
                          <a:solidFill>
                            <a:schemeClr val="dk1"/>
                          </a:solidFill>
                          <a:effectLst/>
                          <a:latin typeface="+mn-lt"/>
                          <a:ea typeface="+mn-ea"/>
                          <a:cs typeface="+mn-cs"/>
                        </a:rPr>
                        <a:t>)</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65%</a:t>
                      </a:r>
                      <a:endParaRPr lang="en-IN" sz="1100" dirty="0">
                        <a:effectLst/>
                        <a:latin typeface="Calibri" panose="020F0502020204030204" pitchFamily="34" charset="0"/>
                      </a:endParaRPr>
                    </a:p>
                  </a:txBody>
                  <a:tcPr/>
                </a:tc>
                <a:extLst>
                  <a:ext uri="{0D108BD9-81ED-4DB2-BD59-A6C34878D82A}">
                    <a16:rowId xmlns:a16="http://schemas.microsoft.com/office/drawing/2014/main" val="10003"/>
                  </a:ext>
                </a:extLst>
              </a:tr>
              <a:tr h="931777">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Dual Kidney-Inspired Algorithm for Water Quality Prediction and Cancer Detection</a:t>
                      </a: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latin typeface="Calibri" panose="020F0502020204030204" pitchFamily="34" charset="0"/>
                        </a:rPr>
                        <a:t>IEEE Access Volume: 8</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2020</a:t>
                      </a:r>
                      <a:endParaRPr lang="en-IN" sz="1100" dirty="0">
                        <a:effectLst/>
                        <a:latin typeface="Calibri" panose="020F0502020204030204" pitchFamily="34" charset="0"/>
                      </a:endParaRPr>
                    </a:p>
                  </a:txBody>
                  <a:tcPr/>
                </a:tc>
                <a:tc>
                  <a:txBody>
                    <a:bodyPr/>
                    <a:lstStyle/>
                    <a:p>
                      <a:pPr>
                        <a:lnSpc>
                          <a:spcPct val="107000"/>
                        </a:lnSpc>
                      </a:pPr>
                      <a:r>
                        <a:rPr lang="en-IN" sz="1100" b="0" i="0" kern="1200" dirty="0">
                          <a:solidFill>
                            <a:schemeClr val="dk1"/>
                          </a:solidFill>
                          <a:effectLst/>
                          <a:latin typeface="+mn-lt"/>
                          <a:ea typeface="+mn-ea"/>
                          <a:cs typeface="+mn-cs"/>
                        </a:rPr>
                        <a:t>Dual-population Kidney-inspired Algorithm (Dual-KA)</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N/A</a:t>
                      </a:r>
                      <a:endParaRPr lang="en-IN" sz="1100" dirty="0">
                        <a:effectLst/>
                        <a:latin typeface="Calibri" panose="020F0502020204030204" pitchFamily="34" charset="0"/>
                      </a:endParaRPr>
                    </a:p>
                  </a:txBody>
                  <a:tcPr/>
                </a:tc>
                <a:extLst>
                  <a:ext uri="{0D108BD9-81ED-4DB2-BD59-A6C34878D82A}">
                    <a16:rowId xmlns:a16="http://schemas.microsoft.com/office/drawing/2014/main" val="1513213365"/>
                  </a:ext>
                </a:extLst>
              </a:tr>
              <a:tr h="1102261">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7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 Complete Proposed Framework for Coastal Water Quality Monitoring System With Algae Predictive Model</a:t>
                      </a:r>
                    </a:p>
                    <a:p>
                      <a:pPr marL="0" marR="0" lvl="0" indent="0" algn="just" defTabSz="914400" rtl="0" eaLnBrk="1" fontAlgn="auto" latinLnBrk="0" hangingPunct="1">
                        <a:lnSpc>
                          <a:spcPct val="107000"/>
                        </a:lnSpc>
                        <a:spcBef>
                          <a:spcPts val="0"/>
                        </a:spcBef>
                        <a:spcAft>
                          <a:spcPts val="0"/>
                        </a:spcAft>
                        <a:buClrTx/>
                        <a:buSzTx/>
                        <a:buFontTx/>
                        <a:buNone/>
                        <a:tabLst/>
                        <a:defRPr/>
                      </a:pPr>
                      <a:endParaRPr lang="en-US" sz="11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100" dirty="0">
                          <a:effectLst/>
                          <a:latin typeface="Calibri" panose="020F0502020204030204" pitchFamily="34" charset="0"/>
                        </a:rPr>
                        <a:t>IEEE Access Volume: 9</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2021</a:t>
                      </a:r>
                      <a:endParaRPr lang="en-IN" sz="1100" dirty="0">
                        <a:effectLst/>
                        <a:latin typeface="Calibri" panose="020F0502020204030204" pitchFamily="34" charset="0"/>
                      </a:endParaRPr>
                    </a:p>
                  </a:txBody>
                  <a:tcPr/>
                </a:tc>
                <a:tc>
                  <a:txBody>
                    <a:bodyPr/>
                    <a:lstStyle/>
                    <a:p>
                      <a:pPr>
                        <a:lnSpc>
                          <a:spcPct val="107000"/>
                        </a:lnSpc>
                      </a:pPr>
                      <a:r>
                        <a:rPr lang="en-IN" sz="1100" b="0" i="0" kern="1200" dirty="0">
                          <a:solidFill>
                            <a:schemeClr val="dk1"/>
                          </a:solidFill>
                          <a:effectLst/>
                          <a:latin typeface="+mn-lt"/>
                          <a:ea typeface="+mn-ea"/>
                          <a:cs typeface="+mn-cs"/>
                        </a:rPr>
                        <a:t>Long Short-term Memory (LSTM)</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70%</a:t>
                      </a:r>
                      <a:endParaRPr lang="en-IN" sz="1100" dirty="0">
                        <a:effectLst/>
                        <a:latin typeface="Calibri" panose="020F0502020204030204" pitchFamily="34" charset="0"/>
                      </a:endParaRPr>
                    </a:p>
                  </a:txBody>
                  <a:tcPr/>
                </a:tc>
                <a:extLst>
                  <a:ext uri="{0D108BD9-81ED-4DB2-BD59-A6C34878D82A}">
                    <a16:rowId xmlns:a16="http://schemas.microsoft.com/office/drawing/2014/main" val="565573340"/>
                  </a:ext>
                </a:extLst>
              </a:tr>
            </a:tbl>
          </a:graphicData>
        </a:graphic>
      </p:graphicFrame>
    </p:spTree>
    <p:extLst>
      <p:ext uri="{BB962C8B-B14F-4D97-AF65-F5344CB8AC3E}">
        <p14:creationId xmlns:p14="http://schemas.microsoft.com/office/powerpoint/2010/main" val="104027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4018DD-DAED-8EFE-7EBB-436BAC6DE613}"/>
              </a:ext>
            </a:extLst>
          </p:cNvPr>
          <p:cNvSpPr>
            <a:spLocks noGrp="1"/>
          </p:cNvSpPr>
          <p:nvPr>
            <p:ph type="ftr" sz="quarter" idx="11"/>
          </p:nvPr>
        </p:nvSpPr>
        <p:spPr/>
        <p:txBody>
          <a:bodyPr/>
          <a:lstStyle/>
          <a:p>
            <a:r>
              <a:rPr lang="en-IN"/>
              <a:t>Dept. of CSE, Sir MVIT                                                                                2023-24</a:t>
            </a:r>
          </a:p>
        </p:txBody>
      </p:sp>
      <p:pic>
        <p:nvPicPr>
          <p:cNvPr id="5" name="Picture 4">
            <a:extLst>
              <a:ext uri="{FF2B5EF4-FFF2-40B4-BE49-F238E27FC236}">
                <a16:creationId xmlns:a16="http://schemas.microsoft.com/office/drawing/2014/main" id="{7DABF072-6942-F6D4-2D25-FA903039CA84}"/>
              </a:ext>
            </a:extLst>
          </p:cNvPr>
          <p:cNvPicPr>
            <a:picLocks noChangeAspect="1"/>
          </p:cNvPicPr>
          <p:nvPr/>
        </p:nvPicPr>
        <p:blipFill>
          <a:blip r:embed="rId2"/>
          <a:stretch>
            <a:fillRect/>
          </a:stretch>
        </p:blipFill>
        <p:spPr>
          <a:xfrm>
            <a:off x="10536827" y="501648"/>
            <a:ext cx="1167493" cy="1004207"/>
          </a:xfrm>
          <a:prstGeom prst="rect">
            <a:avLst/>
          </a:prstGeom>
        </p:spPr>
      </p:pic>
      <p:sp>
        <p:nvSpPr>
          <p:cNvPr id="7" name="Slide Number Placeholder 6">
            <a:extLst>
              <a:ext uri="{FF2B5EF4-FFF2-40B4-BE49-F238E27FC236}">
                <a16:creationId xmlns:a16="http://schemas.microsoft.com/office/drawing/2014/main" id="{424C7F09-59E6-6618-0F4F-061538FF3EDF}"/>
              </a:ext>
            </a:extLst>
          </p:cNvPr>
          <p:cNvSpPr txBox="1">
            <a:spLocks/>
          </p:cNvSpPr>
          <p:nvPr/>
        </p:nvSpPr>
        <p:spPr>
          <a:xfrm>
            <a:off x="8610600" y="63563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1F964EB-4E3C-425A-8925-872DE0DEE31C}" type="slidenum">
              <a:rPr lang="en-IN"/>
              <a:pPr/>
              <a:t>7</a:t>
            </a:fld>
            <a:endParaRPr lang="en-IN"/>
          </a:p>
        </p:txBody>
      </p:sp>
      <p:graphicFrame>
        <p:nvGraphicFramePr>
          <p:cNvPr id="8" name="Content Placeholder 11">
            <a:extLst>
              <a:ext uri="{FF2B5EF4-FFF2-40B4-BE49-F238E27FC236}">
                <a16:creationId xmlns:a16="http://schemas.microsoft.com/office/drawing/2014/main" id="{41019DA5-04B1-8557-7BA7-A345A72FEA3F}"/>
              </a:ext>
            </a:extLst>
          </p:cNvPr>
          <p:cNvGraphicFramePr>
            <a:graphicFrameLocks/>
          </p:cNvGraphicFramePr>
          <p:nvPr>
            <p:extLst>
              <p:ext uri="{D42A27DB-BD31-4B8C-83A1-F6EECF244321}">
                <p14:modId xmlns:p14="http://schemas.microsoft.com/office/powerpoint/2010/main" val="2032393138"/>
              </p:ext>
            </p:extLst>
          </p:nvPr>
        </p:nvGraphicFramePr>
        <p:xfrm>
          <a:off x="838200" y="1644217"/>
          <a:ext cx="10515600" cy="3397391"/>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1689100">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gridCol w="2654300">
                  <a:extLst>
                    <a:ext uri="{9D8B030D-6E8A-4147-A177-3AD203B41FA5}">
                      <a16:colId xmlns:a16="http://schemas.microsoft.com/office/drawing/2014/main" val="20004"/>
                    </a:ext>
                  </a:extLst>
                </a:gridCol>
                <a:gridCol w="2184400">
                  <a:extLst>
                    <a:ext uri="{9D8B030D-6E8A-4147-A177-3AD203B41FA5}">
                      <a16:colId xmlns:a16="http://schemas.microsoft.com/office/drawing/2014/main" val="20005"/>
                    </a:ext>
                  </a:extLst>
                </a:gridCol>
              </a:tblGrid>
              <a:tr h="351195">
                <a:tc>
                  <a:txBody>
                    <a:bodyPr/>
                    <a:lstStyle/>
                    <a:p>
                      <a:pPr>
                        <a:lnSpc>
                          <a:spcPct val="107000"/>
                        </a:lnSpc>
                        <a:spcAft>
                          <a:spcPts val="800"/>
                        </a:spcAft>
                      </a:pPr>
                      <a:r>
                        <a:rPr lang="en-US" sz="1200" dirty="0" err="1">
                          <a:effectLst/>
                          <a:latin typeface="Times New Roman" panose="02020603050405020304" pitchFamily="18" charset="0"/>
                          <a:cs typeface="Times New Roman" panose="02020603050405020304" pitchFamily="18" charset="0"/>
                        </a:rPr>
                        <a:t>Sl</a:t>
                      </a:r>
                      <a:r>
                        <a:rPr lang="en-US" sz="1200" dirty="0">
                          <a:effectLst/>
                          <a:latin typeface="Times New Roman" panose="02020603050405020304" pitchFamily="18" charset="0"/>
                          <a:cs typeface="Times New Roman" panose="02020603050405020304" pitchFamily="18" charset="0"/>
                        </a:rPr>
                        <a:t> No.</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Paper Title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Journal Name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Year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Methodology/Algorithm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200" dirty="0">
                          <a:effectLst/>
                          <a:latin typeface="Times New Roman" panose="02020603050405020304" pitchFamily="18" charset="0"/>
                          <a:cs typeface="Times New Roman" panose="02020603050405020304" pitchFamily="18" charset="0"/>
                        </a:rPr>
                        <a:t>Accuracy/Efficiency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1268271">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US" sz="1100" b="0" i="0" kern="1200" dirty="0">
                          <a:solidFill>
                            <a:schemeClr val="dk1"/>
                          </a:solidFill>
                          <a:effectLst/>
                          <a:latin typeface="+mn-lt"/>
                          <a:ea typeface="+mn-ea"/>
                          <a:cs typeface="+mn-cs"/>
                        </a:rPr>
                        <a:t>Machine learning algorithms for efficient water quality prediction</a:t>
                      </a:r>
                    </a:p>
                  </a:txBody>
                  <a:tcPr/>
                </a:tc>
                <a:tc>
                  <a:txBody>
                    <a:bodyPr/>
                    <a:lstStyle/>
                    <a:p>
                      <a:pPr>
                        <a:lnSpc>
                          <a:spcPct val="107000"/>
                        </a:lnSpc>
                      </a:pPr>
                      <a:r>
                        <a:rPr lang="en-US" sz="1100" b="0" i="0" u="none" kern="1200" dirty="0">
                          <a:solidFill>
                            <a:schemeClr val="tx1"/>
                          </a:solidFill>
                          <a:effectLst/>
                          <a:latin typeface="+mn-lt"/>
                          <a:ea typeface="+mn-ea"/>
                          <a:cs typeface="+mn-cs"/>
                        </a:rPr>
                        <a:t>Modelling Earth Systems and Environments algorithm</a:t>
                      </a:r>
                      <a:endParaRPr lang="en-IN" sz="1100" b="0" u="none" dirty="0">
                        <a:solidFill>
                          <a:schemeClr val="tx1"/>
                        </a:solidFill>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Multiple Regression Algorithm </a:t>
                      </a:r>
                      <a:endParaRPr lang="en-IN" sz="1100" dirty="0">
                        <a:effectLst/>
                        <a:latin typeface="Calibri" panose="020F0502020204030204" pitchFamily="34" charset="0"/>
                      </a:endParaRPr>
                    </a:p>
                  </a:txBody>
                  <a:tcPr/>
                </a:tc>
                <a:tc>
                  <a:txBody>
                    <a:bodyPr/>
                    <a:lstStyle/>
                    <a:p>
                      <a:pPr algn="just">
                        <a:lnSpc>
                          <a:spcPct val="107000"/>
                        </a:lnSpc>
                      </a:pPr>
                      <a:r>
                        <a:rPr lang="en-US" sz="1100" dirty="0">
                          <a:effectLst/>
                          <a:latin typeface="Calibri" panose="020F0502020204030204" pitchFamily="34" charset="0"/>
                        </a:rPr>
                        <a:t>75%</a:t>
                      </a:r>
                      <a:endParaRPr lang="en-IN" sz="1100" dirty="0">
                        <a:effectLst/>
                        <a:latin typeface="Calibri" panose="020F0502020204030204" pitchFamily="34" charset="0"/>
                      </a:endParaRPr>
                    </a:p>
                  </a:txBody>
                  <a:tcPr/>
                </a:tc>
                <a:extLst>
                  <a:ext uri="{0D108BD9-81ED-4DB2-BD59-A6C34878D82A}">
                    <a16:rowId xmlns:a16="http://schemas.microsoft.com/office/drawing/2014/main" val="10001"/>
                  </a:ext>
                </a:extLst>
              </a:tr>
              <a:tr h="1777925">
                <a:tc>
                  <a:txBody>
                    <a:bodyPr/>
                    <a:lstStyle/>
                    <a:p>
                      <a:pPr algn="ct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r>
                        <a:rPr lang="en-US" sz="1100" dirty="0">
                          <a:effectLst/>
                          <a:latin typeface="Calibri" panose="020F0502020204030204" pitchFamily="34" charset="0"/>
                        </a:rPr>
                        <a:t>Towards design of IoT and Machine Learning Embedded Frameworks for analysis and prediction of water quality</a:t>
                      </a:r>
                    </a:p>
                  </a:txBody>
                  <a:tcPr/>
                </a:tc>
                <a:tc>
                  <a:txBody>
                    <a:bodyPr/>
                    <a:lstStyle/>
                    <a:p>
                      <a:pPr>
                        <a:lnSpc>
                          <a:spcPct val="107000"/>
                        </a:lnSpc>
                      </a:pPr>
                      <a:r>
                        <a:rPr lang="en-US" sz="1100" dirty="0">
                          <a:effectLst/>
                          <a:latin typeface="Calibri" panose="020F0502020204030204" pitchFamily="34" charset="0"/>
                        </a:rPr>
                        <a:t>IEEE Volume: 11</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2023</a:t>
                      </a:r>
                      <a:endParaRPr lang="en-IN" sz="1100" dirty="0">
                        <a:effectLst/>
                        <a:latin typeface="Calibri" panose="020F0502020204030204" pitchFamily="34" charset="0"/>
                      </a:endParaRPr>
                    </a:p>
                  </a:txBody>
                  <a:tcPr/>
                </a:tc>
                <a:tc>
                  <a:txBody>
                    <a:bodyPr/>
                    <a:lstStyle/>
                    <a:p>
                      <a:pPr>
                        <a:lnSpc>
                          <a:spcPct val="107000"/>
                        </a:lnSpc>
                      </a:pPr>
                      <a:r>
                        <a:rPr lang="en-US" sz="1100" dirty="0">
                          <a:effectLst/>
                          <a:latin typeface="Calibri" panose="020F0502020204030204" pitchFamily="34" charset="0"/>
                        </a:rPr>
                        <a:t>Support Vector Machine(SVM), </a:t>
                      </a:r>
                      <a:r>
                        <a:rPr lang="en-US" sz="1100" dirty="0" err="1">
                          <a:effectLst/>
                          <a:latin typeface="Calibri" panose="020F0502020204030204" pitchFamily="34" charset="0"/>
                        </a:rPr>
                        <a:t>XGBoost</a:t>
                      </a:r>
                      <a:r>
                        <a:rPr lang="en-US" sz="1100" dirty="0">
                          <a:effectLst/>
                          <a:latin typeface="Calibri" panose="020F0502020204030204" pitchFamily="34" charset="0"/>
                        </a:rPr>
                        <a:t>(</a:t>
                      </a:r>
                      <a:r>
                        <a:rPr lang="en-US" sz="1100" dirty="0" err="1">
                          <a:effectLst/>
                          <a:latin typeface="Calibri" panose="020F0502020204030204" pitchFamily="34" charset="0"/>
                        </a:rPr>
                        <a:t>eXtreme</a:t>
                      </a:r>
                      <a:r>
                        <a:rPr lang="en-US" sz="1100" dirty="0">
                          <a:effectLst/>
                          <a:latin typeface="Calibri" panose="020F0502020204030204" pitchFamily="34" charset="0"/>
                        </a:rPr>
                        <a:t> Gradient Boosting), Decision Tree and Random Forest</a:t>
                      </a:r>
                      <a:endParaRPr lang="en-IN" sz="1100" dirty="0">
                        <a:effectLst/>
                        <a:latin typeface="Calibri" panose="020F0502020204030204" pitchFamily="34" charset="0"/>
                      </a:endParaRPr>
                    </a:p>
                  </a:txBody>
                  <a:tcPr/>
                </a:tc>
                <a:tc>
                  <a:txBody>
                    <a:bodyPr/>
                    <a:lstStyle/>
                    <a:p>
                      <a:pPr algn="just">
                        <a:lnSpc>
                          <a:spcPct val="107000"/>
                        </a:lnSpc>
                      </a:pPr>
                      <a:r>
                        <a:rPr lang="en-US" sz="1100" dirty="0">
                          <a:effectLst/>
                          <a:latin typeface="Calibri" panose="020F0502020204030204" pitchFamily="34" charset="0"/>
                        </a:rPr>
                        <a:t>84%</a:t>
                      </a:r>
                      <a:endParaRPr lang="en-IN" sz="1100" dirty="0">
                        <a:effectLst/>
                        <a:latin typeface="Calibri" panose="020F0502020204030204"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139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a:t>
            </a:r>
            <a:endParaRPr lang="en-IN" sz="3200" dirty="0"/>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solidFill>
                  <a:srgbClr val="000000"/>
                </a:solidFill>
                <a:latin typeface="Times New Roman" panose="02020603050405020304" pitchFamily="18" charset="0"/>
              </a:rPr>
              <a:t>Develop a system to predict water quality, addressing challenges in data collection, preprocessing, visualization, and classification based on environmental factors like pH, hardness, solids, chloramines, sulphates, conductivity, organic carbon, trihalomethanes, turbidity and portability. The primary focus aims to provide accurate assessments for effective water resource management and environmental monitoring with the objective of enhancing accuracy and efficiency in water quality assessment. Through the utilization of ML techniques, the outcome of the model classifies the input data set in to potable or not-potable class. </a:t>
            </a:r>
            <a:endParaRPr lang="en-IN" sz="18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dirty="0"/>
              <a:t>Dept. of CSE, Sir MVIT                                                                                                                  2023-24</a:t>
            </a:r>
          </a:p>
        </p:txBody>
      </p:sp>
      <p:sp>
        <p:nvSpPr>
          <p:cNvPr id="6" name="Slide Number Placeholder 5"/>
          <p:cNvSpPr>
            <a:spLocks noGrp="1"/>
          </p:cNvSpPr>
          <p:nvPr>
            <p:ph type="sldNum" sz="quarter" idx="12"/>
          </p:nvPr>
        </p:nvSpPr>
        <p:spPr/>
        <p:txBody>
          <a:bodyPr/>
          <a:lstStyle/>
          <a:p>
            <a:fld id="{71F964EB-4E3C-425A-8925-872DE0DEE31C}" type="slidenum">
              <a:rPr lang="en-IN" smtClean="0"/>
              <a:t>8</a:t>
            </a:fld>
            <a:endParaRPr lang="en-IN"/>
          </a:p>
        </p:txBody>
      </p:sp>
      <p:pic>
        <p:nvPicPr>
          <p:cNvPr id="4" name="Picture 3"/>
          <p:cNvPicPr>
            <a:picLocks noChangeAspect="1"/>
          </p:cNvPicPr>
          <p:nvPr/>
        </p:nvPicPr>
        <p:blipFill>
          <a:blip r:embed="rId2"/>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411919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174D061-6763-EC38-B1EC-928CAFD0F241}"/>
              </a:ext>
            </a:extLst>
          </p:cNvPr>
          <p:cNvSpPr txBox="1">
            <a:spLocks noGrp="1"/>
          </p:cNvSpPr>
          <p:nvPr>
            <p:ph type="title"/>
          </p:nvPr>
        </p:nvSpPr>
        <p:spPr>
          <a:xfrm>
            <a:off x="3807673" y="506317"/>
            <a:ext cx="4893945" cy="739945"/>
          </a:xfrm>
          <a:prstGeom prst="rect">
            <a:avLst/>
          </a:prstGeom>
        </p:spPr>
        <p:txBody>
          <a:bodyPr vert="horz" wrap="square" lIns="0" tIns="123189" rIns="0" bIns="0" rtlCol="0" anchor="ctr">
            <a:spAutoFit/>
          </a:bodyPr>
          <a:lstStyle/>
          <a:p>
            <a:pPr marR="102235">
              <a:spcBef>
                <a:spcPts val="969"/>
              </a:spcBef>
            </a:pPr>
            <a:r>
              <a:rPr dirty="0">
                <a:latin typeface="Times New Roman" panose="02020603050405020304" pitchFamily="18" charset="0"/>
                <a:cs typeface="Times New Roman" panose="02020603050405020304" pitchFamily="18" charset="0"/>
              </a:rPr>
              <a:t>The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Dataset</a:t>
            </a:r>
          </a:p>
        </p:txBody>
      </p:sp>
      <p:sp>
        <p:nvSpPr>
          <p:cNvPr id="4" name="Footer Placeholder 3">
            <a:extLst>
              <a:ext uri="{FF2B5EF4-FFF2-40B4-BE49-F238E27FC236}">
                <a16:creationId xmlns:a16="http://schemas.microsoft.com/office/drawing/2014/main" id="{2B842A15-5AA5-48C6-877E-D5D5D0CA2B0B}"/>
              </a:ext>
            </a:extLst>
          </p:cNvPr>
          <p:cNvSpPr>
            <a:spLocks noGrp="1"/>
          </p:cNvSpPr>
          <p:nvPr>
            <p:ph type="ftr" sz="quarter" idx="11"/>
          </p:nvPr>
        </p:nvSpPr>
        <p:spPr>
          <a:xfrm>
            <a:off x="1176610" y="5854672"/>
            <a:ext cx="5498597" cy="365125"/>
          </a:xfrm>
        </p:spPr>
        <p:txBody>
          <a:bodyPr/>
          <a:lstStyle/>
          <a:p>
            <a:r>
              <a:rPr lang="en-IN" dirty="0"/>
              <a:t>Dept. of CSE, Sir MVIT                                                                                                                   2023-24</a:t>
            </a:r>
          </a:p>
        </p:txBody>
      </p:sp>
      <p:sp>
        <p:nvSpPr>
          <p:cNvPr id="5" name="Slide Number Placeholder 4">
            <a:extLst>
              <a:ext uri="{FF2B5EF4-FFF2-40B4-BE49-F238E27FC236}">
                <a16:creationId xmlns:a16="http://schemas.microsoft.com/office/drawing/2014/main" id="{D44DE24A-5929-9F8B-82B2-9C5AC5E0FE09}"/>
              </a:ext>
            </a:extLst>
          </p:cNvPr>
          <p:cNvSpPr>
            <a:spLocks noGrp="1"/>
          </p:cNvSpPr>
          <p:nvPr>
            <p:ph type="sldNum" sz="quarter" idx="12"/>
          </p:nvPr>
        </p:nvSpPr>
        <p:spPr>
          <a:xfrm>
            <a:off x="10385202" y="5681633"/>
            <a:ext cx="530057" cy="268986"/>
          </a:xfrm>
        </p:spPr>
        <p:txBody>
          <a:bodyPr/>
          <a:lstStyle/>
          <a:p>
            <a:fld id="{71F964EB-4E3C-425A-8925-872DE0DEE31C}" type="slidenum">
              <a:rPr lang="en-IN" smtClean="0"/>
              <a:t>9</a:t>
            </a:fld>
            <a:endParaRPr lang="en-IN"/>
          </a:p>
        </p:txBody>
      </p:sp>
      <p:grpSp>
        <p:nvGrpSpPr>
          <p:cNvPr id="7" name="object 3">
            <a:extLst>
              <a:ext uri="{FF2B5EF4-FFF2-40B4-BE49-F238E27FC236}">
                <a16:creationId xmlns:a16="http://schemas.microsoft.com/office/drawing/2014/main" id="{984A6306-3BA8-893E-DB46-2DBDADEA67DD}"/>
              </a:ext>
            </a:extLst>
          </p:cNvPr>
          <p:cNvGrpSpPr/>
          <p:nvPr/>
        </p:nvGrpSpPr>
        <p:grpSpPr>
          <a:xfrm>
            <a:off x="7851228" y="3043370"/>
            <a:ext cx="1137466" cy="1121184"/>
            <a:chOff x="5762942" y="3662870"/>
            <a:chExt cx="1164590" cy="1164590"/>
          </a:xfrm>
        </p:grpSpPr>
        <p:pic>
          <p:nvPicPr>
            <p:cNvPr id="8" name="object 4">
              <a:extLst>
                <a:ext uri="{FF2B5EF4-FFF2-40B4-BE49-F238E27FC236}">
                  <a16:creationId xmlns:a16="http://schemas.microsoft.com/office/drawing/2014/main" id="{7E56A429-2AE4-BC91-A50C-2C34650EDF8C}"/>
                </a:ext>
              </a:extLst>
            </p:cNvPr>
            <p:cNvPicPr/>
            <p:nvPr/>
          </p:nvPicPr>
          <p:blipFill>
            <a:blip r:embed="rId2" cstate="print"/>
            <a:stretch>
              <a:fillRect/>
            </a:stretch>
          </p:blipFill>
          <p:spPr>
            <a:xfrm>
              <a:off x="6463284" y="3680460"/>
              <a:ext cx="7619" cy="3048"/>
            </a:xfrm>
            <a:prstGeom prst="rect">
              <a:avLst/>
            </a:prstGeom>
          </p:spPr>
        </p:pic>
        <p:pic>
          <p:nvPicPr>
            <p:cNvPr id="9" name="object 5">
              <a:extLst>
                <a:ext uri="{FF2B5EF4-FFF2-40B4-BE49-F238E27FC236}">
                  <a16:creationId xmlns:a16="http://schemas.microsoft.com/office/drawing/2014/main" id="{2A34112F-65C1-1E4A-EC83-2E8B64259216}"/>
                </a:ext>
              </a:extLst>
            </p:cNvPr>
            <p:cNvPicPr/>
            <p:nvPr/>
          </p:nvPicPr>
          <p:blipFill>
            <a:blip r:embed="rId3" cstate="print"/>
            <a:stretch>
              <a:fillRect/>
            </a:stretch>
          </p:blipFill>
          <p:spPr>
            <a:xfrm>
              <a:off x="6569964" y="3713988"/>
              <a:ext cx="1523" cy="1523"/>
            </a:xfrm>
            <a:prstGeom prst="rect">
              <a:avLst/>
            </a:prstGeom>
          </p:spPr>
        </p:pic>
        <p:pic>
          <p:nvPicPr>
            <p:cNvPr id="10" name="object 6">
              <a:extLst>
                <a:ext uri="{FF2B5EF4-FFF2-40B4-BE49-F238E27FC236}">
                  <a16:creationId xmlns:a16="http://schemas.microsoft.com/office/drawing/2014/main" id="{B9D08E27-8853-BD2E-37DD-BF1BD8F8020B}"/>
                </a:ext>
              </a:extLst>
            </p:cNvPr>
            <p:cNvPicPr/>
            <p:nvPr/>
          </p:nvPicPr>
          <p:blipFill>
            <a:blip r:embed="rId4" cstate="print"/>
            <a:stretch>
              <a:fillRect/>
            </a:stretch>
          </p:blipFill>
          <p:spPr>
            <a:xfrm>
              <a:off x="6620255" y="3738372"/>
              <a:ext cx="1524" cy="1524"/>
            </a:xfrm>
            <a:prstGeom prst="rect">
              <a:avLst/>
            </a:prstGeom>
          </p:spPr>
        </p:pic>
        <p:pic>
          <p:nvPicPr>
            <p:cNvPr id="11" name="object 7">
              <a:extLst>
                <a:ext uri="{FF2B5EF4-FFF2-40B4-BE49-F238E27FC236}">
                  <a16:creationId xmlns:a16="http://schemas.microsoft.com/office/drawing/2014/main" id="{B4DEFABB-4DA6-6F27-8837-91DD61A57777}"/>
                </a:ext>
              </a:extLst>
            </p:cNvPr>
            <p:cNvPicPr/>
            <p:nvPr/>
          </p:nvPicPr>
          <p:blipFill>
            <a:blip r:embed="rId3" cstate="print"/>
            <a:stretch>
              <a:fillRect/>
            </a:stretch>
          </p:blipFill>
          <p:spPr>
            <a:xfrm>
              <a:off x="6822948" y="3922776"/>
              <a:ext cx="1523" cy="1524"/>
            </a:xfrm>
            <a:prstGeom prst="rect">
              <a:avLst/>
            </a:prstGeom>
          </p:spPr>
        </p:pic>
        <p:pic>
          <p:nvPicPr>
            <p:cNvPr id="12" name="object 8">
              <a:extLst>
                <a:ext uri="{FF2B5EF4-FFF2-40B4-BE49-F238E27FC236}">
                  <a16:creationId xmlns:a16="http://schemas.microsoft.com/office/drawing/2014/main" id="{475AB778-79BA-CC22-F651-A4B459D6253A}"/>
                </a:ext>
              </a:extLst>
            </p:cNvPr>
            <p:cNvPicPr/>
            <p:nvPr/>
          </p:nvPicPr>
          <p:blipFill>
            <a:blip r:embed="rId4" cstate="print"/>
            <a:stretch>
              <a:fillRect/>
            </a:stretch>
          </p:blipFill>
          <p:spPr>
            <a:xfrm>
              <a:off x="6877812" y="4024884"/>
              <a:ext cx="1523" cy="1524"/>
            </a:xfrm>
            <a:prstGeom prst="rect">
              <a:avLst/>
            </a:prstGeom>
          </p:spPr>
        </p:pic>
        <p:pic>
          <p:nvPicPr>
            <p:cNvPr id="13" name="object 9">
              <a:extLst>
                <a:ext uri="{FF2B5EF4-FFF2-40B4-BE49-F238E27FC236}">
                  <a16:creationId xmlns:a16="http://schemas.microsoft.com/office/drawing/2014/main" id="{FA30C73E-00E8-7B41-34AF-610037459BD6}"/>
                </a:ext>
              </a:extLst>
            </p:cNvPr>
            <p:cNvPicPr/>
            <p:nvPr/>
          </p:nvPicPr>
          <p:blipFill>
            <a:blip r:embed="rId5" cstate="print"/>
            <a:stretch>
              <a:fillRect/>
            </a:stretch>
          </p:blipFill>
          <p:spPr>
            <a:xfrm>
              <a:off x="6894576" y="4070603"/>
              <a:ext cx="27431" cy="152400"/>
            </a:xfrm>
            <a:prstGeom prst="rect">
              <a:avLst/>
            </a:prstGeom>
          </p:spPr>
        </p:pic>
        <p:pic>
          <p:nvPicPr>
            <p:cNvPr id="14" name="object 10">
              <a:extLst>
                <a:ext uri="{FF2B5EF4-FFF2-40B4-BE49-F238E27FC236}">
                  <a16:creationId xmlns:a16="http://schemas.microsoft.com/office/drawing/2014/main" id="{53B6696C-028A-3D33-3D3B-A21F9145BA9B}"/>
                </a:ext>
              </a:extLst>
            </p:cNvPr>
            <p:cNvPicPr/>
            <p:nvPr/>
          </p:nvPicPr>
          <p:blipFill>
            <a:blip r:embed="rId6" cstate="print"/>
            <a:stretch>
              <a:fillRect/>
            </a:stretch>
          </p:blipFill>
          <p:spPr>
            <a:xfrm>
              <a:off x="5868923" y="4570476"/>
              <a:ext cx="1524" cy="1524"/>
            </a:xfrm>
            <a:prstGeom prst="rect">
              <a:avLst/>
            </a:prstGeom>
          </p:spPr>
        </p:pic>
        <p:pic>
          <p:nvPicPr>
            <p:cNvPr id="15" name="object 11">
              <a:extLst>
                <a:ext uri="{FF2B5EF4-FFF2-40B4-BE49-F238E27FC236}">
                  <a16:creationId xmlns:a16="http://schemas.microsoft.com/office/drawing/2014/main" id="{B3CD9DD6-9696-1C15-14EB-D9EEB14904BB}"/>
                </a:ext>
              </a:extLst>
            </p:cNvPr>
            <p:cNvPicPr/>
            <p:nvPr/>
          </p:nvPicPr>
          <p:blipFill>
            <a:blip r:embed="rId7" cstate="print"/>
            <a:stretch>
              <a:fillRect/>
            </a:stretch>
          </p:blipFill>
          <p:spPr>
            <a:xfrm>
              <a:off x="6396228" y="4267200"/>
              <a:ext cx="525779" cy="553211"/>
            </a:xfrm>
            <a:prstGeom prst="rect">
              <a:avLst/>
            </a:prstGeom>
          </p:spPr>
        </p:pic>
        <p:pic>
          <p:nvPicPr>
            <p:cNvPr id="16" name="object 12">
              <a:extLst>
                <a:ext uri="{FF2B5EF4-FFF2-40B4-BE49-F238E27FC236}">
                  <a16:creationId xmlns:a16="http://schemas.microsoft.com/office/drawing/2014/main" id="{033546F7-BB36-DFB3-0EA3-AB1BD33489EF}"/>
                </a:ext>
              </a:extLst>
            </p:cNvPr>
            <p:cNvPicPr/>
            <p:nvPr/>
          </p:nvPicPr>
          <p:blipFill>
            <a:blip r:embed="rId8" cstate="print"/>
            <a:stretch>
              <a:fillRect/>
            </a:stretch>
          </p:blipFill>
          <p:spPr>
            <a:xfrm>
              <a:off x="5902452" y="4614672"/>
              <a:ext cx="1524" cy="1524"/>
            </a:xfrm>
            <a:prstGeom prst="rect">
              <a:avLst/>
            </a:prstGeom>
          </p:spPr>
        </p:pic>
        <p:pic>
          <p:nvPicPr>
            <p:cNvPr id="17" name="object 13">
              <a:extLst>
                <a:ext uri="{FF2B5EF4-FFF2-40B4-BE49-F238E27FC236}">
                  <a16:creationId xmlns:a16="http://schemas.microsoft.com/office/drawing/2014/main" id="{1FE4E0FC-4E17-4884-41C3-552B1B4580DB}"/>
                </a:ext>
              </a:extLst>
            </p:cNvPr>
            <p:cNvPicPr/>
            <p:nvPr/>
          </p:nvPicPr>
          <p:blipFill>
            <a:blip r:embed="rId9" cstate="print"/>
            <a:stretch>
              <a:fillRect/>
            </a:stretch>
          </p:blipFill>
          <p:spPr>
            <a:xfrm>
              <a:off x="6117336" y="4774692"/>
              <a:ext cx="4571" cy="3048"/>
            </a:xfrm>
            <a:prstGeom prst="rect">
              <a:avLst/>
            </a:prstGeom>
          </p:spPr>
        </p:pic>
        <p:pic>
          <p:nvPicPr>
            <p:cNvPr id="18" name="object 14">
              <a:extLst>
                <a:ext uri="{FF2B5EF4-FFF2-40B4-BE49-F238E27FC236}">
                  <a16:creationId xmlns:a16="http://schemas.microsoft.com/office/drawing/2014/main" id="{4251B7FE-338A-4BB1-A24C-755E12880878}"/>
                </a:ext>
              </a:extLst>
            </p:cNvPr>
            <p:cNvPicPr/>
            <p:nvPr/>
          </p:nvPicPr>
          <p:blipFill>
            <a:blip r:embed="rId8" cstate="print"/>
            <a:stretch>
              <a:fillRect/>
            </a:stretch>
          </p:blipFill>
          <p:spPr>
            <a:xfrm>
              <a:off x="6175248" y="4796027"/>
              <a:ext cx="1523" cy="1524"/>
            </a:xfrm>
            <a:prstGeom prst="rect">
              <a:avLst/>
            </a:prstGeom>
          </p:spPr>
        </p:pic>
        <p:pic>
          <p:nvPicPr>
            <p:cNvPr id="19" name="object 15">
              <a:extLst>
                <a:ext uri="{FF2B5EF4-FFF2-40B4-BE49-F238E27FC236}">
                  <a16:creationId xmlns:a16="http://schemas.microsoft.com/office/drawing/2014/main" id="{D30D9709-A9AE-5EF5-6C86-6501A7C87486}"/>
                </a:ext>
              </a:extLst>
            </p:cNvPr>
            <p:cNvPicPr/>
            <p:nvPr/>
          </p:nvPicPr>
          <p:blipFill>
            <a:blip r:embed="rId10" cstate="print"/>
            <a:stretch>
              <a:fillRect/>
            </a:stretch>
          </p:blipFill>
          <p:spPr>
            <a:xfrm>
              <a:off x="6222492" y="4808219"/>
              <a:ext cx="71627" cy="12191"/>
            </a:xfrm>
            <a:prstGeom prst="rect">
              <a:avLst/>
            </a:prstGeom>
          </p:spPr>
        </p:pic>
        <p:pic>
          <p:nvPicPr>
            <p:cNvPr id="20" name="object 16">
              <a:extLst>
                <a:ext uri="{FF2B5EF4-FFF2-40B4-BE49-F238E27FC236}">
                  <a16:creationId xmlns:a16="http://schemas.microsoft.com/office/drawing/2014/main" id="{8EC0FD61-098F-19A1-B930-ACE2647B3515}"/>
                </a:ext>
              </a:extLst>
            </p:cNvPr>
            <p:cNvPicPr/>
            <p:nvPr/>
          </p:nvPicPr>
          <p:blipFill>
            <a:blip r:embed="rId11" cstate="print"/>
            <a:stretch>
              <a:fillRect/>
            </a:stretch>
          </p:blipFill>
          <p:spPr>
            <a:xfrm>
              <a:off x="5764810" y="3906996"/>
              <a:ext cx="115455" cy="299701"/>
            </a:xfrm>
            <a:prstGeom prst="rect">
              <a:avLst/>
            </a:prstGeom>
          </p:spPr>
        </p:pic>
        <p:sp>
          <p:nvSpPr>
            <p:cNvPr id="21" name="object 17">
              <a:extLst>
                <a:ext uri="{FF2B5EF4-FFF2-40B4-BE49-F238E27FC236}">
                  <a16:creationId xmlns:a16="http://schemas.microsoft.com/office/drawing/2014/main" id="{0184B35B-7CC2-1A0A-3FE5-D93E42FA3C02}"/>
                </a:ext>
              </a:extLst>
            </p:cNvPr>
            <p:cNvSpPr/>
            <p:nvPr/>
          </p:nvSpPr>
          <p:spPr>
            <a:xfrm>
              <a:off x="5853352" y="3668268"/>
              <a:ext cx="541020" cy="1107440"/>
            </a:xfrm>
            <a:custGeom>
              <a:avLst/>
              <a:gdLst/>
              <a:ahLst/>
              <a:cxnLst/>
              <a:rect l="l" t="t" r="r" b="b"/>
              <a:pathLst>
                <a:path w="541020" h="1107439">
                  <a:moveTo>
                    <a:pt x="22074" y="243331"/>
                  </a:moveTo>
                  <a:lnTo>
                    <a:pt x="54186" y="201899"/>
                  </a:lnTo>
                  <a:lnTo>
                    <a:pt x="84342" y="169354"/>
                  </a:lnTo>
                  <a:lnTo>
                    <a:pt x="116887" y="139198"/>
                  </a:lnTo>
                  <a:lnTo>
                    <a:pt x="151671" y="111581"/>
                  </a:lnTo>
                  <a:lnTo>
                    <a:pt x="188544" y="86652"/>
                  </a:lnTo>
                  <a:lnTo>
                    <a:pt x="227357" y="64561"/>
                  </a:lnTo>
                  <a:lnTo>
                    <a:pt x="267960" y="45458"/>
                  </a:lnTo>
                  <a:lnTo>
                    <a:pt x="310203" y="29492"/>
                  </a:lnTo>
                  <a:lnTo>
                    <a:pt x="353937" y="16814"/>
                  </a:lnTo>
                  <a:lnTo>
                    <a:pt x="399011" y="7572"/>
                  </a:lnTo>
                  <a:lnTo>
                    <a:pt x="445277" y="1918"/>
                  </a:lnTo>
                  <a:lnTo>
                    <a:pt x="492583" y="0"/>
                  </a:lnTo>
                  <a:lnTo>
                    <a:pt x="539673" y="1918"/>
                  </a:lnTo>
                  <a:lnTo>
                    <a:pt x="540599" y="2031"/>
                  </a:lnTo>
                </a:path>
                <a:path w="541020" h="1107439">
                  <a:moveTo>
                    <a:pt x="265735" y="1107406"/>
                  </a:moveTo>
                  <a:lnTo>
                    <a:pt x="264722" y="1106931"/>
                  </a:lnTo>
                </a:path>
                <a:path w="541020" h="1107439">
                  <a:moveTo>
                    <a:pt x="79579" y="979953"/>
                  </a:moveTo>
                  <a:lnTo>
                    <a:pt x="79522" y="979892"/>
                  </a:lnTo>
                </a:path>
                <a:path w="541020" h="1107439">
                  <a:moveTo>
                    <a:pt x="17095" y="904000"/>
                  </a:moveTo>
                  <a:lnTo>
                    <a:pt x="16913" y="903731"/>
                  </a:lnTo>
                </a:path>
                <a:path w="541020" h="1107439">
                  <a:moveTo>
                    <a:pt x="420" y="879068"/>
                  </a:moveTo>
                  <a:lnTo>
                    <a:pt x="0" y="878331"/>
                  </a:lnTo>
                </a:path>
              </a:pathLst>
            </a:custGeom>
            <a:ln w="10668">
              <a:solidFill>
                <a:srgbClr val="FDBD6B"/>
              </a:solidFill>
            </a:ln>
          </p:spPr>
          <p:txBody>
            <a:bodyPr wrap="square" lIns="0" tIns="0" rIns="0" bIns="0" rtlCol="0"/>
            <a:lstStyle/>
            <a:p>
              <a:endParaRPr/>
            </a:p>
          </p:txBody>
        </p:sp>
        <p:pic>
          <p:nvPicPr>
            <p:cNvPr id="22" name="object 18">
              <a:extLst>
                <a:ext uri="{FF2B5EF4-FFF2-40B4-BE49-F238E27FC236}">
                  <a16:creationId xmlns:a16="http://schemas.microsoft.com/office/drawing/2014/main" id="{1B544221-ACCE-B051-7650-6D5EA95C3494}"/>
                </a:ext>
              </a:extLst>
            </p:cNvPr>
            <p:cNvPicPr/>
            <p:nvPr/>
          </p:nvPicPr>
          <p:blipFill>
            <a:blip r:embed="rId12" cstate="print"/>
            <a:stretch>
              <a:fillRect/>
            </a:stretch>
          </p:blipFill>
          <p:spPr>
            <a:xfrm>
              <a:off x="5771401" y="4338066"/>
              <a:ext cx="66280" cy="176856"/>
            </a:xfrm>
            <a:prstGeom prst="rect">
              <a:avLst/>
            </a:prstGeom>
          </p:spPr>
        </p:pic>
        <p:sp>
          <p:nvSpPr>
            <p:cNvPr id="23" name="object 19">
              <a:extLst>
                <a:ext uri="{FF2B5EF4-FFF2-40B4-BE49-F238E27FC236}">
                  <a16:creationId xmlns:a16="http://schemas.microsoft.com/office/drawing/2014/main" id="{233F4C0C-479B-5B01-F942-36B3526C300F}"/>
                </a:ext>
              </a:extLst>
            </p:cNvPr>
            <p:cNvSpPr/>
            <p:nvPr/>
          </p:nvSpPr>
          <p:spPr>
            <a:xfrm>
              <a:off x="5769205" y="3670300"/>
              <a:ext cx="1045844" cy="632460"/>
            </a:xfrm>
            <a:custGeom>
              <a:avLst/>
              <a:gdLst/>
              <a:ahLst/>
              <a:cxnLst/>
              <a:rect l="l" t="t" r="r" b="b"/>
              <a:pathLst>
                <a:path w="1045845" h="632460">
                  <a:moveTo>
                    <a:pt x="2182" y="632097"/>
                  </a:moveTo>
                  <a:lnTo>
                    <a:pt x="1052" y="622859"/>
                  </a:lnTo>
                  <a:lnTo>
                    <a:pt x="1030" y="622300"/>
                  </a:lnTo>
                </a:path>
                <a:path w="1045845" h="632460">
                  <a:moveTo>
                    <a:pt x="658" y="613141"/>
                  </a:moveTo>
                  <a:lnTo>
                    <a:pt x="0" y="596900"/>
                  </a:lnTo>
                </a:path>
                <a:path w="1045845" h="632460">
                  <a:moveTo>
                    <a:pt x="624746" y="0"/>
                  </a:moveTo>
                  <a:lnTo>
                    <a:pt x="669889" y="5540"/>
                  </a:lnTo>
                  <a:lnTo>
                    <a:pt x="714789" y="14782"/>
                  </a:lnTo>
                  <a:lnTo>
                    <a:pt x="758367" y="27460"/>
                  </a:lnTo>
                  <a:lnTo>
                    <a:pt x="800472" y="43426"/>
                  </a:lnTo>
                  <a:lnTo>
                    <a:pt x="840955" y="62529"/>
                  </a:lnTo>
                  <a:lnTo>
                    <a:pt x="879664" y="84620"/>
                  </a:lnTo>
                  <a:lnTo>
                    <a:pt x="916448" y="109549"/>
                  </a:lnTo>
                  <a:lnTo>
                    <a:pt x="951156" y="137166"/>
                  </a:lnTo>
                  <a:lnTo>
                    <a:pt x="983638" y="167322"/>
                  </a:lnTo>
                  <a:lnTo>
                    <a:pt x="1013743" y="199867"/>
                  </a:lnTo>
                  <a:lnTo>
                    <a:pt x="1041319" y="234651"/>
                  </a:lnTo>
                  <a:lnTo>
                    <a:pt x="1045808" y="241300"/>
                  </a:lnTo>
                </a:path>
              </a:pathLst>
            </a:custGeom>
            <a:ln w="10668">
              <a:solidFill>
                <a:srgbClr val="FDBD6B"/>
              </a:solidFill>
            </a:ln>
          </p:spPr>
          <p:txBody>
            <a:bodyPr wrap="square" lIns="0" tIns="0" rIns="0" bIns="0" rtlCol="0"/>
            <a:lstStyle/>
            <a:p>
              <a:endParaRPr/>
            </a:p>
          </p:txBody>
        </p:sp>
        <p:pic>
          <p:nvPicPr>
            <p:cNvPr id="24" name="object 20">
              <a:extLst>
                <a:ext uri="{FF2B5EF4-FFF2-40B4-BE49-F238E27FC236}">
                  <a16:creationId xmlns:a16="http://schemas.microsoft.com/office/drawing/2014/main" id="{693DB390-3555-9E83-0D70-17EAE1163C9B}"/>
                </a:ext>
              </a:extLst>
            </p:cNvPr>
            <p:cNvPicPr/>
            <p:nvPr/>
          </p:nvPicPr>
          <p:blipFill>
            <a:blip r:embed="rId13" cstate="print"/>
            <a:stretch>
              <a:fillRect/>
            </a:stretch>
          </p:blipFill>
          <p:spPr>
            <a:xfrm>
              <a:off x="6809994" y="3906731"/>
              <a:ext cx="117348" cy="410447"/>
            </a:xfrm>
            <a:prstGeom prst="rect">
              <a:avLst/>
            </a:prstGeom>
          </p:spPr>
        </p:pic>
        <p:sp>
          <p:nvSpPr>
            <p:cNvPr id="25" name="object 21">
              <a:extLst>
                <a:ext uri="{FF2B5EF4-FFF2-40B4-BE49-F238E27FC236}">
                  <a16:creationId xmlns:a16="http://schemas.microsoft.com/office/drawing/2014/main" id="{E843886A-C87C-5E0F-E630-52E68B16F390}"/>
                </a:ext>
              </a:extLst>
            </p:cNvPr>
            <p:cNvSpPr/>
            <p:nvPr/>
          </p:nvSpPr>
          <p:spPr>
            <a:xfrm>
              <a:off x="6443294" y="4365600"/>
              <a:ext cx="466090" cy="448309"/>
            </a:xfrm>
            <a:custGeom>
              <a:avLst/>
              <a:gdLst/>
              <a:ahLst/>
              <a:cxnLst/>
              <a:rect l="l" t="t" r="r" b="b"/>
              <a:pathLst>
                <a:path w="466090" h="448310">
                  <a:moveTo>
                    <a:pt x="465765" y="0"/>
                  </a:moveTo>
                  <a:lnTo>
                    <a:pt x="464840" y="4507"/>
                  </a:lnTo>
                </a:path>
                <a:path w="466090" h="448310">
                  <a:moveTo>
                    <a:pt x="462503" y="15899"/>
                  </a:moveTo>
                  <a:lnTo>
                    <a:pt x="461904" y="18817"/>
                  </a:lnTo>
                  <a:lnTo>
                    <a:pt x="458785" y="29566"/>
                  </a:lnTo>
                </a:path>
                <a:path w="466090" h="448310">
                  <a:moveTo>
                    <a:pt x="438027" y="92099"/>
                  </a:moveTo>
                  <a:lnTo>
                    <a:pt x="436763" y="95439"/>
                  </a:lnTo>
                </a:path>
                <a:path w="466090" h="448310">
                  <a:moveTo>
                    <a:pt x="401003" y="168299"/>
                  </a:moveTo>
                  <a:lnTo>
                    <a:pt x="400964" y="168368"/>
                  </a:lnTo>
                </a:path>
                <a:path w="466090" h="448310">
                  <a:moveTo>
                    <a:pt x="393764" y="180999"/>
                  </a:moveTo>
                  <a:lnTo>
                    <a:pt x="393263" y="181877"/>
                  </a:lnTo>
                </a:path>
                <a:path w="466090" h="448310">
                  <a:moveTo>
                    <a:pt x="368272" y="219099"/>
                  </a:moveTo>
                  <a:lnTo>
                    <a:pt x="367286" y="220555"/>
                  </a:lnTo>
                </a:path>
                <a:path w="466090" h="448310">
                  <a:moveTo>
                    <a:pt x="241160" y="346099"/>
                  </a:moveTo>
                  <a:lnTo>
                    <a:pt x="240952" y="346239"/>
                  </a:lnTo>
                </a:path>
                <a:path w="466090" h="448310">
                  <a:moveTo>
                    <a:pt x="1203" y="447699"/>
                  </a:moveTo>
                  <a:lnTo>
                    <a:pt x="0" y="447945"/>
                  </a:lnTo>
                </a:path>
              </a:pathLst>
            </a:custGeom>
            <a:ln w="10668">
              <a:solidFill>
                <a:srgbClr val="FDBD6B"/>
              </a:solidFill>
            </a:ln>
          </p:spPr>
          <p:txBody>
            <a:bodyPr wrap="square" lIns="0" tIns="0" rIns="0" bIns="0" rtlCol="0"/>
            <a:lstStyle/>
            <a:p>
              <a:endParaRPr/>
            </a:p>
          </p:txBody>
        </p:sp>
        <p:pic>
          <p:nvPicPr>
            <p:cNvPr id="26" name="object 22">
              <a:extLst>
                <a:ext uri="{FF2B5EF4-FFF2-40B4-BE49-F238E27FC236}">
                  <a16:creationId xmlns:a16="http://schemas.microsoft.com/office/drawing/2014/main" id="{69571294-283A-FA65-C5D1-42F7EAEBD96E}"/>
                </a:ext>
              </a:extLst>
            </p:cNvPr>
            <p:cNvPicPr/>
            <p:nvPr/>
          </p:nvPicPr>
          <p:blipFill>
            <a:blip r:embed="rId14" cstate="print"/>
            <a:stretch>
              <a:fillRect/>
            </a:stretch>
          </p:blipFill>
          <p:spPr>
            <a:xfrm>
              <a:off x="5768339" y="3670046"/>
              <a:ext cx="1153667" cy="1151889"/>
            </a:xfrm>
            <a:prstGeom prst="rect">
              <a:avLst/>
            </a:prstGeom>
          </p:spPr>
        </p:pic>
        <p:sp>
          <p:nvSpPr>
            <p:cNvPr id="27" name="object 23">
              <a:extLst>
                <a:ext uri="{FF2B5EF4-FFF2-40B4-BE49-F238E27FC236}">
                  <a16:creationId xmlns:a16="http://schemas.microsoft.com/office/drawing/2014/main" id="{AD5CC320-D432-0709-7B42-7622FA6F7FB3}"/>
                </a:ext>
              </a:extLst>
            </p:cNvPr>
            <p:cNvSpPr/>
            <p:nvPr/>
          </p:nvSpPr>
          <p:spPr>
            <a:xfrm>
              <a:off x="5768339" y="3668268"/>
              <a:ext cx="1153795" cy="1153795"/>
            </a:xfrm>
            <a:custGeom>
              <a:avLst/>
              <a:gdLst/>
              <a:ahLst/>
              <a:cxnLst/>
              <a:rect l="l" t="t" r="r" b="b"/>
              <a:pathLst>
                <a:path w="1153795" h="1153795">
                  <a:moveTo>
                    <a:pt x="0" y="577595"/>
                  </a:moveTo>
                  <a:lnTo>
                    <a:pt x="1918" y="530289"/>
                  </a:lnTo>
                  <a:lnTo>
                    <a:pt x="7572" y="484023"/>
                  </a:lnTo>
                  <a:lnTo>
                    <a:pt x="16814" y="438949"/>
                  </a:lnTo>
                  <a:lnTo>
                    <a:pt x="29492" y="395215"/>
                  </a:lnTo>
                  <a:lnTo>
                    <a:pt x="45458" y="352972"/>
                  </a:lnTo>
                  <a:lnTo>
                    <a:pt x="64561" y="312369"/>
                  </a:lnTo>
                  <a:lnTo>
                    <a:pt x="86652" y="273556"/>
                  </a:lnTo>
                  <a:lnTo>
                    <a:pt x="111581" y="236683"/>
                  </a:lnTo>
                  <a:lnTo>
                    <a:pt x="139198" y="201899"/>
                  </a:lnTo>
                  <a:lnTo>
                    <a:pt x="169354" y="169354"/>
                  </a:lnTo>
                  <a:lnTo>
                    <a:pt x="201899" y="139198"/>
                  </a:lnTo>
                  <a:lnTo>
                    <a:pt x="236683" y="111581"/>
                  </a:lnTo>
                  <a:lnTo>
                    <a:pt x="273556" y="86652"/>
                  </a:lnTo>
                  <a:lnTo>
                    <a:pt x="312369" y="64561"/>
                  </a:lnTo>
                  <a:lnTo>
                    <a:pt x="352972" y="45458"/>
                  </a:lnTo>
                  <a:lnTo>
                    <a:pt x="395215" y="29492"/>
                  </a:lnTo>
                  <a:lnTo>
                    <a:pt x="438949" y="16814"/>
                  </a:lnTo>
                  <a:lnTo>
                    <a:pt x="484023" y="7572"/>
                  </a:lnTo>
                  <a:lnTo>
                    <a:pt x="530289" y="1918"/>
                  </a:lnTo>
                  <a:lnTo>
                    <a:pt x="577595" y="0"/>
                  </a:lnTo>
                  <a:lnTo>
                    <a:pt x="624685" y="1918"/>
                  </a:lnTo>
                  <a:lnTo>
                    <a:pt x="670755" y="7572"/>
                  </a:lnTo>
                  <a:lnTo>
                    <a:pt x="715654" y="16814"/>
                  </a:lnTo>
                  <a:lnTo>
                    <a:pt x="759232" y="29492"/>
                  </a:lnTo>
                  <a:lnTo>
                    <a:pt x="801338" y="45458"/>
                  </a:lnTo>
                  <a:lnTo>
                    <a:pt x="841821" y="64561"/>
                  </a:lnTo>
                  <a:lnTo>
                    <a:pt x="880529" y="86652"/>
                  </a:lnTo>
                  <a:lnTo>
                    <a:pt x="917313" y="111581"/>
                  </a:lnTo>
                  <a:lnTo>
                    <a:pt x="952022" y="139198"/>
                  </a:lnTo>
                  <a:lnTo>
                    <a:pt x="984504" y="169354"/>
                  </a:lnTo>
                  <a:lnTo>
                    <a:pt x="1014608" y="201899"/>
                  </a:lnTo>
                  <a:lnTo>
                    <a:pt x="1042184" y="236683"/>
                  </a:lnTo>
                  <a:lnTo>
                    <a:pt x="1067081" y="273556"/>
                  </a:lnTo>
                  <a:lnTo>
                    <a:pt x="1089147" y="312369"/>
                  </a:lnTo>
                  <a:lnTo>
                    <a:pt x="1108233" y="352972"/>
                  </a:lnTo>
                  <a:lnTo>
                    <a:pt x="1124187" y="395215"/>
                  </a:lnTo>
                  <a:lnTo>
                    <a:pt x="1136859" y="438949"/>
                  </a:lnTo>
                  <a:lnTo>
                    <a:pt x="1146096" y="484023"/>
                  </a:lnTo>
                  <a:lnTo>
                    <a:pt x="1151750" y="530289"/>
                  </a:lnTo>
                  <a:lnTo>
                    <a:pt x="1153668" y="577595"/>
                  </a:lnTo>
                  <a:lnTo>
                    <a:pt x="1151750" y="624891"/>
                  </a:lnTo>
                  <a:lnTo>
                    <a:pt x="1146096" y="671125"/>
                  </a:lnTo>
                  <a:lnTo>
                    <a:pt x="1136859" y="716149"/>
                  </a:lnTo>
                  <a:lnTo>
                    <a:pt x="1124187" y="759817"/>
                  </a:lnTo>
                  <a:lnTo>
                    <a:pt x="1108233" y="801981"/>
                  </a:lnTo>
                  <a:lnTo>
                    <a:pt x="1089147" y="842493"/>
                  </a:lnTo>
                  <a:lnTo>
                    <a:pt x="1067081" y="881205"/>
                  </a:lnTo>
                  <a:lnTo>
                    <a:pt x="1042184" y="917972"/>
                  </a:lnTo>
                  <a:lnTo>
                    <a:pt x="1014608" y="952644"/>
                  </a:lnTo>
                  <a:lnTo>
                    <a:pt x="984504" y="985075"/>
                  </a:lnTo>
                  <a:lnTo>
                    <a:pt x="952022" y="1015117"/>
                  </a:lnTo>
                  <a:lnTo>
                    <a:pt x="917313" y="1042623"/>
                  </a:lnTo>
                  <a:lnTo>
                    <a:pt x="880529" y="1067445"/>
                  </a:lnTo>
                  <a:lnTo>
                    <a:pt x="841821" y="1089435"/>
                  </a:lnTo>
                  <a:lnTo>
                    <a:pt x="801338" y="1108448"/>
                  </a:lnTo>
                  <a:lnTo>
                    <a:pt x="759232" y="1124334"/>
                  </a:lnTo>
                  <a:lnTo>
                    <a:pt x="715654" y="1136946"/>
                  </a:lnTo>
                  <a:lnTo>
                    <a:pt x="670755" y="1146137"/>
                  </a:lnTo>
                  <a:lnTo>
                    <a:pt x="624685" y="1151760"/>
                  </a:lnTo>
                  <a:lnTo>
                    <a:pt x="577595" y="1153667"/>
                  </a:lnTo>
                  <a:lnTo>
                    <a:pt x="530289" y="1151760"/>
                  </a:lnTo>
                  <a:lnTo>
                    <a:pt x="484023" y="1146137"/>
                  </a:lnTo>
                  <a:lnTo>
                    <a:pt x="438949" y="1136946"/>
                  </a:lnTo>
                  <a:lnTo>
                    <a:pt x="395215" y="1124334"/>
                  </a:lnTo>
                  <a:lnTo>
                    <a:pt x="352972" y="1108448"/>
                  </a:lnTo>
                  <a:lnTo>
                    <a:pt x="312369" y="1089435"/>
                  </a:lnTo>
                  <a:lnTo>
                    <a:pt x="273556" y="1067445"/>
                  </a:lnTo>
                  <a:lnTo>
                    <a:pt x="236683" y="1042623"/>
                  </a:lnTo>
                  <a:lnTo>
                    <a:pt x="201899" y="1015117"/>
                  </a:lnTo>
                  <a:lnTo>
                    <a:pt x="169354" y="985075"/>
                  </a:lnTo>
                  <a:lnTo>
                    <a:pt x="139198" y="952644"/>
                  </a:lnTo>
                  <a:lnTo>
                    <a:pt x="111581" y="917972"/>
                  </a:lnTo>
                  <a:lnTo>
                    <a:pt x="86652" y="881205"/>
                  </a:lnTo>
                  <a:lnTo>
                    <a:pt x="64561" y="842493"/>
                  </a:lnTo>
                  <a:lnTo>
                    <a:pt x="45458" y="801981"/>
                  </a:lnTo>
                  <a:lnTo>
                    <a:pt x="29492" y="759817"/>
                  </a:lnTo>
                  <a:lnTo>
                    <a:pt x="16814" y="716149"/>
                  </a:lnTo>
                  <a:lnTo>
                    <a:pt x="7572" y="671125"/>
                  </a:lnTo>
                  <a:lnTo>
                    <a:pt x="1918" y="624891"/>
                  </a:lnTo>
                  <a:lnTo>
                    <a:pt x="0" y="577595"/>
                  </a:lnTo>
                </a:path>
              </a:pathLst>
            </a:custGeom>
            <a:ln w="10668">
              <a:solidFill>
                <a:srgbClr val="FDBD6B"/>
              </a:solidFill>
            </a:ln>
          </p:spPr>
          <p:txBody>
            <a:bodyPr wrap="square" lIns="0" tIns="0" rIns="0" bIns="0" rtlCol="0"/>
            <a:lstStyle/>
            <a:p>
              <a:endParaRPr/>
            </a:p>
          </p:txBody>
        </p:sp>
      </p:grpSp>
      <p:sp>
        <p:nvSpPr>
          <p:cNvPr id="28" name="object 24">
            <a:extLst>
              <a:ext uri="{FF2B5EF4-FFF2-40B4-BE49-F238E27FC236}">
                <a16:creationId xmlns:a16="http://schemas.microsoft.com/office/drawing/2014/main" id="{0DB0C26B-1855-E7BC-D747-9878A7333798}"/>
              </a:ext>
            </a:extLst>
          </p:cNvPr>
          <p:cNvSpPr txBox="1"/>
          <p:nvPr/>
        </p:nvSpPr>
        <p:spPr>
          <a:xfrm>
            <a:off x="8036064" y="3460972"/>
            <a:ext cx="760378" cy="215444"/>
          </a:xfrm>
          <a:prstGeom prst="rect">
            <a:avLst/>
          </a:prstGeom>
        </p:spPr>
        <p:txBody>
          <a:bodyPr vert="horz" wrap="square" lIns="0" tIns="15240" rIns="0" bIns="0" rtlCol="0">
            <a:spAutoFit/>
          </a:bodyPr>
          <a:lstStyle/>
          <a:p>
            <a:pPr marL="12700">
              <a:spcBef>
                <a:spcPts val="120"/>
              </a:spcBef>
            </a:pPr>
            <a:r>
              <a:rPr sz="1300" b="1" spc="-10" dirty="0">
                <a:solidFill>
                  <a:srgbClr val="00264D"/>
                </a:solidFill>
                <a:latin typeface="Cambria"/>
                <a:cs typeface="Cambria"/>
              </a:rPr>
              <a:t>Potability</a:t>
            </a:r>
            <a:endParaRPr sz="1300">
              <a:latin typeface="Cambria"/>
              <a:cs typeface="Cambria"/>
            </a:endParaRPr>
          </a:p>
        </p:txBody>
      </p:sp>
      <p:sp>
        <p:nvSpPr>
          <p:cNvPr id="29" name="object 25">
            <a:extLst>
              <a:ext uri="{FF2B5EF4-FFF2-40B4-BE49-F238E27FC236}">
                <a16:creationId xmlns:a16="http://schemas.microsoft.com/office/drawing/2014/main" id="{BB56A728-46C7-170C-500E-182EFBE08ED4}"/>
              </a:ext>
            </a:extLst>
          </p:cNvPr>
          <p:cNvSpPr txBox="1"/>
          <p:nvPr/>
        </p:nvSpPr>
        <p:spPr>
          <a:xfrm>
            <a:off x="8346065" y="1330485"/>
            <a:ext cx="125282" cy="115416"/>
          </a:xfrm>
          <a:prstGeom prst="rect">
            <a:avLst/>
          </a:prstGeom>
        </p:spPr>
        <p:txBody>
          <a:bodyPr vert="horz" wrap="square" lIns="0" tIns="0" rIns="0" bIns="0" rtlCol="0">
            <a:spAutoFit/>
          </a:bodyPr>
          <a:lstStyle/>
          <a:p>
            <a:pPr>
              <a:lnSpc>
                <a:spcPts val="880"/>
              </a:lnSpc>
            </a:pPr>
            <a:r>
              <a:rPr sz="750" b="1" spc="-25" dirty="0">
                <a:solidFill>
                  <a:srgbClr val="FFFFFF"/>
                </a:solidFill>
                <a:latin typeface="Cambria"/>
                <a:cs typeface="Cambria"/>
              </a:rPr>
              <a:t>pH</a:t>
            </a:r>
            <a:endParaRPr sz="750">
              <a:latin typeface="Cambria"/>
              <a:cs typeface="Cambria"/>
            </a:endParaRPr>
          </a:p>
        </p:txBody>
      </p:sp>
      <p:grpSp>
        <p:nvGrpSpPr>
          <p:cNvPr id="30" name="object 26">
            <a:extLst>
              <a:ext uri="{FF2B5EF4-FFF2-40B4-BE49-F238E27FC236}">
                <a16:creationId xmlns:a16="http://schemas.microsoft.com/office/drawing/2014/main" id="{20745866-D37B-E9B3-6F71-3E0B072D967A}"/>
              </a:ext>
            </a:extLst>
          </p:cNvPr>
          <p:cNvGrpSpPr/>
          <p:nvPr/>
        </p:nvGrpSpPr>
        <p:grpSpPr>
          <a:xfrm>
            <a:off x="7856376" y="895739"/>
            <a:ext cx="1126922" cy="2115210"/>
            <a:chOff x="5768339" y="1476755"/>
            <a:chExt cx="1153795" cy="2197100"/>
          </a:xfrm>
        </p:grpSpPr>
        <p:sp>
          <p:nvSpPr>
            <p:cNvPr id="31" name="object 27">
              <a:extLst>
                <a:ext uri="{FF2B5EF4-FFF2-40B4-BE49-F238E27FC236}">
                  <a16:creationId xmlns:a16="http://schemas.microsoft.com/office/drawing/2014/main" id="{5F75B7B9-AB17-0D2A-35A8-B6361F7D2B40}"/>
                </a:ext>
              </a:extLst>
            </p:cNvPr>
            <p:cNvSpPr/>
            <p:nvPr/>
          </p:nvSpPr>
          <p:spPr>
            <a:xfrm>
              <a:off x="6345935" y="2628900"/>
              <a:ext cx="0" cy="1039494"/>
            </a:xfrm>
            <a:custGeom>
              <a:avLst/>
              <a:gdLst/>
              <a:ahLst/>
              <a:cxnLst/>
              <a:rect l="l" t="t" r="r" b="b"/>
              <a:pathLst>
                <a:path h="1039495">
                  <a:moveTo>
                    <a:pt x="0" y="1039367"/>
                  </a:moveTo>
                  <a:lnTo>
                    <a:pt x="0" y="0"/>
                  </a:lnTo>
                </a:path>
              </a:pathLst>
            </a:custGeom>
            <a:ln w="10668">
              <a:solidFill>
                <a:srgbClr val="5BA5ED"/>
              </a:solidFill>
            </a:ln>
          </p:spPr>
          <p:txBody>
            <a:bodyPr wrap="square" lIns="0" tIns="0" rIns="0" bIns="0" rtlCol="0"/>
            <a:lstStyle/>
            <a:p>
              <a:endParaRPr/>
            </a:p>
          </p:txBody>
        </p:sp>
        <p:pic>
          <p:nvPicPr>
            <p:cNvPr id="32" name="object 28">
              <a:extLst>
                <a:ext uri="{FF2B5EF4-FFF2-40B4-BE49-F238E27FC236}">
                  <a16:creationId xmlns:a16="http://schemas.microsoft.com/office/drawing/2014/main" id="{8DD0C79D-91A4-9AEA-9835-AE384BDF216C}"/>
                </a:ext>
              </a:extLst>
            </p:cNvPr>
            <p:cNvPicPr/>
            <p:nvPr/>
          </p:nvPicPr>
          <p:blipFill>
            <a:blip r:embed="rId15" cstate="print"/>
            <a:stretch>
              <a:fillRect/>
            </a:stretch>
          </p:blipFill>
          <p:spPr>
            <a:xfrm>
              <a:off x="5768339" y="1476755"/>
              <a:ext cx="1153667" cy="1152144"/>
            </a:xfrm>
            <a:prstGeom prst="rect">
              <a:avLst/>
            </a:prstGeom>
          </p:spPr>
        </p:pic>
      </p:grpSp>
      <p:sp>
        <p:nvSpPr>
          <p:cNvPr id="33" name="object 29">
            <a:extLst>
              <a:ext uri="{FF2B5EF4-FFF2-40B4-BE49-F238E27FC236}">
                <a16:creationId xmlns:a16="http://schemas.microsoft.com/office/drawing/2014/main" id="{CB936598-955C-A6F7-66FB-618E413F62BF}"/>
              </a:ext>
            </a:extLst>
          </p:cNvPr>
          <p:cNvSpPr txBox="1"/>
          <p:nvPr/>
        </p:nvSpPr>
        <p:spPr>
          <a:xfrm>
            <a:off x="8333955" y="1313495"/>
            <a:ext cx="150091" cy="130163"/>
          </a:xfrm>
          <a:prstGeom prst="rect">
            <a:avLst/>
          </a:prstGeom>
        </p:spPr>
        <p:txBody>
          <a:bodyPr vert="horz" wrap="square" lIns="0" tIns="14604" rIns="0" bIns="0" rtlCol="0">
            <a:spAutoFit/>
          </a:bodyPr>
          <a:lstStyle/>
          <a:p>
            <a:pPr marL="12700">
              <a:spcBef>
                <a:spcPts val="114"/>
              </a:spcBef>
            </a:pPr>
            <a:r>
              <a:rPr sz="750" b="1" spc="-25" dirty="0">
                <a:solidFill>
                  <a:srgbClr val="FFFFFF"/>
                </a:solidFill>
                <a:latin typeface="Cambria"/>
                <a:cs typeface="Cambria"/>
              </a:rPr>
              <a:t>pH</a:t>
            </a:r>
            <a:endParaRPr sz="750">
              <a:latin typeface="Cambria"/>
              <a:cs typeface="Cambria"/>
            </a:endParaRPr>
          </a:p>
        </p:txBody>
      </p:sp>
      <p:sp>
        <p:nvSpPr>
          <p:cNvPr id="34" name="object 30">
            <a:extLst>
              <a:ext uri="{FF2B5EF4-FFF2-40B4-BE49-F238E27FC236}">
                <a16:creationId xmlns:a16="http://schemas.microsoft.com/office/drawing/2014/main" id="{8A52BE5E-D99C-ED8F-0C13-BDFAEDA52308}"/>
              </a:ext>
            </a:extLst>
          </p:cNvPr>
          <p:cNvSpPr txBox="1"/>
          <p:nvPr/>
        </p:nvSpPr>
        <p:spPr>
          <a:xfrm>
            <a:off x="9613382" y="1842549"/>
            <a:ext cx="416781"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Hardness</a:t>
            </a:r>
            <a:endParaRPr sz="750">
              <a:latin typeface="Cambria"/>
              <a:cs typeface="Cambria"/>
            </a:endParaRPr>
          </a:p>
        </p:txBody>
      </p:sp>
      <p:grpSp>
        <p:nvGrpSpPr>
          <p:cNvPr id="35" name="object 31">
            <a:extLst>
              <a:ext uri="{FF2B5EF4-FFF2-40B4-BE49-F238E27FC236}">
                <a16:creationId xmlns:a16="http://schemas.microsoft.com/office/drawing/2014/main" id="{94488787-CC8B-E5BA-F290-52C2325DF82B}"/>
              </a:ext>
            </a:extLst>
          </p:cNvPr>
          <p:cNvGrpSpPr/>
          <p:nvPr/>
        </p:nvGrpSpPr>
        <p:grpSpPr>
          <a:xfrm>
            <a:off x="8809763" y="1393771"/>
            <a:ext cx="1582156" cy="1752690"/>
            <a:chOff x="6710870" y="1988820"/>
            <a:chExt cx="1619885" cy="1820545"/>
          </a:xfrm>
        </p:grpSpPr>
        <p:sp>
          <p:nvSpPr>
            <p:cNvPr id="36" name="object 32">
              <a:extLst>
                <a:ext uri="{FF2B5EF4-FFF2-40B4-BE49-F238E27FC236}">
                  <a16:creationId xmlns:a16="http://schemas.microsoft.com/office/drawing/2014/main" id="{70CAC9CD-E219-D7B2-30A8-90A923FA8508}"/>
                </a:ext>
              </a:extLst>
            </p:cNvPr>
            <p:cNvSpPr/>
            <p:nvPr/>
          </p:nvSpPr>
          <p:spPr>
            <a:xfrm>
              <a:off x="6716267" y="3006852"/>
              <a:ext cx="668020" cy="797560"/>
            </a:xfrm>
            <a:custGeom>
              <a:avLst/>
              <a:gdLst/>
              <a:ahLst/>
              <a:cxnLst/>
              <a:rect l="l" t="t" r="r" b="b"/>
              <a:pathLst>
                <a:path w="668020" h="797560">
                  <a:moveTo>
                    <a:pt x="0" y="797051"/>
                  </a:moveTo>
                  <a:lnTo>
                    <a:pt x="667512" y="0"/>
                  </a:lnTo>
                </a:path>
              </a:pathLst>
            </a:custGeom>
            <a:ln w="10668">
              <a:solidFill>
                <a:srgbClr val="5BA5ED"/>
              </a:solidFill>
            </a:ln>
          </p:spPr>
          <p:txBody>
            <a:bodyPr wrap="square" lIns="0" tIns="0" rIns="0" bIns="0" rtlCol="0"/>
            <a:lstStyle/>
            <a:p>
              <a:endParaRPr/>
            </a:p>
          </p:txBody>
        </p:sp>
        <p:pic>
          <p:nvPicPr>
            <p:cNvPr id="37" name="object 33">
              <a:extLst>
                <a:ext uri="{FF2B5EF4-FFF2-40B4-BE49-F238E27FC236}">
                  <a16:creationId xmlns:a16="http://schemas.microsoft.com/office/drawing/2014/main" id="{4D6EF622-9843-D150-E231-E576FECFFBE8}"/>
                </a:ext>
              </a:extLst>
            </p:cNvPr>
            <p:cNvPicPr/>
            <p:nvPr/>
          </p:nvPicPr>
          <p:blipFill>
            <a:blip r:embed="rId16" cstate="print"/>
            <a:stretch>
              <a:fillRect/>
            </a:stretch>
          </p:blipFill>
          <p:spPr>
            <a:xfrm>
              <a:off x="7178039" y="1988820"/>
              <a:ext cx="1152144" cy="1153668"/>
            </a:xfrm>
            <a:prstGeom prst="rect">
              <a:avLst/>
            </a:prstGeom>
          </p:spPr>
        </p:pic>
      </p:grpSp>
      <p:sp>
        <p:nvSpPr>
          <p:cNvPr id="38" name="object 34">
            <a:extLst>
              <a:ext uri="{FF2B5EF4-FFF2-40B4-BE49-F238E27FC236}">
                <a16:creationId xmlns:a16="http://schemas.microsoft.com/office/drawing/2014/main" id="{3CC92310-22C0-62AF-A9C6-9C821F5F6F65}"/>
              </a:ext>
            </a:extLst>
          </p:cNvPr>
          <p:cNvSpPr txBox="1"/>
          <p:nvPr/>
        </p:nvSpPr>
        <p:spPr>
          <a:xfrm>
            <a:off x="9601274" y="1825558"/>
            <a:ext cx="441590"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Hardness</a:t>
            </a:r>
            <a:endParaRPr sz="750">
              <a:latin typeface="Cambria"/>
              <a:cs typeface="Cambria"/>
            </a:endParaRPr>
          </a:p>
        </p:txBody>
      </p:sp>
      <p:sp>
        <p:nvSpPr>
          <p:cNvPr id="39" name="object 35">
            <a:extLst>
              <a:ext uri="{FF2B5EF4-FFF2-40B4-BE49-F238E27FC236}">
                <a16:creationId xmlns:a16="http://schemas.microsoft.com/office/drawing/2014/main" id="{513D9274-E054-97DB-91DC-4C317A6693A7}"/>
              </a:ext>
            </a:extLst>
          </p:cNvPr>
          <p:cNvSpPr txBox="1"/>
          <p:nvPr/>
        </p:nvSpPr>
        <p:spPr>
          <a:xfrm>
            <a:off x="10437228" y="3142521"/>
            <a:ext cx="262969"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Solids</a:t>
            </a:r>
            <a:endParaRPr sz="750">
              <a:latin typeface="Cambria"/>
              <a:cs typeface="Cambria"/>
            </a:endParaRPr>
          </a:p>
        </p:txBody>
      </p:sp>
      <p:grpSp>
        <p:nvGrpSpPr>
          <p:cNvPr id="40" name="object 36">
            <a:extLst>
              <a:ext uri="{FF2B5EF4-FFF2-40B4-BE49-F238E27FC236}">
                <a16:creationId xmlns:a16="http://schemas.microsoft.com/office/drawing/2014/main" id="{008E5708-2EED-9B36-BF17-AEE3ED6479A1}"/>
              </a:ext>
            </a:extLst>
          </p:cNvPr>
          <p:cNvGrpSpPr/>
          <p:nvPr/>
        </p:nvGrpSpPr>
        <p:grpSpPr>
          <a:xfrm>
            <a:off x="9019268" y="2668844"/>
            <a:ext cx="2123600" cy="1109568"/>
            <a:chOff x="6907466" y="3288791"/>
            <a:chExt cx="2174240" cy="1152525"/>
          </a:xfrm>
        </p:grpSpPr>
        <p:sp>
          <p:nvSpPr>
            <p:cNvPr id="41" name="object 37">
              <a:extLst>
                <a:ext uri="{FF2B5EF4-FFF2-40B4-BE49-F238E27FC236}">
                  <a16:creationId xmlns:a16="http://schemas.microsoft.com/office/drawing/2014/main" id="{52D74C11-5F9B-AE7F-A706-437713B52649}"/>
                </a:ext>
              </a:extLst>
            </p:cNvPr>
            <p:cNvSpPr/>
            <p:nvPr/>
          </p:nvSpPr>
          <p:spPr>
            <a:xfrm>
              <a:off x="6912864" y="3965447"/>
              <a:ext cx="1024255" cy="180340"/>
            </a:xfrm>
            <a:custGeom>
              <a:avLst/>
              <a:gdLst/>
              <a:ahLst/>
              <a:cxnLst/>
              <a:rect l="l" t="t" r="r" b="b"/>
              <a:pathLst>
                <a:path w="1024254" h="180339">
                  <a:moveTo>
                    <a:pt x="0" y="179832"/>
                  </a:moveTo>
                  <a:lnTo>
                    <a:pt x="1024128" y="0"/>
                  </a:lnTo>
                </a:path>
              </a:pathLst>
            </a:custGeom>
            <a:ln w="10668">
              <a:solidFill>
                <a:srgbClr val="5BA5ED"/>
              </a:solidFill>
            </a:ln>
          </p:spPr>
          <p:txBody>
            <a:bodyPr wrap="square" lIns="0" tIns="0" rIns="0" bIns="0" rtlCol="0"/>
            <a:lstStyle/>
            <a:p>
              <a:endParaRPr/>
            </a:p>
          </p:txBody>
        </p:sp>
        <p:pic>
          <p:nvPicPr>
            <p:cNvPr id="42" name="object 38">
              <a:extLst>
                <a:ext uri="{FF2B5EF4-FFF2-40B4-BE49-F238E27FC236}">
                  <a16:creationId xmlns:a16="http://schemas.microsoft.com/office/drawing/2014/main" id="{81DA5997-9181-5D52-FE65-E86310741DFC}"/>
                </a:ext>
              </a:extLst>
            </p:cNvPr>
            <p:cNvPicPr/>
            <p:nvPr/>
          </p:nvPicPr>
          <p:blipFill>
            <a:blip r:embed="rId17" cstate="print"/>
            <a:stretch>
              <a:fillRect/>
            </a:stretch>
          </p:blipFill>
          <p:spPr>
            <a:xfrm>
              <a:off x="7927848" y="3288791"/>
              <a:ext cx="1153667" cy="1152143"/>
            </a:xfrm>
            <a:prstGeom prst="rect">
              <a:avLst/>
            </a:prstGeom>
          </p:spPr>
        </p:pic>
      </p:grpSp>
      <p:sp>
        <p:nvSpPr>
          <p:cNvPr id="43" name="object 39">
            <a:extLst>
              <a:ext uri="{FF2B5EF4-FFF2-40B4-BE49-F238E27FC236}">
                <a16:creationId xmlns:a16="http://schemas.microsoft.com/office/drawing/2014/main" id="{4F63DA5D-2765-9B24-BA1B-72E7F147B185}"/>
              </a:ext>
            </a:extLst>
          </p:cNvPr>
          <p:cNvSpPr txBox="1"/>
          <p:nvPr/>
        </p:nvSpPr>
        <p:spPr>
          <a:xfrm>
            <a:off x="10425120" y="3125530"/>
            <a:ext cx="287778"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Solids</a:t>
            </a:r>
            <a:endParaRPr sz="750">
              <a:latin typeface="Cambria"/>
              <a:cs typeface="Cambria"/>
            </a:endParaRPr>
          </a:p>
        </p:txBody>
      </p:sp>
      <p:sp>
        <p:nvSpPr>
          <p:cNvPr id="44" name="object 40">
            <a:extLst>
              <a:ext uri="{FF2B5EF4-FFF2-40B4-BE49-F238E27FC236}">
                <a16:creationId xmlns:a16="http://schemas.microsoft.com/office/drawing/2014/main" id="{128E8DFF-982F-681F-A141-A8D2994B4431}"/>
              </a:ext>
            </a:extLst>
          </p:cNvPr>
          <p:cNvSpPr txBox="1"/>
          <p:nvPr/>
        </p:nvSpPr>
        <p:spPr>
          <a:xfrm>
            <a:off x="10034323" y="4619283"/>
            <a:ext cx="557569"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Chloramines</a:t>
            </a:r>
            <a:endParaRPr sz="750">
              <a:latin typeface="Cambria"/>
              <a:cs typeface="Cambria"/>
            </a:endParaRPr>
          </a:p>
        </p:txBody>
      </p:sp>
      <p:grpSp>
        <p:nvGrpSpPr>
          <p:cNvPr id="45" name="object 41">
            <a:extLst>
              <a:ext uri="{FF2B5EF4-FFF2-40B4-BE49-F238E27FC236}">
                <a16:creationId xmlns:a16="http://schemas.microsoft.com/office/drawing/2014/main" id="{56BBC52E-10DA-AC4B-DA7D-123769BAE19D}"/>
              </a:ext>
            </a:extLst>
          </p:cNvPr>
          <p:cNvGrpSpPr/>
          <p:nvPr/>
        </p:nvGrpSpPr>
        <p:grpSpPr>
          <a:xfrm>
            <a:off x="8946222" y="3917380"/>
            <a:ext cx="1936296" cy="1337595"/>
            <a:chOff x="6838886" y="4528502"/>
            <a:chExt cx="1982470" cy="1389380"/>
          </a:xfrm>
        </p:grpSpPr>
        <p:sp>
          <p:nvSpPr>
            <p:cNvPr id="46" name="object 42">
              <a:extLst>
                <a:ext uri="{FF2B5EF4-FFF2-40B4-BE49-F238E27FC236}">
                  <a16:creationId xmlns:a16="http://schemas.microsoft.com/office/drawing/2014/main" id="{6A862693-48BA-92BF-B761-5B13270FA8E7}"/>
                </a:ext>
              </a:extLst>
            </p:cNvPr>
            <p:cNvSpPr/>
            <p:nvPr/>
          </p:nvSpPr>
          <p:spPr>
            <a:xfrm>
              <a:off x="6844283" y="4533900"/>
              <a:ext cx="901065" cy="520065"/>
            </a:xfrm>
            <a:custGeom>
              <a:avLst/>
              <a:gdLst/>
              <a:ahLst/>
              <a:cxnLst/>
              <a:rect l="l" t="t" r="r" b="b"/>
              <a:pathLst>
                <a:path w="901065" h="520064">
                  <a:moveTo>
                    <a:pt x="0" y="0"/>
                  </a:moveTo>
                  <a:lnTo>
                    <a:pt x="900683" y="519683"/>
                  </a:lnTo>
                </a:path>
              </a:pathLst>
            </a:custGeom>
            <a:ln w="10668">
              <a:solidFill>
                <a:srgbClr val="5BA5ED"/>
              </a:solidFill>
            </a:ln>
          </p:spPr>
          <p:txBody>
            <a:bodyPr wrap="square" lIns="0" tIns="0" rIns="0" bIns="0" rtlCol="0"/>
            <a:lstStyle/>
            <a:p>
              <a:endParaRPr/>
            </a:p>
          </p:txBody>
        </p:sp>
        <p:pic>
          <p:nvPicPr>
            <p:cNvPr id="47" name="object 43">
              <a:extLst>
                <a:ext uri="{FF2B5EF4-FFF2-40B4-BE49-F238E27FC236}">
                  <a16:creationId xmlns:a16="http://schemas.microsoft.com/office/drawing/2014/main" id="{F8629467-468B-AE63-313C-8C7BA72A2493}"/>
                </a:ext>
              </a:extLst>
            </p:cNvPr>
            <p:cNvPicPr/>
            <p:nvPr/>
          </p:nvPicPr>
          <p:blipFill>
            <a:blip r:embed="rId18" cstate="print"/>
            <a:stretch>
              <a:fillRect/>
            </a:stretch>
          </p:blipFill>
          <p:spPr>
            <a:xfrm>
              <a:off x="7667244" y="4765548"/>
              <a:ext cx="1153667" cy="1152144"/>
            </a:xfrm>
            <a:prstGeom prst="rect">
              <a:avLst/>
            </a:prstGeom>
          </p:spPr>
        </p:pic>
      </p:grpSp>
      <p:sp>
        <p:nvSpPr>
          <p:cNvPr id="48" name="object 44">
            <a:extLst>
              <a:ext uri="{FF2B5EF4-FFF2-40B4-BE49-F238E27FC236}">
                <a16:creationId xmlns:a16="http://schemas.microsoft.com/office/drawing/2014/main" id="{D1AECD9E-08B7-0C61-2001-9778B04D93E6}"/>
              </a:ext>
            </a:extLst>
          </p:cNvPr>
          <p:cNvSpPr txBox="1"/>
          <p:nvPr/>
        </p:nvSpPr>
        <p:spPr>
          <a:xfrm>
            <a:off x="10022215" y="4602292"/>
            <a:ext cx="582377"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Chloramines</a:t>
            </a:r>
            <a:endParaRPr sz="750">
              <a:latin typeface="Cambria"/>
              <a:cs typeface="Cambria"/>
            </a:endParaRPr>
          </a:p>
        </p:txBody>
      </p:sp>
      <p:sp>
        <p:nvSpPr>
          <p:cNvPr id="49" name="object 45">
            <a:extLst>
              <a:ext uri="{FF2B5EF4-FFF2-40B4-BE49-F238E27FC236}">
                <a16:creationId xmlns:a16="http://schemas.microsoft.com/office/drawing/2014/main" id="{07435CA7-F0BC-CE3E-BF3A-2DFE70B02FFA}"/>
              </a:ext>
            </a:extLst>
          </p:cNvPr>
          <p:cNvSpPr txBox="1"/>
          <p:nvPr/>
        </p:nvSpPr>
        <p:spPr>
          <a:xfrm>
            <a:off x="8988373" y="5582439"/>
            <a:ext cx="346077"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Sulfates</a:t>
            </a:r>
            <a:endParaRPr sz="750">
              <a:latin typeface="Cambria"/>
              <a:cs typeface="Cambria"/>
            </a:endParaRPr>
          </a:p>
        </p:txBody>
      </p:sp>
      <p:grpSp>
        <p:nvGrpSpPr>
          <p:cNvPr id="50" name="object 46">
            <a:extLst>
              <a:ext uri="{FF2B5EF4-FFF2-40B4-BE49-F238E27FC236}">
                <a16:creationId xmlns:a16="http://schemas.microsoft.com/office/drawing/2014/main" id="{4E8E658A-D745-A1F7-5C29-4D86B786A155}"/>
              </a:ext>
            </a:extLst>
          </p:cNvPr>
          <p:cNvGrpSpPr/>
          <p:nvPr/>
        </p:nvGrpSpPr>
        <p:grpSpPr>
          <a:xfrm>
            <a:off x="8606184" y="4196898"/>
            <a:ext cx="1126922" cy="2022899"/>
            <a:chOff x="6518147" y="4781486"/>
            <a:chExt cx="1153795" cy="2101215"/>
          </a:xfrm>
        </p:grpSpPr>
        <p:sp>
          <p:nvSpPr>
            <p:cNvPr id="51" name="object 47">
              <a:extLst>
                <a:ext uri="{FF2B5EF4-FFF2-40B4-BE49-F238E27FC236}">
                  <a16:creationId xmlns:a16="http://schemas.microsoft.com/office/drawing/2014/main" id="{1D01F915-8CC2-E64C-5AD0-259CC858E7FC}"/>
                </a:ext>
              </a:extLst>
            </p:cNvPr>
            <p:cNvSpPr/>
            <p:nvPr/>
          </p:nvSpPr>
          <p:spPr>
            <a:xfrm>
              <a:off x="6542531" y="4786883"/>
              <a:ext cx="355600" cy="977265"/>
            </a:xfrm>
            <a:custGeom>
              <a:avLst/>
              <a:gdLst/>
              <a:ahLst/>
              <a:cxnLst/>
              <a:rect l="l" t="t" r="r" b="b"/>
              <a:pathLst>
                <a:path w="355600" h="977264">
                  <a:moveTo>
                    <a:pt x="0" y="0"/>
                  </a:moveTo>
                  <a:lnTo>
                    <a:pt x="355091" y="976883"/>
                  </a:lnTo>
                </a:path>
              </a:pathLst>
            </a:custGeom>
            <a:ln w="10668">
              <a:solidFill>
                <a:srgbClr val="5BA5ED"/>
              </a:solidFill>
            </a:ln>
          </p:spPr>
          <p:txBody>
            <a:bodyPr wrap="square" lIns="0" tIns="0" rIns="0" bIns="0" rtlCol="0"/>
            <a:lstStyle/>
            <a:p>
              <a:endParaRPr/>
            </a:p>
          </p:txBody>
        </p:sp>
        <p:pic>
          <p:nvPicPr>
            <p:cNvPr id="52" name="object 48">
              <a:extLst>
                <a:ext uri="{FF2B5EF4-FFF2-40B4-BE49-F238E27FC236}">
                  <a16:creationId xmlns:a16="http://schemas.microsoft.com/office/drawing/2014/main" id="{D75D9E2C-0152-5C91-D724-BD0C6EB68724}"/>
                </a:ext>
              </a:extLst>
            </p:cNvPr>
            <p:cNvPicPr/>
            <p:nvPr/>
          </p:nvPicPr>
          <p:blipFill>
            <a:blip r:embed="rId19" cstate="print"/>
            <a:stretch>
              <a:fillRect/>
            </a:stretch>
          </p:blipFill>
          <p:spPr>
            <a:xfrm>
              <a:off x="6518147" y="5728716"/>
              <a:ext cx="1153667" cy="1153667"/>
            </a:xfrm>
            <a:prstGeom prst="rect">
              <a:avLst/>
            </a:prstGeom>
          </p:spPr>
        </p:pic>
      </p:grpSp>
      <p:sp>
        <p:nvSpPr>
          <p:cNvPr id="53" name="object 49">
            <a:extLst>
              <a:ext uri="{FF2B5EF4-FFF2-40B4-BE49-F238E27FC236}">
                <a16:creationId xmlns:a16="http://schemas.microsoft.com/office/drawing/2014/main" id="{C7B9D39E-63D5-4509-61A0-1D0FEEE499F8}"/>
              </a:ext>
            </a:extLst>
          </p:cNvPr>
          <p:cNvSpPr txBox="1"/>
          <p:nvPr/>
        </p:nvSpPr>
        <p:spPr>
          <a:xfrm>
            <a:off x="8976265" y="5565448"/>
            <a:ext cx="370886"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Sulfates</a:t>
            </a:r>
            <a:endParaRPr sz="750">
              <a:latin typeface="Cambria"/>
              <a:cs typeface="Cambria"/>
            </a:endParaRPr>
          </a:p>
        </p:txBody>
      </p:sp>
      <p:sp>
        <p:nvSpPr>
          <p:cNvPr id="54" name="object 50">
            <a:extLst>
              <a:ext uri="{FF2B5EF4-FFF2-40B4-BE49-F238E27FC236}">
                <a16:creationId xmlns:a16="http://schemas.microsoft.com/office/drawing/2014/main" id="{058D9A22-0670-28AD-4C8D-ABE6189232D4}"/>
              </a:ext>
            </a:extLst>
          </p:cNvPr>
          <p:cNvSpPr txBox="1"/>
          <p:nvPr/>
        </p:nvSpPr>
        <p:spPr>
          <a:xfrm>
            <a:off x="7387029" y="5582439"/>
            <a:ext cx="553848"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Conductivity</a:t>
            </a:r>
            <a:endParaRPr sz="750">
              <a:latin typeface="Cambria"/>
              <a:cs typeface="Cambria"/>
            </a:endParaRPr>
          </a:p>
        </p:txBody>
      </p:sp>
      <p:grpSp>
        <p:nvGrpSpPr>
          <p:cNvPr id="55" name="object 51">
            <a:extLst>
              <a:ext uri="{FF2B5EF4-FFF2-40B4-BE49-F238E27FC236}">
                <a16:creationId xmlns:a16="http://schemas.microsoft.com/office/drawing/2014/main" id="{C1D9A532-D7FE-4178-65B0-9277F36E6C0A}"/>
              </a:ext>
            </a:extLst>
          </p:cNvPr>
          <p:cNvGrpSpPr/>
          <p:nvPr/>
        </p:nvGrpSpPr>
        <p:grpSpPr>
          <a:xfrm>
            <a:off x="7106569" y="4196898"/>
            <a:ext cx="1126922" cy="2022899"/>
            <a:chOff x="5018532" y="4781486"/>
            <a:chExt cx="1153795" cy="2101215"/>
          </a:xfrm>
        </p:grpSpPr>
        <p:sp>
          <p:nvSpPr>
            <p:cNvPr id="56" name="object 52">
              <a:extLst>
                <a:ext uri="{FF2B5EF4-FFF2-40B4-BE49-F238E27FC236}">
                  <a16:creationId xmlns:a16="http://schemas.microsoft.com/office/drawing/2014/main" id="{75CDCFDC-5AF8-CA8D-8F8D-914EAFA67AA5}"/>
                </a:ext>
              </a:extLst>
            </p:cNvPr>
            <p:cNvSpPr/>
            <p:nvPr/>
          </p:nvSpPr>
          <p:spPr>
            <a:xfrm>
              <a:off x="5792723" y="4786883"/>
              <a:ext cx="355600" cy="977265"/>
            </a:xfrm>
            <a:custGeom>
              <a:avLst/>
              <a:gdLst/>
              <a:ahLst/>
              <a:cxnLst/>
              <a:rect l="l" t="t" r="r" b="b"/>
              <a:pathLst>
                <a:path w="355600" h="977264">
                  <a:moveTo>
                    <a:pt x="355092" y="0"/>
                  </a:moveTo>
                  <a:lnTo>
                    <a:pt x="0" y="976883"/>
                  </a:lnTo>
                </a:path>
              </a:pathLst>
            </a:custGeom>
            <a:ln w="10668">
              <a:solidFill>
                <a:srgbClr val="5BA5ED"/>
              </a:solidFill>
            </a:ln>
          </p:spPr>
          <p:txBody>
            <a:bodyPr wrap="square" lIns="0" tIns="0" rIns="0" bIns="0" rtlCol="0"/>
            <a:lstStyle/>
            <a:p>
              <a:endParaRPr/>
            </a:p>
          </p:txBody>
        </p:sp>
        <p:pic>
          <p:nvPicPr>
            <p:cNvPr id="57" name="object 53">
              <a:extLst>
                <a:ext uri="{FF2B5EF4-FFF2-40B4-BE49-F238E27FC236}">
                  <a16:creationId xmlns:a16="http://schemas.microsoft.com/office/drawing/2014/main" id="{3C924E87-9A90-21C7-B50B-12E86E324F13}"/>
                </a:ext>
              </a:extLst>
            </p:cNvPr>
            <p:cNvPicPr/>
            <p:nvPr/>
          </p:nvPicPr>
          <p:blipFill>
            <a:blip r:embed="rId20" cstate="print"/>
            <a:stretch>
              <a:fillRect/>
            </a:stretch>
          </p:blipFill>
          <p:spPr>
            <a:xfrm>
              <a:off x="5018532" y="5728716"/>
              <a:ext cx="1153667" cy="1153667"/>
            </a:xfrm>
            <a:prstGeom prst="rect">
              <a:avLst/>
            </a:prstGeom>
          </p:spPr>
        </p:pic>
      </p:grpSp>
      <p:sp>
        <p:nvSpPr>
          <p:cNvPr id="58" name="object 54">
            <a:extLst>
              <a:ext uri="{FF2B5EF4-FFF2-40B4-BE49-F238E27FC236}">
                <a16:creationId xmlns:a16="http://schemas.microsoft.com/office/drawing/2014/main" id="{2E190150-0603-94FB-29F3-EEFA553F0C39}"/>
              </a:ext>
            </a:extLst>
          </p:cNvPr>
          <p:cNvSpPr txBox="1"/>
          <p:nvPr/>
        </p:nvSpPr>
        <p:spPr>
          <a:xfrm>
            <a:off x="7374921" y="5565448"/>
            <a:ext cx="578656"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Conductivity</a:t>
            </a:r>
            <a:endParaRPr sz="750">
              <a:latin typeface="Cambria"/>
              <a:cs typeface="Cambria"/>
            </a:endParaRPr>
          </a:p>
        </p:txBody>
      </p:sp>
      <p:sp>
        <p:nvSpPr>
          <p:cNvPr id="59" name="object 55">
            <a:extLst>
              <a:ext uri="{FF2B5EF4-FFF2-40B4-BE49-F238E27FC236}">
                <a16:creationId xmlns:a16="http://schemas.microsoft.com/office/drawing/2014/main" id="{97609570-AF5F-A2DD-8F89-CDD235254B22}"/>
              </a:ext>
            </a:extLst>
          </p:cNvPr>
          <p:cNvSpPr txBox="1"/>
          <p:nvPr/>
        </p:nvSpPr>
        <p:spPr>
          <a:xfrm>
            <a:off x="6175490" y="4619283"/>
            <a:ext cx="682851" cy="115416"/>
          </a:xfrm>
          <a:prstGeom prst="rect">
            <a:avLst/>
          </a:prstGeom>
        </p:spPr>
        <p:txBody>
          <a:bodyPr vert="horz" wrap="square" lIns="0" tIns="0" rIns="0" bIns="0" rtlCol="0">
            <a:spAutoFit/>
          </a:bodyPr>
          <a:lstStyle/>
          <a:p>
            <a:pPr>
              <a:lnSpc>
                <a:spcPts val="880"/>
              </a:lnSpc>
            </a:pPr>
            <a:r>
              <a:rPr sz="750" b="1" dirty="0">
                <a:solidFill>
                  <a:srgbClr val="FFFFFF"/>
                </a:solidFill>
                <a:latin typeface="Cambria"/>
                <a:cs typeface="Cambria"/>
              </a:rPr>
              <a:t>Organic</a:t>
            </a:r>
            <a:r>
              <a:rPr sz="750" b="1" spc="50" dirty="0">
                <a:solidFill>
                  <a:srgbClr val="FFFFFF"/>
                </a:solidFill>
                <a:latin typeface="Cambria"/>
                <a:cs typeface="Cambria"/>
              </a:rPr>
              <a:t> </a:t>
            </a:r>
            <a:r>
              <a:rPr sz="750" b="1" spc="-10" dirty="0">
                <a:solidFill>
                  <a:srgbClr val="FFFFFF"/>
                </a:solidFill>
                <a:latin typeface="Cambria"/>
                <a:cs typeface="Cambria"/>
              </a:rPr>
              <a:t>Carbon</a:t>
            </a:r>
            <a:endParaRPr sz="750">
              <a:latin typeface="Cambria"/>
              <a:cs typeface="Cambria"/>
            </a:endParaRPr>
          </a:p>
        </p:txBody>
      </p:sp>
      <p:grpSp>
        <p:nvGrpSpPr>
          <p:cNvPr id="60" name="object 56">
            <a:extLst>
              <a:ext uri="{FF2B5EF4-FFF2-40B4-BE49-F238E27FC236}">
                <a16:creationId xmlns:a16="http://schemas.microsoft.com/office/drawing/2014/main" id="{EA7736E7-1D16-9C61-CD97-A20F89D7C3CE}"/>
              </a:ext>
            </a:extLst>
          </p:cNvPr>
          <p:cNvGrpSpPr/>
          <p:nvPr/>
        </p:nvGrpSpPr>
        <p:grpSpPr>
          <a:xfrm>
            <a:off x="5976771" y="3917380"/>
            <a:ext cx="1936296" cy="1337595"/>
            <a:chOff x="3869435" y="4528502"/>
            <a:chExt cx="1982470" cy="1389380"/>
          </a:xfrm>
        </p:grpSpPr>
        <p:sp>
          <p:nvSpPr>
            <p:cNvPr id="61" name="object 57">
              <a:extLst>
                <a:ext uri="{FF2B5EF4-FFF2-40B4-BE49-F238E27FC236}">
                  <a16:creationId xmlns:a16="http://schemas.microsoft.com/office/drawing/2014/main" id="{701BDC0C-5271-90A1-E578-8AA8182E5E02}"/>
                </a:ext>
              </a:extLst>
            </p:cNvPr>
            <p:cNvSpPr/>
            <p:nvPr/>
          </p:nvSpPr>
          <p:spPr>
            <a:xfrm>
              <a:off x="4945380" y="4533900"/>
              <a:ext cx="901065" cy="520065"/>
            </a:xfrm>
            <a:custGeom>
              <a:avLst/>
              <a:gdLst/>
              <a:ahLst/>
              <a:cxnLst/>
              <a:rect l="l" t="t" r="r" b="b"/>
              <a:pathLst>
                <a:path w="901064" h="520064">
                  <a:moveTo>
                    <a:pt x="900683" y="0"/>
                  </a:moveTo>
                  <a:lnTo>
                    <a:pt x="0" y="519683"/>
                  </a:lnTo>
                </a:path>
              </a:pathLst>
            </a:custGeom>
            <a:ln w="10668">
              <a:solidFill>
                <a:srgbClr val="5BA5ED"/>
              </a:solidFill>
            </a:ln>
          </p:spPr>
          <p:txBody>
            <a:bodyPr wrap="square" lIns="0" tIns="0" rIns="0" bIns="0" rtlCol="0"/>
            <a:lstStyle/>
            <a:p>
              <a:endParaRPr/>
            </a:p>
          </p:txBody>
        </p:sp>
        <p:pic>
          <p:nvPicPr>
            <p:cNvPr id="62" name="object 58">
              <a:extLst>
                <a:ext uri="{FF2B5EF4-FFF2-40B4-BE49-F238E27FC236}">
                  <a16:creationId xmlns:a16="http://schemas.microsoft.com/office/drawing/2014/main" id="{4AF3B320-53DF-E51E-5D41-7836D76DF0C0}"/>
                </a:ext>
              </a:extLst>
            </p:cNvPr>
            <p:cNvPicPr/>
            <p:nvPr/>
          </p:nvPicPr>
          <p:blipFill>
            <a:blip r:embed="rId21" cstate="print"/>
            <a:stretch>
              <a:fillRect/>
            </a:stretch>
          </p:blipFill>
          <p:spPr>
            <a:xfrm>
              <a:off x="3869435" y="4765548"/>
              <a:ext cx="1153667" cy="1152144"/>
            </a:xfrm>
            <a:prstGeom prst="rect">
              <a:avLst/>
            </a:prstGeom>
          </p:spPr>
        </p:pic>
      </p:grpSp>
      <p:sp>
        <p:nvSpPr>
          <p:cNvPr id="63" name="object 59">
            <a:extLst>
              <a:ext uri="{FF2B5EF4-FFF2-40B4-BE49-F238E27FC236}">
                <a16:creationId xmlns:a16="http://schemas.microsoft.com/office/drawing/2014/main" id="{18E312F7-0913-C73B-2278-632C58A4E9C3}"/>
              </a:ext>
            </a:extLst>
          </p:cNvPr>
          <p:cNvSpPr txBox="1"/>
          <p:nvPr/>
        </p:nvSpPr>
        <p:spPr>
          <a:xfrm>
            <a:off x="6163381" y="4602292"/>
            <a:ext cx="707660" cy="130163"/>
          </a:xfrm>
          <a:prstGeom prst="rect">
            <a:avLst/>
          </a:prstGeom>
        </p:spPr>
        <p:txBody>
          <a:bodyPr vert="horz" wrap="square" lIns="0" tIns="14604" rIns="0" bIns="0" rtlCol="0">
            <a:spAutoFit/>
          </a:bodyPr>
          <a:lstStyle/>
          <a:p>
            <a:pPr marL="12700">
              <a:spcBef>
                <a:spcPts val="114"/>
              </a:spcBef>
            </a:pPr>
            <a:r>
              <a:rPr sz="750" b="1" dirty="0">
                <a:solidFill>
                  <a:srgbClr val="FFFFFF"/>
                </a:solidFill>
                <a:latin typeface="Cambria"/>
                <a:cs typeface="Cambria"/>
              </a:rPr>
              <a:t>Organic</a:t>
            </a:r>
            <a:r>
              <a:rPr sz="750" b="1" spc="50" dirty="0">
                <a:solidFill>
                  <a:srgbClr val="FFFFFF"/>
                </a:solidFill>
                <a:latin typeface="Cambria"/>
                <a:cs typeface="Cambria"/>
              </a:rPr>
              <a:t> </a:t>
            </a:r>
            <a:r>
              <a:rPr sz="750" b="1" spc="-10" dirty="0">
                <a:solidFill>
                  <a:srgbClr val="FFFFFF"/>
                </a:solidFill>
                <a:latin typeface="Cambria"/>
                <a:cs typeface="Cambria"/>
              </a:rPr>
              <a:t>Carbon</a:t>
            </a:r>
            <a:endParaRPr sz="750">
              <a:latin typeface="Cambria"/>
              <a:cs typeface="Cambria"/>
            </a:endParaRPr>
          </a:p>
        </p:txBody>
      </p:sp>
      <p:sp>
        <p:nvSpPr>
          <p:cNvPr id="64" name="object 60">
            <a:extLst>
              <a:ext uri="{FF2B5EF4-FFF2-40B4-BE49-F238E27FC236}">
                <a16:creationId xmlns:a16="http://schemas.microsoft.com/office/drawing/2014/main" id="{C120AF46-DDBC-C242-C05D-E2372C17F920}"/>
              </a:ext>
            </a:extLst>
          </p:cNvPr>
          <p:cNvSpPr txBox="1"/>
          <p:nvPr/>
        </p:nvSpPr>
        <p:spPr>
          <a:xfrm>
            <a:off x="5880037" y="3142521"/>
            <a:ext cx="755416"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Trihalomethanes</a:t>
            </a:r>
            <a:endParaRPr sz="750">
              <a:latin typeface="Cambria"/>
              <a:cs typeface="Cambria"/>
            </a:endParaRPr>
          </a:p>
        </p:txBody>
      </p:sp>
      <p:grpSp>
        <p:nvGrpSpPr>
          <p:cNvPr id="65" name="object 61">
            <a:extLst>
              <a:ext uri="{FF2B5EF4-FFF2-40B4-BE49-F238E27FC236}">
                <a16:creationId xmlns:a16="http://schemas.microsoft.com/office/drawing/2014/main" id="{9FE89EF8-995A-6D91-8BB5-A7FDFDBF0893}"/>
              </a:ext>
            </a:extLst>
          </p:cNvPr>
          <p:cNvGrpSpPr/>
          <p:nvPr/>
        </p:nvGrpSpPr>
        <p:grpSpPr>
          <a:xfrm>
            <a:off x="5722127" y="2668844"/>
            <a:ext cx="2122359" cy="1109568"/>
            <a:chOff x="3610355" y="3288791"/>
            <a:chExt cx="2172970" cy="1152525"/>
          </a:xfrm>
        </p:grpSpPr>
        <p:sp>
          <p:nvSpPr>
            <p:cNvPr id="66" name="object 62">
              <a:extLst>
                <a:ext uri="{FF2B5EF4-FFF2-40B4-BE49-F238E27FC236}">
                  <a16:creationId xmlns:a16="http://schemas.microsoft.com/office/drawing/2014/main" id="{6554751A-808F-82D3-AF4A-8BD1AA45887D}"/>
                </a:ext>
              </a:extLst>
            </p:cNvPr>
            <p:cNvSpPr/>
            <p:nvPr/>
          </p:nvSpPr>
          <p:spPr>
            <a:xfrm>
              <a:off x="4753355" y="3965447"/>
              <a:ext cx="1024255" cy="180340"/>
            </a:xfrm>
            <a:custGeom>
              <a:avLst/>
              <a:gdLst/>
              <a:ahLst/>
              <a:cxnLst/>
              <a:rect l="l" t="t" r="r" b="b"/>
              <a:pathLst>
                <a:path w="1024254" h="180339">
                  <a:moveTo>
                    <a:pt x="1024127" y="179832"/>
                  </a:moveTo>
                  <a:lnTo>
                    <a:pt x="0" y="0"/>
                  </a:lnTo>
                </a:path>
              </a:pathLst>
            </a:custGeom>
            <a:ln w="10668">
              <a:solidFill>
                <a:srgbClr val="5BA5ED"/>
              </a:solidFill>
            </a:ln>
          </p:spPr>
          <p:txBody>
            <a:bodyPr wrap="square" lIns="0" tIns="0" rIns="0" bIns="0" rtlCol="0"/>
            <a:lstStyle/>
            <a:p>
              <a:endParaRPr/>
            </a:p>
          </p:txBody>
        </p:sp>
        <p:pic>
          <p:nvPicPr>
            <p:cNvPr id="67" name="object 63">
              <a:extLst>
                <a:ext uri="{FF2B5EF4-FFF2-40B4-BE49-F238E27FC236}">
                  <a16:creationId xmlns:a16="http://schemas.microsoft.com/office/drawing/2014/main" id="{D0275837-5474-7D61-D1C5-CE716EF38551}"/>
                </a:ext>
              </a:extLst>
            </p:cNvPr>
            <p:cNvPicPr/>
            <p:nvPr/>
          </p:nvPicPr>
          <p:blipFill>
            <a:blip r:embed="rId22" cstate="print"/>
            <a:stretch>
              <a:fillRect/>
            </a:stretch>
          </p:blipFill>
          <p:spPr>
            <a:xfrm>
              <a:off x="3610355" y="3288791"/>
              <a:ext cx="1152143" cy="1152143"/>
            </a:xfrm>
            <a:prstGeom prst="rect">
              <a:avLst/>
            </a:prstGeom>
          </p:spPr>
        </p:pic>
      </p:grpSp>
      <p:sp>
        <p:nvSpPr>
          <p:cNvPr id="68" name="object 64">
            <a:extLst>
              <a:ext uri="{FF2B5EF4-FFF2-40B4-BE49-F238E27FC236}">
                <a16:creationId xmlns:a16="http://schemas.microsoft.com/office/drawing/2014/main" id="{586E19AA-A076-7E82-D7AF-69DD2C255B3C}"/>
              </a:ext>
            </a:extLst>
          </p:cNvPr>
          <p:cNvSpPr txBox="1"/>
          <p:nvPr/>
        </p:nvSpPr>
        <p:spPr>
          <a:xfrm>
            <a:off x="5867929" y="3125530"/>
            <a:ext cx="780224"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Trihalomethanes</a:t>
            </a:r>
            <a:endParaRPr sz="750">
              <a:latin typeface="Cambria"/>
              <a:cs typeface="Cambria"/>
            </a:endParaRPr>
          </a:p>
        </p:txBody>
      </p:sp>
      <p:sp>
        <p:nvSpPr>
          <p:cNvPr id="69" name="object 65">
            <a:extLst>
              <a:ext uri="{FF2B5EF4-FFF2-40B4-BE49-F238E27FC236}">
                <a16:creationId xmlns:a16="http://schemas.microsoft.com/office/drawing/2014/main" id="{43409C89-D535-4979-3FC5-16587D3B50C0}"/>
              </a:ext>
            </a:extLst>
          </p:cNvPr>
          <p:cNvSpPr txBox="1"/>
          <p:nvPr/>
        </p:nvSpPr>
        <p:spPr>
          <a:xfrm>
            <a:off x="6792551" y="1842549"/>
            <a:ext cx="420503" cy="115416"/>
          </a:xfrm>
          <a:prstGeom prst="rect">
            <a:avLst/>
          </a:prstGeom>
        </p:spPr>
        <p:txBody>
          <a:bodyPr vert="horz" wrap="square" lIns="0" tIns="0" rIns="0" bIns="0" rtlCol="0">
            <a:spAutoFit/>
          </a:bodyPr>
          <a:lstStyle/>
          <a:p>
            <a:pPr>
              <a:lnSpc>
                <a:spcPts val="880"/>
              </a:lnSpc>
            </a:pPr>
            <a:r>
              <a:rPr sz="750" b="1" spc="-10" dirty="0">
                <a:solidFill>
                  <a:srgbClr val="FFFFFF"/>
                </a:solidFill>
                <a:latin typeface="Cambria"/>
                <a:cs typeface="Cambria"/>
              </a:rPr>
              <a:t>Turbidity</a:t>
            </a:r>
            <a:endParaRPr sz="750">
              <a:latin typeface="Cambria"/>
              <a:cs typeface="Cambria"/>
            </a:endParaRPr>
          </a:p>
        </p:txBody>
      </p:sp>
      <p:grpSp>
        <p:nvGrpSpPr>
          <p:cNvPr id="70" name="object 66">
            <a:extLst>
              <a:ext uri="{FF2B5EF4-FFF2-40B4-BE49-F238E27FC236}">
                <a16:creationId xmlns:a16="http://schemas.microsoft.com/office/drawing/2014/main" id="{C1E71CA8-DF97-ED0A-9ADD-3862418BEEC6}"/>
              </a:ext>
            </a:extLst>
          </p:cNvPr>
          <p:cNvGrpSpPr/>
          <p:nvPr/>
        </p:nvGrpSpPr>
        <p:grpSpPr>
          <a:xfrm>
            <a:off x="6459040" y="1393771"/>
            <a:ext cx="1581536" cy="1752690"/>
            <a:chOff x="4360164" y="1988820"/>
            <a:chExt cx="1619250" cy="1820545"/>
          </a:xfrm>
        </p:grpSpPr>
        <p:sp>
          <p:nvSpPr>
            <p:cNvPr id="71" name="object 67">
              <a:extLst>
                <a:ext uri="{FF2B5EF4-FFF2-40B4-BE49-F238E27FC236}">
                  <a16:creationId xmlns:a16="http://schemas.microsoft.com/office/drawing/2014/main" id="{FC711488-8D23-8D52-4C30-138FAD781BC3}"/>
                </a:ext>
              </a:extLst>
            </p:cNvPr>
            <p:cNvSpPr/>
            <p:nvPr/>
          </p:nvSpPr>
          <p:spPr>
            <a:xfrm>
              <a:off x="5306567" y="3006852"/>
              <a:ext cx="668020" cy="797560"/>
            </a:xfrm>
            <a:custGeom>
              <a:avLst/>
              <a:gdLst/>
              <a:ahLst/>
              <a:cxnLst/>
              <a:rect l="l" t="t" r="r" b="b"/>
              <a:pathLst>
                <a:path w="668020" h="797560">
                  <a:moveTo>
                    <a:pt x="667512" y="797051"/>
                  </a:moveTo>
                  <a:lnTo>
                    <a:pt x="0" y="0"/>
                  </a:lnTo>
                </a:path>
              </a:pathLst>
            </a:custGeom>
            <a:ln w="10668">
              <a:solidFill>
                <a:srgbClr val="5BA5ED"/>
              </a:solidFill>
            </a:ln>
          </p:spPr>
          <p:txBody>
            <a:bodyPr wrap="square" lIns="0" tIns="0" rIns="0" bIns="0" rtlCol="0"/>
            <a:lstStyle/>
            <a:p>
              <a:endParaRPr/>
            </a:p>
          </p:txBody>
        </p:sp>
        <p:pic>
          <p:nvPicPr>
            <p:cNvPr id="72" name="object 68">
              <a:extLst>
                <a:ext uri="{FF2B5EF4-FFF2-40B4-BE49-F238E27FC236}">
                  <a16:creationId xmlns:a16="http://schemas.microsoft.com/office/drawing/2014/main" id="{E7749069-A677-E401-ED61-CA9616F71EE5}"/>
                </a:ext>
              </a:extLst>
            </p:cNvPr>
            <p:cNvPicPr/>
            <p:nvPr/>
          </p:nvPicPr>
          <p:blipFill>
            <a:blip r:embed="rId23" cstate="print"/>
            <a:stretch>
              <a:fillRect/>
            </a:stretch>
          </p:blipFill>
          <p:spPr>
            <a:xfrm>
              <a:off x="4360164" y="1988820"/>
              <a:ext cx="1152143" cy="1153668"/>
            </a:xfrm>
            <a:prstGeom prst="rect">
              <a:avLst/>
            </a:prstGeom>
          </p:spPr>
        </p:pic>
      </p:grpSp>
      <p:sp>
        <p:nvSpPr>
          <p:cNvPr id="73" name="object 69">
            <a:extLst>
              <a:ext uri="{FF2B5EF4-FFF2-40B4-BE49-F238E27FC236}">
                <a16:creationId xmlns:a16="http://schemas.microsoft.com/office/drawing/2014/main" id="{9D35F44E-AF1D-835A-11C9-E7DFA2D14DD5}"/>
              </a:ext>
            </a:extLst>
          </p:cNvPr>
          <p:cNvSpPr txBox="1"/>
          <p:nvPr/>
        </p:nvSpPr>
        <p:spPr>
          <a:xfrm>
            <a:off x="6780443" y="1825558"/>
            <a:ext cx="445311" cy="130163"/>
          </a:xfrm>
          <a:prstGeom prst="rect">
            <a:avLst/>
          </a:prstGeom>
        </p:spPr>
        <p:txBody>
          <a:bodyPr vert="horz" wrap="square" lIns="0" tIns="14604" rIns="0" bIns="0" rtlCol="0">
            <a:spAutoFit/>
          </a:bodyPr>
          <a:lstStyle/>
          <a:p>
            <a:pPr marL="12700">
              <a:spcBef>
                <a:spcPts val="114"/>
              </a:spcBef>
            </a:pPr>
            <a:r>
              <a:rPr sz="750" b="1" spc="-10" dirty="0">
                <a:solidFill>
                  <a:srgbClr val="FFFFFF"/>
                </a:solidFill>
                <a:latin typeface="Cambria"/>
                <a:cs typeface="Cambria"/>
              </a:rPr>
              <a:t>Turbidity</a:t>
            </a:r>
            <a:endParaRPr sz="750">
              <a:latin typeface="Cambria"/>
              <a:cs typeface="Cambria"/>
            </a:endParaRPr>
          </a:p>
        </p:txBody>
      </p:sp>
      <p:pic>
        <p:nvPicPr>
          <p:cNvPr id="74" name="object 70">
            <a:extLst>
              <a:ext uri="{FF2B5EF4-FFF2-40B4-BE49-F238E27FC236}">
                <a16:creationId xmlns:a16="http://schemas.microsoft.com/office/drawing/2014/main" id="{1A659FD7-0955-AD8D-C635-43E0ADAB03E2}"/>
              </a:ext>
            </a:extLst>
          </p:cNvPr>
          <p:cNvPicPr/>
          <p:nvPr/>
        </p:nvPicPr>
        <p:blipFill>
          <a:blip r:embed="rId24" cstate="print"/>
          <a:stretch>
            <a:fillRect/>
          </a:stretch>
        </p:blipFill>
        <p:spPr>
          <a:xfrm>
            <a:off x="2507516" y="1723912"/>
            <a:ext cx="1716023" cy="1828800"/>
          </a:xfrm>
          <a:prstGeom prst="rect">
            <a:avLst/>
          </a:prstGeom>
        </p:spPr>
      </p:pic>
      <p:sp>
        <p:nvSpPr>
          <p:cNvPr id="75" name="object 71">
            <a:extLst>
              <a:ext uri="{FF2B5EF4-FFF2-40B4-BE49-F238E27FC236}">
                <a16:creationId xmlns:a16="http://schemas.microsoft.com/office/drawing/2014/main" id="{C31B29C0-D6B1-E111-3458-9C87123A552B}"/>
              </a:ext>
            </a:extLst>
          </p:cNvPr>
          <p:cNvSpPr txBox="1"/>
          <p:nvPr/>
        </p:nvSpPr>
        <p:spPr>
          <a:xfrm>
            <a:off x="2837717" y="2453400"/>
            <a:ext cx="1053465" cy="215444"/>
          </a:xfrm>
          <a:prstGeom prst="rect">
            <a:avLst/>
          </a:prstGeom>
        </p:spPr>
        <p:txBody>
          <a:bodyPr vert="horz" wrap="square" lIns="0" tIns="15240" rIns="0" bIns="0" rtlCol="0">
            <a:spAutoFit/>
          </a:bodyPr>
          <a:lstStyle/>
          <a:p>
            <a:pPr marL="12700">
              <a:spcBef>
                <a:spcPts val="120"/>
              </a:spcBef>
            </a:pPr>
            <a:r>
              <a:rPr sz="1300" b="1" dirty="0">
                <a:latin typeface="Cambria"/>
                <a:cs typeface="Cambria"/>
              </a:rPr>
              <a:t>9 </a:t>
            </a:r>
            <a:r>
              <a:rPr sz="1300" b="1" spc="-10" dirty="0">
                <a:latin typeface="Cambria"/>
                <a:cs typeface="Cambria"/>
              </a:rPr>
              <a:t>Parameters</a:t>
            </a:r>
            <a:endParaRPr sz="1300">
              <a:latin typeface="Cambria"/>
              <a:cs typeface="Cambria"/>
            </a:endParaRPr>
          </a:p>
        </p:txBody>
      </p:sp>
      <p:pic>
        <p:nvPicPr>
          <p:cNvPr id="76" name="object 72">
            <a:extLst>
              <a:ext uri="{FF2B5EF4-FFF2-40B4-BE49-F238E27FC236}">
                <a16:creationId xmlns:a16="http://schemas.microsoft.com/office/drawing/2014/main" id="{7451F448-507D-2D37-5EAE-0BC5F5CD0687}"/>
              </a:ext>
            </a:extLst>
          </p:cNvPr>
          <p:cNvPicPr/>
          <p:nvPr/>
        </p:nvPicPr>
        <p:blipFill>
          <a:blip r:embed="rId25" cstate="print"/>
          <a:stretch>
            <a:fillRect/>
          </a:stretch>
        </p:blipFill>
        <p:spPr>
          <a:xfrm>
            <a:off x="1954302" y="2863864"/>
            <a:ext cx="1467612" cy="1828800"/>
          </a:xfrm>
          <a:prstGeom prst="rect">
            <a:avLst/>
          </a:prstGeom>
        </p:spPr>
      </p:pic>
      <p:sp>
        <p:nvSpPr>
          <p:cNvPr id="77" name="object 73">
            <a:extLst>
              <a:ext uri="{FF2B5EF4-FFF2-40B4-BE49-F238E27FC236}">
                <a16:creationId xmlns:a16="http://schemas.microsoft.com/office/drawing/2014/main" id="{3ECC1BCC-A771-CE3A-2818-25C052D727C2}"/>
              </a:ext>
            </a:extLst>
          </p:cNvPr>
          <p:cNvSpPr txBox="1"/>
          <p:nvPr/>
        </p:nvSpPr>
        <p:spPr>
          <a:xfrm>
            <a:off x="2273812" y="3599460"/>
            <a:ext cx="1083310" cy="215444"/>
          </a:xfrm>
          <a:prstGeom prst="rect">
            <a:avLst/>
          </a:prstGeom>
        </p:spPr>
        <p:txBody>
          <a:bodyPr vert="horz" wrap="square" lIns="0" tIns="15240" rIns="0" bIns="0" rtlCol="0">
            <a:spAutoFit/>
          </a:bodyPr>
          <a:lstStyle/>
          <a:p>
            <a:pPr marL="12700">
              <a:spcBef>
                <a:spcPts val="120"/>
              </a:spcBef>
            </a:pPr>
            <a:r>
              <a:rPr sz="1300" b="1" dirty="0">
                <a:latin typeface="Cambria"/>
                <a:cs typeface="Cambria"/>
              </a:rPr>
              <a:t>3276</a:t>
            </a:r>
            <a:r>
              <a:rPr sz="1300" b="1" spc="-5" dirty="0">
                <a:latin typeface="Cambria"/>
                <a:cs typeface="Cambria"/>
              </a:rPr>
              <a:t> </a:t>
            </a:r>
            <a:r>
              <a:rPr sz="1300" b="1" spc="-10" dirty="0">
                <a:latin typeface="Cambria"/>
                <a:cs typeface="Cambria"/>
              </a:rPr>
              <a:t>Records</a:t>
            </a:r>
            <a:endParaRPr sz="1300">
              <a:latin typeface="Cambria"/>
              <a:cs typeface="Cambria"/>
            </a:endParaRPr>
          </a:p>
        </p:txBody>
      </p:sp>
      <p:pic>
        <p:nvPicPr>
          <p:cNvPr id="78" name="object 74">
            <a:extLst>
              <a:ext uri="{FF2B5EF4-FFF2-40B4-BE49-F238E27FC236}">
                <a16:creationId xmlns:a16="http://schemas.microsoft.com/office/drawing/2014/main" id="{082BBE50-76D6-BB58-ECDC-5C0C8E35824D}"/>
              </a:ext>
            </a:extLst>
          </p:cNvPr>
          <p:cNvPicPr/>
          <p:nvPr/>
        </p:nvPicPr>
        <p:blipFill>
          <a:blip r:embed="rId26" cstate="print"/>
          <a:stretch>
            <a:fillRect/>
          </a:stretch>
        </p:blipFill>
        <p:spPr>
          <a:xfrm>
            <a:off x="2512088" y="4002294"/>
            <a:ext cx="1711451" cy="1712975"/>
          </a:xfrm>
          <a:prstGeom prst="rect">
            <a:avLst/>
          </a:prstGeom>
        </p:spPr>
      </p:pic>
      <p:sp>
        <p:nvSpPr>
          <p:cNvPr id="79" name="object 75">
            <a:extLst>
              <a:ext uri="{FF2B5EF4-FFF2-40B4-BE49-F238E27FC236}">
                <a16:creationId xmlns:a16="http://schemas.microsoft.com/office/drawing/2014/main" id="{45B7B4BF-8FAB-03D0-9A79-12F69C17DAD4}"/>
              </a:ext>
            </a:extLst>
          </p:cNvPr>
          <p:cNvSpPr txBox="1"/>
          <p:nvPr/>
        </p:nvSpPr>
        <p:spPr>
          <a:xfrm>
            <a:off x="2827076" y="4658670"/>
            <a:ext cx="1077595" cy="403860"/>
          </a:xfrm>
          <a:prstGeom prst="rect">
            <a:avLst/>
          </a:prstGeom>
        </p:spPr>
        <p:txBody>
          <a:bodyPr vert="horz" wrap="square" lIns="0" tIns="38735" rIns="0" bIns="0" rtlCol="0">
            <a:spAutoFit/>
          </a:bodyPr>
          <a:lstStyle/>
          <a:p>
            <a:pPr marL="215265" marR="5080" indent="-203200">
              <a:lnSpc>
                <a:spcPts val="1390"/>
              </a:lnSpc>
              <a:spcBef>
                <a:spcPts val="305"/>
              </a:spcBef>
            </a:pPr>
            <a:r>
              <a:rPr sz="1300" b="1" dirty="0">
                <a:latin typeface="Cambria"/>
                <a:cs typeface="Cambria"/>
              </a:rPr>
              <a:t>Binary</a:t>
            </a:r>
            <a:r>
              <a:rPr sz="1300" b="1" spc="20" dirty="0">
                <a:latin typeface="Cambria"/>
                <a:cs typeface="Cambria"/>
              </a:rPr>
              <a:t> </a:t>
            </a:r>
            <a:r>
              <a:rPr sz="1300" b="1" spc="-20" dirty="0">
                <a:latin typeface="Cambria"/>
                <a:cs typeface="Cambria"/>
              </a:rPr>
              <a:t>Target </a:t>
            </a:r>
            <a:r>
              <a:rPr sz="1300" b="1" spc="-10" dirty="0">
                <a:latin typeface="Cambria"/>
                <a:cs typeface="Cambria"/>
              </a:rPr>
              <a:t>Variable</a:t>
            </a:r>
            <a:endParaRPr sz="1300">
              <a:latin typeface="Cambria"/>
              <a:cs typeface="Cambria"/>
            </a:endParaRPr>
          </a:p>
        </p:txBody>
      </p:sp>
      <p:pic>
        <p:nvPicPr>
          <p:cNvPr id="2" name="Picture 1">
            <a:extLst>
              <a:ext uri="{FF2B5EF4-FFF2-40B4-BE49-F238E27FC236}">
                <a16:creationId xmlns:a16="http://schemas.microsoft.com/office/drawing/2014/main" id="{1F4917FD-8170-2A51-233A-CA62455AC68D}"/>
              </a:ext>
            </a:extLst>
          </p:cNvPr>
          <p:cNvPicPr>
            <a:picLocks noChangeAspect="1"/>
          </p:cNvPicPr>
          <p:nvPr/>
        </p:nvPicPr>
        <p:blipFill>
          <a:blip r:embed="rId27"/>
          <a:stretch>
            <a:fillRect/>
          </a:stretch>
        </p:blipFill>
        <p:spPr>
          <a:xfrm>
            <a:off x="10353901" y="505902"/>
            <a:ext cx="1340535" cy="1153048"/>
          </a:xfrm>
          <a:prstGeom prst="rect">
            <a:avLst/>
          </a:prstGeom>
        </p:spPr>
      </p:pic>
    </p:spTree>
    <p:extLst>
      <p:ext uri="{BB962C8B-B14F-4D97-AF65-F5344CB8AC3E}">
        <p14:creationId xmlns:p14="http://schemas.microsoft.com/office/powerpoint/2010/main" val="35295520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952</TotalTime>
  <Words>1747</Words>
  <Application>Microsoft Office PowerPoint</Application>
  <PresentationFormat>Widescreen</PresentationFormat>
  <Paragraphs>219</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Garamond</vt:lpstr>
      <vt:lpstr>Times New Roman</vt:lpstr>
      <vt:lpstr>Wingdings</vt:lpstr>
      <vt:lpstr>Organic</vt:lpstr>
      <vt:lpstr>SIR M. VISVESVARAYA INSTITUTE OF TECHNOLOGY DEPARTMENT OF COMPUTER SCIENCE AND ENGINEERING        </vt:lpstr>
      <vt:lpstr>CONTENTS</vt:lpstr>
      <vt:lpstr>ABSTRACT</vt:lpstr>
      <vt:lpstr>INTRODUCTION</vt:lpstr>
      <vt:lpstr>LITERATURE SURVEY </vt:lpstr>
      <vt:lpstr>PowerPoint Presentation</vt:lpstr>
      <vt:lpstr>PowerPoint Presentation</vt:lpstr>
      <vt:lpstr>PROBLEM STATEMENT</vt:lpstr>
      <vt:lpstr>The Dataset</vt:lpstr>
      <vt:lpstr>PowerPoint Presentation</vt:lpstr>
      <vt:lpstr>OBJECTIVES</vt:lpstr>
      <vt:lpstr>EXISTING SYSTEM</vt:lpstr>
      <vt:lpstr>PROPOSED SYSTEM</vt:lpstr>
      <vt:lpstr>SOFTWARE REQUIREMENT SPECIFICATION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 M. VISVESVARAYA INSTITUTE OF TECHNOLOGY DEPARTMENT OF COMPUTER SCIENCE AND ENGINEERING</dc:title>
  <dc:creator>admin</dc:creator>
  <cp:lastModifiedBy>Siddhi Narayan</cp:lastModifiedBy>
  <cp:revision>21</cp:revision>
  <dcterms:created xsi:type="dcterms:W3CDTF">2023-11-02T07:34:00Z</dcterms:created>
  <dcterms:modified xsi:type="dcterms:W3CDTF">2024-05-29T05:34:31Z</dcterms:modified>
</cp:coreProperties>
</file>