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353B060-2F37-4D1A-B536-F0E8B367A348}"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92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D8613-1DC0-4787-B09D-3483EBAF91C2}"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405141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762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6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378450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90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235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59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304982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8613-1DC0-4787-B09D-3483EBAF91C2}" type="datetimeFigureOut">
              <a:rPr lang="en-IN" smtClean="0"/>
              <a:t>17/05/2019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3B060-2F37-4D1A-B536-F0E8B367A348}"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39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D8613-1DC0-4787-B09D-3483EBAF91C2}"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248342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D8613-1DC0-4787-B09D-3483EBAF91C2}" type="datetimeFigureOut">
              <a:rPr lang="en-IN" smtClean="0"/>
              <a:t>17/05/2019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53B060-2F37-4D1A-B536-F0E8B367A348}"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99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D8613-1DC0-4787-B09D-3483EBAF91C2}" type="datetimeFigureOut">
              <a:rPr lang="en-IN" smtClean="0"/>
              <a:t>17/05/2019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53B060-2F37-4D1A-B536-F0E8B367A348}"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89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D8613-1DC0-4787-B09D-3483EBAF91C2}" type="datetimeFigureOut">
              <a:rPr lang="en-IN" smtClean="0"/>
              <a:t>17/05/2019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182899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D8613-1DC0-4787-B09D-3483EBAF91C2}"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3B060-2F37-4D1A-B536-F0E8B367A348}"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1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D8613-1DC0-4787-B09D-3483EBAF91C2}" type="datetimeFigureOut">
              <a:rPr lang="en-IN" smtClean="0"/>
              <a:t>17/05/2019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3B060-2F37-4D1A-B536-F0E8B367A348}" type="slidenum">
              <a:rPr lang="en-IN" smtClean="0"/>
              <a:t>‹#›</a:t>
            </a:fld>
            <a:endParaRPr lang="en-IN"/>
          </a:p>
        </p:txBody>
      </p:sp>
    </p:spTree>
    <p:extLst>
      <p:ext uri="{BB962C8B-B14F-4D97-AF65-F5344CB8AC3E}">
        <p14:creationId xmlns:p14="http://schemas.microsoft.com/office/powerpoint/2010/main" val="253593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0D8613-1DC0-4787-B09D-3483EBAF91C2}" type="datetimeFigureOut">
              <a:rPr lang="en-IN" smtClean="0"/>
              <a:t>17/05/2019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53B060-2F37-4D1A-B536-F0E8B367A348}" type="slidenum">
              <a:rPr lang="en-IN" smtClean="0"/>
              <a:t>‹#›</a:t>
            </a:fld>
            <a:endParaRPr lang="en-IN"/>
          </a:p>
        </p:txBody>
      </p:sp>
    </p:spTree>
    <p:extLst>
      <p:ext uri="{BB962C8B-B14F-4D97-AF65-F5344CB8AC3E}">
        <p14:creationId xmlns:p14="http://schemas.microsoft.com/office/powerpoint/2010/main" val="4143030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Wales" TargetMode="External"/><Relationship Id="rId13" Type="http://schemas.openxmlformats.org/officeDocument/2006/relationships/hyperlink" Target="https://en.wikipedia.org/wiki/Isles_of_Scilly" TargetMode="External"/><Relationship Id="rId18" Type="http://schemas.openxmlformats.org/officeDocument/2006/relationships/hyperlink" Target="https://en.wikipedia.org/wiki/List_of_busiest_city_airport_systems_by_passenger_traffic" TargetMode="External"/><Relationship Id="rId26" Type="http://schemas.openxmlformats.org/officeDocument/2006/relationships/hyperlink" Target="https://en.wikipedia.org/wiki/Greater_London_Built-up_Area" TargetMode="External"/><Relationship Id="rId3" Type="http://schemas.openxmlformats.org/officeDocument/2006/relationships/hyperlink" Target="https://en.wikipedia.org/wiki/Countries_of_the_United_Kingdom" TargetMode="External"/><Relationship Id="rId21" Type="http://schemas.openxmlformats.org/officeDocument/2006/relationships/hyperlink" Target="https://en.wikipedia.org/wiki/Ultra_high-net-worth_individual" TargetMode="External"/><Relationship Id="rId7" Type="http://schemas.openxmlformats.org/officeDocument/2006/relationships/hyperlink" Target="https://en.wikipedia.org/wiki/England#cite_note-7" TargetMode="External"/><Relationship Id="rId12" Type="http://schemas.openxmlformats.org/officeDocument/2006/relationships/hyperlink" Target="https://en.wikipedia.org/wiki/List_of_islands_of_England" TargetMode="External"/><Relationship Id="rId17" Type="http://schemas.openxmlformats.org/officeDocument/2006/relationships/hyperlink" Target="https://en.wikipedia.org/wiki/Global_city" TargetMode="External"/><Relationship Id="rId25" Type="http://schemas.openxmlformats.org/officeDocument/2006/relationships/hyperlink" Target="https://en.wikipedia.org/wiki/List_of_cities_in_the_European_Union_by_population_within_city_limits" TargetMode="External"/><Relationship Id="rId2" Type="http://schemas.openxmlformats.org/officeDocument/2006/relationships/hyperlink" Target="https://en.wikipedia.org/wiki/Country" TargetMode="External"/><Relationship Id="rId16" Type="http://schemas.openxmlformats.org/officeDocument/2006/relationships/hyperlink" Target="https://en.wikipedia.org/wiki/England" TargetMode="External"/><Relationship Id="rId20" Type="http://schemas.openxmlformats.org/officeDocument/2006/relationships/hyperlink" Target="https://en.wikipedia.org/wiki/Retail#Global_top_ten_retailers" TargetMode="External"/><Relationship Id="rId1" Type="http://schemas.openxmlformats.org/officeDocument/2006/relationships/slideLayout" Target="../slideLayouts/slideLayout2.xml"/><Relationship Id="rId6" Type="http://schemas.openxmlformats.org/officeDocument/2006/relationships/hyperlink" Target="https://en.wikipedia.org/wiki/England#cite_note-6" TargetMode="External"/><Relationship Id="rId11" Type="http://schemas.openxmlformats.org/officeDocument/2006/relationships/hyperlink" Target="https://en.wikipedia.org/wiki/Atlantic_Ocean#Northern_Atlantic" TargetMode="External"/><Relationship Id="rId24" Type="http://schemas.openxmlformats.org/officeDocument/2006/relationships/hyperlink" Target="https://en.wikipedia.org/wiki/Greater_London" TargetMode="External"/><Relationship Id="rId5" Type="http://schemas.openxmlformats.org/officeDocument/2006/relationships/hyperlink" Target="https://en.wikipedia.org/wiki/England#cite_note-5" TargetMode="External"/><Relationship Id="rId15" Type="http://schemas.openxmlformats.org/officeDocument/2006/relationships/hyperlink" Target="https://en.wikipedia.org/wiki/Capital_city" TargetMode="External"/><Relationship Id="rId23" Type="http://schemas.openxmlformats.org/officeDocument/2006/relationships/hyperlink" Target="https://en.wikipedia.org/wiki/Summer_Olympic_Games" TargetMode="External"/><Relationship Id="rId10" Type="http://schemas.openxmlformats.org/officeDocument/2006/relationships/hyperlink" Target="https://en.wikipedia.org/wiki/Great_Britain" TargetMode="External"/><Relationship Id="rId19" Type="http://schemas.openxmlformats.org/officeDocument/2006/relationships/hyperlink" Target="https://en.wikipedia.org/wiki/Foreign_direct_investment" TargetMode="External"/><Relationship Id="rId4" Type="http://schemas.openxmlformats.org/officeDocument/2006/relationships/hyperlink" Target="https://en.wikipedia.org/wiki/United_Kingdom" TargetMode="External"/><Relationship Id="rId9" Type="http://schemas.openxmlformats.org/officeDocument/2006/relationships/hyperlink" Target="https://en.wikipedia.org/wiki/Scotland" TargetMode="External"/><Relationship Id="rId14" Type="http://schemas.openxmlformats.org/officeDocument/2006/relationships/hyperlink" Target="https://en.wikipedia.org/wiki/Isle_of_Wight" TargetMode="External"/><Relationship Id="rId22" Type="http://schemas.openxmlformats.org/officeDocument/2006/relationships/hyperlink" Target="https://en.wikipedia.org/wiki/2012_Summer_Olympics" TargetMode="External"/><Relationship Id="rId27" Type="http://schemas.openxmlformats.org/officeDocument/2006/relationships/hyperlink" Target="https://en.wikipedia.org/wiki/List_of_urban_areas_in_the_European_Un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wnslist.co.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8B75-9AB4-4C85-B4DE-1073A84B72E2}"/>
              </a:ext>
            </a:extLst>
          </p:cNvPr>
          <p:cNvSpPr>
            <a:spLocks noGrp="1"/>
          </p:cNvSpPr>
          <p:nvPr>
            <p:ph type="title"/>
          </p:nvPr>
        </p:nvSpPr>
        <p:spPr>
          <a:xfrm>
            <a:off x="838200" y="365125"/>
            <a:ext cx="10515600" cy="6228622"/>
          </a:xfrm>
        </p:spPr>
        <p:txBody>
          <a:bodyPr/>
          <a:lstStyle/>
          <a:p>
            <a:pPr algn="ctr"/>
            <a:r>
              <a:rPr lang="en-IN" dirty="0"/>
              <a:t>Identifying Locations in London that various people go for.</a:t>
            </a:r>
          </a:p>
        </p:txBody>
      </p:sp>
    </p:spTree>
    <p:extLst>
      <p:ext uri="{BB962C8B-B14F-4D97-AF65-F5344CB8AC3E}">
        <p14:creationId xmlns:p14="http://schemas.microsoft.com/office/powerpoint/2010/main" val="390866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9E35-D27A-4654-9B3B-9DC9A32A9D85}"/>
              </a:ext>
            </a:extLst>
          </p:cNvPr>
          <p:cNvSpPr>
            <a:spLocks noGrp="1"/>
          </p:cNvSpPr>
          <p:nvPr>
            <p:ph type="title"/>
          </p:nvPr>
        </p:nvSpPr>
        <p:spPr/>
        <p:txBody>
          <a:bodyPr>
            <a:normAutofit fontScale="90000"/>
          </a:bodyPr>
          <a:lstStyle/>
          <a:p>
            <a:pPr algn="ctr"/>
            <a:r>
              <a:rPr lang="en-IN" dirty="0"/>
              <a:t>Cluster 2: Business man, Investor, especially bachelors as pub, entertainment dominates </a:t>
            </a:r>
          </a:p>
        </p:txBody>
      </p:sp>
      <p:pic>
        <p:nvPicPr>
          <p:cNvPr id="5" name="Content Placeholder 4">
            <a:extLst>
              <a:ext uri="{FF2B5EF4-FFF2-40B4-BE49-F238E27FC236}">
                <a16:creationId xmlns:a16="http://schemas.microsoft.com/office/drawing/2014/main" id="{3376B339-E739-4119-B3F9-699FF3C91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299" y="2557463"/>
            <a:ext cx="4591402" cy="3317875"/>
          </a:xfrm>
        </p:spPr>
      </p:pic>
    </p:spTree>
    <p:extLst>
      <p:ext uri="{BB962C8B-B14F-4D97-AF65-F5344CB8AC3E}">
        <p14:creationId xmlns:p14="http://schemas.microsoft.com/office/powerpoint/2010/main" val="19411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CA1A-2B91-4B60-9153-360B3AB22C06}"/>
              </a:ext>
            </a:extLst>
          </p:cNvPr>
          <p:cNvSpPr>
            <a:spLocks noGrp="1"/>
          </p:cNvSpPr>
          <p:nvPr>
            <p:ph type="title"/>
          </p:nvPr>
        </p:nvSpPr>
        <p:spPr/>
        <p:txBody>
          <a:bodyPr>
            <a:normAutofit fontScale="90000"/>
          </a:bodyPr>
          <a:lstStyle/>
          <a:p>
            <a:pPr algn="ctr"/>
            <a:r>
              <a:rPr lang="en-IN" dirty="0"/>
              <a:t>Cluster 3: Tourist and recreation</a:t>
            </a:r>
            <a:br>
              <a:rPr lang="en-IN" dirty="0"/>
            </a:br>
            <a:endParaRPr lang="en-IN" dirty="0"/>
          </a:p>
        </p:txBody>
      </p:sp>
      <p:pic>
        <p:nvPicPr>
          <p:cNvPr id="5" name="Content Placeholder 4">
            <a:extLst>
              <a:ext uri="{FF2B5EF4-FFF2-40B4-BE49-F238E27FC236}">
                <a16:creationId xmlns:a16="http://schemas.microsoft.com/office/drawing/2014/main" id="{F4100680-08C5-4E23-84BC-A7CE327DC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3171073"/>
            <a:ext cx="9601200" cy="2090654"/>
          </a:xfrm>
        </p:spPr>
      </p:pic>
    </p:spTree>
    <p:extLst>
      <p:ext uri="{BB962C8B-B14F-4D97-AF65-F5344CB8AC3E}">
        <p14:creationId xmlns:p14="http://schemas.microsoft.com/office/powerpoint/2010/main" val="1982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17A2-5D72-4518-9AB7-6179018567AD}"/>
              </a:ext>
            </a:extLst>
          </p:cNvPr>
          <p:cNvSpPr>
            <a:spLocks noGrp="1"/>
          </p:cNvSpPr>
          <p:nvPr>
            <p:ph type="title"/>
          </p:nvPr>
        </p:nvSpPr>
        <p:spPr/>
        <p:txBody>
          <a:bodyPr>
            <a:normAutofit fontScale="90000"/>
          </a:bodyPr>
          <a:lstStyle/>
          <a:p>
            <a:pPr algn="ctr"/>
            <a:r>
              <a:rPr lang="en-IN" dirty="0"/>
              <a:t>Cluster 4: East Asians – especially Chinese and Japanese</a:t>
            </a:r>
          </a:p>
        </p:txBody>
      </p:sp>
      <p:pic>
        <p:nvPicPr>
          <p:cNvPr id="5" name="Content Placeholder 4">
            <a:extLst>
              <a:ext uri="{FF2B5EF4-FFF2-40B4-BE49-F238E27FC236}">
                <a16:creationId xmlns:a16="http://schemas.microsoft.com/office/drawing/2014/main" id="{55CCFE3C-D4CC-4A2E-AF0B-A8463C64A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41195"/>
            <a:ext cx="10448925" cy="1846285"/>
          </a:xfrm>
        </p:spPr>
      </p:pic>
      <p:pic>
        <p:nvPicPr>
          <p:cNvPr id="7" name="Picture 6">
            <a:extLst>
              <a:ext uri="{FF2B5EF4-FFF2-40B4-BE49-F238E27FC236}">
                <a16:creationId xmlns:a16="http://schemas.microsoft.com/office/drawing/2014/main" id="{1682F5B4-EE89-437B-AC25-3F686D734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 y="4287480"/>
            <a:ext cx="10277475" cy="1846285"/>
          </a:xfrm>
          <a:prstGeom prst="rect">
            <a:avLst/>
          </a:prstGeom>
        </p:spPr>
      </p:pic>
    </p:spTree>
    <p:extLst>
      <p:ext uri="{BB962C8B-B14F-4D97-AF65-F5344CB8AC3E}">
        <p14:creationId xmlns:p14="http://schemas.microsoft.com/office/powerpoint/2010/main" val="20869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F0B7-38B2-4B8E-87D6-1B0E6BA341A8}"/>
              </a:ext>
            </a:extLst>
          </p:cNvPr>
          <p:cNvSpPr>
            <a:spLocks noGrp="1"/>
          </p:cNvSpPr>
          <p:nvPr>
            <p:ph type="title"/>
          </p:nvPr>
        </p:nvSpPr>
        <p:spPr/>
        <p:txBody>
          <a:bodyPr>
            <a:normAutofit fontScale="90000"/>
          </a:bodyPr>
          <a:lstStyle/>
          <a:p>
            <a:pPr algn="ctr"/>
            <a:r>
              <a:rPr lang="en-IN" dirty="0"/>
              <a:t>Cluster 5: Children, youngster looking for growth/career in sports </a:t>
            </a:r>
          </a:p>
        </p:txBody>
      </p:sp>
      <p:pic>
        <p:nvPicPr>
          <p:cNvPr id="11" name="Content Placeholder 10">
            <a:extLst>
              <a:ext uri="{FF2B5EF4-FFF2-40B4-BE49-F238E27FC236}">
                <a16:creationId xmlns:a16="http://schemas.microsoft.com/office/drawing/2014/main" id="{0E155D8C-0D9A-4E05-9079-6A85E7569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38" y="2441195"/>
            <a:ext cx="10287000" cy="1795951"/>
          </a:xfrm>
        </p:spPr>
      </p:pic>
      <p:pic>
        <p:nvPicPr>
          <p:cNvPr id="13" name="Picture 12">
            <a:extLst>
              <a:ext uri="{FF2B5EF4-FFF2-40B4-BE49-F238E27FC236}">
                <a16:creationId xmlns:a16="http://schemas.microsoft.com/office/drawing/2014/main" id="{1A972947-3AEF-41D9-A1C8-11B586882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553" y="4032046"/>
            <a:ext cx="10401300" cy="2142251"/>
          </a:xfrm>
          <a:prstGeom prst="rect">
            <a:avLst/>
          </a:prstGeom>
        </p:spPr>
      </p:pic>
    </p:spTree>
    <p:extLst>
      <p:ext uri="{BB962C8B-B14F-4D97-AF65-F5344CB8AC3E}">
        <p14:creationId xmlns:p14="http://schemas.microsoft.com/office/powerpoint/2010/main" val="126270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30DF-05A2-45A4-B051-C87AF44CFEE3}"/>
              </a:ext>
            </a:extLst>
          </p:cNvPr>
          <p:cNvSpPr>
            <a:spLocks noGrp="1"/>
          </p:cNvSpPr>
          <p:nvPr>
            <p:ph type="title"/>
          </p:nvPr>
        </p:nvSpPr>
        <p:spPr/>
        <p:txBody>
          <a:bodyPr/>
          <a:lstStyle/>
          <a:p>
            <a:pPr algn="ctr"/>
            <a:r>
              <a:rPr lang="en-IN" dirty="0"/>
              <a:t>Discussion</a:t>
            </a:r>
          </a:p>
        </p:txBody>
      </p:sp>
      <p:sp>
        <p:nvSpPr>
          <p:cNvPr id="3" name="Content Placeholder 2">
            <a:extLst>
              <a:ext uri="{FF2B5EF4-FFF2-40B4-BE49-F238E27FC236}">
                <a16:creationId xmlns:a16="http://schemas.microsoft.com/office/drawing/2014/main" id="{3E439C0B-196E-434E-997A-EE86BDDD0CFE}"/>
              </a:ext>
            </a:extLst>
          </p:cNvPr>
          <p:cNvSpPr>
            <a:spLocks noGrp="1"/>
          </p:cNvSpPr>
          <p:nvPr>
            <p:ph idx="1"/>
          </p:nvPr>
        </p:nvSpPr>
        <p:spPr/>
        <p:txBody>
          <a:bodyPr>
            <a:noAutofit/>
          </a:bodyPr>
          <a:lstStyle/>
          <a:p>
            <a:pPr marL="0" indent="0">
              <a:buNone/>
            </a:pPr>
            <a:r>
              <a:rPr lang="en-IN" sz="1600" dirty="0">
                <a:latin typeface="Arial" panose="020B0604020202020204" pitchFamily="34" charset="0"/>
                <a:cs typeface="Arial" panose="020B0604020202020204" pitchFamily="34" charset="0"/>
              </a:rPr>
              <a:t>Based on cluster for each city above, we believe that classification for each cluster can be done better with calculation of venues categories (most common) in each locations. Referring to each cluster, we can't determine clearly what represent in each cluster by using Foursquare – Most Common Venue data.</a:t>
            </a:r>
          </a:p>
          <a:p>
            <a:r>
              <a:rPr lang="en-IN" sz="1600" dirty="0">
                <a:latin typeface="Arial" panose="020B0604020202020204" pitchFamily="34" charset="0"/>
                <a:cs typeface="Arial" panose="020B0604020202020204" pitchFamily="34" charset="0"/>
              </a:rPr>
              <a:t>However, for the sake of this project we assumed each cluster preference for people moving to London as follow:</a:t>
            </a:r>
          </a:p>
          <a:p>
            <a:r>
              <a:rPr lang="en-IN" sz="1600" dirty="0">
                <a:latin typeface="Arial" panose="020B0604020202020204" pitchFamily="34" charset="0"/>
                <a:cs typeface="Arial" panose="020B0604020202020204" pitchFamily="34" charset="0"/>
              </a:rPr>
              <a:t>Cluster 1: Middle east and South Asian Country</a:t>
            </a:r>
          </a:p>
          <a:p>
            <a:r>
              <a:rPr lang="en-IN" sz="1600" dirty="0">
                <a:latin typeface="Arial" panose="020B0604020202020204" pitchFamily="34" charset="0"/>
                <a:cs typeface="Arial" panose="020B0604020202020204" pitchFamily="34" charset="0"/>
              </a:rPr>
              <a:t>Cluster 2: Business man, Investor, especially bachelors as pub, entertainment dominates </a:t>
            </a:r>
          </a:p>
          <a:p>
            <a:r>
              <a:rPr lang="en-IN" sz="1600" dirty="0">
                <a:latin typeface="Arial" panose="020B0604020202020204" pitchFamily="34" charset="0"/>
                <a:cs typeface="Arial" panose="020B0604020202020204" pitchFamily="34" charset="0"/>
              </a:rPr>
              <a:t>Cluster 3: Tourist and recreation</a:t>
            </a:r>
          </a:p>
          <a:p>
            <a:r>
              <a:rPr lang="en-IN" sz="1600" dirty="0">
                <a:latin typeface="Arial" panose="020B0604020202020204" pitchFamily="34" charset="0"/>
                <a:cs typeface="Arial" panose="020B0604020202020204" pitchFamily="34" charset="0"/>
              </a:rPr>
              <a:t>Cluster 4: East Asians – especially Chinese and Japanese</a:t>
            </a:r>
          </a:p>
          <a:p>
            <a:r>
              <a:rPr lang="en-IN" sz="1600" dirty="0">
                <a:latin typeface="Arial" panose="020B0604020202020204" pitchFamily="34" charset="0"/>
                <a:cs typeface="Arial" panose="020B0604020202020204" pitchFamily="34" charset="0"/>
              </a:rPr>
              <a:t>Cluster 5: Children, youngster looking for growth and training in sports .</a:t>
            </a:r>
          </a:p>
        </p:txBody>
      </p:sp>
    </p:spTree>
    <p:extLst>
      <p:ext uri="{BB962C8B-B14F-4D97-AF65-F5344CB8AC3E}">
        <p14:creationId xmlns:p14="http://schemas.microsoft.com/office/powerpoint/2010/main" val="153289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369-DB9B-48A4-8C85-FDBD41B9109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56AA50F-8F28-47B5-9070-0CD99176CA48}"/>
              </a:ext>
            </a:extLst>
          </p:cNvPr>
          <p:cNvSpPr>
            <a:spLocks noGrp="1"/>
          </p:cNvSpPr>
          <p:nvPr>
            <p:ph idx="1"/>
          </p:nvPr>
        </p:nvSpPr>
        <p:spPr/>
        <p:txBody>
          <a:bodyPr>
            <a:normAutofit/>
          </a:bodyPr>
          <a:lstStyle/>
          <a:p>
            <a:pPr marL="0" indent="0" algn="just">
              <a:buNone/>
            </a:pPr>
            <a:r>
              <a:rPr lang="en-IN" sz="1800" dirty="0">
                <a:latin typeface="Arial" panose="020B0604020202020204" pitchFamily="34" charset="0"/>
                <a:cs typeface="Arial" panose="020B0604020202020204" pitchFamily="34" charset="0"/>
              </a:rPr>
              <a:t>Using Foursquare API, we can captured data of common places all around the world. Using it, we refer back to our main objectives, which is to determine; The similarity or dissimilarity of both cities classification of area located inside the city whether it is residential, tourism places, or others In conclusion, London is the centre of attraction among people around the world. However, to declare locations of London on common venues visited is quite difficult. All cities are similar in some venues also dissimilar in certain venues. And for classification 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p>
        </p:txBody>
      </p:sp>
    </p:spTree>
    <p:extLst>
      <p:ext uri="{BB962C8B-B14F-4D97-AF65-F5344CB8AC3E}">
        <p14:creationId xmlns:p14="http://schemas.microsoft.com/office/powerpoint/2010/main" val="354288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A2C315-B1B3-453F-9F48-5F67C5A29D11}"/>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167CD8C0-569F-40E2-B808-57E65A8F0735}"/>
              </a:ext>
            </a:extLst>
          </p:cNvPr>
          <p:cNvSpPr>
            <a:spLocks noGrp="1"/>
          </p:cNvSpPr>
          <p:nvPr>
            <p:ph idx="1"/>
          </p:nvPr>
        </p:nvSpPr>
        <p:spPr/>
        <p:txBody>
          <a:bodyPr>
            <a:noAutofit/>
          </a:bodyPr>
          <a:lstStyle/>
          <a:p>
            <a:r>
              <a:rPr lang="en-IN" sz="1200" b="1" dirty="0">
                <a:latin typeface="Arial" panose="020B0604020202020204" pitchFamily="34" charset="0"/>
                <a:cs typeface="Arial" panose="020B0604020202020204" pitchFamily="34" charset="0"/>
              </a:rPr>
              <a:t>England</a:t>
            </a:r>
            <a:r>
              <a:rPr lang="en-IN" sz="1200" dirty="0">
                <a:latin typeface="Arial" panose="020B0604020202020204" pitchFamily="34" charset="0"/>
                <a:cs typeface="Arial" panose="020B0604020202020204" pitchFamily="34" charset="0"/>
              </a:rPr>
              <a:t> is a </a:t>
            </a:r>
            <a:r>
              <a:rPr lang="en-IN" sz="1200" dirty="0">
                <a:latin typeface="Arial" panose="020B0604020202020204" pitchFamily="34" charset="0"/>
                <a:cs typeface="Arial" panose="020B0604020202020204" pitchFamily="34" charset="0"/>
                <a:hlinkClick r:id="rId2" tooltip="Country"/>
              </a:rPr>
              <a:t>country</a:t>
            </a:r>
            <a:r>
              <a:rPr lang="en-IN" sz="1200" dirty="0">
                <a:latin typeface="Arial" panose="020B0604020202020204" pitchFamily="34" charset="0"/>
                <a:cs typeface="Arial" panose="020B0604020202020204" pitchFamily="34" charset="0"/>
              </a:rPr>
              <a:t> that is </a:t>
            </a:r>
            <a:r>
              <a:rPr lang="en-IN" sz="1200" dirty="0">
                <a:latin typeface="Arial" panose="020B0604020202020204" pitchFamily="34" charset="0"/>
                <a:cs typeface="Arial" panose="020B0604020202020204" pitchFamily="34" charset="0"/>
                <a:hlinkClick r:id="rId3" tooltip="Countries of the United Kingdom"/>
              </a:rPr>
              <a:t>part</a:t>
            </a:r>
            <a:r>
              <a:rPr lang="en-IN" sz="1200" dirty="0">
                <a:latin typeface="Arial" panose="020B0604020202020204" pitchFamily="34" charset="0"/>
                <a:cs typeface="Arial" panose="020B0604020202020204" pitchFamily="34" charset="0"/>
              </a:rPr>
              <a:t> of the </a:t>
            </a:r>
            <a:r>
              <a:rPr lang="en-IN" sz="1200" dirty="0">
                <a:latin typeface="Arial" panose="020B0604020202020204" pitchFamily="34" charset="0"/>
                <a:cs typeface="Arial" panose="020B0604020202020204" pitchFamily="34" charset="0"/>
                <a:hlinkClick r:id="rId4" tooltip="United Kingdom"/>
              </a:rPr>
              <a:t>United Kingdom</a:t>
            </a:r>
            <a:r>
              <a:rPr lang="en-IN" sz="1200" dirty="0">
                <a:latin typeface="Arial" panose="020B0604020202020204" pitchFamily="34" charset="0"/>
                <a:cs typeface="Arial" panose="020B0604020202020204" pitchFamily="34" charset="0"/>
              </a:rPr>
              <a:t>.</a:t>
            </a:r>
            <a:r>
              <a:rPr lang="en-IN" sz="1200" dirty="0">
                <a:latin typeface="Arial" panose="020B0604020202020204" pitchFamily="34" charset="0"/>
                <a:cs typeface="Arial" panose="020B0604020202020204" pitchFamily="34" charset="0"/>
                <a:hlinkClick r:id="rId5"/>
              </a:rPr>
              <a:t>[5]</a:t>
            </a:r>
            <a:r>
              <a:rPr lang="en-IN" sz="1200" dirty="0">
                <a:latin typeface="Arial" panose="020B0604020202020204" pitchFamily="34" charset="0"/>
                <a:cs typeface="Arial" panose="020B0604020202020204" pitchFamily="34" charset="0"/>
                <a:hlinkClick r:id="rId6"/>
              </a:rPr>
              <a:t>[6]</a:t>
            </a:r>
            <a:r>
              <a:rPr lang="en-IN" sz="1200" dirty="0">
                <a:latin typeface="Arial" panose="020B0604020202020204" pitchFamily="34" charset="0"/>
                <a:cs typeface="Arial" panose="020B0604020202020204" pitchFamily="34" charset="0"/>
                <a:hlinkClick r:id="rId7"/>
              </a:rPr>
              <a:t>[7]</a:t>
            </a:r>
            <a:r>
              <a:rPr lang="en-IN" sz="1200" dirty="0">
                <a:latin typeface="Arial" panose="020B0604020202020204" pitchFamily="34" charset="0"/>
                <a:cs typeface="Arial" panose="020B0604020202020204" pitchFamily="34" charset="0"/>
              </a:rPr>
              <a:t> It shares land borders with </a:t>
            </a:r>
            <a:r>
              <a:rPr lang="en-IN" sz="1200" dirty="0">
                <a:latin typeface="Arial" panose="020B0604020202020204" pitchFamily="34" charset="0"/>
                <a:cs typeface="Arial" panose="020B0604020202020204" pitchFamily="34" charset="0"/>
                <a:hlinkClick r:id="rId8" tooltip="Wales"/>
              </a:rPr>
              <a:t>Wales</a:t>
            </a:r>
            <a:r>
              <a:rPr lang="en-IN" sz="1200" dirty="0">
                <a:latin typeface="Arial" panose="020B0604020202020204" pitchFamily="34" charset="0"/>
                <a:cs typeface="Arial" panose="020B0604020202020204" pitchFamily="34" charset="0"/>
              </a:rPr>
              <a:t> to the west and </a:t>
            </a:r>
            <a:r>
              <a:rPr lang="en-IN" sz="1200" dirty="0">
                <a:latin typeface="Arial" panose="020B0604020202020204" pitchFamily="34" charset="0"/>
                <a:cs typeface="Arial" panose="020B0604020202020204" pitchFamily="34" charset="0"/>
                <a:hlinkClick r:id="rId9" tooltip="Scotland"/>
              </a:rPr>
              <a:t>Scotland</a:t>
            </a:r>
            <a:r>
              <a:rPr lang="en-IN" sz="1200" dirty="0">
                <a:latin typeface="Arial" panose="020B0604020202020204" pitchFamily="34" charset="0"/>
                <a:cs typeface="Arial" panose="020B0604020202020204" pitchFamily="34" charset="0"/>
              </a:rPr>
              <a:t> to the north-northwest. The country covers five-eighths of the island of </a:t>
            </a:r>
            <a:r>
              <a:rPr lang="en-IN" sz="1200" dirty="0">
                <a:latin typeface="Arial" panose="020B0604020202020204" pitchFamily="34" charset="0"/>
                <a:cs typeface="Arial" panose="020B0604020202020204" pitchFamily="34" charset="0"/>
                <a:hlinkClick r:id="rId10" tooltip="Great Britain"/>
              </a:rPr>
              <a:t>Great Britain</a:t>
            </a:r>
            <a:r>
              <a:rPr lang="en-IN" sz="1200" dirty="0">
                <a:latin typeface="Arial" panose="020B0604020202020204" pitchFamily="34" charset="0"/>
                <a:cs typeface="Arial" panose="020B0604020202020204" pitchFamily="34" charset="0"/>
              </a:rPr>
              <a:t>, which lies in the </a:t>
            </a:r>
            <a:r>
              <a:rPr lang="en-IN" sz="1200" dirty="0">
                <a:latin typeface="Arial" panose="020B0604020202020204" pitchFamily="34" charset="0"/>
                <a:cs typeface="Arial" panose="020B0604020202020204" pitchFamily="34" charset="0"/>
                <a:hlinkClick r:id="rId11" tooltip="Atlantic Ocean"/>
              </a:rPr>
              <a:t>North Atlantic</a:t>
            </a:r>
            <a:r>
              <a:rPr lang="en-IN" sz="1200" dirty="0">
                <a:latin typeface="Arial" panose="020B0604020202020204" pitchFamily="34" charset="0"/>
                <a:cs typeface="Arial" panose="020B0604020202020204" pitchFamily="34" charset="0"/>
              </a:rPr>
              <a:t>, and includes </a:t>
            </a:r>
            <a:r>
              <a:rPr lang="en-IN" sz="1200" dirty="0">
                <a:latin typeface="Arial" panose="020B0604020202020204" pitchFamily="34" charset="0"/>
                <a:cs typeface="Arial" panose="020B0604020202020204" pitchFamily="34" charset="0"/>
                <a:hlinkClick r:id="rId12" tooltip="List of islands of England"/>
              </a:rPr>
              <a:t>over 100 smaller islands</a:t>
            </a:r>
            <a:r>
              <a:rPr lang="en-IN" sz="1200" dirty="0">
                <a:latin typeface="Arial" panose="020B0604020202020204" pitchFamily="34" charset="0"/>
                <a:cs typeface="Arial" panose="020B0604020202020204" pitchFamily="34" charset="0"/>
              </a:rPr>
              <a:t>, such as the </a:t>
            </a:r>
            <a:r>
              <a:rPr lang="en-IN" sz="1200" dirty="0">
                <a:latin typeface="Arial" panose="020B0604020202020204" pitchFamily="34" charset="0"/>
                <a:cs typeface="Arial" panose="020B0604020202020204" pitchFamily="34" charset="0"/>
                <a:hlinkClick r:id="rId13" tooltip="Isles of Scilly"/>
              </a:rPr>
              <a:t>Isles of Scilly</a:t>
            </a:r>
            <a:r>
              <a:rPr lang="en-IN" sz="1200" dirty="0">
                <a:latin typeface="Arial" panose="020B0604020202020204" pitchFamily="34" charset="0"/>
                <a:cs typeface="Arial" panose="020B0604020202020204" pitchFamily="34" charset="0"/>
              </a:rPr>
              <a:t> and the </a:t>
            </a:r>
            <a:r>
              <a:rPr lang="en-IN" sz="1200" dirty="0">
                <a:latin typeface="Arial" panose="020B0604020202020204" pitchFamily="34" charset="0"/>
                <a:cs typeface="Arial" panose="020B0604020202020204" pitchFamily="34" charset="0"/>
                <a:hlinkClick r:id="rId14" tooltip="Isle of Wight"/>
              </a:rPr>
              <a:t>Isle of Wight</a:t>
            </a:r>
            <a:r>
              <a:rPr lang="en-IN" sz="1200" dirty="0">
                <a:latin typeface="Arial" panose="020B0604020202020204" pitchFamily="34" charset="0"/>
                <a:cs typeface="Arial" panose="020B0604020202020204" pitchFamily="34" charset="0"/>
              </a:rPr>
              <a:t>.</a:t>
            </a:r>
          </a:p>
          <a:p>
            <a:r>
              <a:rPr lang="en-IN" sz="1200" b="1" dirty="0">
                <a:latin typeface="Arial" panose="020B0604020202020204" pitchFamily="34" charset="0"/>
                <a:cs typeface="Arial" panose="020B0604020202020204" pitchFamily="34" charset="0"/>
              </a:rPr>
              <a:t>London</a:t>
            </a:r>
            <a:r>
              <a:rPr lang="en-IN" sz="1200" dirty="0">
                <a:latin typeface="Arial" panose="020B0604020202020204" pitchFamily="34" charset="0"/>
                <a:cs typeface="Arial" panose="020B0604020202020204" pitchFamily="34" charset="0"/>
              </a:rPr>
              <a:t> is the </a:t>
            </a:r>
            <a:r>
              <a:rPr lang="en-IN" sz="1200" dirty="0">
                <a:latin typeface="Arial" panose="020B0604020202020204" pitchFamily="34" charset="0"/>
                <a:cs typeface="Arial" panose="020B0604020202020204" pitchFamily="34" charset="0"/>
                <a:hlinkClick r:id="rId15" tooltip="Capital city"/>
              </a:rPr>
              <a:t>capital</a:t>
            </a:r>
            <a:r>
              <a:rPr lang="en-IN" sz="1200" dirty="0">
                <a:latin typeface="Arial" panose="020B0604020202020204" pitchFamily="34" charset="0"/>
                <a:cs typeface="Arial" panose="020B0604020202020204" pitchFamily="34" charset="0"/>
              </a:rPr>
              <a:t> and largest city of both </a:t>
            </a:r>
            <a:r>
              <a:rPr lang="en-IN" sz="1200" dirty="0">
                <a:latin typeface="Arial" panose="020B0604020202020204" pitchFamily="34" charset="0"/>
                <a:cs typeface="Arial" panose="020B0604020202020204" pitchFamily="34" charset="0"/>
                <a:hlinkClick r:id="rId16" tooltip="England"/>
              </a:rPr>
              <a:t>England</a:t>
            </a:r>
            <a:r>
              <a:rPr lang="en-IN" sz="1200" dirty="0">
                <a:latin typeface="Arial" panose="020B0604020202020204" pitchFamily="34" charset="0"/>
                <a:cs typeface="Arial" panose="020B0604020202020204" pitchFamily="34" charset="0"/>
              </a:rPr>
              <a:t> and the </a:t>
            </a:r>
            <a:r>
              <a:rPr lang="en-IN" sz="1200" dirty="0">
                <a:latin typeface="Arial" panose="020B0604020202020204" pitchFamily="34" charset="0"/>
                <a:cs typeface="Arial" panose="020B0604020202020204" pitchFamily="34" charset="0"/>
                <a:hlinkClick r:id="rId4" tooltip="United Kingdom"/>
              </a:rPr>
              <a:t>United Kingdom</a:t>
            </a:r>
            <a:r>
              <a:rPr lang="en-IN" sz="1200" dirty="0">
                <a:latin typeface="Arial" panose="020B0604020202020204" pitchFamily="34" charset="0"/>
                <a:cs typeface="Arial" panose="020B0604020202020204" pitchFamily="34" charset="0"/>
              </a:rPr>
              <a:t>. London is considered to be one of the world's most important </a:t>
            </a:r>
            <a:r>
              <a:rPr lang="en-IN" sz="1200" dirty="0">
                <a:latin typeface="Arial" panose="020B0604020202020204" pitchFamily="34" charset="0"/>
                <a:cs typeface="Arial" panose="020B0604020202020204" pitchFamily="34" charset="0"/>
                <a:hlinkClick r:id="rId17" tooltip="Global city"/>
              </a:rPr>
              <a:t>global cities</a:t>
            </a:r>
            <a:r>
              <a:rPr lang="en-IN" sz="1200" dirty="0">
                <a:latin typeface="Arial" panose="020B0604020202020204" pitchFamily="34" charset="0"/>
                <a:cs typeface="Arial" panose="020B0604020202020204" pitchFamily="34" charset="0"/>
              </a:rPr>
              <a:t> and has been termed the world's most powerful, most desirable, most influential, most visited, most expensive, innovative, sustainable, most investment friendly, most popular for work, and the most vegetarian friendly city in the world. London exerts a considerable impact upon the arts, commerce, education, entertainment, fashion, finance, healthcare, media, professional services, research and development, tourism and transportation. London ranks 26 out of 300 major cities for economic performance. It is the most-visited city as measured by international arrivals and has the busiest </a:t>
            </a:r>
            <a:r>
              <a:rPr lang="en-IN" sz="1200" dirty="0">
                <a:latin typeface="Arial" panose="020B0604020202020204" pitchFamily="34" charset="0"/>
                <a:cs typeface="Arial" panose="020B0604020202020204" pitchFamily="34" charset="0"/>
                <a:hlinkClick r:id="rId18" tooltip="List of busiest city airport systems by passenger traffic"/>
              </a:rPr>
              <a:t>city airport system</a:t>
            </a:r>
            <a:r>
              <a:rPr lang="en-IN" sz="1200" dirty="0">
                <a:latin typeface="Arial" panose="020B0604020202020204" pitchFamily="34" charset="0"/>
                <a:cs typeface="Arial" panose="020B0604020202020204" pitchFamily="34" charset="0"/>
              </a:rPr>
              <a:t> as measured by passenger traffic. It is the leading </a:t>
            </a:r>
            <a:r>
              <a:rPr lang="en-IN" sz="1200" dirty="0">
                <a:latin typeface="Arial" panose="020B0604020202020204" pitchFamily="34" charset="0"/>
                <a:cs typeface="Arial" panose="020B0604020202020204" pitchFamily="34" charset="0"/>
                <a:hlinkClick r:id="rId19" tooltip="Foreign direct investment"/>
              </a:rPr>
              <a:t>investment</a:t>
            </a:r>
            <a:r>
              <a:rPr lang="en-IN" sz="1200" dirty="0">
                <a:latin typeface="Arial" panose="020B0604020202020204" pitchFamily="34" charset="0"/>
                <a:cs typeface="Arial" panose="020B0604020202020204" pitchFamily="34" charset="0"/>
              </a:rPr>
              <a:t> destination, hosting more </a:t>
            </a:r>
            <a:r>
              <a:rPr lang="en-IN" sz="1200" dirty="0">
                <a:latin typeface="Arial" panose="020B0604020202020204" pitchFamily="34" charset="0"/>
                <a:cs typeface="Arial" panose="020B0604020202020204" pitchFamily="34" charset="0"/>
                <a:hlinkClick r:id="rId20" tooltip="Retail"/>
              </a:rPr>
              <a:t>international retailers</a:t>
            </a:r>
            <a:r>
              <a:rPr lang="en-IN" sz="1200" dirty="0">
                <a:latin typeface="Arial" panose="020B0604020202020204" pitchFamily="34" charset="0"/>
                <a:cs typeface="Arial" panose="020B0604020202020204" pitchFamily="34" charset="0"/>
              </a:rPr>
              <a:t> and </a:t>
            </a:r>
            <a:r>
              <a:rPr lang="en-IN" sz="1200" dirty="0">
                <a:latin typeface="Arial" panose="020B0604020202020204" pitchFamily="34" charset="0"/>
                <a:cs typeface="Arial" panose="020B0604020202020204" pitchFamily="34" charset="0"/>
                <a:hlinkClick r:id="rId21" tooltip="Ultra high-net-worth individual"/>
              </a:rPr>
              <a:t>ultra high-net-worth individuals</a:t>
            </a:r>
            <a:r>
              <a:rPr lang="en-IN" sz="1200" dirty="0">
                <a:latin typeface="Arial" panose="020B0604020202020204" pitchFamily="34" charset="0"/>
                <a:cs typeface="Arial" panose="020B0604020202020204" pitchFamily="34" charset="0"/>
              </a:rPr>
              <a:t> than any other city. In </a:t>
            </a:r>
            <a:r>
              <a:rPr lang="en-IN" sz="1200" dirty="0">
                <a:latin typeface="Arial" panose="020B0604020202020204" pitchFamily="34" charset="0"/>
                <a:cs typeface="Arial" panose="020B0604020202020204" pitchFamily="34" charset="0"/>
                <a:hlinkClick r:id="rId22" tooltip="2012 Summer Olympics"/>
              </a:rPr>
              <a:t>2012</a:t>
            </a:r>
            <a:r>
              <a:rPr lang="en-IN" sz="1200" dirty="0">
                <a:latin typeface="Arial" panose="020B0604020202020204" pitchFamily="34" charset="0"/>
                <a:cs typeface="Arial" panose="020B0604020202020204" pitchFamily="34" charset="0"/>
              </a:rPr>
              <a:t>, London became the first city to have hosted three modern </a:t>
            </a:r>
            <a:r>
              <a:rPr lang="en-IN" sz="1200" dirty="0">
                <a:latin typeface="Arial" panose="020B0604020202020204" pitchFamily="34" charset="0"/>
                <a:cs typeface="Arial" panose="020B0604020202020204" pitchFamily="34" charset="0"/>
                <a:hlinkClick r:id="rId23" tooltip="Summer Olympic Games"/>
              </a:rPr>
              <a:t>Summer Olympic Games</a:t>
            </a:r>
            <a:r>
              <a:rPr lang="en-IN" sz="1200" dirty="0">
                <a:latin typeface="Arial" panose="020B0604020202020204" pitchFamily="34" charset="0"/>
                <a:cs typeface="Arial" panose="020B0604020202020204" pitchFamily="34" charset="0"/>
              </a:rPr>
              <a:t>. London has a diverse range of people and cultures, and more than 300 languages are spoken in the region. Its estimated mid-2016 municipal population (corresponding to </a:t>
            </a:r>
            <a:r>
              <a:rPr lang="en-IN" sz="1200" dirty="0">
                <a:latin typeface="Arial" panose="020B0604020202020204" pitchFamily="34" charset="0"/>
                <a:cs typeface="Arial" panose="020B0604020202020204" pitchFamily="34" charset="0"/>
                <a:hlinkClick r:id="rId24" tooltip="Greater London"/>
              </a:rPr>
              <a:t>Greater London</a:t>
            </a:r>
            <a:r>
              <a:rPr lang="en-IN" sz="1200" dirty="0">
                <a:latin typeface="Arial" panose="020B0604020202020204" pitchFamily="34" charset="0"/>
                <a:cs typeface="Arial" panose="020B0604020202020204" pitchFamily="34" charset="0"/>
              </a:rPr>
              <a:t>) was 8,787,892, the most populous of any </a:t>
            </a:r>
            <a:r>
              <a:rPr lang="en-IN" sz="1200" dirty="0">
                <a:latin typeface="Arial" panose="020B0604020202020204" pitchFamily="34" charset="0"/>
                <a:cs typeface="Arial" panose="020B0604020202020204" pitchFamily="34" charset="0"/>
                <a:hlinkClick r:id="rId25" tooltip="List of cities in the European Union by population within city limits"/>
              </a:rPr>
              <a:t>city in the European Union</a:t>
            </a:r>
            <a:r>
              <a:rPr lang="en-IN" sz="1200" dirty="0">
                <a:latin typeface="Arial" panose="020B0604020202020204" pitchFamily="34" charset="0"/>
                <a:cs typeface="Arial" panose="020B0604020202020204" pitchFamily="34" charset="0"/>
              </a:rPr>
              <a:t> and accounting for 13.4% of the UK population. </a:t>
            </a:r>
            <a:r>
              <a:rPr lang="en-IN" sz="1200" dirty="0">
                <a:latin typeface="Arial" panose="020B0604020202020204" pitchFamily="34" charset="0"/>
                <a:cs typeface="Arial" panose="020B0604020202020204" pitchFamily="34" charset="0"/>
                <a:hlinkClick r:id="rId26" tooltip="Greater London Built-up Area"/>
              </a:rPr>
              <a:t>London's urban area</a:t>
            </a:r>
            <a:r>
              <a:rPr lang="en-IN" sz="1200" dirty="0">
                <a:latin typeface="Arial" panose="020B0604020202020204" pitchFamily="34" charset="0"/>
                <a:cs typeface="Arial" panose="020B0604020202020204" pitchFamily="34" charset="0"/>
              </a:rPr>
              <a:t> is the second </a:t>
            </a:r>
            <a:r>
              <a:rPr lang="en-IN" sz="1200" dirty="0">
                <a:latin typeface="Arial" panose="020B0604020202020204" pitchFamily="34" charset="0"/>
                <a:cs typeface="Arial" panose="020B0604020202020204" pitchFamily="34" charset="0"/>
                <a:hlinkClick r:id="rId27" tooltip="List of urban areas in the European Union"/>
              </a:rPr>
              <a:t>most populous in the EU</a:t>
            </a:r>
            <a:r>
              <a:rPr lang="en-IN" sz="1200" dirty="0">
                <a:latin typeface="Arial" panose="020B0604020202020204" pitchFamily="34" charset="0"/>
                <a:cs typeface="Arial" panose="020B0604020202020204" pitchFamily="34" charset="0"/>
              </a:rPr>
              <a:t>, after Paris, with 9,787,426 inhabitants at the 2011 census.</a:t>
            </a:r>
          </a:p>
          <a:p>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60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FF7F-4AE4-43BF-BB58-586E9EC439C9}"/>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93CB96E3-5E6C-4B2D-B8B2-23858D179C33}"/>
              </a:ext>
            </a:extLst>
          </p:cNvPr>
          <p:cNvSpPr>
            <a:spLocks noGrp="1"/>
          </p:cNvSpPr>
          <p:nvPr>
            <p:ph idx="1"/>
          </p:nvPr>
        </p:nvSpPr>
        <p:spPr>
          <a:xfrm>
            <a:off x="838200" y="1468073"/>
            <a:ext cx="10515600" cy="4708890"/>
          </a:xfrm>
        </p:spPr>
        <p:txBody>
          <a:bodyPr>
            <a:normAutofit/>
          </a:bodyPr>
          <a:lstStyle/>
          <a:p>
            <a:pPr marL="0" indent="0" algn="ctr">
              <a:buNone/>
            </a:pPr>
            <a:endParaRPr lang="en-IN" sz="1800" dirty="0">
              <a:latin typeface="Arial" panose="020B0604020202020204" pitchFamily="34" charset="0"/>
              <a:cs typeface="Arial" panose="020B0604020202020204" pitchFamily="34" charset="0"/>
            </a:endParaRPr>
          </a:p>
          <a:p>
            <a:pPr marL="0" indent="0" algn="ctr">
              <a:buNone/>
            </a:pPr>
            <a:endParaRPr lang="en-IN" sz="1800" dirty="0">
              <a:latin typeface="Arial" panose="020B0604020202020204" pitchFamily="34" charset="0"/>
              <a:cs typeface="Arial" panose="020B0604020202020204" pitchFamily="34" charset="0"/>
            </a:endParaRPr>
          </a:p>
          <a:p>
            <a:pPr marL="0" indent="0" algn="ctr">
              <a:buNone/>
            </a:pPr>
            <a:endParaRPr lang="en-IN" sz="1800" dirty="0">
              <a:latin typeface="Arial" panose="020B0604020202020204" pitchFamily="34" charset="0"/>
              <a:cs typeface="Arial" panose="020B0604020202020204" pitchFamily="34" charset="0"/>
            </a:endParaRPr>
          </a:p>
          <a:p>
            <a:pPr marL="0" indent="0" algn="ctr">
              <a:buNone/>
            </a:pPr>
            <a:endParaRPr lang="en-IN" sz="1800" dirty="0">
              <a:latin typeface="Arial" panose="020B0604020202020204" pitchFamily="34" charset="0"/>
              <a:cs typeface="Arial" panose="020B0604020202020204" pitchFamily="34" charset="0"/>
            </a:endParaRPr>
          </a:p>
          <a:p>
            <a:pPr marL="0" indent="0" algn="ctr">
              <a:buNone/>
            </a:pPr>
            <a:r>
              <a:rPr lang="en-IN" sz="1800" dirty="0">
                <a:latin typeface="Arial" panose="020B0604020202020204" pitchFamily="34" charset="0"/>
                <a:cs typeface="Arial" panose="020B0604020202020204" pitchFamily="34" charset="0"/>
              </a:rPr>
              <a:t>In this project, we will study in detail the area classification using Foursquare data and machine learning segmentation and clustering. The aim of this project is to segment areas in London based on the most common Locations captured from Foursquare. Using segmentation and clustering, we hope we can determine the area located inside the city whether it is residential, tourism places, or others</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368B-6E57-4194-8DB4-774B37747341}"/>
              </a:ext>
            </a:extLst>
          </p:cNvPr>
          <p:cNvSpPr>
            <a:spLocks noGrp="1"/>
          </p:cNvSpPr>
          <p:nvPr>
            <p:ph type="title"/>
          </p:nvPr>
        </p:nvSpPr>
        <p:spPr/>
        <p:txBody>
          <a:bodyPr/>
          <a:lstStyle/>
          <a:p>
            <a:pPr algn="ctr"/>
            <a:r>
              <a:rPr lang="en-IN" dirty="0"/>
              <a:t>Target Audience</a:t>
            </a:r>
          </a:p>
        </p:txBody>
      </p:sp>
      <p:sp>
        <p:nvSpPr>
          <p:cNvPr id="3" name="Content Placeholder 2">
            <a:extLst>
              <a:ext uri="{FF2B5EF4-FFF2-40B4-BE49-F238E27FC236}">
                <a16:creationId xmlns:a16="http://schemas.microsoft.com/office/drawing/2014/main" id="{2D3F6807-3E67-4143-A5C8-38FAFB49A183}"/>
              </a:ext>
            </a:extLst>
          </p:cNvPr>
          <p:cNvSpPr>
            <a:spLocks noGrp="1"/>
          </p:cNvSpPr>
          <p:nvPr>
            <p:ph idx="1"/>
          </p:nvPr>
        </p:nvSpPr>
        <p:spPr/>
        <p:txBody>
          <a:bodyPr>
            <a:normAutofit/>
          </a:bodyPr>
          <a:lstStyle/>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Through this project we are expecting following people to benefit out of the findings.</a:t>
            </a:r>
          </a:p>
          <a:p>
            <a:r>
              <a:rPr lang="en-IN" sz="1800" dirty="0">
                <a:latin typeface="Arial" panose="020B0604020202020204" pitchFamily="34" charset="0"/>
                <a:cs typeface="Arial" panose="020B0604020202020204" pitchFamily="34" charset="0"/>
              </a:rPr>
              <a:t>Tourist.</a:t>
            </a:r>
          </a:p>
          <a:p>
            <a:r>
              <a:rPr lang="en-IN" sz="1800" dirty="0">
                <a:latin typeface="Arial" panose="020B0604020202020204" pitchFamily="34" charset="0"/>
                <a:cs typeface="Arial" panose="020B0604020202020204" pitchFamily="34" charset="0"/>
              </a:rPr>
              <a:t>People migrating city for work.</a:t>
            </a:r>
          </a:p>
          <a:p>
            <a:r>
              <a:rPr lang="en-IN" sz="1800" dirty="0">
                <a:latin typeface="Arial" panose="020B0604020202020204" pitchFamily="34" charset="0"/>
                <a:cs typeface="Arial" panose="020B0604020202020204" pitchFamily="34" charset="0"/>
              </a:rPr>
              <a:t>Business person looking for new location to start office etc.</a:t>
            </a:r>
          </a:p>
          <a:p>
            <a:r>
              <a:rPr lang="en-IN" sz="1800" dirty="0">
                <a:latin typeface="Arial" panose="020B0604020202020204" pitchFamily="34" charset="0"/>
                <a:cs typeface="Arial" panose="020B0604020202020204" pitchFamily="34" charset="0"/>
              </a:rPr>
              <a:t>Restaurants to finalise menu based on the type or people, their likings based on feedbacks etc.</a:t>
            </a:r>
          </a:p>
          <a:p>
            <a:r>
              <a:rPr lang="en-IN" sz="1800" dirty="0">
                <a:latin typeface="Arial" panose="020B0604020202020204" pitchFamily="34" charset="0"/>
                <a:cs typeface="Arial" panose="020B0604020202020204" pitchFamily="34" charset="0"/>
              </a:rPr>
              <a:t>And many more.</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54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2AB7-0E74-49C5-A519-63CC1C26794F}"/>
              </a:ext>
            </a:extLst>
          </p:cNvPr>
          <p:cNvSpPr>
            <a:spLocks noGrp="1"/>
          </p:cNvSpPr>
          <p:nvPr>
            <p:ph type="title"/>
          </p:nvPr>
        </p:nvSpPr>
        <p:spPr/>
        <p:txBody>
          <a:bodyPr/>
          <a:lstStyle/>
          <a:p>
            <a:pPr algn="ctr"/>
            <a:r>
              <a:rPr lang="en-IN" dirty="0"/>
              <a:t>Data</a:t>
            </a:r>
          </a:p>
        </p:txBody>
      </p:sp>
      <p:sp>
        <p:nvSpPr>
          <p:cNvPr id="3" name="Content Placeholder 2">
            <a:extLst>
              <a:ext uri="{FF2B5EF4-FFF2-40B4-BE49-F238E27FC236}">
                <a16:creationId xmlns:a16="http://schemas.microsoft.com/office/drawing/2014/main" id="{7E8E0AD1-5B51-4578-90D9-301F8488C907}"/>
              </a:ext>
            </a:extLst>
          </p:cNvPr>
          <p:cNvSpPr>
            <a:spLocks noGrp="1"/>
          </p:cNvSpPr>
          <p:nvPr>
            <p:ph idx="1"/>
          </p:nvPr>
        </p:nvSpPr>
        <p:spPr/>
        <p:txBody>
          <a:bodyPr>
            <a:normAutofit/>
          </a:bodyPr>
          <a:lstStyle/>
          <a:p>
            <a:pPr marL="0" indent="0">
              <a:buNone/>
            </a:pPr>
            <a:r>
              <a:rPr lang="en-IN" sz="1800" dirty="0">
                <a:latin typeface="Arial" panose="020B0604020202020204" pitchFamily="34" charset="0"/>
                <a:cs typeface="Arial" panose="020B0604020202020204" pitchFamily="34" charset="0"/>
              </a:rPr>
              <a:t>The data acquired from Wikipedia pages, </a:t>
            </a:r>
            <a:r>
              <a:rPr lang="en-IN" sz="1800" dirty="0">
                <a:latin typeface="Arial" panose="020B0604020202020204" pitchFamily="34" charset="0"/>
                <a:cs typeface="Arial" panose="020B0604020202020204" pitchFamily="34" charset="0"/>
                <a:hlinkClick r:id="rId2"/>
              </a:rPr>
              <a:t>town list</a:t>
            </a:r>
            <a:r>
              <a:rPr lang="en-IN" sz="1800" dirty="0">
                <a:latin typeface="Arial" panose="020B0604020202020204" pitchFamily="34" charset="0"/>
                <a:cs typeface="Arial" panose="020B0604020202020204" pitchFamily="34" charset="0"/>
              </a:rPr>
              <a:t> UK and restructure to csv file for easier manipulation and reading. </a:t>
            </a:r>
          </a:p>
          <a:p>
            <a:pPr marL="0" indent="0">
              <a:buNone/>
            </a:pPr>
            <a:r>
              <a:rPr lang="en-IN" sz="1800" dirty="0">
                <a:latin typeface="Arial" panose="020B0604020202020204" pitchFamily="34" charset="0"/>
                <a:cs typeface="Arial" panose="020B0604020202020204" pitchFamily="34" charset="0"/>
              </a:rPr>
              <a:t>Another aspect to consider for this project is the Foursquare data. I believe that the data as good as provided, meaning although we are using Foursquare data for segmentation and clustering, the amount and accuracy of data captured can't 100% determine correct classification in real world. To start, let's get and look at the data. I've already downloaded it, so let's read it (from local drive) and load it to data frame: Using geocoder, we able to get Latitude and longitude for each area.</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192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D4F0-B94B-4967-9525-51CB2B47E85A}"/>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3F1975C4-357B-4CB7-B10C-BF929082BB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25" y="3082925"/>
            <a:ext cx="5619750" cy="2266950"/>
          </a:xfrm>
          <a:prstGeom prst="rect">
            <a:avLst/>
          </a:prstGeom>
        </p:spPr>
      </p:pic>
    </p:spTree>
    <p:extLst>
      <p:ext uri="{BB962C8B-B14F-4D97-AF65-F5344CB8AC3E}">
        <p14:creationId xmlns:p14="http://schemas.microsoft.com/office/powerpoint/2010/main" val="269563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A8CE-60A5-4868-85C5-BF300F8821A6}"/>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6D7728A4-91AF-4E59-98A2-391A23AA45D8}"/>
              </a:ext>
            </a:extLst>
          </p:cNvPr>
          <p:cNvSpPr>
            <a:spLocks noGrp="1"/>
          </p:cNvSpPr>
          <p:nvPr>
            <p:ph idx="1"/>
          </p:nvPr>
        </p:nvSpPr>
        <p:spPr/>
        <p:txBody>
          <a:bodyPr>
            <a:normAutofit lnSpcReduction="10000"/>
          </a:bodyPr>
          <a:lstStyle/>
          <a:p>
            <a:pPr lvl="0"/>
            <a:r>
              <a:rPr lang="en-IN" sz="1900" dirty="0">
                <a:latin typeface="Arial" panose="020B0604020202020204" pitchFamily="34" charset="0"/>
                <a:cs typeface="Arial" panose="020B0604020202020204" pitchFamily="34" charset="0"/>
              </a:rPr>
              <a:t>In this project, I will use the basic methodology called K-means clustering Algorithm.</a:t>
            </a:r>
          </a:p>
          <a:p>
            <a:pPr lvl="0"/>
            <a:r>
              <a:rPr lang="en-IN" sz="1900" dirty="0">
                <a:latin typeface="Arial" panose="020B0604020202020204" pitchFamily="34" charset="0"/>
                <a:cs typeface="Arial" panose="020B0604020202020204" pitchFamily="34" charset="0"/>
              </a:rPr>
              <a:t>Above, we have done convert addresses into their equivalent latitude and longitude values.</a:t>
            </a:r>
          </a:p>
          <a:p>
            <a:pPr lvl="0"/>
            <a:r>
              <a:rPr lang="en-IN" sz="1900" dirty="0">
                <a:latin typeface="Arial" panose="020B0604020202020204" pitchFamily="34" charset="0"/>
                <a:cs typeface="Arial" panose="020B0604020202020204" pitchFamily="34" charset="0"/>
              </a:rPr>
              <a:t>Then we will use the Foursquare API to explore neighbourhoods in United Kingdom.</a:t>
            </a:r>
          </a:p>
          <a:p>
            <a:pPr lvl="0"/>
            <a:r>
              <a:rPr lang="en-IN" sz="1900" dirty="0">
                <a:latin typeface="Arial" panose="020B0604020202020204" pitchFamily="34" charset="0"/>
                <a:cs typeface="Arial" panose="020B0604020202020204" pitchFamily="34" charset="0"/>
              </a:rPr>
              <a:t>After that, explore function to get the most common venue categories in each</a:t>
            </a:r>
          </a:p>
          <a:p>
            <a:r>
              <a:rPr lang="en-IN" sz="1900" dirty="0">
                <a:latin typeface="Arial" panose="020B0604020202020204" pitchFamily="34" charset="0"/>
                <a:cs typeface="Arial" panose="020B0604020202020204" pitchFamily="34" charset="0"/>
              </a:rPr>
              <a:t>neighbourhood, and then use this feature to group the neighbourhoods into clusters.</a:t>
            </a:r>
          </a:p>
          <a:p>
            <a:pPr lvl="0"/>
            <a:r>
              <a:rPr lang="en-IN" sz="1900" dirty="0">
                <a:latin typeface="Arial" panose="020B0604020202020204" pitchFamily="34" charset="0"/>
                <a:cs typeface="Arial" panose="020B0604020202020204" pitchFamily="34" charset="0"/>
              </a:rPr>
              <a:t>K-means clustering algorithm will be using to complete this task. And the Folium library to</a:t>
            </a:r>
          </a:p>
          <a:p>
            <a:r>
              <a:rPr lang="en-IN" sz="1900" dirty="0">
                <a:latin typeface="Arial" panose="020B0604020202020204" pitchFamily="34" charset="0"/>
                <a:cs typeface="Arial" panose="020B0604020202020204" pitchFamily="34" charset="0"/>
              </a:rPr>
              <a:t>visualize the neighbourhoods in London and identify their clusters.</a:t>
            </a:r>
          </a:p>
          <a:p>
            <a:endParaRPr lang="en-IN" dirty="0"/>
          </a:p>
        </p:txBody>
      </p:sp>
    </p:spTree>
    <p:extLst>
      <p:ext uri="{BB962C8B-B14F-4D97-AF65-F5344CB8AC3E}">
        <p14:creationId xmlns:p14="http://schemas.microsoft.com/office/powerpoint/2010/main" val="61660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9A69-6453-4E9E-A12B-61DACDB8C560}"/>
              </a:ext>
            </a:extLst>
          </p:cNvPr>
          <p:cNvSpPr>
            <a:spLocks noGrp="1"/>
          </p:cNvSpPr>
          <p:nvPr>
            <p:ph type="title"/>
          </p:nvPr>
        </p:nvSpPr>
        <p:spPr/>
        <p:txBody>
          <a:bodyPr/>
          <a:lstStyle/>
          <a:p>
            <a:pPr algn="ctr"/>
            <a:r>
              <a:rPr lang="en-IN" dirty="0"/>
              <a:t>K Means Clustering for London</a:t>
            </a:r>
          </a:p>
        </p:txBody>
      </p:sp>
      <p:pic>
        <p:nvPicPr>
          <p:cNvPr id="5" name="Content Placeholder 4">
            <a:extLst>
              <a:ext uri="{FF2B5EF4-FFF2-40B4-BE49-F238E27FC236}">
                <a16:creationId xmlns:a16="http://schemas.microsoft.com/office/drawing/2014/main" id="{B52193F8-E16B-4706-AB94-D86D389C4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262" y="2557463"/>
            <a:ext cx="6035476" cy="3317875"/>
          </a:xfrm>
        </p:spPr>
      </p:pic>
    </p:spTree>
    <p:extLst>
      <p:ext uri="{BB962C8B-B14F-4D97-AF65-F5344CB8AC3E}">
        <p14:creationId xmlns:p14="http://schemas.microsoft.com/office/powerpoint/2010/main" val="39532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113C-8BC5-4CE7-8EFD-AB61473B8A61}"/>
              </a:ext>
            </a:extLst>
          </p:cNvPr>
          <p:cNvSpPr>
            <a:spLocks noGrp="1"/>
          </p:cNvSpPr>
          <p:nvPr>
            <p:ph type="title"/>
          </p:nvPr>
        </p:nvSpPr>
        <p:spPr/>
        <p:txBody>
          <a:bodyPr>
            <a:normAutofit fontScale="90000"/>
          </a:bodyPr>
          <a:lstStyle/>
          <a:p>
            <a:pPr algn="ctr"/>
            <a:r>
              <a:rPr lang="en-IN" dirty="0"/>
              <a:t>Cluster 1: Middle east and South Asian Country</a:t>
            </a:r>
            <a:br>
              <a:rPr lang="en-IN" dirty="0"/>
            </a:br>
            <a:endParaRPr lang="en-IN" dirty="0"/>
          </a:p>
        </p:txBody>
      </p:sp>
      <p:pic>
        <p:nvPicPr>
          <p:cNvPr id="5" name="Content Placeholder 4">
            <a:extLst>
              <a:ext uri="{FF2B5EF4-FFF2-40B4-BE49-F238E27FC236}">
                <a16:creationId xmlns:a16="http://schemas.microsoft.com/office/drawing/2014/main" id="{CBBBFDDE-B4CA-44DB-BDF3-4C341205C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3218547"/>
            <a:ext cx="9601200" cy="1995707"/>
          </a:xfrm>
        </p:spPr>
      </p:pic>
    </p:spTree>
    <p:extLst>
      <p:ext uri="{BB962C8B-B14F-4D97-AF65-F5344CB8AC3E}">
        <p14:creationId xmlns:p14="http://schemas.microsoft.com/office/powerpoint/2010/main" val="36112471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31</TotalTime>
  <Words>704</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Identifying Locations in London that various people go for.</vt:lpstr>
      <vt:lpstr>Introduction</vt:lpstr>
      <vt:lpstr>Objective</vt:lpstr>
      <vt:lpstr>Target Audience</vt:lpstr>
      <vt:lpstr>Data</vt:lpstr>
      <vt:lpstr>PowerPoint Presentation</vt:lpstr>
      <vt:lpstr>Methodology</vt:lpstr>
      <vt:lpstr>K Means Clustering for London</vt:lpstr>
      <vt:lpstr>Cluster 1: Middle east and South Asian Country </vt:lpstr>
      <vt:lpstr>Cluster 2: Business man, Investor, especially bachelors as pub, entertainment dominates </vt:lpstr>
      <vt:lpstr>Cluster 3: Tourist and recreation </vt:lpstr>
      <vt:lpstr>Cluster 4: East Asians – especially Chinese and Japanese</vt:lpstr>
      <vt:lpstr>Cluster 5: Children, youngster looking for growth/career in sports </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Locations in London that various people go for.</dc:title>
  <dc:creator>PATTABIRAMAN N</dc:creator>
  <cp:lastModifiedBy>PATTABIRAMAN N</cp:lastModifiedBy>
  <cp:revision>5</cp:revision>
  <dcterms:created xsi:type="dcterms:W3CDTF">2019-05-17T07:02:57Z</dcterms:created>
  <dcterms:modified xsi:type="dcterms:W3CDTF">2019-05-17T07:34:32Z</dcterms:modified>
</cp:coreProperties>
</file>