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E66FDC-D4EC-4F93-8B48-D2639F762A6F}">
  <a:tblStyle styleId="{0BE66FDC-D4EC-4F93-8B48-D2639F762A6F}"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A26E0E-867D-4955-9160-441BE841B6E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060B72-4C97-4579-AC67-6ED4450AD428}" styleName="Table_2">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conditional GAN could also be regarded as the a image to image translation architecture. We implement this architecture to learn 2 image translators independently: one for  “border to leaf”, another for vein to leaf. Take example of frame one, generator or “translator” is set to create a Fake leaf image from the given image of border and noise. After learning finished, the generator will be  able to “fool” the discriminator to tell the difference </a:t>
            </a:r>
            <a:r>
              <a:rPr lang="en">
                <a:solidFill>
                  <a:schemeClr val="dk1"/>
                </a:solidFill>
              </a:rPr>
              <a:t>between </a:t>
            </a:r>
            <a:r>
              <a:rPr lang="en"/>
              <a:t> real leaf image and fake leaf image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can see that the fake images reconstructed from vein look more similar to the real leaf since it delineate the most of the texture detail of leafs, however the border reconstructed one have some distortion of the texture.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Calibri"/>
                <a:ea typeface="Calibri"/>
                <a:cs typeface="Calibri"/>
                <a:sym typeface="Calibri"/>
              </a:rPr>
              <a:t>Vein</a:t>
            </a:r>
            <a:endParaRPr>
              <a:solidFill>
                <a:schemeClr val="dk1"/>
              </a:solidFill>
              <a:latin typeface="Calibri"/>
              <a:ea typeface="Calibri"/>
              <a:cs typeface="Calibri"/>
              <a:sym typeface="Calibri"/>
            </a:endParaRPr>
          </a:p>
          <a:p>
            <a:pPr indent="0" lvl="0" marL="0">
              <a:spcBef>
                <a:spcPts val="0"/>
              </a:spcBef>
              <a:spcAft>
                <a:spcPts val="0"/>
              </a:spcAft>
              <a:buNone/>
            </a:pPr>
            <a:r>
              <a:rPr lang="en">
                <a:solidFill>
                  <a:schemeClr val="dk1"/>
                </a:solidFill>
                <a:latin typeface="Calibri"/>
                <a:ea typeface="Calibri"/>
                <a:cs typeface="Calibri"/>
                <a:sym typeface="Calibri"/>
              </a:rPr>
              <a:t>D_loss = D_loss_fake + D_loss_real. D_loss has reduced by 22%</a:t>
            </a:r>
            <a:endParaRPr>
              <a:solidFill>
                <a:schemeClr val="dk1"/>
              </a:solidFill>
              <a:latin typeface="Calibri"/>
              <a:ea typeface="Calibri"/>
              <a:cs typeface="Calibri"/>
              <a:sym typeface="Calibri"/>
            </a:endParaRPr>
          </a:p>
          <a:p>
            <a:pPr indent="0" lvl="0" marL="0">
              <a:spcBef>
                <a:spcPts val="0"/>
              </a:spcBef>
              <a:spcAft>
                <a:spcPts val="0"/>
              </a:spcAft>
              <a:buNone/>
            </a:pPr>
            <a:r>
              <a:rPr lang="en">
                <a:solidFill>
                  <a:schemeClr val="dk1"/>
                </a:solidFill>
                <a:latin typeface="Calibri"/>
                <a:ea typeface="Calibri"/>
                <a:cs typeface="Calibri"/>
                <a:sym typeface="Calibri"/>
              </a:rPr>
              <a:t>Border</a:t>
            </a:r>
            <a:endParaRPr>
              <a:solidFill>
                <a:schemeClr val="dk1"/>
              </a:solidFill>
              <a:latin typeface="Calibri"/>
              <a:ea typeface="Calibri"/>
              <a:cs typeface="Calibri"/>
              <a:sym typeface="Calibri"/>
            </a:endParaRPr>
          </a:p>
          <a:p>
            <a:pPr indent="0" lvl="0" marL="0">
              <a:spcBef>
                <a:spcPts val="0"/>
              </a:spcBef>
              <a:spcAft>
                <a:spcPts val="0"/>
              </a:spcAft>
              <a:buNone/>
            </a:pPr>
            <a:r>
              <a:t/>
            </a:r>
            <a:endParaRPr>
              <a:solidFill>
                <a:schemeClr val="dk1"/>
              </a:solidFill>
              <a:latin typeface="Calibri"/>
              <a:ea typeface="Calibri"/>
              <a:cs typeface="Calibri"/>
              <a:sym typeface="Calibri"/>
            </a:endParaRPr>
          </a:p>
          <a:p>
            <a:pPr indent="0" lvl="0" marL="0">
              <a:spcBef>
                <a:spcPts val="0"/>
              </a:spcBef>
              <a:spcAft>
                <a:spcPts val="0"/>
              </a:spcAft>
              <a:buNone/>
            </a:pPr>
            <a:r>
              <a:rPr lang="en">
                <a:solidFill>
                  <a:schemeClr val="dk1"/>
                </a:solidFill>
                <a:latin typeface="Calibri"/>
                <a:ea typeface="Calibri"/>
                <a:cs typeface="Calibri"/>
                <a:sym typeface="Calibri"/>
              </a:rPr>
              <a:t>D_loss is defined as the cross entropy of the binary classification discriminator(fake-0,real1)</a:t>
            </a:r>
            <a:endParaRPr>
              <a:solidFill>
                <a:schemeClr val="dk1"/>
              </a:solidFill>
              <a:latin typeface="Calibri"/>
              <a:ea typeface="Calibri"/>
              <a:cs typeface="Calibri"/>
              <a:sym typeface="Calibri"/>
            </a:endParaRPr>
          </a:p>
          <a:p>
            <a:pPr indent="0" lvl="0" marL="0">
              <a:spcBef>
                <a:spcPts val="0"/>
              </a:spcBef>
              <a:spcAft>
                <a:spcPts val="0"/>
              </a:spcAft>
              <a:buNone/>
            </a:pPr>
            <a:r>
              <a:rPr lang="en">
                <a:solidFill>
                  <a:schemeClr val="dk1"/>
                </a:solidFill>
                <a:latin typeface="Calibri"/>
                <a:ea typeface="Calibri"/>
                <a:cs typeface="Calibri"/>
                <a:sym typeface="Calibri"/>
              </a:rPr>
              <a:t>G_loss is defined as the min max of Generator object functions </a:t>
            </a:r>
            <a:endParaRPr>
              <a:solidFill>
                <a:schemeClr val="dk1"/>
              </a:solidFill>
              <a:latin typeface="Calibri"/>
              <a:ea typeface="Calibri"/>
              <a:cs typeface="Calibri"/>
              <a:sym typeface="Calibri"/>
            </a:endParaRPr>
          </a:p>
          <a:p>
            <a:pPr indent="0" lvl="0" marL="0">
              <a:spcBef>
                <a:spcPts val="0"/>
              </a:spcBef>
              <a:spcAft>
                <a:spcPts val="0"/>
              </a:spcAft>
              <a:buNone/>
            </a:pPr>
            <a:r>
              <a:t/>
            </a:r>
            <a:endParaRPr>
              <a:solidFill>
                <a:schemeClr val="dk1"/>
              </a:solidFill>
              <a:latin typeface="Calibri"/>
              <a:ea typeface="Calibri"/>
              <a:cs typeface="Calibri"/>
              <a:sym typeface="Calibri"/>
            </a:endParaRPr>
          </a:p>
          <a:p>
            <a:pPr indent="0" lvl="0" marL="0">
              <a:spcBef>
                <a:spcPts val="0"/>
              </a:spcBef>
              <a:spcAft>
                <a:spcPts val="0"/>
              </a:spcAft>
              <a:buNone/>
            </a:pPr>
            <a:r>
              <a:rPr lang="en">
                <a:solidFill>
                  <a:schemeClr val="dk1"/>
                </a:solidFill>
                <a:latin typeface="Calibri"/>
                <a:ea typeface="Calibri"/>
                <a:cs typeface="Calibri"/>
                <a:sym typeface="Calibri"/>
              </a:rPr>
              <a:t>Here we see d_loss initially is low as compared to g_loss, which is true as initially generator has random noise and discriminator would easily be able to distinguish between real and fake. After 500k steps, both the d_loss and g_loss goes to zero, which means generator can now fool the discriminator by creating images like that from the dataset.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understand the reconstruction quality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Sketches alone can’t classify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Rachel</a:t>
            </a:r>
            <a:endParaRPr/>
          </a:p>
          <a:p>
            <a:pPr indent="0" lvl="0" marL="0">
              <a:spcBef>
                <a:spcPts val="0"/>
              </a:spcBef>
              <a:spcAft>
                <a:spcPts val="0"/>
              </a:spcAft>
              <a:buNone/>
            </a:pPr>
            <a:r>
              <a:rPr lang="en"/>
              <a:t>Intro:</a:t>
            </a:r>
            <a:endParaRPr/>
          </a:p>
          <a:p>
            <a:pPr indent="0" lvl="0" marL="0" rtl="0" algn="just">
              <a:lnSpc>
                <a:spcPct val="107916"/>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Trees are traditionally classified using manuals and field guides, this is time consuming.  Many species become extinct quickly so there is a need for a better classifier. </a:t>
            </a:r>
            <a:endParaRPr/>
          </a:p>
          <a:p>
            <a:pPr indent="0" lvl="0" marL="0" rtl="0" algn="just">
              <a:lnSpc>
                <a:spcPct val="107916"/>
              </a:lnSpc>
              <a:spcBef>
                <a:spcPts val="800"/>
              </a:spcBef>
              <a:spcAft>
                <a:spcPts val="0"/>
              </a:spcAft>
              <a:buNone/>
            </a:pPr>
            <a:r>
              <a:rPr lang="en" sz="1200">
                <a:solidFill>
                  <a:schemeClr val="dk1"/>
                </a:solidFill>
                <a:latin typeface="Calibri"/>
                <a:ea typeface="Calibri"/>
                <a:cs typeface="Calibri"/>
                <a:sym typeface="Calibri"/>
              </a:rPr>
              <a:t>There have been previous attempts to address this problem. </a:t>
            </a:r>
            <a:endParaRPr sz="12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lang="en" sz="1200">
                <a:solidFill>
                  <a:schemeClr val="dk1"/>
                </a:solidFill>
                <a:latin typeface="Calibri"/>
                <a:ea typeface="Calibri"/>
                <a:cs typeface="Calibri"/>
                <a:sym typeface="Calibri"/>
              </a:rPr>
              <a:t>Gan previously used to in increase sample size, but no attempts to test and see how well their generated images fit the original model </a:t>
            </a:r>
            <a:endParaRPr sz="12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lang="en" sz="1200">
                <a:solidFill>
                  <a:schemeClr val="dk1"/>
                </a:solidFill>
                <a:latin typeface="Calibri"/>
                <a:ea typeface="Calibri"/>
                <a:cs typeface="Calibri"/>
                <a:sym typeface="Calibri"/>
              </a:rPr>
              <a:t>In this project, we use GAN to see how well our classifier performs </a:t>
            </a:r>
            <a:endParaRPr sz="12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lang="en" sz="1200">
                <a:solidFill>
                  <a:schemeClr val="dk1"/>
                </a:solidFill>
                <a:latin typeface="Calibri"/>
                <a:ea typeface="Calibri"/>
                <a:cs typeface="Calibri"/>
                <a:sym typeface="Calibri"/>
              </a:rPr>
              <a:t>Prior leaf classification has been done using nearest neighbours. There is an application to classify leaves that utilises nearest neighbours, however, its reviews are not that good. </a:t>
            </a:r>
            <a:endParaRPr sz="12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None/>
            </a:pPr>
            <a:r>
              <a:rPr lang="en" sz="1200">
                <a:solidFill>
                  <a:schemeClr val="dk1"/>
                </a:solidFill>
                <a:latin typeface="Calibri"/>
                <a:ea typeface="Calibri"/>
                <a:cs typeface="Calibri"/>
                <a:sym typeface="Calibri"/>
              </a:rPr>
              <a:t>T</a:t>
            </a:r>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Classification not good for hand-drawn reconstructions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classifier is not look at the vein, but only the borders, Which is similar to our human vision that when we are trying to </a:t>
            </a:r>
            <a:r>
              <a:rPr lang="en"/>
              <a:t>classify</a:t>
            </a:r>
            <a:r>
              <a:rPr lang="en"/>
              <a:t> an object, we look more about the image as a whole rather than textures in detail.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chemeClr val="dk1"/>
                </a:solidFill>
              </a:rPr>
              <a:t>Add other elements to classify trees, Apply method to other elements, such as animal species or human faces . Quantification tool, other than classification. Use this kind of study to find which broad sense feature is important is image classification</a:t>
            </a:r>
            <a:endParaRPr>
              <a:solidFill>
                <a:schemeClr val="dk1"/>
              </a:solidFill>
            </a:endParaRPr>
          </a:p>
          <a:p>
            <a:pPr indent="0" lvl="0" marL="0" rtl="0">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a:t>Rachel</a:t>
            </a:r>
            <a:endParaRPr/>
          </a:p>
          <a:p>
            <a:pPr indent="0" lvl="0" marL="0" rtl="0" algn="just">
              <a:lnSpc>
                <a:spcPct val="107916"/>
              </a:lnSpc>
              <a:spcBef>
                <a:spcPts val="800"/>
              </a:spcBef>
              <a:spcAft>
                <a:spcPts val="800"/>
              </a:spcAft>
              <a:buClr>
                <a:schemeClr val="dk1"/>
              </a:buClr>
              <a:buSzPts val="1100"/>
              <a:buFont typeface="Arial"/>
              <a:buNone/>
            </a:pPr>
            <a:r>
              <a:rPr lang="en"/>
              <a:t>Number of samples per genus limited because of limited number of samples per species, some genera had more species than others.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Rachel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200">
                <a:solidFill>
                  <a:schemeClr val="dk1"/>
                </a:solidFill>
                <a:latin typeface="Calibri"/>
                <a:ea typeface="Calibri"/>
                <a:cs typeface="Calibri"/>
                <a:sym typeface="Calibri"/>
              </a:rPr>
              <a:t>Rachel - stop 2:00</a:t>
            </a:r>
            <a:endParaRPr sz="12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To generate the hand-written leaves, we consider two common forms to simulate sketch images: border and vein. Border images only outline the shape of leaves while vein images delineate the exact fracture of leaves.  The procedure of preprocessing is as follows: </a:t>
            </a:r>
            <a:endParaRPr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Decolorize the raw image from RGB to gray image</a:t>
            </a:r>
            <a:endParaRPr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Implement global thresholding on the gray image to generate the leaf mask</a:t>
            </a:r>
            <a:endParaRPr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Cast the mask on gray scales image and remove the background</a:t>
            </a:r>
            <a:endParaRPr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4)</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Generate the border of leave</a:t>
            </a:r>
            <a:endParaRPr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     B. Apply a canny filter to extract the vein</a:t>
            </a:r>
            <a:endParaRPr sz="1200">
              <a:solidFill>
                <a:schemeClr val="dk1"/>
              </a:solidFill>
              <a:latin typeface="Calibri"/>
              <a:ea typeface="Calibri"/>
              <a:cs typeface="Calibri"/>
              <a:sym typeface="Calibri"/>
            </a:endParaRPr>
          </a:p>
          <a:p>
            <a:pPr indent="0" lvl="0" marL="0">
              <a:spcBef>
                <a:spcPts val="80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GANs: conditioned only on D</a:t>
            </a:r>
            <a:endParaRPr/>
          </a:p>
          <a:p>
            <a:pPr indent="0" lvl="0" marL="0">
              <a:spcBef>
                <a:spcPts val="0"/>
              </a:spcBef>
              <a:spcAft>
                <a:spcPts val="0"/>
              </a:spcAft>
              <a:buNone/>
            </a:pPr>
            <a:r>
              <a:rPr lang="en"/>
              <a:t>CGANs: conditioned on both D and G</a:t>
            </a:r>
            <a:endParaRPr/>
          </a:p>
          <a:p>
            <a:pPr indent="0" lvl="0" marL="0">
              <a:spcBef>
                <a:spcPts val="0"/>
              </a:spcBef>
              <a:spcAft>
                <a:spcPts val="0"/>
              </a:spcAft>
              <a:buNone/>
            </a:pPr>
            <a:r>
              <a:rPr lang="en"/>
              <a:t>If we don’t condition it produces deterministic output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1" name="Shape 11"/>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0" lvl="1" marL="0" marR="0" rtl="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indent="0" lvl="2" algn="ctr">
              <a:spcBef>
                <a:spcPts val="0"/>
              </a:spcBef>
              <a:spcAft>
                <a:spcPts val="0"/>
              </a:spcAft>
              <a:buClr>
                <a:schemeClr val="dk1"/>
              </a:buClr>
              <a:buSzPts val="4800"/>
              <a:buFont typeface="Arial"/>
              <a:buNone/>
              <a:defRPr b="1" sz="4800">
                <a:solidFill>
                  <a:schemeClr val="dk1"/>
                </a:solidFill>
              </a:defRPr>
            </a:lvl3pPr>
            <a:lvl4pPr indent="0" lvl="3" algn="ctr">
              <a:spcBef>
                <a:spcPts val="0"/>
              </a:spcBef>
              <a:spcAft>
                <a:spcPts val="0"/>
              </a:spcAft>
              <a:buClr>
                <a:schemeClr val="dk1"/>
              </a:buClr>
              <a:buSzPts val="4800"/>
              <a:buFont typeface="Arial"/>
              <a:buNone/>
              <a:defRPr b="1" sz="4800">
                <a:solidFill>
                  <a:schemeClr val="dk1"/>
                </a:solidFill>
              </a:defRPr>
            </a:lvl4pPr>
            <a:lvl5pPr indent="0" lvl="4" algn="ctr">
              <a:spcBef>
                <a:spcPts val="0"/>
              </a:spcBef>
              <a:spcAft>
                <a:spcPts val="0"/>
              </a:spcAft>
              <a:buClr>
                <a:schemeClr val="dk1"/>
              </a:buClr>
              <a:buSzPts val="4800"/>
              <a:buFont typeface="Arial"/>
              <a:buNone/>
              <a:defRPr b="1" sz="4800">
                <a:solidFill>
                  <a:schemeClr val="dk1"/>
                </a:solidFill>
              </a:defRPr>
            </a:lvl5pPr>
            <a:lvl6pPr indent="0" lvl="5" algn="ctr">
              <a:spcBef>
                <a:spcPts val="0"/>
              </a:spcBef>
              <a:spcAft>
                <a:spcPts val="0"/>
              </a:spcAft>
              <a:buClr>
                <a:schemeClr val="dk1"/>
              </a:buClr>
              <a:buSzPts val="4800"/>
              <a:buFont typeface="Arial"/>
              <a:buNone/>
              <a:defRPr b="1" sz="4800">
                <a:solidFill>
                  <a:schemeClr val="dk1"/>
                </a:solidFill>
              </a:defRPr>
            </a:lvl6pPr>
            <a:lvl7pPr indent="0" lvl="6" algn="ctr">
              <a:spcBef>
                <a:spcPts val="0"/>
              </a:spcBef>
              <a:spcAft>
                <a:spcPts val="0"/>
              </a:spcAft>
              <a:buClr>
                <a:schemeClr val="dk1"/>
              </a:buClr>
              <a:buSzPts val="4800"/>
              <a:buFont typeface="Arial"/>
              <a:buNone/>
              <a:defRPr b="1" sz="4800">
                <a:solidFill>
                  <a:schemeClr val="dk1"/>
                </a:solidFill>
              </a:defRPr>
            </a:lvl7pPr>
            <a:lvl8pPr indent="0" lvl="7" algn="ctr">
              <a:spcBef>
                <a:spcPts val="0"/>
              </a:spcBef>
              <a:spcAft>
                <a:spcPts val="0"/>
              </a:spcAft>
              <a:buClr>
                <a:schemeClr val="dk1"/>
              </a:buClr>
              <a:buSzPts val="4800"/>
              <a:buFont typeface="Arial"/>
              <a:buNone/>
              <a:defRPr b="1" sz="4800">
                <a:solidFill>
                  <a:schemeClr val="dk1"/>
                </a:solidFill>
              </a:defRPr>
            </a:lvl8pPr>
            <a:lvl9pPr indent="0" lvl="8" algn="ctr">
              <a:spcBef>
                <a:spcPts val="0"/>
              </a:spcBef>
              <a:spcAft>
                <a:spcPts val="0"/>
              </a:spcAft>
              <a:buClr>
                <a:schemeClr val="dk1"/>
              </a:buClr>
              <a:buSzPts val="4800"/>
              <a:buFont typeface="Arial"/>
              <a:buNone/>
              <a:defRPr b="1" sz="4800">
                <a:solidFill>
                  <a:schemeClr val="dk1"/>
                </a:solidFill>
              </a:defRPr>
            </a:lvl9pPr>
          </a:lstStyle>
          <a:p/>
        </p:txBody>
      </p:sp>
      <p:sp>
        <p:nvSpPr>
          <p:cNvPr id="12" name="Shape 12"/>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indent="0" lvl="2">
              <a:spcBef>
                <a:spcPts val="0"/>
              </a:spcBef>
              <a:spcAft>
                <a:spcPts val="0"/>
              </a:spcAft>
              <a:buClr>
                <a:schemeClr val="dk1"/>
              </a:buClr>
              <a:buSzPts val="3600"/>
              <a:buFont typeface="Arial"/>
              <a:buNone/>
              <a:defRPr b="1" sz="3600">
                <a:solidFill>
                  <a:schemeClr val="dk1"/>
                </a:solidFill>
              </a:defRPr>
            </a:lvl3pPr>
            <a:lvl4pPr indent="0" lvl="3">
              <a:spcBef>
                <a:spcPts val="0"/>
              </a:spcBef>
              <a:spcAft>
                <a:spcPts val="0"/>
              </a:spcAft>
              <a:buClr>
                <a:schemeClr val="dk1"/>
              </a:buClr>
              <a:buSzPts val="3600"/>
              <a:buFont typeface="Arial"/>
              <a:buNone/>
              <a:defRPr b="1" sz="3600">
                <a:solidFill>
                  <a:schemeClr val="dk1"/>
                </a:solidFill>
              </a:defRPr>
            </a:lvl4pPr>
            <a:lvl5pPr indent="0" lvl="4">
              <a:spcBef>
                <a:spcPts val="0"/>
              </a:spcBef>
              <a:spcAft>
                <a:spcPts val="0"/>
              </a:spcAft>
              <a:buClr>
                <a:schemeClr val="dk1"/>
              </a:buClr>
              <a:buSzPts val="3600"/>
              <a:buFont typeface="Arial"/>
              <a:buNone/>
              <a:defRPr b="1" sz="3600">
                <a:solidFill>
                  <a:schemeClr val="dk1"/>
                </a:solidFill>
              </a:defRPr>
            </a:lvl5pPr>
            <a:lvl6pPr indent="0" lvl="5">
              <a:spcBef>
                <a:spcPts val="0"/>
              </a:spcBef>
              <a:spcAft>
                <a:spcPts val="0"/>
              </a:spcAft>
              <a:buClr>
                <a:schemeClr val="dk1"/>
              </a:buClr>
              <a:buSzPts val="3600"/>
              <a:buFont typeface="Arial"/>
              <a:buNone/>
              <a:defRPr b="1" sz="3600">
                <a:solidFill>
                  <a:schemeClr val="dk1"/>
                </a:solidFill>
              </a:defRPr>
            </a:lvl6pPr>
            <a:lvl7pPr indent="0" lvl="6">
              <a:spcBef>
                <a:spcPts val="0"/>
              </a:spcBef>
              <a:spcAft>
                <a:spcPts val="0"/>
              </a:spcAft>
              <a:buClr>
                <a:schemeClr val="dk1"/>
              </a:buClr>
              <a:buSzPts val="3600"/>
              <a:buFont typeface="Arial"/>
              <a:buNone/>
              <a:defRPr b="1" sz="3600">
                <a:solidFill>
                  <a:schemeClr val="dk1"/>
                </a:solidFill>
              </a:defRPr>
            </a:lvl7pPr>
            <a:lvl8pPr indent="0" lvl="7">
              <a:spcBef>
                <a:spcPts val="0"/>
              </a:spcBef>
              <a:spcAft>
                <a:spcPts val="0"/>
              </a:spcAft>
              <a:buClr>
                <a:schemeClr val="dk1"/>
              </a:buClr>
              <a:buSzPts val="3600"/>
              <a:buFont typeface="Arial"/>
              <a:buNone/>
              <a:defRPr b="1" sz="3600">
                <a:solidFill>
                  <a:schemeClr val="dk1"/>
                </a:solidFill>
              </a:defRPr>
            </a:lvl8pPr>
            <a:lvl9pPr indent="0" lvl="8">
              <a:spcBef>
                <a:spcPts val="0"/>
              </a:spcBef>
              <a:spcAft>
                <a:spcPts val="0"/>
              </a:spcAft>
              <a:buClr>
                <a:schemeClr val="dk1"/>
              </a:buClr>
              <a:buSzPts val="3600"/>
              <a:buFont typeface="Arial"/>
              <a:buNone/>
              <a:defRPr b="1" sz="3600">
                <a:solidFill>
                  <a:schemeClr val="dk1"/>
                </a:solidFill>
              </a:defRPr>
            </a:lvl9pPr>
          </a:lstStyle>
          <a:p/>
        </p:txBody>
      </p:sp>
      <p:sp>
        <p:nvSpPr>
          <p:cNvPr id="15" name="Shape 1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6" name="Shape 16"/>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indent="0" lvl="2">
              <a:spcBef>
                <a:spcPts val="0"/>
              </a:spcBef>
              <a:spcAft>
                <a:spcPts val="0"/>
              </a:spcAft>
              <a:buClr>
                <a:schemeClr val="dk1"/>
              </a:buClr>
              <a:buSzPts val="3600"/>
              <a:buFont typeface="Arial"/>
              <a:buNone/>
              <a:defRPr b="1" sz="3600">
                <a:solidFill>
                  <a:schemeClr val="dk1"/>
                </a:solidFill>
              </a:defRPr>
            </a:lvl3pPr>
            <a:lvl4pPr indent="0" lvl="3">
              <a:spcBef>
                <a:spcPts val="0"/>
              </a:spcBef>
              <a:spcAft>
                <a:spcPts val="0"/>
              </a:spcAft>
              <a:buClr>
                <a:schemeClr val="dk1"/>
              </a:buClr>
              <a:buSzPts val="3600"/>
              <a:buFont typeface="Arial"/>
              <a:buNone/>
              <a:defRPr b="1" sz="3600">
                <a:solidFill>
                  <a:schemeClr val="dk1"/>
                </a:solidFill>
              </a:defRPr>
            </a:lvl4pPr>
            <a:lvl5pPr indent="0" lvl="4">
              <a:spcBef>
                <a:spcPts val="0"/>
              </a:spcBef>
              <a:spcAft>
                <a:spcPts val="0"/>
              </a:spcAft>
              <a:buClr>
                <a:schemeClr val="dk1"/>
              </a:buClr>
              <a:buSzPts val="3600"/>
              <a:buFont typeface="Arial"/>
              <a:buNone/>
              <a:defRPr b="1" sz="3600">
                <a:solidFill>
                  <a:schemeClr val="dk1"/>
                </a:solidFill>
              </a:defRPr>
            </a:lvl5pPr>
            <a:lvl6pPr indent="0" lvl="5">
              <a:spcBef>
                <a:spcPts val="0"/>
              </a:spcBef>
              <a:spcAft>
                <a:spcPts val="0"/>
              </a:spcAft>
              <a:buClr>
                <a:schemeClr val="dk1"/>
              </a:buClr>
              <a:buSzPts val="3600"/>
              <a:buFont typeface="Arial"/>
              <a:buNone/>
              <a:defRPr b="1" sz="3600">
                <a:solidFill>
                  <a:schemeClr val="dk1"/>
                </a:solidFill>
              </a:defRPr>
            </a:lvl6pPr>
            <a:lvl7pPr indent="0" lvl="6">
              <a:spcBef>
                <a:spcPts val="0"/>
              </a:spcBef>
              <a:spcAft>
                <a:spcPts val="0"/>
              </a:spcAft>
              <a:buClr>
                <a:schemeClr val="dk1"/>
              </a:buClr>
              <a:buSzPts val="3600"/>
              <a:buFont typeface="Arial"/>
              <a:buNone/>
              <a:defRPr b="1" sz="3600">
                <a:solidFill>
                  <a:schemeClr val="dk1"/>
                </a:solidFill>
              </a:defRPr>
            </a:lvl7pPr>
            <a:lvl8pPr indent="0" lvl="7">
              <a:spcBef>
                <a:spcPts val="0"/>
              </a:spcBef>
              <a:spcAft>
                <a:spcPts val="0"/>
              </a:spcAft>
              <a:buClr>
                <a:schemeClr val="dk1"/>
              </a:buClr>
              <a:buSzPts val="3600"/>
              <a:buFont typeface="Arial"/>
              <a:buNone/>
              <a:defRPr b="1" sz="3600">
                <a:solidFill>
                  <a:schemeClr val="dk1"/>
                </a:solidFill>
              </a:defRPr>
            </a:lvl8pPr>
            <a:lvl9pPr indent="0" lvl="8">
              <a:spcBef>
                <a:spcPts val="0"/>
              </a:spcBef>
              <a:spcAft>
                <a:spcPts val="0"/>
              </a:spcAft>
              <a:buClr>
                <a:schemeClr val="dk1"/>
              </a:buClr>
              <a:buSzPts val="3600"/>
              <a:buFont typeface="Arial"/>
              <a:buNone/>
              <a:defRPr b="1" sz="3600">
                <a:solidFill>
                  <a:schemeClr val="dk1"/>
                </a:solidFill>
              </a:defRPr>
            </a:lvl9pPr>
          </a:lstStyle>
          <a:p/>
        </p:txBody>
      </p:sp>
      <p:sp>
        <p:nvSpPr>
          <p:cNvPr id="19" name="Shape 19"/>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0" name="Shape 20"/>
          <p:cNvSpPr txBox="1"/>
          <p:nvPr>
            <p:ph idx="2" type="body"/>
          </p:nvPr>
        </p:nvSpPr>
        <p:spPr>
          <a:xfrm>
            <a:off x="4692273" y="1200150"/>
            <a:ext cx="3994500" cy="37257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1" name="Shape 21"/>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indent="0" lvl="2">
              <a:spcBef>
                <a:spcPts val="0"/>
              </a:spcBef>
              <a:spcAft>
                <a:spcPts val="0"/>
              </a:spcAft>
              <a:buClr>
                <a:schemeClr val="dk1"/>
              </a:buClr>
              <a:buSzPts val="3600"/>
              <a:buFont typeface="Arial"/>
              <a:buNone/>
              <a:defRPr b="1" sz="3600">
                <a:solidFill>
                  <a:schemeClr val="dk1"/>
                </a:solidFill>
              </a:defRPr>
            </a:lvl3pPr>
            <a:lvl4pPr indent="0" lvl="3">
              <a:spcBef>
                <a:spcPts val="0"/>
              </a:spcBef>
              <a:spcAft>
                <a:spcPts val="0"/>
              </a:spcAft>
              <a:buClr>
                <a:schemeClr val="dk1"/>
              </a:buClr>
              <a:buSzPts val="3600"/>
              <a:buFont typeface="Arial"/>
              <a:buNone/>
              <a:defRPr b="1" sz="3600">
                <a:solidFill>
                  <a:schemeClr val="dk1"/>
                </a:solidFill>
              </a:defRPr>
            </a:lvl4pPr>
            <a:lvl5pPr indent="0" lvl="4">
              <a:spcBef>
                <a:spcPts val="0"/>
              </a:spcBef>
              <a:spcAft>
                <a:spcPts val="0"/>
              </a:spcAft>
              <a:buClr>
                <a:schemeClr val="dk1"/>
              </a:buClr>
              <a:buSzPts val="3600"/>
              <a:buFont typeface="Arial"/>
              <a:buNone/>
              <a:defRPr b="1" sz="3600">
                <a:solidFill>
                  <a:schemeClr val="dk1"/>
                </a:solidFill>
              </a:defRPr>
            </a:lvl5pPr>
            <a:lvl6pPr indent="0" lvl="5">
              <a:spcBef>
                <a:spcPts val="0"/>
              </a:spcBef>
              <a:spcAft>
                <a:spcPts val="0"/>
              </a:spcAft>
              <a:buClr>
                <a:schemeClr val="dk1"/>
              </a:buClr>
              <a:buSzPts val="3600"/>
              <a:buFont typeface="Arial"/>
              <a:buNone/>
              <a:defRPr b="1" sz="3600">
                <a:solidFill>
                  <a:schemeClr val="dk1"/>
                </a:solidFill>
              </a:defRPr>
            </a:lvl6pPr>
            <a:lvl7pPr indent="0" lvl="6">
              <a:spcBef>
                <a:spcPts val="0"/>
              </a:spcBef>
              <a:spcAft>
                <a:spcPts val="0"/>
              </a:spcAft>
              <a:buClr>
                <a:schemeClr val="dk1"/>
              </a:buClr>
              <a:buSzPts val="3600"/>
              <a:buFont typeface="Arial"/>
              <a:buNone/>
              <a:defRPr b="1" sz="3600">
                <a:solidFill>
                  <a:schemeClr val="dk1"/>
                </a:solidFill>
              </a:defRPr>
            </a:lvl7pPr>
            <a:lvl8pPr indent="0" lvl="7">
              <a:spcBef>
                <a:spcPts val="0"/>
              </a:spcBef>
              <a:spcAft>
                <a:spcPts val="0"/>
              </a:spcAft>
              <a:buClr>
                <a:schemeClr val="dk1"/>
              </a:buClr>
              <a:buSzPts val="3600"/>
              <a:buFont typeface="Arial"/>
              <a:buNone/>
              <a:defRPr b="1" sz="3600">
                <a:solidFill>
                  <a:schemeClr val="dk1"/>
                </a:solidFill>
              </a:defRPr>
            </a:lvl8pPr>
            <a:lvl9pPr indent="0" lvl="8">
              <a:spcBef>
                <a:spcPts val="0"/>
              </a:spcBef>
              <a:spcAft>
                <a:spcPts val="0"/>
              </a:spcAft>
              <a:buClr>
                <a:schemeClr val="dk1"/>
              </a:buClr>
              <a:buSzPts val="3600"/>
              <a:buFont typeface="Arial"/>
              <a:buNone/>
              <a:defRPr b="1" sz="3600">
                <a:solidFill>
                  <a:schemeClr val="dk1"/>
                </a:solidFill>
              </a:defRPr>
            </a:lvl9pPr>
          </a:lstStyle>
          <a:p/>
        </p:txBody>
      </p:sp>
      <p:sp>
        <p:nvSpPr>
          <p:cNvPr id="24" name="Shape 24"/>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indent="0" lvl="2">
              <a:spcBef>
                <a:spcPts val="0"/>
              </a:spcBef>
              <a:spcAft>
                <a:spcPts val="0"/>
              </a:spcAft>
              <a:buClr>
                <a:schemeClr val="dk1"/>
              </a:buClr>
              <a:buSzPts val="3600"/>
              <a:buFont typeface="Arial"/>
              <a:buNone/>
              <a:defRPr b="1" sz="3600">
                <a:solidFill>
                  <a:schemeClr val="dk1"/>
                </a:solidFill>
              </a:defRPr>
            </a:lvl3pPr>
            <a:lvl4pPr indent="0" lvl="3">
              <a:spcBef>
                <a:spcPts val="0"/>
              </a:spcBef>
              <a:spcAft>
                <a:spcPts val="0"/>
              </a:spcAft>
              <a:buClr>
                <a:schemeClr val="dk1"/>
              </a:buClr>
              <a:buSzPts val="3600"/>
              <a:buFont typeface="Arial"/>
              <a:buNone/>
              <a:defRPr b="1" sz="3600">
                <a:solidFill>
                  <a:schemeClr val="dk1"/>
                </a:solidFill>
              </a:defRPr>
            </a:lvl4pPr>
            <a:lvl5pPr indent="0" lvl="4">
              <a:spcBef>
                <a:spcPts val="0"/>
              </a:spcBef>
              <a:spcAft>
                <a:spcPts val="0"/>
              </a:spcAft>
              <a:buClr>
                <a:schemeClr val="dk1"/>
              </a:buClr>
              <a:buSzPts val="3600"/>
              <a:buFont typeface="Arial"/>
              <a:buNone/>
              <a:defRPr b="1" sz="3600">
                <a:solidFill>
                  <a:schemeClr val="dk1"/>
                </a:solidFill>
              </a:defRPr>
            </a:lvl5pPr>
            <a:lvl6pPr indent="0" lvl="5">
              <a:spcBef>
                <a:spcPts val="0"/>
              </a:spcBef>
              <a:spcAft>
                <a:spcPts val="0"/>
              </a:spcAft>
              <a:buClr>
                <a:schemeClr val="dk1"/>
              </a:buClr>
              <a:buSzPts val="3600"/>
              <a:buFont typeface="Arial"/>
              <a:buNone/>
              <a:defRPr b="1" sz="3600">
                <a:solidFill>
                  <a:schemeClr val="dk1"/>
                </a:solidFill>
              </a:defRPr>
            </a:lvl6pPr>
            <a:lvl7pPr indent="0" lvl="6">
              <a:spcBef>
                <a:spcPts val="0"/>
              </a:spcBef>
              <a:spcAft>
                <a:spcPts val="0"/>
              </a:spcAft>
              <a:buClr>
                <a:schemeClr val="dk1"/>
              </a:buClr>
              <a:buSzPts val="3600"/>
              <a:buFont typeface="Arial"/>
              <a:buNone/>
              <a:defRPr b="1" sz="3600">
                <a:solidFill>
                  <a:schemeClr val="dk1"/>
                </a:solidFill>
              </a:defRPr>
            </a:lvl7pPr>
            <a:lvl8pPr indent="0" lvl="7">
              <a:spcBef>
                <a:spcPts val="0"/>
              </a:spcBef>
              <a:spcAft>
                <a:spcPts val="0"/>
              </a:spcAft>
              <a:buClr>
                <a:schemeClr val="dk1"/>
              </a:buClr>
              <a:buSzPts val="3600"/>
              <a:buFont typeface="Arial"/>
              <a:buNone/>
              <a:defRPr b="1" sz="3600">
                <a:solidFill>
                  <a:schemeClr val="dk1"/>
                </a:solidFill>
              </a:defRPr>
            </a:lvl8pPr>
            <a:lvl9pPr indent="0" lvl="8">
              <a:spcBef>
                <a:spcPts val="0"/>
              </a:spcBef>
              <a:spcAft>
                <a:spcPts val="0"/>
              </a:spcAft>
              <a:buClr>
                <a:schemeClr val="dk1"/>
              </a:buClr>
              <a:buSzPts val="3600"/>
              <a:buFont typeface="Arial"/>
              <a:buNone/>
              <a:defRPr b="1" sz="3600">
                <a:solidFill>
                  <a:schemeClr val="dk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indent="-228600" lvl="1" marL="914400" marR="0" rtl="0" algn="l">
              <a:lnSpc>
                <a:spcPct val="100000"/>
              </a:lnSpc>
              <a:spcBef>
                <a:spcPts val="48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8556791" y="4749850"/>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300"/>
              <a:buFont typeface="Arial"/>
              <a:buNone/>
            </a:pPr>
            <a:fld id="{00000000-1234-1234-1234-123412341234}" type="slidenum">
              <a:rPr b="0" i="0" lang="en" sz="13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31.png"/><Relationship Id="rId6" Type="http://schemas.openxmlformats.org/officeDocument/2006/relationships/image" Target="../media/image9.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23.jp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37.jpg"/><Relationship Id="rId10" Type="http://schemas.openxmlformats.org/officeDocument/2006/relationships/image" Target="../media/image38.png"/><Relationship Id="rId13" Type="http://schemas.openxmlformats.org/officeDocument/2006/relationships/image" Target="../media/image5.png"/><Relationship Id="rId12"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jpg"/><Relationship Id="rId4" Type="http://schemas.openxmlformats.org/officeDocument/2006/relationships/image" Target="../media/image26.png"/><Relationship Id="rId9" Type="http://schemas.openxmlformats.org/officeDocument/2006/relationships/image" Target="../media/image39.jpg"/><Relationship Id="rId5" Type="http://schemas.openxmlformats.org/officeDocument/2006/relationships/image" Target="../media/image23.jpg"/><Relationship Id="rId6" Type="http://schemas.openxmlformats.org/officeDocument/2006/relationships/image" Target="../media/image27.png"/><Relationship Id="rId7" Type="http://schemas.openxmlformats.org/officeDocument/2006/relationships/image" Target="../media/image33.jpg"/><Relationship Id="rId8"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i.org/10.1016/j.patcog.2013.01.015" TargetMode="External"/><Relationship Id="rId4" Type="http://schemas.openxmlformats.org/officeDocument/2006/relationships/hyperlink" Target="https://arxiv.org/find/cs/1/au:+Reed_S/0/1/0/all/0/1" TargetMode="External"/><Relationship Id="rId9" Type="http://schemas.openxmlformats.org/officeDocument/2006/relationships/hyperlink" Target="https://arxiv.org/find/cs/1/au:+Lee_H/0/1/0/all/0/1" TargetMode="External"/><Relationship Id="rId5" Type="http://schemas.openxmlformats.org/officeDocument/2006/relationships/hyperlink" Target="https://arxiv.org/find/cs/1/au:+Akata_Z/0/1/0/all/0/1" TargetMode="External"/><Relationship Id="rId6" Type="http://schemas.openxmlformats.org/officeDocument/2006/relationships/hyperlink" Target="https://arxiv.org/find/cs/1/au:+Yan_X/0/1/0/all/0/1" TargetMode="External"/><Relationship Id="rId7" Type="http://schemas.openxmlformats.org/officeDocument/2006/relationships/hyperlink" Target="https://arxiv.org/find/cs/1/au:+Logeswaran_L/0/1/0/all/0/1" TargetMode="External"/><Relationship Id="rId8" Type="http://schemas.openxmlformats.org/officeDocument/2006/relationships/hyperlink" Target="https://arxiv.org/find/cs/1/au:+Schiele_B/0/1/0/all/0/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ctrTitle"/>
          </p:nvPr>
        </p:nvSpPr>
        <p:spPr>
          <a:xfrm>
            <a:off x="5778575" y="-212525"/>
            <a:ext cx="4234800" cy="784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0" lang="en" sz="1400"/>
              <a:t>University of Houston</a:t>
            </a:r>
            <a:endParaRPr b="0" sz="1400"/>
          </a:p>
          <a:p>
            <a:pPr indent="0" lvl="0" marL="0" rtl="0">
              <a:spcBef>
                <a:spcPts val="0"/>
              </a:spcBef>
              <a:spcAft>
                <a:spcPts val="0"/>
              </a:spcAft>
              <a:buNone/>
            </a:pPr>
            <a:r>
              <a:rPr b="0" lang="en" sz="1400"/>
              <a:t>ECE</a:t>
            </a:r>
            <a:r>
              <a:rPr b="0" lang="en" sz="1400"/>
              <a:t> 6397- Selected Topics</a:t>
            </a:r>
            <a:endParaRPr b="0" sz="1400"/>
          </a:p>
        </p:txBody>
      </p:sp>
      <p:sp>
        <p:nvSpPr>
          <p:cNvPr id="35" name="Shape 35"/>
          <p:cNvSpPr txBox="1"/>
          <p:nvPr>
            <p:ph idx="1" type="subTitle"/>
          </p:nvPr>
        </p:nvSpPr>
        <p:spPr>
          <a:xfrm>
            <a:off x="1498152" y="572275"/>
            <a:ext cx="6797100" cy="197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Synthetic Leaf generation using Conditional Adversarial Networks and classification wit</a:t>
            </a:r>
            <a:r>
              <a:rPr lang="en"/>
              <a:t>h CNN</a:t>
            </a:r>
            <a:endParaRPr/>
          </a:p>
          <a:p>
            <a:pPr indent="0" lvl="0" marL="0" rtl="0">
              <a:spcBef>
                <a:spcPts val="0"/>
              </a:spcBef>
              <a:spcAft>
                <a:spcPts val="0"/>
              </a:spcAft>
              <a:buNone/>
            </a:pPr>
            <a:r>
              <a:t/>
            </a:r>
            <a:endParaRPr/>
          </a:p>
          <a:p>
            <a:pPr indent="0" lvl="0" marL="0" rtl="0">
              <a:spcBef>
                <a:spcPts val="0"/>
              </a:spcBef>
              <a:spcAft>
                <a:spcPts val="0"/>
              </a:spcAft>
              <a:buNone/>
            </a:pPr>
            <a:r>
              <a:rPr lang="en" sz="1800"/>
              <a:t>								</a:t>
            </a:r>
            <a:endParaRPr sz="1800"/>
          </a:p>
          <a:p>
            <a:pPr indent="0" lvl="0" marL="0" rtl="0">
              <a:spcBef>
                <a:spcPts val="0"/>
              </a:spcBef>
              <a:spcAft>
                <a:spcPts val="0"/>
              </a:spcAft>
              <a:buNone/>
            </a:pPr>
            <a:r>
              <a:t/>
            </a:r>
            <a:endParaRPr sz="1800"/>
          </a:p>
        </p:txBody>
      </p:sp>
      <p:pic>
        <p:nvPicPr>
          <p:cNvPr descr="Image result for uh logo transparent" id="36" name="Shape 36"/>
          <p:cNvPicPr preferRelativeResize="0"/>
          <p:nvPr/>
        </p:nvPicPr>
        <p:blipFill>
          <a:blip r:embed="rId3">
            <a:alphaModFix/>
          </a:blip>
          <a:stretch>
            <a:fillRect/>
          </a:stretch>
        </p:blipFill>
        <p:spPr>
          <a:xfrm>
            <a:off x="289625" y="155850"/>
            <a:ext cx="1061975" cy="1061975"/>
          </a:xfrm>
          <a:prstGeom prst="rect">
            <a:avLst/>
          </a:prstGeom>
          <a:noFill/>
          <a:ln>
            <a:noFill/>
          </a:ln>
        </p:spPr>
      </p:pic>
      <p:sp>
        <p:nvSpPr>
          <p:cNvPr id="37" name="Shape 37"/>
          <p:cNvSpPr txBox="1"/>
          <p:nvPr/>
        </p:nvSpPr>
        <p:spPr>
          <a:xfrm>
            <a:off x="1463275" y="4347850"/>
            <a:ext cx="67419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Gaurav Roy, Rachel Mills, Aditi Singh, Xiaoyang Li，Raj Shah</a:t>
            </a:r>
            <a:endParaRPr/>
          </a:p>
        </p:txBody>
      </p:sp>
      <p:pic>
        <p:nvPicPr>
          <p:cNvPr id="38" name="Shape 38"/>
          <p:cNvPicPr preferRelativeResize="0"/>
          <p:nvPr/>
        </p:nvPicPr>
        <p:blipFill>
          <a:blip r:embed="rId4">
            <a:alphaModFix/>
          </a:blip>
          <a:stretch>
            <a:fillRect/>
          </a:stretch>
        </p:blipFill>
        <p:spPr>
          <a:xfrm>
            <a:off x="3171424" y="2201650"/>
            <a:ext cx="2801148" cy="2097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35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Implementation of cGAN : </a:t>
            </a:r>
            <a:endParaRPr/>
          </a:p>
          <a:p>
            <a:pPr indent="457200" lvl="0" marL="1828800" rtl="0">
              <a:spcBef>
                <a:spcPts val="0"/>
              </a:spcBef>
              <a:spcAft>
                <a:spcPts val="0"/>
              </a:spcAft>
              <a:buNone/>
            </a:pPr>
            <a:r>
              <a:rPr b="0" lang="en" sz="3000"/>
              <a:t>---- image to image translation</a:t>
            </a:r>
            <a:endParaRPr b="0" sz="3000"/>
          </a:p>
        </p:txBody>
      </p:sp>
      <p:grpSp>
        <p:nvGrpSpPr>
          <p:cNvPr id="192" name="Shape 192"/>
          <p:cNvGrpSpPr/>
          <p:nvPr/>
        </p:nvGrpSpPr>
        <p:grpSpPr>
          <a:xfrm>
            <a:off x="2510780" y="1130976"/>
            <a:ext cx="5814280" cy="1863597"/>
            <a:chOff x="2510780" y="1130976"/>
            <a:chExt cx="5814280" cy="1863597"/>
          </a:xfrm>
        </p:grpSpPr>
        <p:pic>
          <p:nvPicPr>
            <p:cNvPr descr="D:\materials of courses of Rebecca\Deeplearning Hien[ECE6397]\Project\Image_prepared\GANinput_border\4828_Elm_923-08-3.jpg" id="193" name="Shape 193"/>
            <p:cNvPicPr preferRelativeResize="0"/>
            <p:nvPr/>
          </p:nvPicPr>
          <p:blipFill rotWithShape="1">
            <a:blip r:embed="rId3">
              <a:alphaModFix/>
            </a:blip>
            <a:srcRect b="0" l="50000" r="0" t="0"/>
            <a:stretch/>
          </p:blipFill>
          <p:spPr>
            <a:xfrm>
              <a:off x="2518844" y="1396714"/>
              <a:ext cx="814787" cy="718158"/>
            </a:xfrm>
            <a:prstGeom prst="rect">
              <a:avLst/>
            </a:prstGeom>
            <a:noFill/>
            <a:ln>
              <a:noFill/>
            </a:ln>
          </p:spPr>
        </p:pic>
        <p:pic>
          <p:nvPicPr>
            <p:cNvPr descr="D:\materials of courses of Rebecca\Deeplearning Hien[ECE6397]\Project\Image_prepared\test_all_00_4828_border.png" id="194" name="Shape 194"/>
            <p:cNvPicPr preferRelativeResize="0"/>
            <p:nvPr/>
          </p:nvPicPr>
          <p:blipFill>
            <a:blip r:embed="rId4">
              <a:alphaModFix/>
            </a:blip>
            <a:stretch>
              <a:fillRect/>
            </a:stretch>
          </p:blipFill>
          <p:spPr>
            <a:xfrm>
              <a:off x="6443846" y="1979567"/>
              <a:ext cx="703056" cy="619677"/>
            </a:xfrm>
            <a:prstGeom prst="rect">
              <a:avLst/>
            </a:prstGeom>
            <a:noFill/>
            <a:ln>
              <a:noFill/>
            </a:ln>
          </p:spPr>
        </p:pic>
        <p:sp>
          <p:nvSpPr>
            <p:cNvPr id="195" name="Shape 195"/>
            <p:cNvSpPr txBox="1"/>
            <p:nvPr/>
          </p:nvSpPr>
          <p:spPr>
            <a:xfrm>
              <a:off x="2549849" y="1130976"/>
              <a:ext cx="1031171" cy="48974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border</a:t>
              </a:r>
              <a:endParaRPr/>
            </a:p>
          </p:txBody>
        </p:sp>
        <p:sp>
          <p:nvSpPr>
            <p:cNvPr id="196" name="Shape 196"/>
            <p:cNvSpPr/>
            <p:nvPr/>
          </p:nvSpPr>
          <p:spPr>
            <a:xfrm>
              <a:off x="4632313" y="1396715"/>
              <a:ext cx="1530648" cy="674938"/>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Generator of </a:t>
              </a:r>
              <a:endParaRPr sz="1200"/>
            </a:p>
            <a:p>
              <a:pPr indent="0" lvl="0" marL="0" rtl="0" algn="ctr">
                <a:spcBef>
                  <a:spcPts val="0"/>
                </a:spcBef>
                <a:spcAft>
                  <a:spcPts val="0"/>
                </a:spcAft>
                <a:buNone/>
              </a:pPr>
              <a:r>
                <a:rPr b="1" lang="en" sz="1200"/>
                <a:t>border to leaf</a:t>
              </a:r>
              <a:endParaRPr b="1" sz="1200"/>
            </a:p>
          </p:txBody>
        </p:sp>
        <p:sp>
          <p:nvSpPr>
            <p:cNvPr id="197" name="Shape 197"/>
            <p:cNvSpPr/>
            <p:nvPr/>
          </p:nvSpPr>
          <p:spPr>
            <a:xfrm>
              <a:off x="4206483" y="1647053"/>
              <a:ext cx="477811" cy="23343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3375565" y="2424513"/>
              <a:ext cx="356077" cy="23343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rot="2747316">
              <a:off x="5955242" y="1790285"/>
              <a:ext cx="457496" cy="25178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Image result" id="200" name="Shape 200"/>
            <p:cNvPicPr preferRelativeResize="0"/>
            <p:nvPr/>
          </p:nvPicPr>
          <p:blipFill>
            <a:blip r:embed="rId5">
              <a:alphaModFix/>
            </a:blip>
            <a:stretch>
              <a:fillRect/>
            </a:stretch>
          </p:blipFill>
          <p:spPr>
            <a:xfrm>
              <a:off x="3375565" y="1404693"/>
              <a:ext cx="830922" cy="718158"/>
            </a:xfrm>
            <a:prstGeom prst="rect">
              <a:avLst/>
            </a:prstGeom>
            <a:noFill/>
            <a:ln>
              <a:noFill/>
            </a:ln>
          </p:spPr>
        </p:pic>
        <p:pic>
          <p:nvPicPr>
            <p:cNvPr descr="D:\materials of courses of Rebecca\Deeplearning Hien[ECE6397]\Project\Image_prepared\GANinput_border\4828_Elm_923-08-3.jpg" id="201" name="Shape 201"/>
            <p:cNvPicPr preferRelativeResize="0"/>
            <p:nvPr/>
          </p:nvPicPr>
          <p:blipFill rotWithShape="1">
            <a:blip r:embed="rId3">
              <a:alphaModFix/>
            </a:blip>
            <a:srcRect b="0" l="0" r="50000" t="0"/>
            <a:stretch/>
          </p:blipFill>
          <p:spPr>
            <a:xfrm>
              <a:off x="2510780" y="2262197"/>
              <a:ext cx="830919" cy="732376"/>
            </a:xfrm>
            <a:prstGeom prst="rect">
              <a:avLst/>
            </a:prstGeom>
            <a:noFill/>
            <a:ln>
              <a:noFill/>
            </a:ln>
          </p:spPr>
        </p:pic>
        <p:sp>
          <p:nvSpPr>
            <p:cNvPr id="202" name="Shape 202"/>
            <p:cNvSpPr txBox="1"/>
            <p:nvPr/>
          </p:nvSpPr>
          <p:spPr>
            <a:xfrm>
              <a:off x="2643240" y="2044526"/>
              <a:ext cx="1910388" cy="48974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leaf            </a:t>
              </a:r>
              <a:endParaRPr/>
            </a:p>
          </p:txBody>
        </p:sp>
        <p:sp>
          <p:nvSpPr>
            <p:cNvPr id="203" name="Shape 203"/>
            <p:cNvSpPr txBox="1"/>
            <p:nvPr/>
          </p:nvSpPr>
          <p:spPr>
            <a:xfrm>
              <a:off x="6414672" y="1647043"/>
              <a:ext cx="1910388" cy="48974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Fake leaf            </a:t>
              </a:r>
              <a:endParaRPr/>
            </a:p>
          </p:txBody>
        </p:sp>
        <p:sp>
          <p:nvSpPr>
            <p:cNvPr id="204" name="Shape 204"/>
            <p:cNvSpPr txBox="1"/>
            <p:nvPr/>
          </p:nvSpPr>
          <p:spPr>
            <a:xfrm>
              <a:off x="3438760" y="1130976"/>
              <a:ext cx="1910388" cy="48974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noise           </a:t>
              </a:r>
              <a:endParaRPr/>
            </a:p>
          </p:txBody>
        </p:sp>
        <p:sp>
          <p:nvSpPr>
            <p:cNvPr id="205" name="Shape 205"/>
            <p:cNvSpPr/>
            <p:nvPr/>
          </p:nvSpPr>
          <p:spPr>
            <a:xfrm>
              <a:off x="3765497" y="2224578"/>
              <a:ext cx="1760431" cy="732481"/>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Discriminator of </a:t>
              </a:r>
              <a:endParaRPr sz="1200"/>
            </a:p>
            <a:p>
              <a:pPr indent="0" lvl="0" marL="0" rtl="0" algn="ctr">
                <a:spcBef>
                  <a:spcPts val="0"/>
                </a:spcBef>
                <a:spcAft>
                  <a:spcPts val="0"/>
                </a:spcAft>
                <a:buNone/>
              </a:pPr>
              <a:r>
                <a:rPr b="1" lang="en" sz="1200"/>
                <a:t>real leaf to fake leaf</a:t>
              </a:r>
              <a:endParaRPr b="1" sz="1200"/>
            </a:p>
          </p:txBody>
        </p:sp>
        <p:sp>
          <p:nvSpPr>
            <p:cNvPr id="206" name="Shape 206"/>
            <p:cNvSpPr/>
            <p:nvPr/>
          </p:nvSpPr>
          <p:spPr>
            <a:xfrm rot="-1554510">
              <a:off x="5476093" y="2383050"/>
              <a:ext cx="809161" cy="24114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207" name="Shape 207"/>
          <p:cNvPicPr preferRelativeResize="0"/>
          <p:nvPr/>
        </p:nvPicPr>
        <p:blipFill>
          <a:blip r:embed="rId6">
            <a:alphaModFix/>
          </a:blip>
          <a:stretch>
            <a:fillRect/>
          </a:stretch>
        </p:blipFill>
        <p:spPr>
          <a:xfrm>
            <a:off x="6507175" y="3966050"/>
            <a:ext cx="692150" cy="692150"/>
          </a:xfrm>
          <a:prstGeom prst="rect">
            <a:avLst/>
          </a:prstGeom>
          <a:noFill/>
          <a:ln>
            <a:noFill/>
          </a:ln>
        </p:spPr>
      </p:pic>
      <p:grpSp>
        <p:nvGrpSpPr>
          <p:cNvPr id="208" name="Shape 208"/>
          <p:cNvGrpSpPr/>
          <p:nvPr/>
        </p:nvGrpSpPr>
        <p:grpSpPr>
          <a:xfrm>
            <a:off x="2469025" y="3135476"/>
            <a:ext cx="5814285" cy="1863597"/>
            <a:chOff x="2240425" y="3135476"/>
            <a:chExt cx="5814285" cy="1863597"/>
          </a:xfrm>
        </p:grpSpPr>
        <p:grpSp>
          <p:nvGrpSpPr>
            <p:cNvPr id="209" name="Shape 209"/>
            <p:cNvGrpSpPr/>
            <p:nvPr/>
          </p:nvGrpSpPr>
          <p:grpSpPr>
            <a:xfrm>
              <a:off x="2240430" y="3135476"/>
              <a:ext cx="5814280" cy="1863597"/>
              <a:chOff x="797138" y="1130963"/>
              <a:chExt cx="6118363" cy="2224925"/>
            </a:xfrm>
          </p:grpSpPr>
          <p:sp>
            <p:nvSpPr>
              <p:cNvPr id="210" name="Shape 210"/>
              <p:cNvSpPr txBox="1"/>
              <p:nvPr/>
            </p:nvSpPr>
            <p:spPr>
              <a:xfrm>
                <a:off x="838250" y="1130963"/>
                <a:ext cx="1085100" cy="58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vein</a:t>
                </a:r>
                <a:endParaRPr/>
              </a:p>
            </p:txBody>
          </p:sp>
          <p:sp>
            <p:nvSpPr>
              <p:cNvPr id="211" name="Shape 211"/>
              <p:cNvSpPr/>
              <p:nvPr/>
            </p:nvSpPr>
            <p:spPr>
              <a:xfrm>
                <a:off x="3029625" y="1448225"/>
                <a:ext cx="1610700" cy="8058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Generator of </a:t>
                </a:r>
                <a:endParaRPr sz="1200"/>
              </a:p>
              <a:p>
                <a:pPr indent="0" lvl="0" marL="0" rtl="0" algn="ctr">
                  <a:spcBef>
                    <a:spcPts val="0"/>
                  </a:spcBef>
                  <a:spcAft>
                    <a:spcPts val="0"/>
                  </a:spcAft>
                  <a:buNone/>
                </a:pPr>
                <a:r>
                  <a:rPr b="1" lang="en" sz="1200"/>
                  <a:t>vein to leaf</a:t>
                </a:r>
                <a:endParaRPr b="1" sz="1200"/>
              </a:p>
            </p:txBody>
          </p:sp>
          <p:sp>
            <p:nvSpPr>
              <p:cNvPr id="212" name="Shape 212"/>
              <p:cNvSpPr/>
              <p:nvPr/>
            </p:nvSpPr>
            <p:spPr>
              <a:xfrm>
                <a:off x="2581525" y="1747100"/>
                <a:ext cx="502800" cy="278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1707150" y="2675300"/>
                <a:ext cx="374700" cy="278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rot="2963272">
                <a:off x="4404594" y="1929164"/>
                <a:ext cx="515720" cy="278474"/>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Image result" id="215" name="Shape 215"/>
              <p:cNvPicPr preferRelativeResize="0"/>
              <p:nvPr/>
            </p:nvPicPr>
            <p:blipFill>
              <a:blip r:embed="rId5">
                <a:alphaModFix/>
              </a:blip>
              <a:stretch>
                <a:fillRect/>
              </a:stretch>
            </p:blipFill>
            <p:spPr>
              <a:xfrm>
                <a:off x="1707150" y="1457750"/>
                <a:ext cx="874378" cy="857400"/>
              </a:xfrm>
              <a:prstGeom prst="rect">
                <a:avLst/>
              </a:prstGeom>
              <a:noFill/>
              <a:ln>
                <a:noFill/>
              </a:ln>
            </p:spPr>
          </p:pic>
          <p:pic>
            <p:nvPicPr>
              <p:cNvPr descr="D:\materials of courses of Rebecca\Deeplearning Hien[ECE6397]\Project\Image_prepared\GANinput_border\4828_Elm_923-08-3.jpg" id="216" name="Shape 216"/>
              <p:cNvPicPr preferRelativeResize="0"/>
              <p:nvPr/>
            </p:nvPicPr>
            <p:blipFill rotWithShape="1">
              <a:blip r:embed="rId3">
                <a:alphaModFix/>
              </a:blip>
              <a:srcRect b="0" l="0" r="50000" t="0"/>
              <a:stretch/>
            </p:blipFill>
            <p:spPr>
              <a:xfrm>
                <a:off x="797138" y="2481513"/>
                <a:ext cx="874375" cy="874375"/>
              </a:xfrm>
              <a:prstGeom prst="rect">
                <a:avLst/>
              </a:prstGeom>
              <a:noFill/>
              <a:ln>
                <a:noFill/>
              </a:ln>
            </p:spPr>
          </p:pic>
          <p:sp>
            <p:nvSpPr>
              <p:cNvPr id="217" name="Shape 217"/>
              <p:cNvSpPr txBox="1"/>
              <p:nvPr/>
            </p:nvSpPr>
            <p:spPr>
              <a:xfrm>
                <a:off x="936525" y="2221638"/>
                <a:ext cx="2010300" cy="58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leaf            </a:t>
                </a:r>
                <a:endParaRPr/>
              </a:p>
            </p:txBody>
          </p:sp>
          <p:sp>
            <p:nvSpPr>
              <p:cNvPr id="218" name="Shape 218"/>
              <p:cNvSpPr txBox="1"/>
              <p:nvPr/>
            </p:nvSpPr>
            <p:spPr>
              <a:xfrm>
                <a:off x="4905200" y="1747088"/>
                <a:ext cx="2010300" cy="58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Fake leaf            </a:t>
                </a:r>
                <a:endParaRPr/>
              </a:p>
            </p:txBody>
          </p:sp>
          <p:sp>
            <p:nvSpPr>
              <p:cNvPr id="219" name="Shape 219"/>
              <p:cNvSpPr txBox="1"/>
              <p:nvPr/>
            </p:nvSpPr>
            <p:spPr>
              <a:xfrm>
                <a:off x="1773650" y="1130963"/>
                <a:ext cx="2010300" cy="58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noise           </a:t>
                </a:r>
                <a:endParaRPr/>
              </a:p>
            </p:txBody>
          </p:sp>
          <p:sp>
            <p:nvSpPr>
              <p:cNvPr id="220" name="Shape 220"/>
              <p:cNvSpPr/>
              <p:nvPr/>
            </p:nvSpPr>
            <p:spPr>
              <a:xfrm>
                <a:off x="2117475" y="2436600"/>
                <a:ext cx="1852500" cy="874500"/>
              </a:xfrm>
              <a:prstGeom prst="cube">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Discriminator of </a:t>
                </a:r>
                <a:endParaRPr sz="1200"/>
              </a:p>
              <a:p>
                <a:pPr indent="0" lvl="0" marL="0" rtl="0" algn="ctr">
                  <a:spcBef>
                    <a:spcPts val="0"/>
                  </a:spcBef>
                  <a:spcAft>
                    <a:spcPts val="0"/>
                  </a:spcAft>
                  <a:buNone/>
                </a:pPr>
                <a:r>
                  <a:rPr b="1" lang="en" sz="1200"/>
                  <a:t>real leaf to fake leaf</a:t>
                </a:r>
                <a:endParaRPr b="1" sz="1200"/>
              </a:p>
            </p:txBody>
          </p:sp>
          <p:sp>
            <p:nvSpPr>
              <p:cNvPr id="221" name="Shape 221"/>
              <p:cNvSpPr/>
              <p:nvPr/>
            </p:nvSpPr>
            <p:spPr>
              <a:xfrm rot="-1731593">
                <a:off x="3906018" y="2630376"/>
                <a:ext cx="874512" cy="27874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pic>
          <p:nvPicPr>
            <p:cNvPr id="222" name="Shape 222"/>
            <p:cNvPicPr preferRelativeResize="0"/>
            <p:nvPr/>
          </p:nvPicPr>
          <p:blipFill rotWithShape="1">
            <a:blip r:embed="rId7">
              <a:alphaModFix/>
            </a:blip>
            <a:srcRect b="0" l="49010" r="0" t="0"/>
            <a:stretch/>
          </p:blipFill>
          <p:spPr>
            <a:xfrm>
              <a:off x="2240425" y="3421400"/>
              <a:ext cx="819750" cy="692150"/>
            </a:xfrm>
            <a:prstGeom prst="rect">
              <a:avLst/>
            </a:prstGeom>
            <a:noFill/>
            <a:ln>
              <a:noFill/>
            </a:ln>
          </p:spPr>
        </p:pic>
      </p:grpSp>
      <p:cxnSp>
        <p:nvCxnSpPr>
          <p:cNvPr id="223" name="Shape 223"/>
          <p:cNvCxnSpPr/>
          <p:nvPr/>
        </p:nvCxnSpPr>
        <p:spPr>
          <a:xfrm>
            <a:off x="583700" y="3005525"/>
            <a:ext cx="7677600" cy="27600"/>
          </a:xfrm>
          <a:prstGeom prst="straightConnector1">
            <a:avLst/>
          </a:prstGeom>
          <a:noFill/>
          <a:ln cap="flat" cmpd="sng" w="38100">
            <a:solidFill>
              <a:schemeClr val="dk2"/>
            </a:solidFill>
            <a:prstDash val="solid"/>
            <a:round/>
            <a:headEnd len="lg" w="lg" type="none"/>
            <a:tailEnd len="lg" w="lg" type="none"/>
          </a:ln>
        </p:spPr>
      </p:cxnSp>
      <p:sp>
        <p:nvSpPr>
          <p:cNvPr id="224" name="Shape 224"/>
          <p:cNvSpPr txBox="1"/>
          <p:nvPr/>
        </p:nvSpPr>
        <p:spPr>
          <a:xfrm>
            <a:off x="162650" y="1380450"/>
            <a:ext cx="1905600" cy="10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Learn the translator of</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“border to leaf”</a:t>
            </a:r>
            <a:endParaRPr sz="1800">
              <a:latin typeface="Georgia"/>
              <a:ea typeface="Georgia"/>
              <a:cs typeface="Georgia"/>
              <a:sym typeface="Georgia"/>
            </a:endParaRPr>
          </a:p>
        </p:txBody>
      </p:sp>
      <p:sp>
        <p:nvSpPr>
          <p:cNvPr id="225" name="Shape 225"/>
          <p:cNvSpPr txBox="1"/>
          <p:nvPr/>
        </p:nvSpPr>
        <p:spPr>
          <a:xfrm>
            <a:off x="213675" y="3587500"/>
            <a:ext cx="1905600" cy="10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Learn the translator of</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“vein to leaf”</a:t>
            </a:r>
            <a:endParaRPr sz="1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33575" y="1955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Testing Results</a:t>
            </a:r>
            <a:endParaRPr/>
          </a:p>
        </p:txBody>
      </p:sp>
      <p:pic>
        <p:nvPicPr>
          <p:cNvPr id="231" name="Shape 231"/>
          <p:cNvPicPr preferRelativeResize="0"/>
          <p:nvPr/>
        </p:nvPicPr>
        <p:blipFill>
          <a:blip r:embed="rId3">
            <a:alphaModFix/>
          </a:blip>
          <a:stretch>
            <a:fillRect/>
          </a:stretch>
        </p:blipFill>
        <p:spPr>
          <a:xfrm>
            <a:off x="4885273" y="-137496"/>
            <a:ext cx="4645299" cy="4161425"/>
          </a:xfrm>
          <a:prstGeom prst="rect">
            <a:avLst/>
          </a:prstGeom>
          <a:noFill/>
          <a:ln>
            <a:noFill/>
          </a:ln>
        </p:spPr>
      </p:pic>
      <p:pic>
        <p:nvPicPr>
          <p:cNvPr id="232" name="Shape 232"/>
          <p:cNvPicPr preferRelativeResize="0"/>
          <p:nvPr/>
        </p:nvPicPr>
        <p:blipFill>
          <a:blip r:embed="rId4">
            <a:alphaModFix/>
          </a:blip>
          <a:stretch>
            <a:fillRect/>
          </a:stretch>
        </p:blipFill>
        <p:spPr>
          <a:xfrm>
            <a:off x="1227638" y="2912025"/>
            <a:ext cx="2451850" cy="2081250"/>
          </a:xfrm>
          <a:prstGeom prst="rect">
            <a:avLst/>
          </a:prstGeom>
          <a:noFill/>
          <a:ln>
            <a:noFill/>
          </a:ln>
        </p:spPr>
      </p:pic>
      <p:sp>
        <p:nvSpPr>
          <p:cNvPr id="233" name="Shape 233"/>
          <p:cNvSpPr txBox="1"/>
          <p:nvPr/>
        </p:nvSpPr>
        <p:spPr>
          <a:xfrm>
            <a:off x="554675" y="998900"/>
            <a:ext cx="2527500" cy="10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Apply the</a:t>
            </a:r>
            <a:r>
              <a:rPr lang="en" sz="1800">
                <a:latin typeface="Georgia"/>
                <a:ea typeface="Georgia"/>
                <a:cs typeface="Georgia"/>
                <a:sym typeface="Georgia"/>
              </a:rPr>
              <a:t> translator of </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“border to leaf”</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a</a:t>
            </a:r>
            <a:r>
              <a:rPr lang="en" sz="1800">
                <a:latin typeface="Georgia"/>
                <a:ea typeface="Georgia"/>
                <a:cs typeface="Georgia"/>
                <a:sym typeface="Georgia"/>
              </a:rPr>
              <a:t>nd</a:t>
            </a:r>
            <a:endParaRPr sz="1800">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“vein to leaf”</a:t>
            </a:r>
            <a:endParaRPr sz="1800">
              <a:latin typeface="Georgia"/>
              <a:ea typeface="Georgia"/>
              <a:cs typeface="Georgia"/>
              <a:sym typeface="Georgia"/>
            </a:endParaRPr>
          </a:p>
        </p:txBody>
      </p:sp>
      <p:sp>
        <p:nvSpPr>
          <p:cNvPr id="234" name="Shape 234"/>
          <p:cNvSpPr/>
          <p:nvPr/>
        </p:nvSpPr>
        <p:spPr>
          <a:xfrm>
            <a:off x="2787116" y="1390200"/>
            <a:ext cx="970800" cy="233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2750266" y="2002200"/>
            <a:ext cx="970800" cy="233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351448" y="3299925"/>
            <a:ext cx="753000" cy="233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351448" y="4263375"/>
            <a:ext cx="753000" cy="233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20785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Checkpoints of Training </a:t>
            </a:r>
            <a:endParaRPr/>
          </a:p>
        </p:txBody>
      </p:sp>
      <p:sp>
        <p:nvSpPr>
          <p:cNvPr id="243" name="Shape 243"/>
          <p:cNvSpPr txBox="1"/>
          <p:nvPr>
            <p:ph idx="1" type="body"/>
          </p:nvPr>
        </p:nvSpPr>
        <p:spPr>
          <a:xfrm>
            <a:off x="66738" y="1063375"/>
            <a:ext cx="8229600" cy="372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Reconstruct from vein</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Clr>
                <a:schemeClr val="dk1"/>
              </a:buClr>
              <a:buSzPts val="1100"/>
              <a:buFont typeface="Arial"/>
              <a:buNone/>
            </a:pPr>
            <a:r>
              <a:rPr lang="en" sz="2400">
                <a:solidFill>
                  <a:schemeClr val="dk1"/>
                </a:solidFill>
              </a:rPr>
              <a:t>Reconstruct from border</a:t>
            </a:r>
            <a:endParaRPr sz="2400"/>
          </a:p>
        </p:txBody>
      </p:sp>
      <p:pic>
        <p:nvPicPr>
          <p:cNvPr id="244" name="Shape 244"/>
          <p:cNvPicPr preferRelativeResize="0"/>
          <p:nvPr/>
        </p:nvPicPr>
        <p:blipFill>
          <a:blip r:embed="rId3">
            <a:alphaModFix/>
          </a:blip>
          <a:stretch>
            <a:fillRect/>
          </a:stretch>
        </p:blipFill>
        <p:spPr>
          <a:xfrm>
            <a:off x="160150" y="1576375"/>
            <a:ext cx="8484575" cy="1278125"/>
          </a:xfrm>
          <a:prstGeom prst="rect">
            <a:avLst/>
          </a:prstGeom>
          <a:noFill/>
          <a:ln>
            <a:noFill/>
          </a:ln>
        </p:spPr>
      </p:pic>
      <p:pic>
        <p:nvPicPr>
          <p:cNvPr id="245" name="Shape 245"/>
          <p:cNvPicPr preferRelativeResize="0"/>
          <p:nvPr/>
        </p:nvPicPr>
        <p:blipFill>
          <a:blip r:embed="rId4">
            <a:alphaModFix/>
          </a:blip>
          <a:stretch>
            <a:fillRect/>
          </a:stretch>
        </p:blipFill>
        <p:spPr>
          <a:xfrm>
            <a:off x="160150" y="3424450"/>
            <a:ext cx="8484575" cy="1278125"/>
          </a:xfrm>
          <a:prstGeom prst="rect">
            <a:avLst/>
          </a:prstGeom>
          <a:noFill/>
          <a:ln>
            <a:noFill/>
          </a:ln>
        </p:spPr>
      </p:pic>
      <p:sp>
        <p:nvSpPr>
          <p:cNvPr id="246" name="Shape 246"/>
          <p:cNvSpPr/>
          <p:nvPr/>
        </p:nvSpPr>
        <p:spPr>
          <a:xfrm>
            <a:off x="5734800" y="205975"/>
            <a:ext cx="3462000" cy="1070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Runs for 87 epoch, 500K steps, </a:t>
            </a:r>
            <a:r>
              <a:rPr lang="en">
                <a:solidFill>
                  <a:schemeClr val="dk1"/>
                </a:solidFill>
              </a:rPr>
              <a:t>4 days.</a:t>
            </a:r>
            <a:endParaRPr>
              <a:solidFill>
                <a:schemeClr val="dk1"/>
              </a:solidFill>
            </a:endParaRPr>
          </a:p>
          <a:p>
            <a:pPr indent="0" lvl="0" marL="0">
              <a:spcBef>
                <a:spcPts val="0"/>
              </a:spcBef>
              <a:spcAft>
                <a:spcPts val="0"/>
              </a:spcAft>
              <a:buNone/>
            </a:pPr>
            <a:r>
              <a:rPr lang="en">
                <a:solidFill>
                  <a:schemeClr val="dk1"/>
                </a:solidFill>
              </a:rPr>
              <a:t>Learning rate = 1e-3</a:t>
            </a:r>
            <a:endParaRPr>
              <a:solidFill>
                <a:schemeClr val="dk1"/>
              </a:solidFill>
            </a:endParaRPr>
          </a:p>
          <a:p>
            <a:pPr indent="0" lvl="0" marL="0">
              <a:spcBef>
                <a:spcPts val="0"/>
              </a:spcBef>
              <a:spcAft>
                <a:spcPts val="0"/>
              </a:spcAft>
              <a:buNone/>
            </a:pPr>
            <a:r>
              <a:rPr lang="en">
                <a:solidFill>
                  <a:schemeClr val="dk1"/>
                </a:solidFill>
              </a:rPr>
              <a:t>d_loss = d_loss_fake + d_loss_real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p:nvPr/>
        </p:nvSpPr>
        <p:spPr>
          <a:xfrm>
            <a:off x="241425" y="2205900"/>
            <a:ext cx="13428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241425" y="331125"/>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2135650" y="364400"/>
            <a:ext cx="16527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sp>
        <p:nvSpPr>
          <p:cNvPr id="254" name="Shape 254"/>
          <p:cNvSpPr txBox="1"/>
          <p:nvPr/>
        </p:nvSpPr>
        <p:spPr>
          <a:xfrm>
            <a:off x="-2925" y="390550"/>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Border</a:t>
            </a:r>
            <a:endParaRPr/>
          </a:p>
        </p:txBody>
      </p:sp>
      <p:sp>
        <p:nvSpPr>
          <p:cNvPr id="255" name="Shape 255"/>
          <p:cNvSpPr/>
          <p:nvPr/>
        </p:nvSpPr>
        <p:spPr>
          <a:xfrm>
            <a:off x="165825" y="4203350"/>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txBox="1"/>
          <p:nvPr/>
        </p:nvSpPr>
        <p:spPr>
          <a:xfrm>
            <a:off x="-10575" y="4355900"/>
            <a:ext cx="977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Vein </a:t>
            </a:r>
            <a:endParaRPr/>
          </a:p>
        </p:txBody>
      </p:sp>
      <p:sp>
        <p:nvSpPr>
          <p:cNvPr id="257" name="Shape 257"/>
          <p:cNvSpPr/>
          <p:nvPr/>
        </p:nvSpPr>
        <p:spPr>
          <a:xfrm>
            <a:off x="4434925" y="2157300"/>
            <a:ext cx="1242600" cy="7317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txBox="1"/>
          <p:nvPr/>
        </p:nvSpPr>
        <p:spPr>
          <a:xfrm>
            <a:off x="4484025" y="2212500"/>
            <a:ext cx="963900" cy="533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CNN Classifier</a:t>
            </a:r>
            <a:endParaRPr/>
          </a:p>
        </p:txBody>
      </p:sp>
      <p:sp>
        <p:nvSpPr>
          <p:cNvPr id="259" name="Shape 259"/>
          <p:cNvSpPr txBox="1"/>
          <p:nvPr/>
        </p:nvSpPr>
        <p:spPr>
          <a:xfrm rot="-5400000">
            <a:off x="-30825" y="1441025"/>
            <a:ext cx="10803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Data preprocessing</a:t>
            </a:r>
            <a:endParaRPr sz="1000"/>
          </a:p>
        </p:txBody>
      </p:sp>
      <p:sp>
        <p:nvSpPr>
          <p:cNvPr id="260" name="Shape 260"/>
          <p:cNvSpPr/>
          <p:nvPr/>
        </p:nvSpPr>
        <p:spPr>
          <a:xfrm>
            <a:off x="1766075" y="2370500"/>
            <a:ext cx="2428500" cy="426600"/>
          </a:xfrm>
          <a:prstGeom prst="rightArrow">
            <a:avLst>
              <a:gd fmla="val 50000" name="adj1"/>
              <a:gd fmla="val 12175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676875" y="1067225"/>
            <a:ext cx="371700" cy="1082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highlight>
                <a:srgbClr val="FF0000"/>
              </a:highlight>
            </a:endParaRPr>
          </a:p>
        </p:txBody>
      </p:sp>
      <p:sp>
        <p:nvSpPr>
          <p:cNvPr id="262" name="Shape 262"/>
          <p:cNvSpPr/>
          <p:nvPr/>
        </p:nvSpPr>
        <p:spPr>
          <a:xfrm>
            <a:off x="676875" y="2993575"/>
            <a:ext cx="371700" cy="1153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txBox="1"/>
          <p:nvPr/>
        </p:nvSpPr>
        <p:spPr>
          <a:xfrm rot="-5400000">
            <a:off x="-3525" y="3257275"/>
            <a:ext cx="10257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Data preprocessing</a:t>
            </a:r>
            <a:endParaRPr sz="1000"/>
          </a:p>
        </p:txBody>
      </p:sp>
      <p:sp>
        <p:nvSpPr>
          <p:cNvPr id="264" name="Shape 264"/>
          <p:cNvSpPr/>
          <p:nvPr/>
        </p:nvSpPr>
        <p:spPr>
          <a:xfrm>
            <a:off x="4802175" y="2974038"/>
            <a:ext cx="371700" cy="1025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1534850" y="570250"/>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D:\materials of courses of Rebecca\Deeplearning Hien[ECE6397]\Project\Image_prepared\GANinput_border\4828_Elm_923-08-3.jpg" id="266" name="Shape 266"/>
          <p:cNvPicPr preferRelativeResize="0"/>
          <p:nvPr/>
        </p:nvPicPr>
        <p:blipFill rotWithShape="1">
          <a:blip r:embed="rId3">
            <a:alphaModFix/>
          </a:blip>
          <a:srcRect b="0" l="0" r="55046" t="0"/>
          <a:stretch/>
        </p:blipFill>
        <p:spPr>
          <a:xfrm>
            <a:off x="967125" y="2284188"/>
            <a:ext cx="558600" cy="621275"/>
          </a:xfrm>
          <a:prstGeom prst="rect">
            <a:avLst/>
          </a:prstGeom>
          <a:noFill/>
          <a:ln>
            <a:noFill/>
          </a:ln>
        </p:spPr>
      </p:pic>
      <p:pic>
        <p:nvPicPr>
          <p:cNvPr id="267" name="Shape 267"/>
          <p:cNvPicPr preferRelativeResize="0"/>
          <p:nvPr/>
        </p:nvPicPr>
        <p:blipFill rotWithShape="1">
          <a:blip r:embed="rId4">
            <a:alphaModFix/>
          </a:blip>
          <a:srcRect b="0" l="51392" r="0" t="0"/>
          <a:stretch/>
        </p:blipFill>
        <p:spPr>
          <a:xfrm>
            <a:off x="697074" y="4291225"/>
            <a:ext cx="603951" cy="621250"/>
          </a:xfrm>
          <a:prstGeom prst="rect">
            <a:avLst/>
          </a:prstGeom>
          <a:noFill/>
          <a:ln>
            <a:noFill/>
          </a:ln>
        </p:spPr>
      </p:pic>
      <p:pic>
        <p:nvPicPr>
          <p:cNvPr descr="D:\materials of courses of Rebecca\Deeplearning Hien[ECE6397]\Project\Image_prepared\GANinput_border\4828_Elm_923-08-3.jpg" id="268" name="Shape 268"/>
          <p:cNvPicPr preferRelativeResize="0"/>
          <p:nvPr/>
        </p:nvPicPr>
        <p:blipFill rotWithShape="1">
          <a:blip r:embed="rId3">
            <a:alphaModFix/>
          </a:blip>
          <a:srcRect b="0" l="50826" r="0" t="0"/>
          <a:stretch/>
        </p:blipFill>
        <p:spPr>
          <a:xfrm>
            <a:off x="870450" y="397129"/>
            <a:ext cx="558600" cy="567971"/>
          </a:xfrm>
          <a:prstGeom prst="rect">
            <a:avLst/>
          </a:prstGeom>
          <a:noFill/>
          <a:ln>
            <a:noFill/>
          </a:ln>
        </p:spPr>
      </p:pic>
      <p:sp>
        <p:nvSpPr>
          <p:cNvPr id="269" name="Shape 269"/>
          <p:cNvSpPr txBox="1"/>
          <p:nvPr/>
        </p:nvSpPr>
        <p:spPr>
          <a:xfrm>
            <a:off x="2252900" y="2072275"/>
            <a:ext cx="9777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Training</a:t>
            </a:r>
            <a:endParaRPr/>
          </a:p>
        </p:txBody>
      </p:sp>
      <p:sp>
        <p:nvSpPr>
          <p:cNvPr id="270" name="Shape 270"/>
          <p:cNvSpPr txBox="1"/>
          <p:nvPr/>
        </p:nvSpPr>
        <p:spPr>
          <a:xfrm rot="-5400000">
            <a:off x="4265150" y="1357825"/>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271" name="Shape 271"/>
          <p:cNvSpPr txBox="1"/>
          <p:nvPr/>
        </p:nvSpPr>
        <p:spPr>
          <a:xfrm rot="-5400000">
            <a:off x="4277800" y="3347963"/>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272" name="Shape 272"/>
          <p:cNvSpPr txBox="1"/>
          <p:nvPr/>
        </p:nvSpPr>
        <p:spPr>
          <a:xfrm>
            <a:off x="237763" y="2154887"/>
            <a:ext cx="1167000" cy="73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Original Image </a:t>
            </a:r>
            <a:endParaRPr/>
          </a:p>
          <a:p>
            <a:pPr indent="0" lvl="0" marL="0" rtl="0">
              <a:spcBef>
                <a:spcPts val="0"/>
              </a:spcBef>
              <a:spcAft>
                <a:spcPts val="0"/>
              </a:spcAft>
              <a:buNone/>
            </a:pPr>
            <a:r>
              <a:rPr lang="en"/>
              <a:t>of leaf</a:t>
            </a:r>
            <a:endParaRPr/>
          </a:p>
        </p:txBody>
      </p:sp>
      <p:sp>
        <p:nvSpPr>
          <p:cNvPr id="273" name="Shape 273"/>
          <p:cNvSpPr/>
          <p:nvPr/>
        </p:nvSpPr>
        <p:spPr>
          <a:xfrm>
            <a:off x="4879125" y="1158801"/>
            <a:ext cx="335100" cy="914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txBox="1"/>
          <p:nvPr/>
        </p:nvSpPr>
        <p:spPr>
          <a:xfrm>
            <a:off x="2179100" y="2745750"/>
            <a:ext cx="12426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(Supervised)</a:t>
            </a:r>
            <a:endParaRPr/>
          </a:p>
        </p:txBody>
      </p:sp>
      <p:sp>
        <p:nvSpPr>
          <p:cNvPr id="275" name="Shape 275"/>
          <p:cNvSpPr/>
          <p:nvPr/>
        </p:nvSpPr>
        <p:spPr>
          <a:xfrm>
            <a:off x="5737400" y="2408975"/>
            <a:ext cx="977700" cy="371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6774975" y="1808375"/>
            <a:ext cx="1383000" cy="15729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txBox="1"/>
          <p:nvPr/>
        </p:nvSpPr>
        <p:spPr>
          <a:xfrm>
            <a:off x="6977625" y="1891175"/>
            <a:ext cx="977700" cy="140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Maple</a:t>
            </a:r>
            <a:endParaRPr/>
          </a:p>
          <a:p>
            <a:pPr indent="0" lvl="0" marL="0" rtl="0">
              <a:lnSpc>
                <a:spcPct val="115000"/>
              </a:lnSpc>
              <a:spcBef>
                <a:spcPts val="0"/>
              </a:spcBef>
              <a:spcAft>
                <a:spcPts val="0"/>
              </a:spcAft>
              <a:buNone/>
            </a:pPr>
            <a:r>
              <a:rPr lang="en"/>
              <a:t>Oak</a:t>
            </a:r>
            <a:endParaRPr/>
          </a:p>
          <a:p>
            <a:pPr indent="0" lvl="0" marL="0" rtl="0">
              <a:lnSpc>
                <a:spcPct val="115000"/>
              </a:lnSpc>
              <a:spcBef>
                <a:spcPts val="0"/>
              </a:spcBef>
              <a:spcAft>
                <a:spcPts val="0"/>
              </a:spcAft>
              <a:buNone/>
            </a:pPr>
            <a:r>
              <a:rPr lang="en"/>
              <a:t>Elm</a:t>
            </a:r>
            <a:endParaRPr/>
          </a:p>
          <a:p>
            <a:pPr indent="0" lvl="0" marL="0" rtl="0">
              <a:lnSpc>
                <a:spcPct val="115000"/>
              </a:lnSpc>
              <a:spcBef>
                <a:spcPts val="0"/>
              </a:spcBef>
              <a:spcAft>
                <a:spcPts val="0"/>
              </a:spcAft>
              <a:buNone/>
            </a:pPr>
            <a:r>
              <a:rPr lang="en"/>
              <a:t>Magnolia</a:t>
            </a:r>
            <a:endParaRPr/>
          </a:p>
          <a:p>
            <a:pPr indent="0" lvl="0" marL="0" rtl="0">
              <a:lnSpc>
                <a:spcPct val="115000"/>
              </a:lnSpc>
              <a:spcBef>
                <a:spcPts val="0"/>
              </a:spcBef>
              <a:spcAft>
                <a:spcPts val="0"/>
              </a:spcAft>
              <a:buNone/>
            </a:pPr>
            <a:r>
              <a:rPr lang="en"/>
              <a:t>Pine</a:t>
            </a:r>
            <a:endParaRPr/>
          </a:p>
        </p:txBody>
      </p:sp>
      <p:sp>
        <p:nvSpPr>
          <p:cNvPr id="278" name="Shape 278"/>
          <p:cNvSpPr/>
          <p:nvPr/>
        </p:nvSpPr>
        <p:spPr>
          <a:xfrm rot="3263176">
            <a:off x="1601762" y="965768"/>
            <a:ext cx="262743" cy="1203583"/>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79" name="Shape 279"/>
          <p:cNvGrpSpPr/>
          <p:nvPr/>
        </p:nvGrpSpPr>
        <p:grpSpPr>
          <a:xfrm>
            <a:off x="4300575" y="343288"/>
            <a:ext cx="1527275" cy="731700"/>
            <a:chOff x="6956000" y="238338"/>
            <a:chExt cx="1527275" cy="731700"/>
          </a:xfrm>
        </p:grpSpPr>
        <p:sp>
          <p:nvSpPr>
            <p:cNvPr id="280" name="Shape 280"/>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D:\materials of courses of Rebecca\Deeplearning Hien[ECE6397]\Project\Image_prepared\test_all_00_4828_border.png" id="281" name="Shape 281"/>
            <p:cNvPicPr preferRelativeResize="0"/>
            <p:nvPr/>
          </p:nvPicPr>
          <p:blipFill>
            <a:blip r:embed="rId5">
              <a:alphaModFix/>
            </a:blip>
            <a:stretch>
              <a:fillRect/>
            </a:stretch>
          </p:blipFill>
          <p:spPr>
            <a:xfrm>
              <a:off x="7884225" y="345589"/>
              <a:ext cx="488850" cy="488850"/>
            </a:xfrm>
            <a:prstGeom prst="rect">
              <a:avLst/>
            </a:prstGeom>
            <a:noFill/>
            <a:ln>
              <a:noFill/>
            </a:ln>
          </p:spPr>
        </p:pic>
        <p:sp>
          <p:nvSpPr>
            <p:cNvPr id="282" name="Shape 282"/>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283" name="Shape 283"/>
          <p:cNvSpPr/>
          <p:nvPr/>
        </p:nvSpPr>
        <p:spPr>
          <a:xfrm rot="8450370">
            <a:off x="1482471" y="2908756"/>
            <a:ext cx="262710" cy="1203492"/>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3894150" y="5660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1432950" y="4470888"/>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6" name="Shape 286"/>
          <p:cNvPicPr preferRelativeResize="0"/>
          <p:nvPr/>
        </p:nvPicPr>
        <p:blipFill>
          <a:blip r:embed="rId6">
            <a:alphaModFix/>
          </a:blip>
          <a:stretch>
            <a:fillRect/>
          </a:stretch>
        </p:blipFill>
        <p:spPr>
          <a:xfrm>
            <a:off x="5128213" y="4310570"/>
            <a:ext cx="568141" cy="582562"/>
          </a:xfrm>
          <a:prstGeom prst="rect">
            <a:avLst/>
          </a:prstGeom>
          <a:noFill/>
          <a:ln>
            <a:noFill/>
          </a:ln>
        </p:spPr>
      </p:pic>
      <p:sp>
        <p:nvSpPr>
          <p:cNvPr id="287" name="Shape 287"/>
          <p:cNvSpPr/>
          <p:nvPr/>
        </p:nvSpPr>
        <p:spPr>
          <a:xfrm>
            <a:off x="1927950" y="4245000"/>
            <a:ext cx="16527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grpSp>
        <p:nvGrpSpPr>
          <p:cNvPr id="288" name="Shape 288"/>
          <p:cNvGrpSpPr/>
          <p:nvPr/>
        </p:nvGrpSpPr>
        <p:grpSpPr>
          <a:xfrm>
            <a:off x="4169075" y="4223888"/>
            <a:ext cx="1527275" cy="731700"/>
            <a:chOff x="6956000" y="238338"/>
            <a:chExt cx="1527275" cy="731700"/>
          </a:xfrm>
        </p:grpSpPr>
        <p:sp>
          <p:nvSpPr>
            <p:cNvPr id="289" name="Shape 289"/>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0" name="Shape 290"/>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291" name="Shape 291"/>
          <p:cNvSpPr/>
          <p:nvPr/>
        </p:nvSpPr>
        <p:spPr>
          <a:xfrm>
            <a:off x="3686450" y="44466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88325" y="3"/>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Convolutional Neural Networks</a:t>
            </a:r>
            <a:endParaRPr/>
          </a:p>
        </p:txBody>
      </p:sp>
      <p:pic>
        <p:nvPicPr>
          <p:cNvPr id="297" name="Shape 297"/>
          <p:cNvPicPr preferRelativeResize="0"/>
          <p:nvPr/>
        </p:nvPicPr>
        <p:blipFill>
          <a:blip r:embed="rId3">
            <a:alphaModFix/>
          </a:blip>
          <a:stretch>
            <a:fillRect/>
          </a:stretch>
        </p:blipFill>
        <p:spPr>
          <a:xfrm>
            <a:off x="49825" y="1014575"/>
            <a:ext cx="8906601" cy="2657676"/>
          </a:xfrm>
          <a:prstGeom prst="rect">
            <a:avLst/>
          </a:prstGeom>
          <a:noFill/>
          <a:ln>
            <a:noFill/>
          </a:ln>
        </p:spPr>
      </p:pic>
      <p:sp>
        <p:nvSpPr>
          <p:cNvPr id="298" name="Shape 298"/>
          <p:cNvSpPr txBox="1"/>
          <p:nvPr/>
        </p:nvSpPr>
        <p:spPr>
          <a:xfrm>
            <a:off x="516675" y="3730075"/>
            <a:ext cx="6613200" cy="12183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b="1" lang="en" sz="1800"/>
              <a:t>Convolution</a:t>
            </a:r>
            <a:endParaRPr b="1" sz="1800"/>
          </a:p>
          <a:p>
            <a:pPr indent="-342900" lvl="0" marL="457200" rtl="0">
              <a:spcBef>
                <a:spcPts val="0"/>
              </a:spcBef>
              <a:spcAft>
                <a:spcPts val="0"/>
              </a:spcAft>
              <a:buSzPts val="1800"/>
              <a:buAutoNum type="arabicPeriod"/>
            </a:pPr>
            <a:r>
              <a:rPr b="1" lang="en" sz="1800"/>
              <a:t>Rectifier Linear Unit (ReLu)</a:t>
            </a:r>
            <a:endParaRPr b="1" sz="1800"/>
          </a:p>
          <a:p>
            <a:pPr indent="-342900" lvl="0" marL="457200" rtl="0">
              <a:spcBef>
                <a:spcPts val="0"/>
              </a:spcBef>
              <a:spcAft>
                <a:spcPts val="0"/>
              </a:spcAft>
              <a:buSzPts val="1800"/>
              <a:buAutoNum type="arabicPeriod"/>
            </a:pPr>
            <a:r>
              <a:rPr b="1" lang="en" sz="1800"/>
              <a:t>Max Pooling</a:t>
            </a:r>
            <a:endParaRPr b="1" sz="1800"/>
          </a:p>
          <a:p>
            <a:pPr indent="-342900" lvl="0" marL="457200">
              <a:spcBef>
                <a:spcPts val="0"/>
              </a:spcBef>
              <a:spcAft>
                <a:spcPts val="0"/>
              </a:spcAft>
              <a:buSzPts val="1800"/>
              <a:buAutoNum type="arabicPeriod"/>
            </a:pPr>
            <a:r>
              <a:rPr b="1" lang="en" sz="1800"/>
              <a:t>Fully Connected Network</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3"/>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ReLu and Max Pooling</a:t>
            </a:r>
            <a:endParaRPr/>
          </a:p>
        </p:txBody>
      </p:sp>
      <p:pic>
        <p:nvPicPr>
          <p:cNvPr id="304" name="Shape 304"/>
          <p:cNvPicPr preferRelativeResize="0"/>
          <p:nvPr/>
        </p:nvPicPr>
        <p:blipFill>
          <a:blip r:embed="rId3">
            <a:alphaModFix/>
          </a:blip>
          <a:stretch>
            <a:fillRect/>
          </a:stretch>
        </p:blipFill>
        <p:spPr>
          <a:xfrm>
            <a:off x="165275" y="857400"/>
            <a:ext cx="4969599" cy="2080300"/>
          </a:xfrm>
          <a:prstGeom prst="rect">
            <a:avLst/>
          </a:prstGeom>
          <a:noFill/>
          <a:ln>
            <a:noFill/>
          </a:ln>
        </p:spPr>
      </p:pic>
      <p:pic>
        <p:nvPicPr>
          <p:cNvPr id="305" name="Shape 305"/>
          <p:cNvPicPr preferRelativeResize="0"/>
          <p:nvPr/>
        </p:nvPicPr>
        <p:blipFill>
          <a:blip r:embed="rId4">
            <a:alphaModFix/>
          </a:blip>
          <a:stretch>
            <a:fillRect/>
          </a:stretch>
        </p:blipFill>
        <p:spPr>
          <a:xfrm>
            <a:off x="3907325" y="2989275"/>
            <a:ext cx="4725100" cy="2014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Dataset used in CNN</a:t>
            </a:r>
            <a:endParaRPr/>
          </a:p>
        </p:txBody>
      </p:sp>
      <p:pic>
        <p:nvPicPr>
          <p:cNvPr id="311" name="Shape 311"/>
          <p:cNvPicPr preferRelativeResize="0"/>
          <p:nvPr/>
        </p:nvPicPr>
        <p:blipFill>
          <a:blip r:embed="rId3">
            <a:alphaModFix/>
          </a:blip>
          <a:stretch>
            <a:fillRect/>
          </a:stretch>
        </p:blipFill>
        <p:spPr>
          <a:xfrm>
            <a:off x="3130225" y="1359878"/>
            <a:ext cx="5943600" cy="1104900"/>
          </a:xfrm>
          <a:prstGeom prst="rect">
            <a:avLst/>
          </a:prstGeom>
          <a:noFill/>
          <a:ln>
            <a:noFill/>
          </a:ln>
        </p:spPr>
      </p:pic>
      <p:sp>
        <p:nvSpPr>
          <p:cNvPr id="312" name="Shape 312"/>
          <p:cNvSpPr txBox="1"/>
          <p:nvPr/>
        </p:nvSpPr>
        <p:spPr>
          <a:xfrm>
            <a:off x="457200" y="1484675"/>
            <a:ext cx="2724600" cy="85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Trained on </a:t>
            </a:r>
            <a:r>
              <a:rPr b="1" lang="en" sz="2400"/>
              <a:t>Original Images</a:t>
            </a:r>
            <a:endParaRPr b="1" sz="2400"/>
          </a:p>
        </p:txBody>
      </p:sp>
      <p:pic>
        <p:nvPicPr>
          <p:cNvPr id="313" name="Shape 313"/>
          <p:cNvPicPr preferRelativeResize="0"/>
          <p:nvPr/>
        </p:nvPicPr>
        <p:blipFill>
          <a:blip r:embed="rId4">
            <a:alphaModFix/>
          </a:blip>
          <a:stretch>
            <a:fillRect/>
          </a:stretch>
        </p:blipFill>
        <p:spPr>
          <a:xfrm>
            <a:off x="457200" y="3169750"/>
            <a:ext cx="3818301" cy="1511975"/>
          </a:xfrm>
          <a:prstGeom prst="rect">
            <a:avLst/>
          </a:prstGeom>
          <a:noFill/>
          <a:ln>
            <a:noFill/>
          </a:ln>
        </p:spPr>
      </p:pic>
      <p:sp>
        <p:nvSpPr>
          <p:cNvPr id="314" name="Shape 314"/>
          <p:cNvSpPr txBox="1"/>
          <p:nvPr/>
        </p:nvSpPr>
        <p:spPr>
          <a:xfrm>
            <a:off x="4836625" y="3427550"/>
            <a:ext cx="4237200" cy="85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Tested on reconstructed Images (output of GAN)</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a:t>Alexnet as classifier </a:t>
            </a:r>
            <a:endParaRPr/>
          </a:p>
          <a:p>
            <a:pPr indent="-419100" lvl="0" marL="457200" rtl="0">
              <a:spcBef>
                <a:spcPts val="0"/>
              </a:spcBef>
              <a:spcAft>
                <a:spcPts val="0"/>
              </a:spcAft>
              <a:buSzPts val="3000"/>
              <a:buChar char="●"/>
            </a:pPr>
            <a:r>
              <a:rPr lang="en"/>
              <a:t>Trained on original data</a:t>
            </a:r>
            <a:endParaRPr/>
          </a:p>
          <a:p>
            <a:pPr indent="-419100" lvl="0" marL="457200" rtl="0">
              <a:spcBef>
                <a:spcPts val="0"/>
              </a:spcBef>
              <a:spcAft>
                <a:spcPts val="0"/>
              </a:spcAft>
              <a:buSzPts val="3000"/>
              <a:buChar char="●"/>
            </a:pPr>
            <a:r>
              <a:rPr lang="en"/>
              <a:t>Testing on </a:t>
            </a:r>
            <a:r>
              <a:rPr lang="en">
                <a:solidFill>
                  <a:schemeClr val="dk1"/>
                </a:solidFill>
              </a:rPr>
              <a:t>reconstructions of </a:t>
            </a:r>
            <a:r>
              <a:rPr lang="en"/>
              <a:t>border and vein images</a:t>
            </a:r>
            <a:endParaRPr/>
          </a:p>
          <a:p>
            <a:pPr indent="0" lvl="0" marL="0" rtl="0">
              <a:spcBef>
                <a:spcPts val="0"/>
              </a:spcBef>
              <a:spcAft>
                <a:spcPts val="0"/>
              </a:spcAft>
              <a:buNone/>
            </a:pPr>
            <a:r>
              <a:t/>
            </a:r>
            <a:endParaRPr/>
          </a:p>
        </p:txBody>
      </p:sp>
      <p:sp>
        <p:nvSpPr>
          <p:cNvPr id="320" name="Shape 3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Classification using CNN</a:t>
            </a:r>
            <a:endParaRPr/>
          </a:p>
        </p:txBody>
      </p:sp>
      <p:pic>
        <p:nvPicPr>
          <p:cNvPr id="321" name="Shape 321"/>
          <p:cNvPicPr preferRelativeResize="0"/>
          <p:nvPr/>
        </p:nvPicPr>
        <p:blipFill>
          <a:blip r:embed="rId3">
            <a:alphaModFix/>
          </a:blip>
          <a:stretch>
            <a:fillRect/>
          </a:stretch>
        </p:blipFill>
        <p:spPr>
          <a:xfrm>
            <a:off x="1815350" y="3444250"/>
            <a:ext cx="4754475" cy="147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Classification using CNN</a:t>
            </a:r>
            <a:endParaRPr/>
          </a:p>
        </p:txBody>
      </p:sp>
      <p:sp>
        <p:nvSpPr>
          <p:cNvPr id="327" name="Shape 3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Clr>
                <a:schemeClr val="dk1"/>
              </a:buClr>
              <a:buSzPts val="3000"/>
              <a:buChar char="●"/>
            </a:pPr>
            <a:r>
              <a:rPr lang="en">
                <a:solidFill>
                  <a:schemeClr val="dk1"/>
                </a:solidFill>
              </a:rPr>
              <a:t>Performance:</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p:txBody>
      </p:sp>
      <p:pic>
        <p:nvPicPr>
          <p:cNvPr id="328" name="Shape 328"/>
          <p:cNvPicPr preferRelativeResize="0"/>
          <p:nvPr/>
        </p:nvPicPr>
        <p:blipFill>
          <a:blip r:embed="rId3">
            <a:alphaModFix/>
          </a:blip>
          <a:stretch>
            <a:fillRect/>
          </a:stretch>
        </p:blipFill>
        <p:spPr>
          <a:xfrm>
            <a:off x="800775" y="3131100"/>
            <a:ext cx="2524125" cy="1657350"/>
          </a:xfrm>
          <a:prstGeom prst="rect">
            <a:avLst/>
          </a:prstGeom>
          <a:noFill/>
          <a:ln>
            <a:noFill/>
          </a:ln>
        </p:spPr>
      </p:pic>
      <p:pic>
        <p:nvPicPr>
          <p:cNvPr id="329" name="Shape 329"/>
          <p:cNvPicPr preferRelativeResize="0"/>
          <p:nvPr/>
        </p:nvPicPr>
        <p:blipFill>
          <a:blip r:embed="rId4">
            <a:alphaModFix/>
          </a:blip>
          <a:stretch>
            <a:fillRect/>
          </a:stretch>
        </p:blipFill>
        <p:spPr>
          <a:xfrm>
            <a:off x="5089750" y="3131100"/>
            <a:ext cx="2495550" cy="1657350"/>
          </a:xfrm>
          <a:prstGeom prst="rect">
            <a:avLst/>
          </a:prstGeom>
          <a:noFill/>
          <a:ln>
            <a:noFill/>
          </a:ln>
        </p:spPr>
      </p:pic>
      <p:sp>
        <p:nvSpPr>
          <p:cNvPr id="330" name="Shape 330"/>
          <p:cNvSpPr txBox="1"/>
          <p:nvPr/>
        </p:nvSpPr>
        <p:spPr>
          <a:xfrm>
            <a:off x="3643200" y="2886300"/>
            <a:ext cx="1052400" cy="24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200"/>
              <a:t>Accuracy</a:t>
            </a:r>
            <a:endParaRPr/>
          </a:p>
        </p:txBody>
      </p:sp>
      <p:sp>
        <p:nvSpPr>
          <p:cNvPr id="331" name="Shape 331"/>
          <p:cNvSpPr txBox="1"/>
          <p:nvPr/>
        </p:nvSpPr>
        <p:spPr>
          <a:xfrm>
            <a:off x="364500" y="4708800"/>
            <a:ext cx="8322300" cy="24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t>Vein based GAN reconstruction confusion matrix                        Border based GAN reconstruction confusion matrix</a:t>
            </a:r>
            <a:endParaRPr/>
          </a:p>
        </p:txBody>
      </p:sp>
      <p:graphicFrame>
        <p:nvGraphicFramePr>
          <p:cNvPr id="332" name="Shape 332"/>
          <p:cNvGraphicFramePr/>
          <p:nvPr/>
        </p:nvGraphicFramePr>
        <p:xfrm>
          <a:off x="947800" y="1785300"/>
          <a:ext cx="3000000" cy="3000000"/>
        </p:xfrm>
        <a:graphic>
          <a:graphicData uri="http://schemas.openxmlformats.org/drawingml/2006/table">
            <a:tbl>
              <a:tblPr>
                <a:noFill/>
                <a:tableStyleId>{46A26E0E-867D-4955-9160-441BE841B6E2}</a:tableStyleId>
              </a:tblPr>
              <a:tblGrid>
                <a:gridCol w="1409700"/>
                <a:gridCol w="1419225"/>
                <a:gridCol w="1438275"/>
                <a:gridCol w="828675"/>
                <a:gridCol w="828675"/>
              </a:tblGrid>
              <a:tr h="333375">
                <a:tc rowSpan="2">
                  <a:txBody>
                    <a:bodyPr>
                      <a:noAutofit/>
                    </a:bodyPr>
                    <a:lstStyle/>
                    <a:p>
                      <a:pPr indent="0" lvl="0" marL="0" rtl="0" algn="ctr">
                        <a:lnSpc>
                          <a:spcPct val="115000"/>
                        </a:lnSpc>
                        <a:spcBef>
                          <a:spcPts val="0"/>
                        </a:spcBef>
                        <a:spcAft>
                          <a:spcPts val="0"/>
                        </a:spcAft>
                        <a:buNone/>
                      </a:pPr>
                      <a:r>
                        <a:rPr b="1" lang="en" sz="1200">
                          <a:solidFill>
                            <a:srgbClr val="FFFFFF"/>
                          </a:solidFill>
                        </a:rPr>
                        <a:t>Number of Training Images</a:t>
                      </a:r>
                      <a:endParaRPr b="1" sz="1200">
                        <a:solidFill>
                          <a:srgbClr val="FFFFFF"/>
                        </a:solidFill>
                      </a:endParaRPr>
                    </a:p>
                  </a:txBody>
                  <a:tcPr marT="91425" marB="91425" marR="68575" marL="68575">
                    <a:lnL cap="flat" cmpd="sng" w="12700">
                      <a:solidFill>
                        <a:srgbClr val="4472C4"/>
                      </a:solidFill>
                      <a:prstDash val="solid"/>
                      <a:round/>
                      <a:headEnd len="med" w="med" type="none"/>
                      <a:tailEnd len="med" w="med" type="none"/>
                    </a:lnL>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4472C4"/>
                    </a:solidFill>
                  </a:tcPr>
                </a:tc>
                <a:tc rowSpan="2">
                  <a:txBody>
                    <a:bodyPr>
                      <a:noAutofit/>
                    </a:bodyPr>
                    <a:lstStyle/>
                    <a:p>
                      <a:pPr indent="0" lvl="0" marL="0" rtl="0" algn="ctr">
                        <a:lnSpc>
                          <a:spcPct val="115000"/>
                        </a:lnSpc>
                        <a:spcBef>
                          <a:spcPts val="0"/>
                        </a:spcBef>
                        <a:spcAft>
                          <a:spcPts val="0"/>
                        </a:spcAft>
                        <a:buNone/>
                      </a:pPr>
                      <a:r>
                        <a:rPr b="1" lang="en" sz="1200">
                          <a:solidFill>
                            <a:srgbClr val="FFFFFF"/>
                          </a:solidFill>
                        </a:rPr>
                        <a:t>Training</a:t>
                      </a:r>
                      <a:endParaRPr b="1" sz="1200">
                        <a:solidFill>
                          <a:srgbClr val="FFFFFF"/>
                        </a:solidFill>
                      </a:endParaRPr>
                    </a:p>
                    <a:p>
                      <a:pPr indent="0" lvl="0" marL="0" rtl="0" algn="ctr">
                        <a:lnSpc>
                          <a:spcPct val="115000"/>
                        </a:lnSpc>
                        <a:spcBef>
                          <a:spcPts val="0"/>
                        </a:spcBef>
                        <a:spcAft>
                          <a:spcPts val="0"/>
                        </a:spcAft>
                        <a:buNone/>
                      </a:pPr>
                      <a:r>
                        <a:rPr b="1" lang="en" sz="1200">
                          <a:solidFill>
                            <a:srgbClr val="FFFFFF"/>
                          </a:solidFill>
                        </a:rPr>
                        <a:t>Accuracy</a:t>
                      </a:r>
                      <a:endParaRPr b="1" sz="1200">
                        <a:solidFill>
                          <a:srgbClr val="FFFFFF"/>
                        </a:solidFill>
                      </a:endParaRPr>
                    </a:p>
                  </a:txBody>
                  <a:tcPr marT="91425" marB="91425" marR="68575" marL="68575">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4472C4"/>
                    </a:solidFill>
                  </a:tcPr>
                </a:tc>
                <a:tc rowSpan="2">
                  <a:txBody>
                    <a:bodyPr>
                      <a:noAutofit/>
                    </a:bodyPr>
                    <a:lstStyle/>
                    <a:p>
                      <a:pPr indent="0" lvl="0" marL="0" rtl="0" algn="ctr">
                        <a:lnSpc>
                          <a:spcPct val="115000"/>
                        </a:lnSpc>
                        <a:spcBef>
                          <a:spcPts val="0"/>
                        </a:spcBef>
                        <a:spcAft>
                          <a:spcPts val="0"/>
                        </a:spcAft>
                        <a:buNone/>
                      </a:pPr>
                      <a:r>
                        <a:rPr b="1" lang="en" sz="1200">
                          <a:solidFill>
                            <a:srgbClr val="FFFFFF"/>
                          </a:solidFill>
                        </a:rPr>
                        <a:t>Validation Accuracy</a:t>
                      </a:r>
                      <a:endParaRPr b="1" sz="1200">
                        <a:solidFill>
                          <a:srgbClr val="FFFFFF"/>
                        </a:solidFill>
                      </a:endParaRPr>
                    </a:p>
                  </a:txBody>
                  <a:tcPr marT="91425" marB="91425" marR="68575" marL="68575">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4472C4"/>
                    </a:solidFill>
                  </a:tcPr>
                </a:tc>
                <a:tc gridSpan="2">
                  <a:txBody>
                    <a:bodyPr>
                      <a:noAutofit/>
                    </a:bodyPr>
                    <a:lstStyle/>
                    <a:p>
                      <a:pPr indent="0" lvl="0" marL="0" rtl="0" algn="ctr">
                        <a:lnSpc>
                          <a:spcPct val="115000"/>
                        </a:lnSpc>
                        <a:spcBef>
                          <a:spcPts val="0"/>
                        </a:spcBef>
                        <a:spcAft>
                          <a:spcPts val="0"/>
                        </a:spcAft>
                        <a:buNone/>
                      </a:pPr>
                      <a:r>
                        <a:rPr b="1" lang="en" sz="1200">
                          <a:solidFill>
                            <a:srgbClr val="FFFFFF"/>
                          </a:solidFill>
                        </a:rPr>
                        <a:t>Testing Accuracy</a:t>
                      </a:r>
                      <a:endParaRPr b="1" sz="1200">
                        <a:solidFill>
                          <a:srgbClr val="FFFFFF"/>
                        </a:solidFill>
                      </a:endParaRPr>
                    </a:p>
                  </a:txBody>
                  <a:tcPr marT="91425" marB="91425" marR="68575" marL="68575">
                    <a:lnR cap="flat" cmpd="sng" w="12700">
                      <a:solidFill>
                        <a:srgbClr val="4472C4"/>
                      </a:solidFill>
                      <a:prstDash val="solid"/>
                      <a:round/>
                      <a:headEnd len="med" w="med" type="none"/>
                      <a:tailEnd len="med" w="med" type="none"/>
                    </a:lnR>
                    <a:lnT cap="flat" cmpd="sng" w="12700">
                      <a:solidFill>
                        <a:srgbClr val="4472C4"/>
                      </a:solidFill>
                      <a:prstDash val="solid"/>
                      <a:round/>
                      <a:headEnd len="med" w="med" type="none"/>
                      <a:tailEnd len="med" w="med" type="none"/>
                    </a:lnT>
                    <a:lnB cap="flat" cmpd="sng" w="12700">
                      <a:solidFill>
                        <a:srgbClr val="4472C4"/>
                      </a:solidFill>
                      <a:prstDash val="solid"/>
                      <a:round/>
                      <a:headEnd len="med" w="med" type="none"/>
                      <a:tailEnd len="med" w="med" type="none"/>
                    </a:lnB>
                    <a:solidFill>
                      <a:srgbClr val="4472C4"/>
                    </a:solidFill>
                  </a:tcPr>
                </a:tc>
                <a:tc hMerge="1"/>
              </a:tr>
              <a:tr h="180975">
                <a:tc vMerge="1"/>
                <a:tc vMerge="1"/>
                <a:tc vMerge="1"/>
                <a:tc>
                  <a:txBody>
                    <a:bodyPr>
                      <a:noAutofit/>
                    </a:bodyPr>
                    <a:lstStyle/>
                    <a:p>
                      <a:pPr indent="0" lvl="0" marL="0" rtl="0" algn="ctr">
                        <a:lnSpc>
                          <a:spcPct val="115000"/>
                        </a:lnSpc>
                        <a:spcBef>
                          <a:spcPts val="0"/>
                        </a:spcBef>
                        <a:spcAft>
                          <a:spcPts val="0"/>
                        </a:spcAft>
                        <a:buNone/>
                      </a:pPr>
                      <a:r>
                        <a:rPr b="1" lang="en" sz="1200"/>
                        <a:t>Border</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D9E2F3"/>
                    </a:solidFill>
                  </a:tcPr>
                </a:tc>
                <a:tc>
                  <a:txBody>
                    <a:bodyPr>
                      <a:noAutofit/>
                    </a:bodyPr>
                    <a:lstStyle/>
                    <a:p>
                      <a:pPr indent="0" lvl="0" marL="0" rtl="0" algn="ctr">
                        <a:lnSpc>
                          <a:spcPct val="115000"/>
                        </a:lnSpc>
                        <a:spcBef>
                          <a:spcPts val="0"/>
                        </a:spcBef>
                        <a:spcAft>
                          <a:spcPts val="0"/>
                        </a:spcAft>
                        <a:buNone/>
                      </a:pPr>
                      <a:r>
                        <a:rPr b="1" lang="en" sz="1200"/>
                        <a:t>Vein</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D9E2F3"/>
                    </a:solidFill>
                  </a:tcPr>
                </a:tc>
              </a:tr>
              <a:tr h="428625">
                <a:tc>
                  <a:txBody>
                    <a:bodyPr>
                      <a:noAutofit/>
                    </a:bodyPr>
                    <a:lstStyle/>
                    <a:p>
                      <a:pPr indent="0" lvl="0" marL="0" rtl="0" algn="ctr">
                        <a:lnSpc>
                          <a:spcPct val="115000"/>
                        </a:lnSpc>
                        <a:spcBef>
                          <a:spcPts val="0"/>
                        </a:spcBef>
                        <a:spcAft>
                          <a:spcPts val="0"/>
                        </a:spcAft>
                        <a:buNone/>
                      </a:pPr>
                      <a:r>
                        <a:rPr b="1" lang="en" sz="1200"/>
                        <a:t>4923</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b="1" lang="en" sz="1200"/>
                        <a:t>92.85%</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b="1" lang="en" sz="1200"/>
                        <a:t>96.85%</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b="1" lang="en" sz="1200"/>
                        <a:t>87.14%</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b="1" lang="en" sz="1200"/>
                        <a:t>82.55%</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r>
            </a:tbl>
          </a:graphicData>
        </a:graphic>
      </p:graphicFrame>
      <p:sp>
        <p:nvSpPr>
          <p:cNvPr id="333" name="Shape 333"/>
          <p:cNvSpPr/>
          <p:nvPr/>
        </p:nvSpPr>
        <p:spPr>
          <a:xfrm>
            <a:off x="5251750" y="2213925"/>
            <a:ext cx="1620600" cy="784800"/>
          </a:xfrm>
          <a:prstGeom prst="rect">
            <a:avLst/>
          </a:prstGeom>
          <a:noFill/>
          <a:ln cap="flat" cmpd="sng" w="38100">
            <a:solidFill>
              <a:srgbClr val="CC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p:nvPr/>
        </p:nvSpPr>
        <p:spPr>
          <a:xfrm>
            <a:off x="622425" y="1291500"/>
            <a:ext cx="13428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546825" y="3288950"/>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4815925" y="1242900"/>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txBox="1"/>
          <p:nvPr/>
        </p:nvSpPr>
        <p:spPr>
          <a:xfrm>
            <a:off x="4865025" y="1298100"/>
            <a:ext cx="1125300" cy="621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CNN Classifier</a:t>
            </a:r>
            <a:endParaRPr/>
          </a:p>
        </p:txBody>
      </p:sp>
      <p:sp>
        <p:nvSpPr>
          <p:cNvPr id="342" name="Shape 342"/>
          <p:cNvSpPr/>
          <p:nvPr/>
        </p:nvSpPr>
        <p:spPr>
          <a:xfrm>
            <a:off x="2147075" y="1456100"/>
            <a:ext cx="2428500" cy="426600"/>
          </a:xfrm>
          <a:prstGeom prst="rightArrow">
            <a:avLst>
              <a:gd fmla="val 50000" name="adj1"/>
              <a:gd fmla="val 12175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5183175" y="2059638"/>
            <a:ext cx="371700" cy="1025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D:\materials of courses of Rebecca\Deeplearning Hien[ECE6397]\Project\Image_prepared\GANinput_border\4828_Elm_923-08-3.jpg" id="344" name="Shape 344"/>
          <p:cNvPicPr preferRelativeResize="0"/>
          <p:nvPr/>
        </p:nvPicPr>
        <p:blipFill rotWithShape="1">
          <a:blip r:embed="rId3">
            <a:alphaModFix/>
          </a:blip>
          <a:srcRect b="0" l="0" r="55046" t="0"/>
          <a:stretch/>
        </p:blipFill>
        <p:spPr>
          <a:xfrm>
            <a:off x="1348125" y="1369788"/>
            <a:ext cx="558600" cy="621275"/>
          </a:xfrm>
          <a:prstGeom prst="rect">
            <a:avLst/>
          </a:prstGeom>
          <a:noFill/>
          <a:ln>
            <a:noFill/>
          </a:ln>
        </p:spPr>
      </p:pic>
      <p:sp>
        <p:nvSpPr>
          <p:cNvPr id="345" name="Shape 345"/>
          <p:cNvSpPr txBox="1"/>
          <p:nvPr/>
        </p:nvSpPr>
        <p:spPr>
          <a:xfrm>
            <a:off x="2633900" y="1157875"/>
            <a:ext cx="977700" cy="34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Training</a:t>
            </a:r>
            <a:endParaRPr/>
          </a:p>
        </p:txBody>
      </p:sp>
      <p:sp>
        <p:nvSpPr>
          <p:cNvPr id="346" name="Shape 346"/>
          <p:cNvSpPr txBox="1"/>
          <p:nvPr/>
        </p:nvSpPr>
        <p:spPr>
          <a:xfrm rot="-5400000">
            <a:off x="4658800" y="2433563"/>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347" name="Shape 347"/>
          <p:cNvSpPr txBox="1"/>
          <p:nvPr/>
        </p:nvSpPr>
        <p:spPr>
          <a:xfrm>
            <a:off x="618763" y="1240487"/>
            <a:ext cx="1167000" cy="73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Original Image</a:t>
            </a:r>
            <a:endParaRPr/>
          </a:p>
          <a:p>
            <a:pPr indent="0" lvl="0" marL="0">
              <a:spcBef>
                <a:spcPts val="0"/>
              </a:spcBef>
              <a:spcAft>
                <a:spcPts val="0"/>
              </a:spcAft>
              <a:buNone/>
            </a:pPr>
            <a:r>
              <a:rPr lang="en"/>
              <a:t>of leaf</a:t>
            </a:r>
            <a:endParaRPr/>
          </a:p>
        </p:txBody>
      </p:sp>
      <p:sp>
        <p:nvSpPr>
          <p:cNvPr id="348" name="Shape 348"/>
          <p:cNvSpPr txBox="1"/>
          <p:nvPr/>
        </p:nvSpPr>
        <p:spPr>
          <a:xfrm>
            <a:off x="2560100" y="1831350"/>
            <a:ext cx="1242600" cy="34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(Supervised)</a:t>
            </a:r>
            <a:endParaRPr/>
          </a:p>
        </p:txBody>
      </p:sp>
      <p:sp>
        <p:nvSpPr>
          <p:cNvPr id="349" name="Shape 349"/>
          <p:cNvSpPr/>
          <p:nvPr/>
        </p:nvSpPr>
        <p:spPr>
          <a:xfrm>
            <a:off x="6118400" y="1494575"/>
            <a:ext cx="977700" cy="371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7155975" y="893975"/>
            <a:ext cx="1383000" cy="15729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txBox="1"/>
          <p:nvPr/>
        </p:nvSpPr>
        <p:spPr>
          <a:xfrm>
            <a:off x="7358625" y="976775"/>
            <a:ext cx="977700" cy="14073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t>Maple</a:t>
            </a:r>
            <a:endParaRPr/>
          </a:p>
          <a:p>
            <a:pPr indent="0" lvl="0" marL="0">
              <a:lnSpc>
                <a:spcPct val="115000"/>
              </a:lnSpc>
              <a:spcBef>
                <a:spcPts val="0"/>
              </a:spcBef>
              <a:spcAft>
                <a:spcPts val="0"/>
              </a:spcAft>
              <a:buNone/>
            </a:pPr>
            <a:r>
              <a:rPr lang="en"/>
              <a:t>Oak</a:t>
            </a:r>
            <a:endParaRPr/>
          </a:p>
          <a:p>
            <a:pPr indent="0" lvl="0" marL="0">
              <a:lnSpc>
                <a:spcPct val="115000"/>
              </a:lnSpc>
              <a:spcBef>
                <a:spcPts val="0"/>
              </a:spcBef>
              <a:spcAft>
                <a:spcPts val="0"/>
              </a:spcAft>
              <a:buNone/>
            </a:pPr>
            <a:r>
              <a:rPr lang="en"/>
              <a:t>Elm</a:t>
            </a:r>
            <a:endParaRPr/>
          </a:p>
          <a:p>
            <a:pPr indent="0" lvl="0" marL="0">
              <a:lnSpc>
                <a:spcPct val="115000"/>
              </a:lnSpc>
              <a:spcBef>
                <a:spcPts val="0"/>
              </a:spcBef>
              <a:spcAft>
                <a:spcPts val="0"/>
              </a:spcAft>
              <a:buNone/>
            </a:pPr>
            <a:r>
              <a:rPr lang="en"/>
              <a:t>Magnolia</a:t>
            </a:r>
            <a:endParaRPr/>
          </a:p>
          <a:p>
            <a:pPr indent="0" lvl="0" marL="0">
              <a:lnSpc>
                <a:spcPct val="115000"/>
              </a:lnSpc>
              <a:spcBef>
                <a:spcPts val="0"/>
              </a:spcBef>
              <a:spcAft>
                <a:spcPts val="0"/>
              </a:spcAft>
              <a:buNone/>
            </a:pPr>
            <a:r>
              <a:rPr lang="en"/>
              <a:t>Pine</a:t>
            </a:r>
            <a:endParaRPr/>
          </a:p>
        </p:txBody>
      </p:sp>
      <p:sp>
        <p:nvSpPr>
          <p:cNvPr id="352" name="Shape 352"/>
          <p:cNvSpPr/>
          <p:nvPr/>
        </p:nvSpPr>
        <p:spPr>
          <a:xfrm>
            <a:off x="1813950" y="3556488"/>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53" name="Shape 353"/>
          <p:cNvPicPr preferRelativeResize="0"/>
          <p:nvPr/>
        </p:nvPicPr>
        <p:blipFill>
          <a:blip r:embed="rId4">
            <a:alphaModFix/>
          </a:blip>
          <a:stretch>
            <a:fillRect/>
          </a:stretch>
        </p:blipFill>
        <p:spPr>
          <a:xfrm>
            <a:off x="5509213" y="3396170"/>
            <a:ext cx="568141" cy="582562"/>
          </a:xfrm>
          <a:prstGeom prst="rect">
            <a:avLst/>
          </a:prstGeom>
          <a:noFill/>
          <a:ln>
            <a:noFill/>
          </a:ln>
        </p:spPr>
      </p:pic>
      <p:sp>
        <p:nvSpPr>
          <p:cNvPr id="354" name="Shape 354"/>
          <p:cNvSpPr/>
          <p:nvPr/>
        </p:nvSpPr>
        <p:spPr>
          <a:xfrm>
            <a:off x="2308950" y="3330600"/>
            <a:ext cx="16527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grpSp>
        <p:nvGrpSpPr>
          <p:cNvPr id="355" name="Shape 355"/>
          <p:cNvGrpSpPr/>
          <p:nvPr/>
        </p:nvGrpSpPr>
        <p:grpSpPr>
          <a:xfrm>
            <a:off x="4550075" y="3309488"/>
            <a:ext cx="1527275" cy="731700"/>
            <a:chOff x="6956000" y="238338"/>
            <a:chExt cx="1527275" cy="731700"/>
          </a:xfrm>
        </p:grpSpPr>
        <p:sp>
          <p:nvSpPr>
            <p:cNvPr id="356" name="Shape 356"/>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7" name="Shape 357"/>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358" name="Shape 358"/>
          <p:cNvSpPr/>
          <p:nvPr/>
        </p:nvSpPr>
        <p:spPr>
          <a:xfrm>
            <a:off x="4067450" y="35322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59" name="Shape 359"/>
          <p:cNvPicPr preferRelativeResize="0"/>
          <p:nvPr/>
        </p:nvPicPr>
        <p:blipFill>
          <a:blip r:embed="rId5">
            <a:alphaModFix/>
          </a:blip>
          <a:stretch>
            <a:fillRect/>
          </a:stretch>
        </p:blipFill>
        <p:spPr>
          <a:xfrm>
            <a:off x="1152400" y="3391289"/>
            <a:ext cx="568125" cy="568125"/>
          </a:xfrm>
          <a:prstGeom prst="rect">
            <a:avLst/>
          </a:prstGeom>
          <a:noFill/>
          <a:ln>
            <a:noFill/>
          </a:ln>
        </p:spPr>
      </p:pic>
      <p:pic>
        <p:nvPicPr>
          <p:cNvPr id="360" name="Shape 360"/>
          <p:cNvPicPr preferRelativeResize="0"/>
          <p:nvPr/>
        </p:nvPicPr>
        <p:blipFill>
          <a:blip r:embed="rId6">
            <a:alphaModFix/>
          </a:blip>
          <a:stretch>
            <a:fillRect/>
          </a:stretch>
        </p:blipFill>
        <p:spPr>
          <a:xfrm>
            <a:off x="5513987" y="3441500"/>
            <a:ext cx="558600" cy="558600"/>
          </a:xfrm>
          <a:prstGeom prst="rect">
            <a:avLst/>
          </a:prstGeom>
          <a:noFill/>
          <a:ln>
            <a:noFill/>
          </a:ln>
        </p:spPr>
      </p:pic>
      <p:sp>
        <p:nvSpPr>
          <p:cNvPr id="361" name="Shape 361"/>
          <p:cNvSpPr txBox="1"/>
          <p:nvPr/>
        </p:nvSpPr>
        <p:spPr>
          <a:xfrm>
            <a:off x="410975" y="3441500"/>
            <a:ext cx="977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Hand-</a:t>
            </a:r>
            <a:endParaRPr sz="1000"/>
          </a:p>
          <a:p>
            <a:pPr indent="0" lvl="0" marL="0" rtl="0" algn="ctr">
              <a:spcBef>
                <a:spcPts val="0"/>
              </a:spcBef>
              <a:spcAft>
                <a:spcPts val="0"/>
              </a:spcAft>
              <a:buNone/>
            </a:pPr>
            <a:r>
              <a:rPr lang="en" sz="1000"/>
              <a:t>drawn vein</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and </a:t>
            </a:r>
            <a:r>
              <a:rPr lang="en"/>
              <a:t>Motivation</a:t>
            </a:r>
            <a:r>
              <a:rPr lang="en"/>
              <a:t> </a:t>
            </a:r>
            <a:endParaRPr/>
          </a:p>
        </p:txBody>
      </p:sp>
      <p:sp>
        <p:nvSpPr>
          <p:cNvPr id="44" name="Shape 4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a:t>Traditional tree classification </a:t>
            </a:r>
            <a:endParaRPr/>
          </a:p>
          <a:p>
            <a:pPr indent="0" lvl="0" marL="0" rtl="0">
              <a:spcBef>
                <a:spcPts val="0"/>
              </a:spcBef>
              <a:spcAft>
                <a:spcPts val="0"/>
              </a:spcAft>
              <a:buNone/>
            </a:pPr>
            <a:r>
              <a:t/>
            </a:r>
            <a:endParaRPr/>
          </a:p>
          <a:p>
            <a:pPr indent="-419100" lvl="0" marL="457200" rtl="0">
              <a:spcBef>
                <a:spcPts val="0"/>
              </a:spcBef>
              <a:spcAft>
                <a:spcPts val="0"/>
              </a:spcAft>
              <a:buSzPts val="3000"/>
              <a:buChar char="●"/>
            </a:pPr>
            <a:r>
              <a:rPr lang="en"/>
              <a:t>GAN </a:t>
            </a:r>
            <a:endParaRPr/>
          </a:p>
          <a:p>
            <a:pPr indent="-381000" lvl="1" marL="914400" rtl="0">
              <a:spcBef>
                <a:spcPts val="0"/>
              </a:spcBef>
              <a:spcAft>
                <a:spcPts val="0"/>
              </a:spcAft>
              <a:buSzPts val="2400"/>
              <a:buChar char="○"/>
            </a:pPr>
            <a:r>
              <a:rPr lang="en"/>
              <a:t>Prior work</a:t>
            </a:r>
            <a:endParaRPr/>
          </a:p>
          <a:p>
            <a:pPr indent="-381000" lvl="2" marL="1371600" rtl="0">
              <a:spcBef>
                <a:spcPts val="0"/>
              </a:spcBef>
              <a:spcAft>
                <a:spcPts val="0"/>
              </a:spcAft>
              <a:buSzPts val="2400"/>
              <a:buChar char="■"/>
            </a:pPr>
            <a:r>
              <a:rPr lang="en"/>
              <a:t>Generate more samples</a:t>
            </a:r>
            <a:endParaRPr/>
          </a:p>
          <a:p>
            <a:pPr indent="0" lvl="0" marL="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SzPts val="3000"/>
              <a:buChar char="●"/>
            </a:pPr>
            <a:r>
              <a:rPr lang="en" sz="3000"/>
              <a:t>Classification</a:t>
            </a:r>
            <a:r>
              <a:rPr lang="en"/>
              <a:t>  </a:t>
            </a:r>
            <a:endParaRPr/>
          </a:p>
          <a:p>
            <a:pPr indent="-381000" lvl="1" marL="914400" rtl="0">
              <a:spcBef>
                <a:spcPts val="0"/>
              </a:spcBef>
              <a:spcAft>
                <a:spcPts val="0"/>
              </a:spcAft>
              <a:buSzPts val="2400"/>
              <a:buChar char="○"/>
            </a:pPr>
            <a:r>
              <a:rPr lang="en"/>
              <a:t>Prior Work</a:t>
            </a:r>
            <a:endParaRPr/>
          </a:p>
          <a:p>
            <a:pPr indent="-381000" lvl="2" marL="1371600" rtl="0">
              <a:spcBef>
                <a:spcPts val="0"/>
              </a:spcBef>
              <a:spcAft>
                <a:spcPts val="0"/>
              </a:spcAft>
              <a:buSzPts val="2400"/>
              <a:buChar char="■"/>
            </a:pPr>
            <a:r>
              <a:rPr lang="en"/>
              <a:t>Nearest Neighbors </a:t>
            </a:r>
            <a:endParaRPr/>
          </a:p>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Shape 366"/>
          <p:cNvPicPr preferRelativeResize="0"/>
          <p:nvPr/>
        </p:nvPicPr>
        <p:blipFill>
          <a:blip r:embed="rId3">
            <a:alphaModFix/>
          </a:blip>
          <a:stretch>
            <a:fillRect/>
          </a:stretch>
        </p:blipFill>
        <p:spPr>
          <a:xfrm>
            <a:off x="5041325" y="1740962"/>
            <a:ext cx="1557850" cy="1557827"/>
          </a:xfrm>
          <a:prstGeom prst="rect">
            <a:avLst/>
          </a:prstGeom>
          <a:noFill/>
          <a:ln>
            <a:noFill/>
          </a:ln>
        </p:spPr>
      </p:pic>
      <p:pic>
        <p:nvPicPr>
          <p:cNvPr id="367" name="Shape 367"/>
          <p:cNvPicPr preferRelativeResize="0"/>
          <p:nvPr/>
        </p:nvPicPr>
        <p:blipFill>
          <a:blip r:embed="rId4">
            <a:alphaModFix/>
          </a:blip>
          <a:stretch>
            <a:fillRect/>
          </a:stretch>
        </p:blipFill>
        <p:spPr>
          <a:xfrm>
            <a:off x="5033925" y="3176825"/>
            <a:ext cx="1557850" cy="1557850"/>
          </a:xfrm>
          <a:prstGeom prst="rect">
            <a:avLst/>
          </a:prstGeom>
          <a:noFill/>
          <a:ln>
            <a:noFill/>
          </a:ln>
        </p:spPr>
      </p:pic>
      <p:pic>
        <p:nvPicPr>
          <p:cNvPr id="368" name="Shape 368"/>
          <p:cNvPicPr preferRelativeResize="0"/>
          <p:nvPr/>
        </p:nvPicPr>
        <p:blipFill>
          <a:blip r:embed="rId5">
            <a:alphaModFix/>
          </a:blip>
          <a:stretch>
            <a:fillRect/>
          </a:stretch>
        </p:blipFill>
        <p:spPr>
          <a:xfrm>
            <a:off x="2054725" y="1801800"/>
            <a:ext cx="1497000" cy="1497000"/>
          </a:xfrm>
          <a:prstGeom prst="rect">
            <a:avLst/>
          </a:prstGeom>
          <a:noFill/>
          <a:ln>
            <a:noFill/>
          </a:ln>
        </p:spPr>
      </p:pic>
      <p:pic>
        <p:nvPicPr>
          <p:cNvPr id="369" name="Shape 369"/>
          <p:cNvPicPr preferRelativeResize="0"/>
          <p:nvPr/>
        </p:nvPicPr>
        <p:blipFill>
          <a:blip r:embed="rId6">
            <a:alphaModFix/>
          </a:blip>
          <a:stretch>
            <a:fillRect/>
          </a:stretch>
        </p:blipFill>
        <p:spPr>
          <a:xfrm>
            <a:off x="2054725" y="3251800"/>
            <a:ext cx="1497000" cy="1497000"/>
          </a:xfrm>
          <a:prstGeom prst="rect">
            <a:avLst/>
          </a:prstGeom>
          <a:noFill/>
          <a:ln>
            <a:noFill/>
          </a:ln>
        </p:spPr>
      </p:pic>
      <p:pic>
        <p:nvPicPr>
          <p:cNvPr id="370" name="Shape 370"/>
          <p:cNvPicPr preferRelativeResize="0"/>
          <p:nvPr/>
        </p:nvPicPr>
        <p:blipFill>
          <a:blip r:embed="rId7">
            <a:alphaModFix/>
          </a:blip>
          <a:stretch>
            <a:fillRect/>
          </a:stretch>
        </p:blipFill>
        <p:spPr>
          <a:xfrm>
            <a:off x="594250" y="1771375"/>
            <a:ext cx="1497000" cy="1497000"/>
          </a:xfrm>
          <a:prstGeom prst="rect">
            <a:avLst/>
          </a:prstGeom>
          <a:noFill/>
          <a:ln>
            <a:noFill/>
          </a:ln>
        </p:spPr>
      </p:pic>
      <p:pic>
        <p:nvPicPr>
          <p:cNvPr id="371" name="Shape 371"/>
          <p:cNvPicPr preferRelativeResize="0"/>
          <p:nvPr/>
        </p:nvPicPr>
        <p:blipFill>
          <a:blip r:embed="rId8">
            <a:alphaModFix/>
          </a:blip>
          <a:stretch>
            <a:fillRect/>
          </a:stretch>
        </p:blipFill>
        <p:spPr>
          <a:xfrm>
            <a:off x="594250" y="3253025"/>
            <a:ext cx="1497000" cy="1497000"/>
          </a:xfrm>
          <a:prstGeom prst="rect">
            <a:avLst/>
          </a:prstGeom>
          <a:noFill/>
          <a:ln>
            <a:noFill/>
          </a:ln>
        </p:spPr>
      </p:pic>
      <p:pic>
        <p:nvPicPr>
          <p:cNvPr id="372" name="Shape 372"/>
          <p:cNvPicPr preferRelativeResize="0"/>
          <p:nvPr/>
        </p:nvPicPr>
        <p:blipFill>
          <a:blip r:embed="rId9">
            <a:alphaModFix/>
          </a:blip>
          <a:stretch>
            <a:fillRect/>
          </a:stretch>
        </p:blipFill>
        <p:spPr>
          <a:xfrm>
            <a:off x="6653700" y="1818225"/>
            <a:ext cx="1403300" cy="1403300"/>
          </a:xfrm>
          <a:prstGeom prst="rect">
            <a:avLst/>
          </a:prstGeom>
          <a:noFill/>
          <a:ln>
            <a:noFill/>
          </a:ln>
        </p:spPr>
      </p:pic>
      <p:pic>
        <p:nvPicPr>
          <p:cNvPr id="373" name="Shape 373"/>
          <p:cNvPicPr preferRelativeResize="0"/>
          <p:nvPr/>
        </p:nvPicPr>
        <p:blipFill>
          <a:blip r:embed="rId10">
            <a:alphaModFix/>
          </a:blip>
          <a:stretch>
            <a:fillRect/>
          </a:stretch>
        </p:blipFill>
        <p:spPr>
          <a:xfrm>
            <a:off x="6494400" y="3175600"/>
            <a:ext cx="1497000" cy="1497000"/>
          </a:xfrm>
          <a:prstGeom prst="rect">
            <a:avLst/>
          </a:prstGeom>
          <a:noFill/>
          <a:ln>
            <a:noFill/>
          </a:ln>
        </p:spPr>
      </p:pic>
      <p:pic>
        <p:nvPicPr>
          <p:cNvPr id="374" name="Shape 374"/>
          <p:cNvPicPr preferRelativeResize="0"/>
          <p:nvPr/>
        </p:nvPicPr>
        <p:blipFill>
          <a:blip r:embed="rId11">
            <a:alphaModFix/>
          </a:blip>
          <a:stretch>
            <a:fillRect/>
          </a:stretch>
        </p:blipFill>
        <p:spPr>
          <a:xfrm>
            <a:off x="3544325" y="1801800"/>
            <a:ext cx="1497000" cy="1497000"/>
          </a:xfrm>
          <a:prstGeom prst="rect">
            <a:avLst/>
          </a:prstGeom>
          <a:noFill/>
          <a:ln>
            <a:noFill/>
          </a:ln>
        </p:spPr>
      </p:pic>
      <p:pic>
        <p:nvPicPr>
          <p:cNvPr id="375" name="Shape 375"/>
          <p:cNvPicPr preferRelativeResize="0"/>
          <p:nvPr/>
        </p:nvPicPr>
        <p:blipFill>
          <a:blip r:embed="rId12">
            <a:alphaModFix/>
          </a:blip>
          <a:stretch>
            <a:fillRect/>
          </a:stretch>
        </p:blipFill>
        <p:spPr>
          <a:xfrm>
            <a:off x="3594876" y="3281149"/>
            <a:ext cx="1497000" cy="1497000"/>
          </a:xfrm>
          <a:prstGeom prst="rect">
            <a:avLst/>
          </a:prstGeom>
          <a:noFill/>
          <a:ln>
            <a:noFill/>
          </a:ln>
        </p:spPr>
      </p:pic>
      <p:pic>
        <p:nvPicPr>
          <p:cNvPr id="376" name="Shape 376"/>
          <p:cNvPicPr preferRelativeResize="0"/>
          <p:nvPr/>
        </p:nvPicPr>
        <p:blipFill>
          <a:blip r:embed="rId13">
            <a:alphaModFix/>
          </a:blip>
          <a:stretch>
            <a:fillRect/>
          </a:stretch>
        </p:blipFill>
        <p:spPr>
          <a:xfrm>
            <a:off x="568675" y="304800"/>
            <a:ext cx="7472951" cy="1497000"/>
          </a:xfrm>
          <a:prstGeom prst="rect">
            <a:avLst/>
          </a:prstGeom>
          <a:noFill/>
          <a:ln>
            <a:noFill/>
          </a:ln>
        </p:spPr>
      </p:pic>
      <p:sp>
        <p:nvSpPr>
          <p:cNvPr id="377" name="Shape 377"/>
          <p:cNvSpPr txBox="1"/>
          <p:nvPr/>
        </p:nvSpPr>
        <p:spPr>
          <a:xfrm>
            <a:off x="712150" y="1504950"/>
            <a:ext cx="1261200" cy="139800"/>
          </a:xfrm>
          <a:prstGeom prst="rect">
            <a:avLst/>
          </a:prstGeom>
          <a:noFill/>
          <a:ln>
            <a:noFill/>
          </a:ln>
        </p:spPr>
        <p:txBody>
          <a:bodyPr anchorCtr="0" anchor="t" bIns="91425" lIns="91425" spcFirstLastPara="1" rIns="91425" wrap="square" tIns="91425">
            <a:noAutofit/>
          </a:bodyPr>
          <a:lstStyle/>
          <a:p>
            <a:pPr indent="0" lvl="0" marL="0" rtl="0">
              <a:lnSpc>
                <a:spcPct val="107916"/>
              </a:lnSpc>
              <a:spcBef>
                <a:spcPts val="0"/>
              </a:spcBef>
              <a:spcAft>
                <a:spcPts val="800"/>
              </a:spcAft>
              <a:buNone/>
            </a:pPr>
            <a:r>
              <a:rPr i="1" lang="en" sz="1000">
                <a:solidFill>
                  <a:schemeClr val="dk1"/>
                </a:solidFill>
                <a:latin typeface="Calibri"/>
                <a:ea typeface="Calibri"/>
                <a:cs typeface="Calibri"/>
                <a:sym typeface="Calibri"/>
              </a:rPr>
              <a:t> Maple</a:t>
            </a:r>
            <a:endParaRPr/>
          </a:p>
        </p:txBody>
      </p:sp>
      <p:sp>
        <p:nvSpPr>
          <p:cNvPr id="378" name="Shape 378"/>
          <p:cNvSpPr txBox="1"/>
          <p:nvPr/>
        </p:nvSpPr>
        <p:spPr>
          <a:xfrm>
            <a:off x="2091250" y="1504950"/>
            <a:ext cx="827700" cy="13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000">
                <a:solidFill>
                  <a:schemeClr val="dk1"/>
                </a:solidFill>
                <a:latin typeface="Calibri"/>
                <a:ea typeface="Calibri"/>
                <a:cs typeface="Calibri"/>
                <a:sym typeface="Calibri"/>
              </a:rPr>
              <a:t>Magnolia</a:t>
            </a:r>
            <a:endParaRPr/>
          </a:p>
        </p:txBody>
      </p:sp>
      <p:sp>
        <p:nvSpPr>
          <p:cNvPr id="379" name="Shape 379"/>
          <p:cNvSpPr txBox="1"/>
          <p:nvPr/>
        </p:nvSpPr>
        <p:spPr>
          <a:xfrm>
            <a:off x="4063525" y="1504950"/>
            <a:ext cx="827700" cy="1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000">
                <a:solidFill>
                  <a:schemeClr val="dk1"/>
                </a:solidFill>
                <a:latin typeface="Calibri"/>
                <a:ea typeface="Calibri"/>
                <a:cs typeface="Calibri"/>
                <a:sym typeface="Calibri"/>
              </a:rPr>
              <a:t>Pine</a:t>
            </a:r>
            <a:endParaRPr/>
          </a:p>
        </p:txBody>
      </p:sp>
      <p:sp>
        <p:nvSpPr>
          <p:cNvPr id="380" name="Shape 380"/>
          <p:cNvSpPr txBox="1"/>
          <p:nvPr/>
        </p:nvSpPr>
        <p:spPr>
          <a:xfrm>
            <a:off x="5538300" y="1504950"/>
            <a:ext cx="827700" cy="1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000">
                <a:solidFill>
                  <a:schemeClr val="dk1"/>
                </a:solidFill>
                <a:latin typeface="Calibri"/>
                <a:ea typeface="Calibri"/>
                <a:cs typeface="Calibri"/>
                <a:sym typeface="Calibri"/>
              </a:rPr>
              <a:t>Elm</a:t>
            </a:r>
            <a:endParaRPr/>
          </a:p>
        </p:txBody>
      </p:sp>
      <p:sp>
        <p:nvSpPr>
          <p:cNvPr id="381" name="Shape 381"/>
          <p:cNvSpPr txBox="1"/>
          <p:nvPr/>
        </p:nvSpPr>
        <p:spPr>
          <a:xfrm>
            <a:off x="6782125" y="1545500"/>
            <a:ext cx="827700" cy="1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000">
                <a:solidFill>
                  <a:schemeClr val="dk1"/>
                </a:solidFill>
                <a:latin typeface="Calibri"/>
                <a:ea typeface="Calibri"/>
                <a:cs typeface="Calibri"/>
                <a:sym typeface="Calibri"/>
              </a:rPr>
              <a:t>Oak</a:t>
            </a:r>
            <a:endParaRPr/>
          </a:p>
        </p:txBody>
      </p:sp>
      <p:sp>
        <p:nvSpPr>
          <p:cNvPr id="382" name="Shape 382"/>
          <p:cNvSpPr txBox="1"/>
          <p:nvPr/>
        </p:nvSpPr>
        <p:spPr>
          <a:xfrm>
            <a:off x="159325" y="0"/>
            <a:ext cx="9144000" cy="37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200"/>
              <a:t>Reconstructed</a:t>
            </a:r>
            <a:r>
              <a:rPr i="1" lang="en" sz="1200">
                <a:solidFill>
                  <a:schemeClr val="dk1"/>
                </a:solidFill>
                <a:latin typeface="Calibri"/>
                <a:ea typeface="Calibri"/>
                <a:cs typeface="Calibri"/>
                <a:sym typeface="Calibri"/>
              </a:rPr>
              <a:t> </a:t>
            </a:r>
            <a:r>
              <a:rPr i="1" lang="en" sz="1200"/>
              <a:t>hand-drawn images using cGAN</a:t>
            </a:r>
            <a:endParaRPr i="1" sz="1200"/>
          </a:p>
        </p:txBody>
      </p:sp>
      <p:sp>
        <p:nvSpPr>
          <p:cNvPr id="383" name="Shape 383"/>
          <p:cNvSpPr txBox="1"/>
          <p:nvPr/>
        </p:nvSpPr>
        <p:spPr>
          <a:xfrm>
            <a:off x="752700" y="4370700"/>
            <a:ext cx="7775400" cy="610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 sz="1000">
                <a:solidFill>
                  <a:srgbClr val="CC0000"/>
                </a:solidFill>
              </a:rPr>
              <a:t>Oak(99%)   </a:t>
            </a:r>
            <a:r>
              <a:rPr i="1" lang="en" sz="1000">
                <a:solidFill>
                  <a:schemeClr val="dk1"/>
                </a:solidFill>
              </a:rPr>
              <a:t>                      Magnolia(95%)                           Pine(99%)                     </a:t>
            </a:r>
            <a:r>
              <a:rPr i="1" lang="en" sz="1000">
                <a:solidFill>
                  <a:srgbClr val="FF0000"/>
                </a:solidFill>
              </a:rPr>
              <a:t>Maple(93%)  </a:t>
            </a:r>
            <a:r>
              <a:rPr i="1" lang="en" sz="1000">
                <a:solidFill>
                  <a:schemeClr val="dk1"/>
                </a:solidFill>
              </a:rPr>
              <a:t>              </a:t>
            </a:r>
            <a:r>
              <a:rPr i="1" lang="en" sz="1000">
                <a:solidFill>
                  <a:srgbClr val="CC0000"/>
                </a:solidFill>
              </a:rPr>
              <a:t>Maple(99%)</a:t>
            </a:r>
            <a:endParaRPr i="1" sz="1000">
              <a:solidFill>
                <a:srgbClr val="CC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505875" y="205975"/>
            <a:ext cx="8181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Discussion</a:t>
            </a:r>
            <a:endParaRPr/>
          </a:p>
        </p:txBody>
      </p:sp>
      <p:sp>
        <p:nvSpPr>
          <p:cNvPr id="389" name="Shape 389"/>
          <p:cNvSpPr txBox="1"/>
          <p:nvPr>
            <p:ph idx="1" type="body"/>
          </p:nvPr>
        </p:nvSpPr>
        <p:spPr>
          <a:xfrm>
            <a:off x="335175" y="3303625"/>
            <a:ext cx="8351700" cy="2678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FF0000"/>
              </a:solidFill>
            </a:endParaRPr>
          </a:p>
          <a:p>
            <a:pPr indent="0" lvl="0" marL="0">
              <a:spcBef>
                <a:spcPts val="0"/>
              </a:spcBef>
              <a:spcAft>
                <a:spcPts val="0"/>
              </a:spcAft>
              <a:buNone/>
            </a:pPr>
            <a:r>
              <a:rPr lang="en" sz="1800"/>
              <a:t>=&gt; Vein </a:t>
            </a:r>
            <a:r>
              <a:rPr lang="en" sz="1800"/>
              <a:t>only helps reconstruct the image but </a:t>
            </a:r>
            <a:r>
              <a:rPr lang="en" sz="1800">
                <a:solidFill>
                  <a:srgbClr val="FF0000"/>
                </a:solidFill>
              </a:rPr>
              <a:t>bring noise to </a:t>
            </a:r>
            <a:r>
              <a:rPr lang="en" sz="1800">
                <a:solidFill>
                  <a:srgbClr val="FF0000"/>
                </a:solidFill>
              </a:rPr>
              <a:t>classifier</a:t>
            </a:r>
            <a:r>
              <a:rPr lang="en" sz="1800">
                <a:solidFill>
                  <a:srgbClr val="FF0000"/>
                </a:solidFill>
              </a:rPr>
              <a:t> </a:t>
            </a:r>
            <a:endParaRPr sz="1800">
              <a:solidFill>
                <a:srgbClr val="FF0000"/>
              </a:solidFill>
            </a:endParaRPr>
          </a:p>
          <a:p>
            <a:pPr indent="0" lvl="0" marL="0" rtl="0">
              <a:spcBef>
                <a:spcPts val="0"/>
              </a:spcBef>
              <a:spcAft>
                <a:spcPts val="0"/>
              </a:spcAft>
              <a:buNone/>
            </a:pPr>
            <a:r>
              <a:t/>
            </a:r>
            <a:endParaRPr sz="1800"/>
          </a:p>
          <a:p>
            <a:pPr indent="-342900" lvl="1" marL="914400" rtl="0">
              <a:spcBef>
                <a:spcPts val="0"/>
              </a:spcBef>
              <a:spcAft>
                <a:spcPts val="0"/>
              </a:spcAft>
              <a:buSzPts val="1800"/>
              <a:buChar char="○"/>
            </a:pPr>
            <a:r>
              <a:rPr lang="en" sz="1800">
                <a:solidFill>
                  <a:schemeClr val="dk1"/>
                </a:solidFill>
              </a:rPr>
              <a:t>Vein feature as an instance of </a:t>
            </a:r>
            <a:r>
              <a:rPr b="1" lang="en" sz="1800"/>
              <a:t>local texture pattern</a:t>
            </a:r>
            <a:r>
              <a:rPr lang="en" sz="1800">
                <a:solidFill>
                  <a:schemeClr val="dk1"/>
                </a:solidFill>
              </a:rPr>
              <a:t> is not a significant feature for leaf order classification</a:t>
            </a:r>
            <a:endParaRPr sz="1800"/>
          </a:p>
          <a:p>
            <a:pPr indent="0" lvl="0" marL="0" rtl="0">
              <a:spcBef>
                <a:spcPts val="0"/>
              </a:spcBef>
              <a:spcAft>
                <a:spcPts val="0"/>
              </a:spcAft>
              <a:buNone/>
            </a:pPr>
            <a:r>
              <a:t/>
            </a:r>
            <a:endParaRPr sz="1800"/>
          </a:p>
          <a:p>
            <a:pPr indent="0" lvl="0" marL="0">
              <a:spcBef>
                <a:spcPts val="0"/>
              </a:spcBef>
              <a:spcAft>
                <a:spcPts val="0"/>
              </a:spcAft>
              <a:buNone/>
            </a:pPr>
            <a:r>
              <a:t/>
            </a:r>
            <a:endParaRPr sz="1800"/>
          </a:p>
        </p:txBody>
      </p:sp>
      <p:pic>
        <p:nvPicPr>
          <p:cNvPr id="390" name="Shape 390"/>
          <p:cNvPicPr preferRelativeResize="0"/>
          <p:nvPr/>
        </p:nvPicPr>
        <p:blipFill>
          <a:blip r:embed="rId3">
            <a:alphaModFix/>
          </a:blip>
          <a:stretch>
            <a:fillRect/>
          </a:stretch>
        </p:blipFill>
        <p:spPr>
          <a:xfrm>
            <a:off x="743600" y="1138525"/>
            <a:ext cx="2976251" cy="2523150"/>
          </a:xfrm>
          <a:prstGeom prst="rect">
            <a:avLst/>
          </a:prstGeom>
          <a:noFill/>
          <a:ln>
            <a:noFill/>
          </a:ln>
        </p:spPr>
      </p:pic>
      <p:sp>
        <p:nvSpPr>
          <p:cNvPr id="391" name="Shape 391"/>
          <p:cNvSpPr txBox="1"/>
          <p:nvPr/>
        </p:nvSpPr>
        <p:spPr>
          <a:xfrm>
            <a:off x="4780425" y="1343200"/>
            <a:ext cx="4043700" cy="2113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Although fake images generated from borders have worse visually reconstructed results than images generated from vein, they have a better classification accuracy result. </a:t>
            </a:r>
            <a:endParaRPr/>
          </a:p>
        </p:txBody>
      </p:sp>
      <p:graphicFrame>
        <p:nvGraphicFramePr>
          <p:cNvPr id="392" name="Shape 392"/>
          <p:cNvGraphicFramePr/>
          <p:nvPr/>
        </p:nvGraphicFramePr>
        <p:xfrm>
          <a:off x="3951750" y="1429650"/>
          <a:ext cx="3000000" cy="3000000"/>
        </p:xfrm>
        <a:graphic>
          <a:graphicData uri="http://schemas.openxmlformats.org/drawingml/2006/table">
            <a:tbl>
              <a:tblPr>
                <a:noFill/>
                <a:tableStyleId>{46A26E0E-867D-4955-9160-441BE841B6E2}</a:tableStyleId>
              </a:tblPr>
              <a:tblGrid>
                <a:gridCol w="828675"/>
              </a:tblGrid>
              <a:tr h="314475">
                <a:tc>
                  <a:txBody>
                    <a:bodyPr>
                      <a:noAutofit/>
                    </a:bodyPr>
                    <a:lstStyle/>
                    <a:p>
                      <a:pPr indent="0" lvl="0" marL="0" rtl="0" algn="ctr">
                        <a:lnSpc>
                          <a:spcPct val="115000"/>
                        </a:lnSpc>
                        <a:spcBef>
                          <a:spcPts val="0"/>
                        </a:spcBef>
                        <a:spcAft>
                          <a:spcPts val="0"/>
                        </a:spcAft>
                        <a:buNone/>
                      </a:pPr>
                      <a:r>
                        <a:rPr b="1" lang="en" sz="1200"/>
                        <a:t>Border</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D9E2F3"/>
                    </a:solidFill>
                  </a:tcPr>
                </a:tc>
              </a:tr>
              <a:tr h="343525">
                <a:tc>
                  <a:txBody>
                    <a:bodyPr>
                      <a:noAutofit/>
                    </a:bodyPr>
                    <a:lstStyle/>
                    <a:p>
                      <a:pPr indent="0" lvl="0" marL="0" rtl="0" algn="ctr">
                        <a:lnSpc>
                          <a:spcPct val="115000"/>
                        </a:lnSpc>
                        <a:spcBef>
                          <a:spcPts val="0"/>
                        </a:spcBef>
                        <a:spcAft>
                          <a:spcPts val="0"/>
                        </a:spcAft>
                        <a:buNone/>
                      </a:pPr>
                      <a:r>
                        <a:rPr b="1" lang="en" sz="1200"/>
                        <a:t>87.14%</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r>
            </a:tbl>
          </a:graphicData>
        </a:graphic>
      </p:graphicFrame>
      <p:graphicFrame>
        <p:nvGraphicFramePr>
          <p:cNvPr id="393" name="Shape 393"/>
          <p:cNvGraphicFramePr/>
          <p:nvPr/>
        </p:nvGraphicFramePr>
        <p:xfrm>
          <a:off x="3951750" y="2479125"/>
          <a:ext cx="3000000" cy="3000000"/>
        </p:xfrm>
        <a:graphic>
          <a:graphicData uri="http://schemas.openxmlformats.org/drawingml/2006/table">
            <a:tbl>
              <a:tblPr>
                <a:noFill/>
                <a:tableStyleId>{46A26E0E-867D-4955-9160-441BE841B6E2}</a:tableStyleId>
              </a:tblPr>
              <a:tblGrid>
                <a:gridCol w="828675"/>
              </a:tblGrid>
              <a:tr h="428475">
                <a:tc>
                  <a:txBody>
                    <a:bodyPr>
                      <a:noAutofit/>
                    </a:bodyPr>
                    <a:lstStyle/>
                    <a:p>
                      <a:pPr indent="0" lvl="0" marL="0" rtl="0" algn="ctr">
                        <a:lnSpc>
                          <a:spcPct val="115000"/>
                        </a:lnSpc>
                        <a:spcBef>
                          <a:spcPts val="0"/>
                        </a:spcBef>
                        <a:spcAft>
                          <a:spcPts val="0"/>
                        </a:spcAft>
                        <a:buNone/>
                      </a:pPr>
                      <a:r>
                        <a:rPr b="1" lang="en" sz="1200"/>
                        <a:t>Vein</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4472C4"/>
                      </a:solidFill>
                      <a:prstDash val="solid"/>
                      <a:round/>
                      <a:headEnd len="med" w="med" type="none"/>
                      <a:tailEnd len="med" w="med" type="none"/>
                    </a:lnT>
                    <a:lnB cap="flat" cmpd="sng" w="12700">
                      <a:solidFill>
                        <a:srgbClr val="8EAADB"/>
                      </a:solidFill>
                      <a:prstDash val="solid"/>
                      <a:round/>
                      <a:headEnd len="med" w="med" type="none"/>
                      <a:tailEnd len="med" w="med" type="none"/>
                    </a:lnB>
                    <a:solidFill>
                      <a:srgbClr val="D9E2F3"/>
                    </a:solidFill>
                  </a:tcPr>
                </a:tc>
              </a:tr>
              <a:tr h="657300">
                <a:tc>
                  <a:txBody>
                    <a:bodyPr>
                      <a:noAutofit/>
                    </a:bodyPr>
                    <a:lstStyle/>
                    <a:p>
                      <a:pPr indent="0" lvl="0" marL="0" rtl="0" algn="ctr">
                        <a:lnSpc>
                          <a:spcPct val="115000"/>
                        </a:lnSpc>
                        <a:spcBef>
                          <a:spcPts val="0"/>
                        </a:spcBef>
                        <a:spcAft>
                          <a:spcPts val="0"/>
                        </a:spcAft>
                        <a:buNone/>
                      </a:pPr>
                      <a:r>
                        <a:t/>
                      </a:r>
                      <a:endParaRPr b="1" sz="1200"/>
                    </a:p>
                    <a:p>
                      <a:pPr indent="0" lvl="0" marL="0" rtl="0" algn="ctr">
                        <a:lnSpc>
                          <a:spcPct val="115000"/>
                        </a:lnSpc>
                        <a:spcBef>
                          <a:spcPts val="0"/>
                        </a:spcBef>
                        <a:spcAft>
                          <a:spcPts val="0"/>
                        </a:spcAft>
                        <a:buNone/>
                      </a:pPr>
                      <a:r>
                        <a:rPr b="1" lang="en" sz="1200"/>
                        <a:t>82.55%</a:t>
                      </a:r>
                      <a:endParaRPr b="1" sz="1200"/>
                    </a:p>
                  </a:txBody>
                  <a:tcPr marT="91425" marB="91425" marR="68575" marL="68575">
                    <a:lnL cap="flat" cmpd="sng" w="12700">
                      <a:solidFill>
                        <a:srgbClr val="8EAADB"/>
                      </a:solidFill>
                      <a:prstDash val="solid"/>
                      <a:round/>
                      <a:headEnd len="med" w="med" type="none"/>
                      <a:tailEnd len="med" w="med" type="none"/>
                    </a:lnL>
                    <a:lnR cap="flat" cmpd="sng" w="12700">
                      <a:solidFill>
                        <a:srgbClr val="8EAADB"/>
                      </a:solidFill>
                      <a:prstDash val="solid"/>
                      <a:round/>
                      <a:headEnd len="med" w="med" type="none"/>
                      <a:tailEnd len="med" w="med" type="none"/>
                    </a:lnR>
                    <a:lnT cap="flat" cmpd="sng" w="12700">
                      <a:solidFill>
                        <a:srgbClr val="8EAADB"/>
                      </a:solidFill>
                      <a:prstDash val="solid"/>
                      <a:round/>
                      <a:headEnd len="med" w="med" type="none"/>
                      <a:tailEnd len="med" w="med" type="none"/>
                    </a:lnT>
                    <a:lnB cap="flat" cmpd="sng" w="12700">
                      <a:solidFill>
                        <a:srgbClr val="8EAADB"/>
                      </a:solidFill>
                      <a:prstDash val="solid"/>
                      <a:round/>
                      <a:headEnd len="med" w="med" type="none"/>
                      <a:tailEnd len="med" w="med"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Work</a:t>
            </a:r>
            <a:endParaRPr/>
          </a:p>
        </p:txBody>
      </p:sp>
      <p:sp>
        <p:nvSpPr>
          <p:cNvPr id="399" name="Shape 39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sz="1800"/>
              <a:t>Add more species of leaves to detect more classes  </a:t>
            </a:r>
            <a:endParaRPr sz="1800"/>
          </a:p>
          <a:p>
            <a:pPr indent="-342900" lvl="0" marL="457200" rtl="0">
              <a:lnSpc>
                <a:spcPct val="150000"/>
              </a:lnSpc>
              <a:spcBef>
                <a:spcPts val="0"/>
              </a:spcBef>
              <a:spcAft>
                <a:spcPts val="0"/>
              </a:spcAft>
              <a:buSzPts val="1800"/>
              <a:buChar char="●"/>
            </a:pPr>
            <a:r>
              <a:rPr lang="en" sz="1800"/>
              <a:t>Generalize a </a:t>
            </a:r>
            <a:r>
              <a:rPr lang="en" sz="1800"/>
              <a:t>quantification tool to describe</a:t>
            </a:r>
            <a:r>
              <a:rPr lang="en" sz="1800"/>
              <a:t> border vs vein outcomes</a:t>
            </a:r>
            <a:endParaRPr sz="1800"/>
          </a:p>
          <a:p>
            <a:pPr indent="-342900" lvl="0" marL="457200" marR="0" rtl="0" algn="l">
              <a:lnSpc>
                <a:spcPct val="150000"/>
              </a:lnSpc>
              <a:spcBef>
                <a:spcPts val="0"/>
              </a:spcBef>
              <a:spcAft>
                <a:spcPts val="0"/>
              </a:spcAft>
              <a:buClr>
                <a:srgbClr val="000000"/>
              </a:buClr>
              <a:buSzPts val="1800"/>
              <a:buFont typeface="Arial"/>
              <a:buChar char="●"/>
            </a:pPr>
            <a:r>
              <a:rPr lang="en" sz="1800"/>
              <a:t>Improve the classification accuracy by </a:t>
            </a:r>
            <a:r>
              <a:rPr lang="en" sz="1800"/>
              <a:t>applying</a:t>
            </a:r>
            <a:r>
              <a:rPr lang="en" sz="1800"/>
              <a:t> different weights to veins and borders </a:t>
            </a:r>
            <a:endParaRPr sz="1800"/>
          </a:p>
          <a:p>
            <a:pPr indent="-342900" lvl="0" marL="457200" rtl="0">
              <a:lnSpc>
                <a:spcPct val="150000"/>
              </a:lnSpc>
              <a:spcBef>
                <a:spcPts val="0"/>
              </a:spcBef>
              <a:spcAft>
                <a:spcPts val="0"/>
              </a:spcAft>
              <a:buSzPts val="1800"/>
              <a:buChar char="●"/>
            </a:pPr>
            <a:r>
              <a:rPr lang="en" sz="1800">
                <a:solidFill>
                  <a:schemeClr val="dk1"/>
                </a:solidFill>
              </a:rPr>
              <a:t>Extend the architecture to check the significance of any “broad sense feature” to the image classification problem</a:t>
            </a:r>
            <a:endParaRPr sz="1800"/>
          </a:p>
          <a:p>
            <a:pPr indent="0" lvl="0" marL="0">
              <a:lnSpc>
                <a:spcPct val="150000"/>
              </a:lnSpc>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References</a:t>
            </a:r>
            <a:endParaRPr/>
          </a:p>
        </p:txBody>
      </p:sp>
      <p:sp>
        <p:nvSpPr>
          <p:cNvPr id="405" name="Shape 405"/>
          <p:cNvSpPr txBox="1"/>
          <p:nvPr>
            <p:ph idx="1" type="body"/>
          </p:nvPr>
        </p:nvSpPr>
        <p:spPr>
          <a:xfrm>
            <a:off x="457200" y="895350"/>
            <a:ext cx="8229600" cy="42480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900">
                <a:solidFill>
                  <a:schemeClr val="dk1"/>
                </a:solidFill>
                <a:latin typeface="Calibri"/>
                <a:ea typeface="Calibri"/>
                <a:cs typeface="Calibri"/>
                <a:sym typeface="Calibri"/>
              </a:rPr>
              <a:t>Agarwal, S., Roth, D.: Learning a sparse representation for object detection. In: Proc. European Conf. Comp. Vision. Volume LNCS 2353., Copenhagen, Denmark (2002) 113–127</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None/>
            </a:pPr>
            <a:r>
              <a:rPr lang="en" sz="900">
                <a:solidFill>
                  <a:schemeClr val="dk1"/>
                </a:solidFill>
                <a:latin typeface="Calibri"/>
                <a:ea typeface="Calibri"/>
                <a:cs typeface="Calibri"/>
                <a:sym typeface="Calibri"/>
              </a:rPr>
              <a:t>Fei-Fei, L., Fergus, R., Perona, P.: Learning generative visual models from few training examples: an incremental Bayesian approach tested on 101 object categories. In: Proc. IEEE Conf. Comp. Vision Patt. Recog Workshop on GenerativeModel Based Vision. (2004)</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None/>
            </a:pPr>
            <a:r>
              <a:rPr lang="en" sz="900">
                <a:solidFill>
                  <a:schemeClr val="dk1"/>
                </a:solidFill>
                <a:latin typeface="Calibri"/>
                <a:ea typeface="Calibri"/>
                <a:cs typeface="Calibri"/>
                <a:sym typeface="Calibri"/>
              </a:rPr>
              <a:t>Fergus, R., Perona, P., Zisserman, A.: Object class recognition by unsupervised scale-invariant learning. In: Proc. IEEE Conf. Comp. Vision Patt. Recog. Vol. II (2003) 264–271</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Clr>
                <a:schemeClr val="dk1"/>
              </a:buClr>
              <a:buSzPts val="1100"/>
              <a:buFont typeface="Arial"/>
              <a:buNone/>
            </a:pPr>
            <a:r>
              <a:rPr lang="en" sz="900">
                <a:solidFill>
                  <a:schemeClr val="dk1"/>
                </a:solidFill>
                <a:latin typeface="Calibri"/>
                <a:ea typeface="Calibri"/>
                <a:cs typeface="Calibri"/>
                <a:sym typeface="Calibri"/>
              </a:rPr>
              <a:t>Isola, Phillip and Zhu, Jun-Yan and Zhou, Tinghui and Efros, Alexei A, “Image-to-Image Translation with Conditional Adversarial Networks”</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None/>
            </a:pPr>
            <a:r>
              <a:rPr lang="en" sz="900">
                <a:solidFill>
                  <a:schemeClr val="dk1"/>
                </a:solidFill>
                <a:latin typeface="Calibri"/>
                <a:ea typeface="Calibri"/>
                <a:cs typeface="Calibri"/>
                <a:sym typeface="Calibri"/>
              </a:rPr>
              <a:t>Ji-Xiang Du, Xiao-Feng Wang, Guo-Jun Zhang, Leaf shape based plant species recognition, In Applied Mathematics and Computation, Volume 185, Issue 2, 2007, Pages 883-893, ISSN 0096-3003, https://doi.org/10.1016/j.amc.2006.07.072.</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None/>
            </a:pPr>
            <a:r>
              <a:rPr lang="en" sz="900">
                <a:solidFill>
                  <a:schemeClr val="dk1"/>
                </a:solidFill>
                <a:latin typeface="Calibri"/>
                <a:ea typeface="Calibri"/>
                <a:cs typeface="Calibri"/>
                <a:sym typeface="Calibri"/>
              </a:rPr>
              <a:t>Krizhevsky, Alex, Ilya Sutskever, and Geoffrey E. Hinton. "Imagenet classification with deep convolutional neural networks." Advances in neural information processing systems. 2012</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Clr>
                <a:schemeClr val="dk1"/>
              </a:buClr>
              <a:buSzPts val="1100"/>
              <a:buFont typeface="Arial"/>
              <a:buNone/>
            </a:pPr>
            <a:r>
              <a:rPr lang="en" sz="900">
                <a:solidFill>
                  <a:schemeClr val="dk1"/>
                </a:solidFill>
                <a:latin typeface="Calibri"/>
                <a:ea typeface="Calibri"/>
                <a:cs typeface="Calibri"/>
                <a:sym typeface="Calibri"/>
              </a:rPr>
              <a:t>Neeraj Kumar, Peter N. Belhumeur, Arijit Biswas, David W. Jacobs, W. John Kress, Ida Lopez, João V. B. Soares, "Leafsnap: A Computer Vision System for Automatic Plant Species”</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Clr>
                <a:schemeClr val="dk1"/>
              </a:buClr>
              <a:buSzPts val="1100"/>
              <a:buFont typeface="Arial"/>
              <a:buNone/>
            </a:pPr>
            <a:r>
              <a:rPr lang="en" sz="900">
                <a:solidFill>
                  <a:schemeClr val="dk1"/>
                </a:solidFill>
                <a:latin typeface="Calibri"/>
                <a:ea typeface="Calibri"/>
                <a:cs typeface="Calibri"/>
                <a:sym typeface="Calibri"/>
              </a:rPr>
              <a:t>Ponce J. et al. (2006) Dataset Issues in Object Recognition. In: Ponce J., Hebert M., Schmid C., Zisserman A. (eds) Toward Category-Level Object Recognition. Lecture Notes in Computer Science, vol 4170. Springer, Berlin, Heidelberg</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None/>
            </a:pPr>
            <a:r>
              <a:rPr lang="en" sz="900">
                <a:solidFill>
                  <a:schemeClr val="dk1"/>
                </a:solidFill>
                <a:latin typeface="Calibri"/>
                <a:ea typeface="Calibri"/>
                <a:cs typeface="Calibri"/>
                <a:sym typeface="Calibri"/>
              </a:rPr>
              <a:t>Shanwen Zhang, Yingke Lei, Tianbao Dong, Xiao-Ping Zhang, Label propagation based supervised locality projection analysis for plant leaf classification, In Pattern Recognition, Volume 46, Issue 7, 2013, Pages 1891-1897, ISSN 0031-3203, </a:t>
            </a:r>
            <a:r>
              <a:rPr lang="en" sz="900">
                <a:solidFill>
                  <a:schemeClr val="dk1"/>
                </a:solidFill>
                <a:latin typeface="Calibri"/>
                <a:ea typeface="Calibri"/>
                <a:cs typeface="Calibri"/>
                <a:sym typeface="Calibri"/>
                <a:hlinkClick r:id="rId3"/>
              </a:rPr>
              <a:t>https://doi.org/10.1016/j.patcog.2013.01.015</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1100"/>
              <a:buFont typeface="Arial"/>
              <a:buNone/>
            </a:pPr>
            <a:r>
              <a:rPr lang="en" sz="900">
                <a:solidFill>
                  <a:schemeClr val="dk1"/>
                </a:solidFill>
                <a:latin typeface="Calibri"/>
                <a:ea typeface="Calibri"/>
                <a:cs typeface="Calibri"/>
                <a:sym typeface="Calibri"/>
                <a:hlinkClick r:id="rId4"/>
              </a:rPr>
              <a:t>Scott Reed</a:t>
            </a:r>
            <a:r>
              <a:rPr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hlinkClick r:id="rId5"/>
              </a:rPr>
              <a:t>Zeynep Akata</a:t>
            </a:r>
            <a:r>
              <a:rPr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hlinkClick r:id="rId6"/>
              </a:rPr>
              <a:t>Xinchen Yan</a:t>
            </a:r>
            <a:r>
              <a:rPr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hlinkClick r:id="rId7"/>
              </a:rPr>
              <a:t>Lajanugen Logeswaran</a:t>
            </a:r>
            <a:r>
              <a:rPr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hlinkClick r:id="rId8"/>
              </a:rPr>
              <a:t>Bernt Schiele</a:t>
            </a:r>
            <a:r>
              <a:rPr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hlinkClick r:id="rId9"/>
              </a:rPr>
              <a:t>Honglak Lee</a:t>
            </a:r>
            <a:r>
              <a:rPr lang="en" sz="900">
                <a:solidFill>
                  <a:schemeClr val="dk1"/>
                </a:solidFill>
                <a:latin typeface="Calibri"/>
                <a:ea typeface="Calibri"/>
                <a:cs typeface="Calibri"/>
                <a:sym typeface="Calibri"/>
              </a:rPr>
              <a:t>: Generative Adversarial Text to Image Synthesis</a:t>
            </a:r>
            <a:endParaRPr sz="9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1100"/>
              <a:buFont typeface="Arial"/>
              <a:buNone/>
            </a:pPr>
            <a:r>
              <a:rPr lang="en" sz="900">
                <a:solidFill>
                  <a:schemeClr val="dk1"/>
                </a:solidFill>
                <a:latin typeface="Calibri"/>
                <a:ea typeface="Calibri"/>
                <a:cs typeface="Calibri"/>
                <a:sym typeface="Calibri"/>
              </a:rPr>
              <a:t>Wiseodd. “Wiseodd/Generative-Models.” GitHub, 28 Oct. 2017, github.com/wiseodd/generative-models.</a:t>
            </a:r>
            <a:endParaRPr sz="9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1100"/>
              <a:buFont typeface="Arial"/>
              <a:buNone/>
            </a:pPr>
            <a:r>
              <a:rPr lang="en" sz="900">
                <a:solidFill>
                  <a:schemeClr val="dk1"/>
                </a:solidFill>
                <a:latin typeface="Calibri"/>
                <a:ea typeface="Calibri"/>
                <a:cs typeface="Calibri"/>
                <a:sym typeface="Calibri"/>
              </a:rPr>
              <a:t>Yenchenlin. “Yenchenlin/pix2pix-Tensorflow.” GitHub, 22 Mar. 2017, github.com/yenchenlin/pix2pix-tensorflow.</a:t>
            </a:r>
            <a:endParaRPr sz="900">
              <a:solidFill>
                <a:schemeClr val="dk1"/>
              </a:solidFill>
              <a:latin typeface="Calibri"/>
              <a:ea typeface="Calibri"/>
              <a:cs typeface="Calibri"/>
              <a:sym typeface="Calibri"/>
            </a:endParaRPr>
          </a:p>
          <a:p>
            <a:pPr indent="0" lvl="0" marL="0" rtl="0">
              <a:lnSpc>
                <a:spcPct val="107916"/>
              </a:lnSpc>
              <a:spcBef>
                <a:spcPts val="800"/>
              </a:spcBef>
              <a:spcAft>
                <a:spcPts val="0"/>
              </a:spcAft>
              <a:buClr>
                <a:schemeClr val="dk1"/>
              </a:buClr>
              <a:buSzPts val="1100"/>
              <a:buFont typeface="Arial"/>
              <a:buNone/>
            </a:pPr>
            <a:r>
              <a:t/>
            </a:r>
            <a:endParaRPr sz="900">
              <a:solidFill>
                <a:schemeClr val="dk1"/>
              </a:solidFill>
              <a:latin typeface="Calibri"/>
              <a:ea typeface="Calibri"/>
              <a:cs typeface="Calibri"/>
              <a:sym typeface="Calibri"/>
            </a:endParaRPr>
          </a:p>
          <a:p>
            <a:pPr indent="0" lvl="0" marL="0">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a:t>
            </a:r>
            <a:r>
              <a:rPr lang="en"/>
              <a:t>ask distribution</a:t>
            </a:r>
            <a:endParaRPr/>
          </a:p>
        </p:txBody>
      </p:sp>
      <p:graphicFrame>
        <p:nvGraphicFramePr>
          <p:cNvPr id="411" name="Shape 411"/>
          <p:cNvGraphicFramePr/>
          <p:nvPr/>
        </p:nvGraphicFramePr>
        <p:xfrm>
          <a:off x="87300" y="1209500"/>
          <a:ext cx="3000000" cy="3000000"/>
        </p:xfrm>
        <a:graphic>
          <a:graphicData uri="http://schemas.openxmlformats.org/drawingml/2006/table">
            <a:tbl>
              <a:tblPr>
                <a:noFill/>
                <a:tableStyleId>{8C060B72-4C97-4579-AC67-6ED4450AD428}</a:tableStyleId>
              </a:tblPr>
              <a:tblGrid>
                <a:gridCol w="2280425"/>
                <a:gridCol w="6712825"/>
              </a:tblGrid>
              <a:tr h="385675">
                <a:tc>
                  <a:txBody>
                    <a:bodyPr>
                      <a:noAutofit/>
                    </a:bodyPr>
                    <a:lstStyle/>
                    <a:p>
                      <a:pPr indent="0" lvl="0" marL="0" rtl="0" algn="ctr">
                        <a:spcBef>
                          <a:spcPts val="0"/>
                        </a:spcBef>
                        <a:spcAft>
                          <a:spcPts val="0"/>
                        </a:spcAft>
                        <a:buNone/>
                      </a:pPr>
                      <a:r>
                        <a:rPr b="1" lang="en" sz="1800">
                          <a:latin typeface="Calibri"/>
                          <a:ea typeface="Calibri"/>
                          <a:cs typeface="Calibri"/>
                          <a:sym typeface="Calibri"/>
                        </a:rPr>
                        <a:t>Group Member </a:t>
                      </a:r>
                      <a:endParaRPr b="1" sz="1800">
                        <a:latin typeface="Calibri"/>
                        <a:ea typeface="Calibri"/>
                        <a:cs typeface="Calibri"/>
                        <a:sym typeface="Calibri"/>
                      </a:endParaRP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b="1" lang="en" sz="1800">
                          <a:latin typeface="Calibri"/>
                          <a:ea typeface="Calibri"/>
                          <a:cs typeface="Calibri"/>
                          <a:sym typeface="Calibri"/>
                        </a:rPr>
                        <a:t>Contributions</a:t>
                      </a:r>
                      <a:endParaRPr b="1" sz="1800">
                        <a:latin typeface="Calibri"/>
                        <a:ea typeface="Calibri"/>
                        <a:cs typeface="Calibri"/>
                        <a:sym typeface="Calibri"/>
                      </a:endParaRPr>
                    </a:p>
                  </a:txBody>
                  <a:tcPr marT="91425" marB="91425" marR="91425" marL="91425">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800">
                          <a:solidFill>
                            <a:schemeClr val="dk2"/>
                          </a:solidFill>
                          <a:latin typeface="Calibri"/>
                          <a:ea typeface="Calibri"/>
                          <a:cs typeface="Calibri"/>
                          <a:sym typeface="Calibri"/>
                        </a:rPr>
                        <a:t>Rachel Mills</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800">
                          <a:solidFill>
                            <a:schemeClr val="dk1"/>
                          </a:solidFill>
                          <a:latin typeface="Calibri"/>
                          <a:ea typeface="Calibri"/>
                          <a:cs typeface="Calibri"/>
                          <a:sym typeface="Calibri"/>
                        </a:rPr>
                        <a:t>Literature review</a:t>
                      </a:r>
                      <a:r>
                        <a:rPr lang="en" sz="1800">
                          <a:solidFill>
                            <a:schemeClr val="dk1"/>
                          </a:solidFill>
                          <a:latin typeface="Calibri"/>
                          <a:ea typeface="Calibri"/>
                          <a:cs typeface="Calibri"/>
                          <a:sym typeface="Calibri"/>
                        </a:rPr>
                        <a:t>, dataset assembly, report compilation</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800">
                          <a:solidFill>
                            <a:schemeClr val="dk2"/>
                          </a:solidFill>
                          <a:latin typeface="Calibri"/>
                          <a:ea typeface="Calibri"/>
                          <a:cs typeface="Calibri"/>
                          <a:sym typeface="Calibri"/>
                        </a:rPr>
                        <a:t>Raj Shah</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800">
                          <a:latin typeface="Calibri"/>
                          <a:ea typeface="Calibri"/>
                          <a:cs typeface="Calibri"/>
                          <a:sym typeface="Calibri"/>
                        </a:rPr>
                        <a:t>GAN model study, GAN result analysis, report compilation</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800">
                          <a:solidFill>
                            <a:schemeClr val="dk2"/>
                          </a:solidFill>
                          <a:latin typeface="Calibri"/>
                          <a:ea typeface="Calibri"/>
                          <a:cs typeface="Calibri"/>
                          <a:sym typeface="Calibri"/>
                        </a:rPr>
                        <a:t>Xiaoyang Li</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800">
                          <a:solidFill>
                            <a:schemeClr val="dk1"/>
                          </a:solidFill>
                          <a:latin typeface="Calibri"/>
                          <a:ea typeface="Calibri"/>
                          <a:cs typeface="Calibri"/>
                          <a:sym typeface="Calibri"/>
                        </a:rPr>
                        <a:t>Image preprocessing</a:t>
                      </a:r>
                      <a:r>
                        <a:rPr lang="en" sz="1800">
                          <a:solidFill>
                            <a:schemeClr val="dk1"/>
                          </a:solidFill>
                          <a:latin typeface="Calibri"/>
                          <a:ea typeface="Calibri"/>
                          <a:cs typeface="Calibri"/>
                          <a:sym typeface="Calibri"/>
                        </a:rPr>
                        <a:t>, GAN code review</a:t>
                      </a:r>
                      <a:r>
                        <a:rPr lang="en" sz="1800">
                          <a:latin typeface="Calibri"/>
                          <a:ea typeface="Calibri"/>
                          <a:cs typeface="Calibri"/>
                          <a:sym typeface="Calibri"/>
                        </a:rPr>
                        <a:t>, </a:t>
                      </a:r>
                      <a:r>
                        <a:rPr lang="en" sz="1800">
                          <a:latin typeface="Calibri"/>
                          <a:ea typeface="Calibri"/>
                          <a:cs typeface="Calibri"/>
                          <a:sym typeface="Calibri"/>
                        </a:rPr>
                        <a:t>GAN implementation</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800">
                          <a:solidFill>
                            <a:schemeClr val="dk2"/>
                          </a:solidFill>
                          <a:latin typeface="Calibri"/>
                          <a:ea typeface="Calibri"/>
                          <a:cs typeface="Calibri"/>
                          <a:sym typeface="Calibri"/>
                        </a:rPr>
                        <a:t>Gaurav Roy</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800">
                          <a:latin typeface="Calibri"/>
                          <a:ea typeface="Calibri"/>
                          <a:cs typeface="Calibri"/>
                          <a:sym typeface="Calibri"/>
                        </a:rPr>
                        <a:t>CNN model stud</a:t>
                      </a:r>
                      <a:r>
                        <a:rPr lang="en" sz="1800">
                          <a:latin typeface="Calibri"/>
                          <a:ea typeface="Calibri"/>
                          <a:cs typeface="Calibri"/>
                          <a:sym typeface="Calibri"/>
                        </a:rPr>
                        <a:t>y</a:t>
                      </a:r>
                      <a:r>
                        <a:rPr lang="en" sz="1800">
                          <a:latin typeface="Calibri"/>
                          <a:ea typeface="Calibri"/>
                          <a:cs typeface="Calibri"/>
                          <a:sym typeface="Calibri"/>
                        </a:rPr>
                        <a:t>, </a:t>
                      </a:r>
                      <a:r>
                        <a:rPr lang="en" sz="1800">
                          <a:solidFill>
                            <a:schemeClr val="dk1"/>
                          </a:solidFill>
                          <a:latin typeface="Calibri"/>
                          <a:ea typeface="Calibri"/>
                          <a:cs typeface="Calibri"/>
                          <a:sym typeface="Calibri"/>
                        </a:rPr>
                        <a:t>CNN result analysis, report compilation</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sz="1800">
                          <a:solidFill>
                            <a:schemeClr val="dk2"/>
                          </a:solidFill>
                          <a:latin typeface="Calibri"/>
                          <a:ea typeface="Calibri"/>
                          <a:cs typeface="Calibri"/>
                          <a:sym typeface="Calibri"/>
                        </a:rPr>
                        <a:t>Aditi Singh</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800">
                          <a:solidFill>
                            <a:schemeClr val="dk1"/>
                          </a:solidFill>
                          <a:latin typeface="Calibri"/>
                          <a:ea typeface="Calibri"/>
                          <a:cs typeface="Calibri"/>
                          <a:sym typeface="Calibri"/>
                        </a:rPr>
                        <a:t>GAN code review, </a:t>
                      </a:r>
                      <a:r>
                        <a:rPr lang="en" sz="1800">
                          <a:latin typeface="Calibri"/>
                          <a:ea typeface="Calibri"/>
                          <a:cs typeface="Calibri"/>
                          <a:sym typeface="Calibri"/>
                        </a:rPr>
                        <a:t>CNN implementation, Interactive Interface building</a:t>
                      </a:r>
                      <a:endParaRPr sz="1800">
                        <a:latin typeface="Calibri"/>
                        <a:ea typeface="Calibri"/>
                        <a:cs typeface="Calibri"/>
                        <a:sym typeface="Calibri"/>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idx="1" type="body"/>
          </p:nvPr>
        </p:nvSpPr>
        <p:spPr>
          <a:xfrm>
            <a:off x="400300" y="728825"/>
            <a:ext cx="8229600" cy="37257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a:t>Five tree types with select species</a:t>
            </a:r>
            <a:endParaRPr/>
          </a:p>
          <a:p>
            <a:pPr indent="-381000" lvl="1" marL="914400" rtl="0">
              <a:spcBef>
                <a:spcPts val="0"/>
              </a:spcBef>
              <a:spcAft>
                <a:spcPts val="0"/>
              </a:spcAft>
              <a:buSzPts val="2400"/>
              <a:buChar char="○"/>
            </a:pPr>
            <a:r>
              <a:rPr lang="en"/>
              <a:t>4,923 samples </a:t>
            </a:r>
            <a:endParaRPr/>
          </a:p>
          <a:p>
            <a:pPr indent="0" lvl="0" marL="457200" rtl="0">
              <a:spcBef>
                <a:spcPts val="0"/>
              </a:spcBef>
              <a:spcAft>
                <a:spcPts val="0"/>
              </a:spcAft>
              <a:buNone/>
            </a:pPr>
            <a:r>
              <a:t/>
            </a:r>
            <a:endParaRPr sz="1600"/>
          </a:p>
        </p:txBody>
      </p:sp>
      <p:sp>
        <p:nvSpPr>
          <p:cNvPr id="50" name="Shape 50"/>
          <p:cNvSpPr txBox="1"/>
          <p:nvPr>
            <p:ph type="title"/>
          </p:nvPr>
        </p:nvSpPr>
        <p:spPr>
          <a:xfrm>
            <a:off x="400300" y="1005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Description of Dataset </a:t>
            </a:r>
            <a:endParaRPr/>
          </a:p>
        </p:txBody>
      </p:sp>
      <p:pic>
        <p:nvPicPr>
          <p:cNvPr id="51" name="Shape 51"/>
          <p:cNvPicPr preferRelativeResize="0"/>
          <p:nvPr/>
        </p:nvPicPr>
        <p:blipFill>
          <a:blip r:embed="rId3">
            <a:alphaModFix/>
          </a:blip>
          <a:stretch>
            <a:fillRect/>
          </a:stretch>
        </p:blipFill>
        <p:spPr>
          <a:xfrm>
            <a:off x="1742375" y="1749200"/>
            <a:ext cx="5659249" cy="1133675"/>
          </a:xfrm>
          <a:prstGeom prst="rect">
            <a:avLst/>
          </a:prstGeom>
          <a:noFill/>
          <a:ln>
            <a:noFill/>
          </a:ln>
        </p:spPr>
      </p:pic>
      <p:sp>
        <p:nvSpPr>
          <p:cNvPr id="52" name="Shape 52"/>
          <p:cNvSpPr txBox="1"/>
          <p:nvPr/>
        </p:nvSpPr>
        <p:spPr>
          <a:xfrm>
            <a:off x="4547400" y="1481575"/>
            <a:ext cx="2996400" cy="163800"/>
          </a:xfrm>
          <a:prstGeom prst="rect">
            <a:avLst/>
          </a:prstGeom>
          <a:noFill/>
          <a:ln>
            <a:noFill/>
          </a:ln>
        </p:spPr>
        <p:txBody>
          <a:bodyPr anchorCtr="0" anchor="t" bIns="91425" lIns="91425" spcFirstLastPara="1" rIns="91425" wrap="square" tIns="91425">
            <a:noAutofit/>
          </a:bodyPr>
          <a:lstStyle/>
          <a:p>
            <a:pPr indent="0" lvl="0" marL="0" rtl="0">
              <a:lnSpc>
                <a:spcPct val="107916"/>
              </a:lnSpc>
              <a:spcBef>
                <a:spcPts val="0"/>
              </a:spcBef>
              <a:spcAft>
                <a:spcPts val="0"/>
              </a:spcAft>
              <a:buClr>
                <a:schemeClr val="dk1"/>
              </a:buClr>
              <a:buSzPts val="1100"/>
              <a:buFont typeface="Arial"/>
              <a:buNone/>
            </a:pPr>
            <a:r>
              <a:rPr i="1" lang="en" sz="1000">
                <a:solidFill>
                  <a:schemeClr val="dk1"/>
                </a:solidFill>
                <a:latin typeface="Calibri"/>
                <a:ea typeface="Calibri"/>
                <a:cs typeface="Calibri"/>
                <a:sym typeface="Calibri"/>
              </a:rPr>
              <a:t> Maple, Magnolia, Pine, Elm, Oak leaves (left to right)</a:t>
            </a:r>
            <a:endParaRPr i="1" sz="1000">
              <a:solidFill>
                <a:schemeClr val="dk1"/>
              </a:solidFill>
              <a:latin typeface="Calibri"/>
              <a:ea typeface="Calibri"/>
              <a:cs typeface="Calibri"/>
              <a:sym typeface="Calibri"/>
            </a:endParaRPr>
          </a:p>
          <a:p>
            <a:pPr indent="0" lvl="0" marL="0">
              <a:spcBef>
                <a:spcPts val="800"/>
              </a:spcBef>
              <a:spcAft>
                <a:spcPts val="0"/>
              </a:spcAft>
              <a:buNone/>
            </a:pPr>
            <a:r>
              <a:t/>
            </a:r>
            <a:endParaRPr/>
          </a:p>
        </p:txBody>
      </p:sp>
      <p:graphicFrame>
        <p:nvGraphicFramePr>
          <p:cNvPr id="53" name="Shape 53"/>
          <p:cNvGraphicFramePr/>
          <p:nvPr/>
        </p:nvGraphicFramePr>
        <p:xfrm>
          <a:off x="1600200" y="2914650"/>
          <a:ext cx="3000000" cy="3000000"/>
        </p:xfrm>
        <a:graphic>
          <a:graphicData uri="http://schemas.openxmlformats.org/drawingml/2006/table">
            <a:tbl>
              <a:tblPr>
                <a:noFill/>
                <a:tableStyleId>{0BE66FDC-D4EC-4F93-8B48-D2639F762A6F}</a:tableStyleId>
              </a:tblPr>
              <a:tblGrid>
                <a:gridCol w="2971800"/>
                <a:gridCol w="2971800"/>
              </a:tblGrid>
              <a:tr h="12700">
                <a:tc>
                  <a:txBody>
                    <a:bodyPr>
                      <a:noAutofit/>
                    </a:bodyPr>
                    <a:lstStyle/>
                    <a:p>
                      <a:pPr indent="0" lvl="0" marL="0" rtl="0" algn="ctr">
                        <a:spcBef>
                          <a:spcPts val="0"/>
                        </a:spcBef>
                        <a:spcAft>
                          <a:spcPts val="0"/>
                        </a:spcAft>
                        <a:buNone/>
                      </a:pPr>
                      <a:r>
                        <a:rPr b="1" lang="en" sz="1200">
                          <a:latin typeface="Calibri"/>
                          <a:ea typeface="Calibri"/>
                          <a:cs typeface="Calibri"/>
                          <a:sym typeface="Calibri"/>
                        </a:rPr>
                        <a:t>Genus</a:t>
                      </a:r>
                      <a:endParaRPr b="1" sz="1200">
                        <a:latin typeface="Calibri"/>
                        <a:ea typeface="Calibri"/>
                        <a:cs typeface="Calibri"/>
                        <a:sym typeface="Calibri"/>
                      </a:endParaRPr>
                    </a:p>
                  </a:txBody>
                  <a:tcPr marT="63500" marB="63500" marR="63500" marL="63500"/>
                </a:tc>
                <a:tc>
                  <a:txBody>
                    <a:bodyPr>
                      <a:noAutofit/>
                    </a:bodyPr>
                    <a:lstStyle/>
                    <a:p>
                      <a:pPr indent="0" lvl="0" marL="0" rtl="0" algn="ctr">
                        <a:spcBef>
                          <a:spcPts val="0"/>
                        </a:spcBef>
                        <a:spcAft>
                          <a:spcPts val="0"/>
                        </a:spcAft>
                        <a:buNone/>
                      </a:pPr>
                      <a:r>
                        <a:rPr b="1" lang="en" sz="1200">
                          <a:latin typeface="Calibri"/>
                          <a:ea typeface="Calibri"/>
                          <a:cs typeface="Calibri"/>
                          <a:sym typeface="Calibri"/>
                        </a:rPr>
                        <a:t>Number of Samples </a:t>
                      </a:r>
                      <a:endParaRPr b="1" sz="1200">
                        <a:latin typeface="Calibri"/>
                        <a:ea typeface="Calibri"/>
                        <a:cs typeface="Calibri"/>
                        <a:sym typeface="Calibri"/>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Calibri"/>
                          <a:ea typeface="Calibri"/>
                          <a:cs typeface="Calibri"/>
                          <a:sym typeface="Calibri"/>
                        </a:rPr>
                        <a:t>Elm</a:t>
                      </a:r>
                      <a:endParaRPr sz="1200">
                        <a:latin typeface="Calibri"/>
                        <a:ea typeface="Calibri"/>
                        <a:cs typeface="Calibri"/>
                        <a:sym typeface="Calibri"/>
                      </a:endParaRPr>
                    </a:p>
                  </a:txBody>
                  <a:tcPr marT="63500" marB="63500" marR="63500" marL="63500"/>
                </a:tc>
                <a:tc>
                  <a:txBody>
                    <a:bodyPr>
                      <a:noAutofit/>
                    </a:bodyPr>
                    <a:lstStyle/>
                    <a:p>
                      <a:pPr indent="0" lvl="0" marL="0" rtl="0" algn="ctr">
                        <a:spcBef>
                          <a:spcPts val="0"/>
                        </a:spcBef>
                        <a:spcAft>
                          <a:spcPts val="0"/>
                        </a:spcAft>
                        <a:buNone/>
                      </a:pPr>
                      <a:r>
                        <a:rPr lang="en" sz="1200">
                          <a:latin typeface="Calibri"/>
                          <a:ea typeface="Calibri"/>
                          <a:cs typeface="Calibri"/>
                          <a:sym typeface="Calibri"/>
                        </a:rPr>
                        <a:t>932</a:t>
                      </a:r>
                      <a:endParaRPr sz="1200">
                        <a:latin typeface="Calibri"/>
                        <a:ea typeface="Calibri"/>
                        <a:cs typeface="Calibri"/>
                        <a:sym typeface="Calibri"/>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Calibri"/>
                          <a:ea typeface="Calibri"/>
                          <a:cs typeface="Calibri"/>
                          <a:sym typeface="Calibri"/>
                        </a:rPr>
                        <a:t>Magnolia</a:t>
                      </a:r>
                      <a:endParaRPr sz="1200">
                        <a:latin typeface="Calibri"/>
                        <a:ea typeface="Calibri"/>
                        <a:cs typeface="Calibri"/>
                        <a:sym typeface="Calibri"/>
                      </a:endParaRPr>
                    </a:p>
                  </a:txBody>
                  <a:tcPr marT="63500" marB="63500" marR="63500" marL="63500"/>
                </a:tc>
                <a:tc>
                  <a:txBody>
                    <a:bodyPr>
                      <a:noAutofit/>
                    </a:bodyPr>
                    <a:lstStyle/>
                    <a:p>
                      <a:pPr indent="0" lvl="0" marL="0" rtl="0" algn="ctr">
                        <a:spcBef>
                          <a:spcPts val="0"/>
                        </a:spcBef>
                        <a:spcAft>
                          <a:spcPts val="0"/>
                        </a:spcAft>
                        <a:buNone/>
                      </a:pPr>
                      <a:r>
                        <a:rPr lang="en" sz="1200">
                          <a:latin typeface="Calibri"/>
                          <a:ea typeface="Calibri"/>
                          <a:cs typeface="Calibri"/>
                          <a:sym typeface="Calibri"/>
                        </a:rPr>
                        <a:t>880</a:t>
                      </a:r>
                      <a:endParaRPr sz="1200">
                        <a:latin typeface="Calibri"/>
                        <a:ea typeface="Calibri"/>
                        <a:cs typeface="Calibri"/>
                        <a:sym typeface="Calibri"/>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Calibri"/>
                          <a:ea typeface="Calibri"/>
                          <a:cs typeface="Calibri"/>
                          <a:sym typeface="Calibri"/>
                        </a:rPr>
                        <a:t>Maple</a:t>
                      </a:r>
                      <a:endParaRPr sz="1200">
                        <a:latin typeface="Calibri"/>
                        <a:ea typeface="Calibri"/>
                        <a:cs typeface="Calibri"/>
                        <a:sym typeface="Calibri"/>
                      </a:endParaRPr>
                    </a:p>
                  </a:txBody>
                  <a:tcPr marT="63500" marB="63500" marR="63500" marL="63500"/>
                </a:tc>
                <a:tc>
                  <a:txBody>
                    <a:bodyPr>
                      <a:noAutofit/>
                    </a:bodyPr>
                    <a:lstStyle/>
                    <a:p>
                      <a:pPr indent="0" lvl="0" marL="0" rtl="0" algn="ctr">
                        <a:spcBef>
                          <a:spcPts val="0"/>
                        </a:spcBef>
                        <a:spcAft>
                          <a:spcPts val="0"/>
                        </a:spcAft>
                        <a:buNone/>
                      </a:pPr>
                      <a:r>
                        <a:rPr lang="en" sz="1200">
                          <a:latin typeface="Calibri"/>
                          <a:ea typeface="Calibri"/>
                          <a:cs typeface="Calibri"/>
                          <a:sym typeface="Calibri"/>
                        </a:rPr>
                        <a:t>995</a:t>
                      </a:r>
                      <a:endParaRPr sz="1200">
                        <a:latin typeface="Calibri"/>
                        <a:ea typeface="Calibri"/>
                        <a:cs typeface="Calibri"/>
                        <a:sym typeface="Calibri"/>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Calibri"/>
                          <a:ea typeface="Calibri"/>
                          <a:cs typeface="Calibri"/>
                          <a:sym typeface="Calibri"/>
                        </a:rPr>
                        <a:t>Oak</a:t>
                      </a:r>
                      <a:endParaRPr sz="1200">
                        <a:latin typeface="Calibri"/>
                        <a:ea typeface="Calibri"/>
                        <a:cs typeface="Calibri"/>
                        <a:sym typeface="Calibri"/>
                      </a:endParaRPr>
                    </a:p>
                  </a:txBody>
                  <a:tcPr marT="63500" marB="63500" marR="63500" marL="63500"/>
                </a:tc>
                <a:tc>
                  <a:txBody>
                    <a:bodyPr>
                      <a:noAutofit/>
                    </a:bodyPr>
                    <a:lstStyle/>
                    <a:p>
                      <a:pPr indent="0" lvl="0" marL="0" rtl="0" algn="ctr">
                        <a:spcBef>
                          <a:spcPts val="0"/>
                        </a:spcBef>
                        <a:spcAft>
                          <a:spcPts val="0"/>
                        </a:spcAft>
                        <a:buNone/>
                      </a:pPr>
                      <a:r>
                        <a:rPr lang="en" sz="1200">
                          <a:latin typeface="Calibri"/>
                          <a:ea typeface="Calibri"/>
                          <a:cs typeface="Calibri"/>
                          <a:sym typeface="Calibri"/>
                        </a:rPr>
                        <a:t>1,040</a:t>
                      </a:r>
                      <a:endParaRPr sz="1200">
                        <a:latin typeface="Calibri"/>
                        <a:ea typeface="Calibri"/>
                        <a:cs typeface="Calibri"/>
                        <a:sym typeface="Calibri"/>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Calibri"/>
                          <a:ea typeface="Calibri"/>
                          <a:cs typeface="Calibri"/>
                          <a:sym typeface="Calibri"/>
                        </a:rPr>
                        <a:t>Pine </a:t>
                      </a:r>
                      <a:endParaRPr sz="1200">
                        <a:latin typeface="Calibri"/>
                        <a:ea typeface="Calibri"/>
                        <a:cs typeface="Calibri"/>
                        <a:sym typeface="Calibri"/>
                      </a:endParaRPr>
                    </a:p>
                  </a:txBody>
                  <a:tcPr marT="63500" marB="63500" marR="63500" marL="63500"/>
                </a:tc>
                <a:tc>
                  <a:txBody>
                    <a:bodyPr>
                      <a:noAutofit/>
                    </a:bodyPr>
                    <a:lstStyle/>
                    <a:p>
                      <a:pPr indent="0" lvl="0" marL="0" rtl="0" algn="ctr">
                        <a:spcBef>
                          <a:spcPts val="0"/>
                        </a:spcBef>
                        <a:spcAft>
                          <a:spcPts val="0"/>
                        </a:spcAft>
                        <a:buNone/>
                      </a:pPr>
                      <a:r>
                        <a:rPr lang="en" sz="1200">
                          <a:latin typeface="Calibri"/>
                          <a:ea typeface="Calibri"/>
                          <a:cs typeface="Calibri"/>
                          <a:sym typeface="Calibri"/>
                        </a:rPr>
                        <a:t>1,076</a:t>
                      </a:r>
                      <a:endParaRPr sz="12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p:nvPr/>
        </p:nvSpPr>
        <p:spPr>
          <a:xfrm>
            <a:off x="241425" y="2205900"/>
            <a:ext cx="13428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41425" y="331125"/>
            <a:ext cx="12426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2135650" y="364400"/>
            <a:ext cx="16527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sp>
        <p:nvSpPr>
          <p:cNvPr id="61" name="Shape 61"/>
          <p:cNvSpPr txBox="1"/>
          <p:nvPr/>
        </p:nvSpPr>
        <p:spPr>
          <a:xfrm>
            <a:off x="-2925" y="390550"/>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Border</a:t>
            </a:r>
            <a:endParaRPr/>
          </a:p>
        </p:txBody>
      </p:sp>
      <p:sp>
        <p:nvSpPr>
          <p:cNvPr id="62" name="Shape 62"/>
          <p:cNvSpPr/>
          <p:nvPr/>
        </p:nvSpPr>
        <p:spPr>
          <a:xfrm>
            <a:off x="165825" y="4203350"/>
            <a:ext cx="12426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nvSpPr>
        <p:spPr>
          <a:xfrm>
            <a:off x="-10575" y="4355900"/>
            <a:ext cx="977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Vein </a:t>
            </a:r>
            <a:endParaRPr/>
          </a:p>
        </p:txBody>
      </p:sp>
      <p:sp>
        <p:nvSpPr>
          <p:cNvPr id="64" name="Shape 64"/>
          <p:cNvSpPr/>
          <p:nvPr/>
        </p:nvSpPr>
        <p:spPr>
          <a:xfrm>
            <a:off x="4434925" y="2157300"/>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nvSpPr>
        <p:spPr>
          <a:xfrm>
            <a:off x="4484025" y="2212500"/>
            <a:ext cx="1125300" cy="621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CNN Classifier</a:t>
            </a:r>
            <a:endParaRPr/>
          </a:p>
        </p:txBody>
      </p:sp>
      <p:sp>
        <p:nvSpPr>
          <p:cNvPr id="66" name="Shape 66"/>
          <p:cNvSpPr txBox="1"/>
          <p:nvPr/>
        </p:nvSpPr>
        <p:spPr>
          <a:xfrm rot="-5400000">
            <a:off x="-30825" y="1441025"/>
            <a:ext cx="10803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Data preprocessing</a:t>
            </a:r>
            <a:endParaRPr sz="1000"/>
          </a:p>
        </p:txBody>
      </p:sp>
      <p:sp>
        <p:nvSpPr>
          <p:cNvPr id="67" name="Shape 67"/>
          <p:cNvSpPr/>
          <p:nvPr/>
        </p:nvSpPr>
        <p:spPr>
          <a:xfrm>
            <a:off x="1766075" y="2370500"/>
            <a:ext cx="2428500" cy="426600"/>
          </a:xfrm>
          <a:prstGeom prst="rightArrow">
            <a:avLst>
              <a:gd fmla="val 50000" name="adj1"/>
              <a:gd fmla="val 12175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676875" y="1067225"/>
            <a:ext cx="371700" cy="1082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highlight>
                <a:srgbClr val="FF0000"/>
              </a:highlight>
            </a:endParaRPr>
          </a:p>
        </p:txBody>
      </p:sp>
      <p:sp>
        <p:nvSpPr>
          <p:cNvPr id="69" name="Shape 69"/>
          <p:cNvSpPr/>
          <p:nvPr/>
        </p:nvSpPr>
        <p:spPr>
          <a:xfrm>
            <a:off x="676875" y="2993575"/>
            <a:ext cx="371700" cy="1153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nvSpPr>
        <p:spPr>
          <a:xfrm rot="-5400000">
            <a:off x="-3525" y="3257275"/>
            <a:ext cx="10257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Data preprocessing</a:t>
            </a:r>
            <a:endParaRPr sz="1000"/>
          </a:p>
        </p:txBody>
      </p:sp>
      <p:sp>
        <p:nvSpPr>
          <p:cNvPr id="71" name="Shape 71"/>
          <p:cNvSpPr/>
          <p:nvPr/>
        </p:nvSpPr>
        <p:spPr>
          <a:xfrm>
            <a:off x="4802175" y="2974038"/>
            <a:ext cx="371700" cy="1025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534850" y="570250"/>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D:\materials of courses of Rebecca\Deeplearning Hien[ECE6397]\Project\Image_prepared\GANinput_border\4828_Elm_923-08-3.jpg" id="73" name="Shape 73"/>
          <p:cNvPicPr preferRelativeResize="0"/>
          <p:nvPr/>
        </p:nvPicPr>
        <p:blipFill rotWithShape="1">
          <a:blip r:embed="rId3">
            <a:alphaModFix/>
          </a:blip>
          <a:srcRect b="0" l="0" r="55046" t="0"/>
          <a:stretch/>
        </p:blipFill>
        <p:spPr>
          <a:xfrm>
            <a:off x="967125" y="2284188"/>
            <a:ext cx="558600" cy="621275"/>
          </a:xfrm>
          <a:prstGeom prst="rect">
            <a:avLst/>
          </a:prstGeom>
          <a:noFill/>
          <a:ln>
            <a:noFill/>
          </a:ln>
        </p:spPr>
      </p:pic>
      <p:pic>
        <p:nvPicPr>
          <p:cNvPr id="74" name="Shape 74"/>
          <p:cNvPicPr preferRelativeResize="0"/>
          <p:nvPr/>
        </p:nvPicPr>
        <p:blipFill rotWithShape="1">
          <a:blip r:embed="rId4">
            <a:alphaModFix/>
          </a:blip>
          <a:srcRect b="0" l="51392" r="0" t="0"/>
          <a:stretch/>
        </p:blipFill>
        <p:spPr>
          <a:xfrm>
            <a:off x="697074" y="4291225"/>
            <a:ext cx="603951" cy="621250"/>
          </a:xfrm>
          <a:prstGeom prst="rect">
            <a:avLst/>
          </a:prstGeom>
          <a:noFill/>
          <a:ln>
            <a:noFill/>
          </a:ln>
        </p:spPr>
      </p:pic>
      <p:pic>
        <p:nvPicPr>
          <p:cNvPr descr="D:\materials of courses of Rebecca\Deeplearning Hien[ECE6397]\Project\Image_prepared\GANinput_border\4828_Elm_923-08-3.jpg" id="75" name="Shape 75"/>
          <p:cNvPicPr preferRelativeResize="0"/>
          <p:nvPr/>
        </p:nvPicPr>
        <p:blipFill rotWithShape="1">
          <a:blip r:embed="rId3">
            <a:alphaModFix/>
          </a:blip>
          <a:srcRect b="0" l="50826" r="0" t="0"/>
          <a:stretch/>
        </p:blipFill>
        <p:spPr>
          <a:xfrm>
            <a:off x="870450" y="397129"/>
            <a:ext cx="558600" cy="567971"/>
          </a:xfrm>
          <a:prstGeom prst="rect">
            <a:avLst/>
          </a:prstGeom>
          <a:noFill/>
          <a:ln>
            <a:noFill/>
          </a:ln>
        </p:spPr>
      </p:pic>
      <p:sp>
        <p:nvSpPr>
          <p:cNvPr id="76" name="Shape 76"/>
          <p:cNvSpPr txBox="1"/>
          <p:nvPr/>
        </p:nvSpPr>
        <p:spPr>
          <a:xfrm>
            <a:off x="2252900" y="2072275"/>
            <a:ext cx="9777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Training</a:t>
            </a:r>
            <a:endParaRPr/>
          </a:p>
        </p:txBody>
      </p:sp>
      <p:sp>
        <p:nvSpPr>
          <p:cNvPr id="77" name="Shape 77"/>
          <p:cNvSpPr txBox="1"/>
          <p:nvPr/>
        </p:nvSpPr>
        <p:spPr>
          <a:xfrm rot="-5400000">
            <a:off x="4265150" y="1357825"/>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78" name="Shape 78"/>
          <p:cNvSpPr txBox="1"/>
          <p:nvPr/>
        </p:nvSpPr>
        <p:spPr>
          <a:xfrm rot="-5400000">
            <a:off x="4277800" y="3347963"/>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79" name="Shape 79"/>
          <p:cNvSpPr txBox="1"/>
          <p:nvPr/>
        </p:nvSpPr>
        <p:spPr>
          <a:xfrm>
            <a:off x="237763" y="2154887"/>
            <a:ext cx="1167000" cy="73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Original Image </a:t>
            </a:r>
            <a:endParaRPr/>
          </a:p>
          <a:p>
            <a:pPr indent="0" lvl="0" marL="0" rtl="0">
              <a:spcBef>
                <a:spcPts val="0"/>
              </a:spcBef>
              <a:spcAft>
                <a:spcPts val="0"/>
              </a:spcAft>
              <a:buNone/>
            </a:pPr>
            <a:r>
              <a:rPr lang="en"/>
              <a:t>of leaf</a:t>
            </a:r>
            <a:endParaRPr/>
          </a:p>
        </p:txBody>
      </p:sp>
      <p:sp>
        <p:nvSpPr>
          <p:cNvPr id="80" name="Shape 80"/>
          <p:cNvSpPr/>
          <p:nvPr/>
        </p:nvSpPr>
        <p:spPr>
          <a:xfrm>
            <a:off x="4879125" y="1158801"/>
            <a:ext cx="335100" cy="914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nvSpPr>
        <p:spPr>
          <a:xfrm>
            <a:off x="2179100" y="2745750"/>
            <a:ext cx="12426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(Supervised)</a:t>
            </a:r>
            <a:endParaRPr/>
          </a:p>
        </p:txBody>
      </p:sp>
      <p:sp>
        <p:nvSpPr>
          <p:cNvPr id="82" name="Shape 82"/>
          <p:cNvSpPr/>
          <p:nvPr/>
        </p:nvSpPr>
        <p:spPr>
          <a:xfrm>
            <a:off x="5737400" y="2408975"/>
            <a:ext cx="977700" cy="371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6774975" y="1808375"/>
            <a:ext cx="1383000" cy="15729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nvSpPr>
        <p:spPr>
          <a:xfrm>
            <a:off x="6977625" y="1891175"/>
            <a:ext cx="977700" cy="140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Maple</a:t>
            </a:r>
            <a:endParaRPr/>
          </a:p>
          <a:p>
            <a:pPr indent="0" lvl="0" marL="0" rtl="0">
              <a:lnSpc>
                <a:spcPct val="115000"/>
              </a:lnSpc>
              <a:spcBef>
                <a:spcPts val="0"/>
              </a:spcBef>
              <a:spcAft>
                <a:spcPts val="0"/>
              </a:spcAft>
              <a:buNone/>
            </a:pPr>
            <a:r>
              <a:rPr lang="en"/>
              <a:t>Oak</a:t>
            </a:r>
            <a:endParaRPr/>
          </a:p>
          <a:p>
            <a:pPr indent="0" lvl="0" marL="0" rtl="0">
              <a:lnSpc>
                <a:spcPct val="115000"/>
              </a:lnSpc>
              <a:spcBef>
                <a:spcPts val="0"/>
              </a:spcBef>
              <a:spcAft>
                <a:spcPts val="0"/>
              </a:spcAft>
              <a:buNone/>
            </a:pPr>
            <a:r>
              <a:rPr lang="en"/>
              <a:t>Elm</a:t>
            </a:r>
            <a:endParaRPr/>
          </a:p>
          <a:p>
            <a:pPr indent="0" lvl="0" marL="0" rtl="0">
              <a:lnSpc>
                <a:spcPct val="115000"/>
              </a:lnSpc>
              <a:spcBef>
                <a:spcPts val="0"/>
              </a:spcBef>
              <a:spcAft>
                <a:spcPts val="0"/>
              </a:spcAft>
              <a:buNone/>
            </a:pPr>
            <a:r>
              <a:rPr lang="en"/>
              <a:t>Magnolia</a:t>
            </a:r>
            <a:endParaRPr/>
          </a:p>
          <a:p>
            <a:pPr indent="0" lvl="0" marL="0" rtl="0">
              <a:lnSpc>
                <a:spcPct val="115000"/>
              </a:lnSpc>
              <a:spcBef>
                <a:spcPts val="0"/>
              </a:spcBef>
              <a:spcAft>
                <a:spcPts val="0"/>
              </a:spcAft>
              <a:buNone/>
            </a:pPr>
            <a:r>
              <a:rPr lang="en"/>
              <a:t>Pine</a:t>
            </a:r>
            <a:endParaRPr/>
          </a:p>
        </p:txBody>
      </p:sp>
      <p:sp>
        <p:nvSpPr>
          <p:cNvPr id="85" name="Shape 85"/>
          <p:cNvSpPr/>
          <p:nvPr/>
        </p:nvSpPr>
        <p:spPr>
          <a:xfrm rot="3263176">
            <a:off x="1601762" y="965768"/>
            <a:ext cx="262743" cy="1203583"/>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6" name="Shape 86"/>
          <p:cNvGrpSpPr/>
          <p:nvPr/>
        </p:nvGrpSpPr>
        <p:grpSpPr>
          <a:xfrm>
            <a:off x="4300575" y="343288"/>
            <a:ext cx="1527275" cy="731700"/>
            <a:chOff x="6956000" y="238338"/>
            <a:chExt cx="1527275" cy="731700"/>
          </a:xfrm>
        </p:grpSpPr>
        <p:sp>
          <p:nvSpPr>
            <p:cNvPr id="87" name="Shape 87"/>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D:\materials of courses of Rebecca\Deeplearning Hien[ECE6397]\Project\Image_prepared\test_all_00_4828_border.png" id="88" name="Shape 88"/>
            <p:cNvPicPr preferRelativeResize="0"/>
            <p:nvPr/>
          </p:nvPicPr>
          <p:blipFill>
            <a:blip r:embed="rId5">
              <a:alphaModFix/>
            </a:blip>
            <a:stretch>
              <a:fillRect/>
            </a:stretch>
          </p:blipFill>
          <p:spPr>
            <a:xfrm>
              <a:off x="7884225" y="345589"/>
              <a:ext cx="488850" cy="488850"/>
            </a:xfrm>
            <a:prstGeom prst="rect">
              <a:avLst/>
            </a:prstGeom>
            <a:noFill/>
            <a:ln>
              <a:noFill/>
            </a:ln>
          </p:spPr>
        </p:pic>
        <p:sp>
          <p:nvSpPr>
            <p:cNvPr id="89" name="Shape 89"/>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90" name="Shape 90"/>
          <p:cNvSpPr/>
          <p:nvPr/>
        </p:nvSpPr>
        <p:spPr>
          <a:xfrm rot="8450370">
            <a:off x="1482471" y="2908756"/>
            <a:ext cx="262710" cy="1203492"/>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3894150" y="5660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1432950" y="4470888"/>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3" name="Shape 93"/>
          <p:cNvPicPr preferRelativeResize="0"/>
          <p:nvPr/>
        </p:nvPicPr>
        <p:blipFill>
          <a:blip r:embed="rId6">
            <a:alphaModFix/>
          </a:blip>
          <a:stretch>
            <a:fillRect/>
          </a:stretch>
        </p:blipFill>
        <p:spPr>
          <a:xfrm>
            <a:off x="5128213" y="4310570"/>
            <a:ext cx="568141" cy="582562"/>
          </a:xfrm>
          <a:prstGeom prst="rect">
            <a:avLst/>
          </a:prstGeom>
          <a:noFill/>
          <a:ln>
            <a:noFill/>
          </a:ln>
        </p:spPr>
      </p:pic>
      <p:sp>
        <p:nvSpPr>
          <p:cNvPr id="94" name="Shape 94"/>
          <p:cNvSpPr/>
          <p:nvPr/>
        </p:nvSpPr>
        <p:spPr>
          <a:xfrm>
            <a:off x="1927950" y="4245000"/>
            <a:ext cx="16527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grpSp>
        <p:nvGrpSpPr>
          <p:cNvPr id="95" name="Shape 95"/>
          <p:cNvGrpSpPr/>
          <p:nvPr/>
        </p:nvGrpSpPr>
        <p:grpSpPr>
          <a:xfrm>
            <a:off x="4169075" y="4223888"/>
            <a:ext cx="1527275" cy="731700"/>
            <a:chOff x="6956000" y="238338"/>
            <a:chExt cx="1527275" cy="731700"/>
          </a:xfrm>
        </p:grpSpPr>
        <p:sp>
          <p:nvSpPr>
            <p:cNvPr id="96" name="Shape 96"/>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 name="Shape 97"/>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98" name="Shape 98"/>
          <p:cNvSpPr/>
          <p:nvPr/>
        </p:nvSpPr>
        <p:spPr>
          <a:xfrm>
            <a:off x="3686450" y="44466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Preprocessing </a:t>
            </a:r>
            <a:endParaRPr/>
          </a:p>
        </p:txBody>
      </p:sp>
      <p:pic>
        <p:nvPicPr>
          <p:cNvPr id="104" name="Shape 104"/>
          <p:cNvPicPr preferRelativeResize="0"/>
          <p:nvPr/>
        </p:nvPicPr>
        <p:blipFill>
          <a:blip r:embed="rId3">
            <a:alphaModFix/>
          </a:blip>
          <a:stretch>
            <a:fillRect/>
          </a:stretch>
        </p:blipFill>
        <p:spPr>
          <a:xfrm>
            <a:off x="388000" y="1229100"/>
            <a:ext cx="5943600" cy="3105150"/>
          </a:xfrm>
          <a:prstGeom prst="rect">
            <a:avLst/>
          </a:prstGeom>
          <a:noFill/>
          <a:ln>
            <a:noFill/>
          </a:ln>
        </p:spPr>
      </p:pic>
      <p:sp>
        <p:nvSpPr>
          <p:cNvPr id="105" name="Shape 105"/>
          <p:cNvSpPr txBox="1"/>
          <p:nvPr/>
        </p:nvSpPr>
        <p:spPr>
          <a:xfrm>
            <a:off x="2099375" y="4499975"/>
            <a:ext cx="6046200" cy="70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Figure. Flow chart of preprocessing to create GAN inputs</a:t>
            </a:r>
            <a:endParaRPr/>
          </a:p>
        </p:txBody>
      </p:sp>
      <p:pic>
        <p:nvPicPr>
          <p:cNvPr id="106" name="Shape 106"/>
          <p:cNvPicPr preferRelativeResize="0"/>
          <p:nvPr/>
        </p:nvPicPr>
        <p:blipFill>
          <a:blip r:embed="rId4">
            <a:alphaModFix/>
          </a:blip>
          <a:stretch>
            <a:fillRect/>
          </a:stretch>
        </p:blipFill>
        <p:spPr>
          <a:xfrm>
            <a:off x="6725425" y="2590878"/>
            <a:ext cx="1714500" cy="723900"/>
          </a:xfrm>
          <a:prstGeom prst="rect">
            <a:avLst/>
          </a:prstGeom>
          <a:noFill/>
          <a:ln>
            <a:noFill/>
          </a:ln>
        </p:spPr>
      </p:pic>
      <p:pic>
        <p:nvPicPr>
          <p:cNvPr id="107" name="Shape 107"/>
          <p:cNvPicPr preferRelativeResize="0"/>
          <p:nvPr/>
        </p:nvPicPr>
        <p:blipFill>
          <a:blip r:embed="rId4">
            <a:alphaModFix/>
          </a:blip>
          <a:stretch>
            <a:fillRect/>
          </a:stretch>
        </p:blipFill>
        <p:spPr>
          <a:xfrm>
            <a:off x="6725425" y="3610353"/>
            <a:ext cx="1714500" cy="723900"/>
          </a:xfrm>
          <a:prstGeom prst="rect">
            <a:avLst/>
          </a:prstGeom>
          <a:noFill/>
          <a:ln>
            <a:noFill/>
          </a:ln>
        </p:spPr>
      </p:pic>
      <p:sp>
        <p:nvSpPr>
          <p:cNvPr id="108" name="Shape 108"/>
          <p:cNvSpPr txBox="1"/>
          <p:nvPr/>
        </p:nvSpPr>
        <p:spPr>
          <a:xfrm>
            <a:off x="6588975" y="1984213"/>
            <a:ext cx="6046200" cy="70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GAN Input</a:t>
            </a:r>
            <a:endParaRPr/>
          </a:p>
          <a:p>
            <a:pPr indent="0" lvl="0" marL="0">
              <a:spcBef>
                <a:spcPts val="0"/>
              </a:spcBef>
              <a:spcAft>
                <a:spcPts val="0"/>
              </a:spcAft>
              <a:buNone/>
            </a:pPr>
            <a:r>
              <a:rPr lang="en"/>
              <a:t> Image size = 512 *256 </a:t>
            </a:r>
            <a:endParaRPr/>
          </a:p>
        </p:txBody>
      </p:sp>
      <p:sp>
        <p:nvSpPr>
          <p:cNvPr id="109" name="Shape 109"/>
          <p:cNvSpPr/>
          <p:nvPr/>
        </p:nvSpPr>
        <p:spPr>
          <a:xfrm>
            <a:off x="6331600" y="2823675"/>
            <a:ext cx="314400" cy="192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6371325" y="3843300"/>
            <a:ext cx="314400" cy="192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11" name="Shape 111"/>
          <p:cNvPicPr preferRelativeResize="0"/>
          <p:nvPr/>
        </p:nvPicPr>
        <p:blipFill rotWithShape="1">
          <a:blip r:embed="rId3">
            <a:alphaModFix/>
          </a:blip>
          <a:srcRect b="0" l="83108" r="1956" t="77286"/>
          <a:stretch/>
        </p:blipFill>
        <p:spPr>
          <a:xfrm>
            <a:off x="7552225" y="3610375"/>
            <a:ext cx="911110" cy="72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nvSpPr>
        <p:spPr>
          <a:xfrm>
            <a:off x="241425" y="2205900"/>
            <a:ext cx="13428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241425" y="331125"/>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2135650" y="364400"/>
            <a:ext cx="1652700" cy="7317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sp>
        <p:nvSpPr>
          <p:cNvPr id="119" name="Shape 119"/>
          <p:cNvSpPr txBox="1"/>
          <p:nvPr/>
        </p:nvSpPr>
        <p:spPr>
          <a:xfrm>
            <a:off x="-2925" y="390550"/>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Border</a:t>
            </a:r>
            <a:endParaRPr/>
          </a:p>
        </p:txBody>
      </p:sp>
      <p:sp>
        <p:nvSpPr>
          <p:cNvPr id="120" name="Shape 120"/>
          <p:cNvSpPr/>
          <p:nvPr/>
        </p:nvSpPr>
        <p:spPr>
          <a:xfrm>
            <a:off x="165825" y="4203350"/>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nvSpPr>
        <p:spPr>
          <a:xfrm>
            <a:off x="-10575" y="4355900"/>
            <a:ext cx="977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Vein </a:t>
            </a:r>
            <a:endParaRPr/>
          </a:p>
        </p:txBody>
      </p:sp>
      <p:sp>
        <p:nvSpPr>
          <p:cNvPr id="122" name="Shape 122"/>
          <p:cNvSpPr/>
          <p:nvPr/>
        </p:nvSpPr>
        <p:spPr>
          <a:xfrm>
            <a:off x="4434925" y="2157300"/>
            <a:ext cx="1242600" cy="731700"/>
          </a:xfrm>
          <a:prstGeom prst="roundRect">
            <a:avLst>
              <a:gd fmla="val 16667" name="adj"/>
            </a:avLst>
          </a:prstGeom>
          <a:solidFill>
            <a:srgbClr val="F1F4F5"/>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nvSpPr>
        <p:spPr>
          <a:xfrm>
            <a:off x="4484025" y="2212500"/>
            <a:ext cx="1125300" cy="621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CNN Classifier</a:t>
            </a:r>
            <a:endParaRPr/>
          </a:p>
        </p:txBody>
      </p:sp>
      <p:sp>
        <p:nvSpPr>
          <p:cNvPr id="124" name="Shape 124"/>
          <p:cNvSpPr txBox="1"/>
          <p:nvPr/>
        </p:nvSpPr>
        <p:spPr>
          <a:xfrm rot="-5400000">
            <a:off x="-30825" y="1441025"/>
            <a:ext cx="10803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Data preprocessing</a:t>
            </a:r>
            <a:endParaRPr sz="1000"/>
          </a:p>
        </p:txBody>
      </p:sp>
      <p:sp>
        <p:nvSpPr>
          <p:cNvPr id="125" name="Shape 125"/>
          <p:cNvSpPr/>
          <p:nvPr/>
        </p:nvSpPr>
        <p:spPr>
          <a:xfrm>
            <a:off x="1766075" y="2370500"/>
            <a:ext cx="2428500" cy="426600"/>
          </a:xfrm>
          <a:prstGeom prst="rightArrow">
            <a:avLst>
              <a:gd fmla="val 50000" name="adj1"/>
              <a:gd fmla="val 12175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676875" y="1067225"/>
            <a:ext cx="371700" cy="1082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highlight>
                <a:srgbClr val="FF0000"/>
              </a:highlight>
            </a:endParaRPr>
          </a:p>
        </p:txBody>
      </p:sp>
      <p:sp>
        <p:nvSpPr>
          <p:cNvPr id="127" name="Shape 127"/>
          <p:cNvSpPr/>
          <p:nvPr/>
        </p:nvSpPr>
        <p:spPr>
          <a:xfrm>
            <a:off x="676875" y="2993575"/>
            <a:ext cx="371700" cy="1153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nvSpPr>
        <p:spPr>
          <a:xfrm rot="-5400000">
            <a:off x="-3525" y="3257275"/>
            <a:ext cx="10257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Data preprocessing</a:t>
            </a:r>
            <a:endParaRPr sz="1000"/>
          </a:p>
        </p:txBody>
      </p:sp>
      <p:sp>
        <p:nvSpPr>
          <p:cNvPr id="129" name="Shape 129"/>
          <p:cNvSpPr/>
          <p:nvPr/>
        </p:nvSpPr>
        <p:spPr>
          <a:xfrm>
            <a:off x="4802175" y="2974038"/>
            <a:ext cx="371700" cy="10257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1534850" y="570250"/>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D:\materials of courses of Rebecca\Deeplearning Hien[ECE6397]\Project\Image_prepared\GANinput_border\4828_Elm_923-08-3.jpg" id="131" name="Shape 131"/>
          <p:cNvPicPr preferRelativeResize="0"/>
          <p:nvPr/>
        </p:nvPicPr>
        <p:blipFill rotWithShape="1">
          <a:blip r:embed="rId3">
            <a:alphaModFix/>
          </a:blip>
          <a:srcRect b="0" l="0" r="55046" t="0"/>
          <a:stretch/>
        </p:blipFill>
        <p:spPr>
          <a:xfrm>
            <a:off x="967125" y="2284188"/>
            <a:ext cx="558600" cy="621275"/>
          </a:xfrm>
          <a:prstGeom prst="rect">
            <a:avLst/>
          </a:prstGeom>
          <a:noFill/>
          <a:ln>
            <a:noFill/>
          </a:ln>
        </p:spPr>
      </p:pic>
      <p:pic>
        <p:nvPicPr>
          <p:cNvPr id="132" name="Shape 132"/>
          <p:cNvPicPr preferRelativeResize="0"/>
          <p:nvPr/>
        </p:nvPicPr>
        <p:blipFill rotWithShape="1">
          <a:blip r:embed="rId4">
            <a:alphaModFix/>
          </a:blip>
          <a:srcRect b="0" l="51392" r="0" t="0"/>
          <a:stretch/>
        </p:blipFill>
        <p:spPr>
          <a:xfrm>
            <a:off x="697074" y="4291225"/>
            <a:ext cx="603951" cy="621250"/>
          </a:xfrm>
          <a:prstGeom prst="rect">
            <a:avLst/>
          </a:prstGeom>
          <a:noFill/>
          <a:ln>
            <a:noFill/>
          </a:ln>
        </p:spPr>
      </p:pic>
      <p:pic>
        <p:nvPicPr>
          <p:cNvPr descr="D:\materials of courses of Rebecca\Deeplearning Hien[ECE6397]\Project\Image_prepared\GANinput_border\4828_Elm_923-08-3.jpg" id="133" name="Shape 133"/>
          <p:cNvPicPr preferRelativeResize="0"/>
          <p:nvPr/>
        </p:nvPicPr>
        <p:blipFill rotWithShape="1">
          <a:blip r:embed="rId3">
            <a:alphaModFix/>
          </a:blip>
          <a:srcRect b="0" l="50826" r="0" t="0"/>
          <a:stretch/>
        </p:blipFill>
        <p:spPr>
          <a:xfrm>
            <a:off x="870450" y="397129"/>
            <a:ext cx="558600" cy="567971"/>
          </a:xfrm>
          <a:prstGeom prst="rect">
            <a:avLst/>
          </a:prstGeom>
          <a:noFill/>
          <a:ln>
            <a:noFill/>
          </a:ln>
        </p:spPr>
      </p:pic>
      <p:sp>
        <p:nvSpPr>
          <p:cNvPr id="134" name="Shape 134"/>
          <p:cNvSpPr txBox="1"/>
          <p:nvPr/>
        </p:nvSpPr>
        <p:spPr>
          <a:xfrm>
            <a:off x="2252900" y="2072275"/>
            <a:ext cx="9777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Training</a:t>
            </a:r>
            <a:endParaRPr/>
          </a:p>
        </p:txBody>
      </p:sp>
      <p:sp>
        <p:nvSpPr>
          <p:cNvPr id="135" name="Shape 135"/>
          <p:cNvSpPr txBox="1"/>
          <p:nvPr/>
        </p:nvSpPr>
        <p:spPr>
          <a:xfrm rot="-5400000">
            <a:off x="4265150" y="1357825"/>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136" name="Shape 136"/>
          <p:cNvSpPr txBox="1"/>
          <p:nvPr/>
        </p:nvSpPr>
        <p:spPr>
          <a:xfrm rot="-5400000">
            <a:off x="4277800" y="3347963"/>
            <a:ext cx="7461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137" name="Shape 137"/>
          <p:cNvSpPr txBox="1"/>
          <p:nvPr/>
        </p:nvSpPr>
        <p:spPr>
          <a:xfrm>
            <a:off x="237763" y="2154887"/>
            <a:ext cx="1167000" cy="73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Original Image </a:t>
            </a:r>
            <a:endParaRPr/>
          </a:p>
          <a:p>
            <a:pPr indent="0" lvl="0" marL="0" rtl="0">
              <a:spcBef>
                <a:spcPts val="0"/>
              </a:spcBef>
              <a:spcAft>
                <a:spcPts val="0"/>
              </a:spcAft>
              <a:buNone/>
            </a:pPr>
            <a:r>
              <a:rPr lang="en"/>
              <a:t>of leaf</a:t>
            </a:r>
            <a:endParaRPr/>
          </a:p>
        </p:txBody>
      </p:sp>
      <p:sp>
        <p:nvSpPr>
          <p:cNvPr id="138" name="Shape 138"/>
          <p:cNvSpPr/>
          <p:nvPr/>
        </p:nvSpPr>
        <p:spPr>
          <a:xfrm>
            <a:off x="4879125" y="1158801"/>
            <a:ext cx="335100" cy="914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2179100" y="2745750"/>
            <a:ext cx="1242600" cy="3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(Supervised)</a:t>
            </a:r>
            <a:endParaRPr/>
          </a:p>
        </p:txBody>
      </p:sp>
      <p:sp>
        <p:nvSpPr>
          <p:cNvPr id="140" name="Shape 140"/>
          <p:cNvSpPr/>
          <p:nvPr/>
        </p:nvSpPr>
        <p:spPr>
          <a:xfrm>
            <a:off x="5737400" y="2408975"/>
            <a:ext cx="977700" cy="371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6774975" y="1808375"/>
            <a:ext cx="1383000" cy="15729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nvSpPr>
        <p:spPr>
          <a:xfrm>
            <a:off x="6977625" y="1891175"/>
            <a:ext cx="977700" cy="140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Maple</a:t>
            </a:r>
            <a:endParaRPr/>
          </a:p>
          <a:p>
            <a:pPr indent="0" lvl="0" marL="0" rtl="0">
              <a:lnSpc>
                <a:spcPct val="115000"/>
              </a:lnSpc>
              <a:spcBef>
                <a:spcPts val="0"/>
              </a:spcBef>
              <a:spcAft>
                <a:spcPts val="0"/>
              </a:spcAft>
              <a:buNone/>
            </a:pPr>
            <a:r>
              <a:rPr lang="en"/>
              <a:t>Oak</a:t>
            </a:r>
            <a:endParaRPr/>
          </a:p>
          <a:p>
            <a:pPr indent="0" lvl="0" marL="0" rtl="0">
              <a:lnSpc>
                <a:spcPct val="115000"/>
              </a:lnSpc>
              <a:spcBef>
                <a:spcPts val="0"/>
              </a:spcBef>
              <a:spcAft>
                <a:spcPts val="0"/>
              </a:spcAft>
              <a:buNone/>
            </a:pPr>
            <a:r>
              <a:rPr lang="en"/>
              <a:t>Elm</a:t>
            </a:r>
            <a:endParaRPr/>
          </a:p>
          <a:p>
            <a:pPr indent="0" lvl="0" marL="0" rtl="0">
              <a:lnSpc>
                <a:spcPct val="115000"/>
              </a:lnSpc>
              <a:spcBef>
                <a:spcPts val="0"/>
              </a:spcBef>
              <a:spcAft>
                <a:spcPts val="0"/>
              </a:spcAft>
              <a:buNone/>
            </a:pPr>
            <a:r>
              <a:rPr lang="en"/>
              <a:t>Magnolia</a:t>
            </a:r>
            <a:endParaRPr/>
          </a:p>
          <a:p>
            <a:pPr indent="0" lvl="0" marL="0" rtl="0">
              <a:lnSpc>
                <a:spcPct val="115000"/>
              </a:lnSpc>
              <a:spcBef>
                <a:spcPts val="0"/>
              </a:spcBef>
              <a:spcAft>
                <a:spcPts val="0"/>
              </a:spcAft>
              <a:buNone/>
            </a:pPr>
            <a:r>
              <a:rPr lang="en"/>
              <a:t>Pine</a:t>
            </a:r>
            <a:endParaRPr/>
          </a:p>
        </p:txBody>
      </p:sp>
      <p:sp>
        <p:nvSpPr>
          <p:cNvPr id="143" name="Shape 143"/>
          <p:cNvSpPr/>
          <p:nvPr/>
        </p:nvSpPr>
        <p:spPr>
          <a:xfrm rot="3263176">
            <a:off x="1601762" y="965768"/>
            <a:ext cx="262743" cy="1203583"/>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4" name="Shape 144"/>
          <p:cNvGrpSpPr/>
          <p:nvPr/>
        </p:nvGrpSpPr>
        <p:grpSpPr>
          <a:xfrm>
            <a:off x="4300575" y="343288"/>
            <a:ext cx="1527275" cy="731700"/>
            <a:chOff x="6956000" y="238338"/>
            <a:chExt cx="1527275" cy="731700"/>
          </a:xfrm>
        </p:grpSpPr>
        <p:sp>
          <p:nvSpPr>
            <p:cNvPr id="145" name="Shape 145"/>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D:\materials of courses of Rebecca\Deeplearning Hien[ECE6397]\Project\Image_prepared\test_all_00_4828_border.png" id="146" name="Shape 146"/>
            <p:cNvPicPr preferRelativeResize="0"/>
            <p:nvPr/>
          </p:nvPicPr>
          <p:blipFill>
            <a:blip r:embed="rId5">
              <a:alphaModFix/>
            </a:blip>
            <a:stretch>
              <a:fillRect/>
            </a:stretch>
          </p:blipFill>
          <p:spPr>
            <a:xfrm>
              <a:off x="7884225" y="345589"/>
              <a:ext cx="488850" cy="488850"/>
            </a:xfrm>
            <a:prstGeom prst="rect">
              <a:avLst/>
            </a:prstGeom>
            <a:noFill/>
            <a:ln>
              <a:noFill/>
            </a:ln>
          </p:spPr>
        </p:pic>
        <p:sp>
          <p:nvSpPr>
            <p:cNvPr id="147" name="Shape 147"/>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148" name="Shape 148"/>
          <p:cNvSpPr/>
          <p:nvPr/>
        </p:nvSpPr>
        <p:spPr>
          <a:xfrm rot="8450370">
            <a:off x="1482471" y="2908756"/>
            <a:ext cx="262710" cy="1203492"/>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3894150" y="5660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1432950" y="4470888"/>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1" name="Shape 151"/>
          <p:cNvPicPr preferRelativeResize="0"/>
          <p:nvPr/>
        </p:nvPicPr>
        <p:blipFill>
          <a:blip r:embed="rId6">
            <a:alphaModFix/>
          </a:blip>
          <a:stretch>
            <a:fillRect/>
          </a:stretch>
        </p:blipFill>
        <p:spPr>
          <a:xfrm>
            <a:off x="5128213" y="4310570"/>
            <a:ext cx="568141" cy="582562"/>
          </a:xfrm>
          <a:prstGeom prst="rect">
            <a:avLst/>
          </a:prstGeom>
          <a:noFill/>
          <a:ln>
            <a:noFill/>
          </a:ln>
        </p:spPr>
      </p:pic>
      <p:sp>
        <p:nvSpPr>
          <p:cNvPr id="152" name="Shape 152"/>
          <p:cNvSpPr/>
          <p:nvPr/>
        </p:nvSpPr>
        <p:spPr>
          <a:xfrm>
            <a:off x="1927950" y="4245000"/>
            <a:ext cx="1652700" cy="7317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GAN </a:t>
            </a:r>
            <a:endParaRPr>
              <a:solidFill>
                <a:schemeClr val="dk1"/>
              </a:solidFill>
            </a:endParaRPr>
          </a:p>
          <a:p>
            <a:pPr indent="0" lvl="0" marL="0" rtl="0" algn="ctr">
              <a:spcBef>
                <a:spcPts val="0"/>
              </a:spcBef>
              <a:spcAft>
                <a:spcPts val="0"/>
              </a:spcAft>
              <a:buNone/>
            </a:pPr>
            <a:r>
              <a:rPr lang="en">
                <a:solidFill>
                  <a:schemeClr val="dk1"/>
                </a:solidFill>
              </a:rPr>
              <a:t>reconstruction</a:t>
            </a:r>
            <a:endParaRPr/>
          </a:p>
        </p:txBody>
      </p:sp>
      <p:grpSp>
        <p:nvGrpSpPr>
          <p:cNvPr id="153" name="Shape 153"/>
          <p:cNvGrpSpPr/>
          <p:nvPr/>
        </p:nvGrpSpPr>
        <p:grpSpPr>
          <a:xfrm>
            <a:off x="4169075" y="4223888"/>
            <a:ext cx="1527275" cy="731700"/>
            <a:chOff x="6956000" y="238338"/>
            <a:chExt cx="1527275" cy="731700"/>
          </a:xfrm>
        </p:grpSpPr>
        <p:sp>
          <p:nvSpPr>
            <p:cNvPr id="154" name="Shape 154"/>
            <p:cNvSpPr/>
            <p:nvPr/>
          </p:nvSpPr>
          <p:spPr>
            <a:xfrm>
              <a:off x="7100275" y="238338"/>
              <a:ext cx="1383000" cy="7317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txBox="1"/>
            <p:nvPr/>
          </p:nvSpPr>
          <p:spPr>
            <a:xfrm>
              <a:off x="6956000" y="306938"/>
              <a:ext cx="11253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Image</a:t>
              </a:r>
              <a:endParaRPr/>
            </a:p>
          </p:txBody>
        </p:sp>
      </p:grpSp>
      <p:sp>
        <p:nvSpPr>
          <p:cNvPr id="156" name="Shape 156"/>
          <p:cNvSpPr/>
          <p:nvPr/>
        </p:nvSpPr>
        <p:spPr>
          <a:xfrm>
            <a:off x="3686450" y="4446625"/>
            <a:ext cx="495000" cy="261900"/>
          </a:xfrm>
          <a:prstGeom prst="rightArrow">
            <a:avLst>
              <a:gd fmla="val 50000" name="adj1"/>
              <a:gd fmla="val 6948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215175" y="205975"/>
            <a:ext cx="8928900" cy="8574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Generative Adversarial Network (GAN)</a:t>
            </a:r>
            <a:endParaRPr/>
          </a:p>
        </p:txBody>
      </p:sp>
      <p:sp>
        <p:nvSpPr>
          <p:cNvPr id="162" name="Shape 162"/>
          <p:cNvSpPr txBox="1"/>
          <p:nvPr>
            <p:ph idx="1" type="body"/>
          </p:nvPr>
        </p:nvSpPr>
        <p:spPr>
          <a:xfrm>
            <a:off x="457200" y="990625"/>
            <a:ext cx="8229600" cy="3725700"/>
          </a:xfrm>
          <a:prstGeom prst="rect">
            <a:avLst/>
          </a:prstGeom>
        </p:spPr>
        <p:txBody>
          <a:bodyPr anchorCtr="0" anchor="t" bIns="91425" lIns="91425" spcFirstLastPara="1" rIns="91425" wrap="square" tIns="91425">
            <a:noAutofit/>
          </a:bodyPr>
          <a:lstStyle/>
          <a:p>
            <a:pPr indent="-419100" lvl="0" marL="457200" rtl="0">
              <a:lnSpc>
                <a:spcPct val="107916"/>
              </a:lnSpc>
              <a:spcBef>
                <a:spcPts val="0"/>
              </a:spcBef>
              <a:spcAft>
                <a:spcPts val="0"/>
              </a:spcAft>
              <a:buSzPts val="3000"/>
              <a:buChar char="●"/>
            </a:pPr>
            <a:r>
              <a:rPr lang="en"/>
              <a:t>GAN has two neural networks which compete against each other</a:t>
            </a:r>
            <a:endParaRPr/>
          </a:p>
          <a:p>
            <a:pPr indent="-355600" lvl="1" marL="914400" rtl="0" algn="just">
              <a:lnSpc>
                <a:spcPct val="107916"/>
              </a:lnSpc>
              <a:spcBef>
                <a:spcPts val="800"/>
              </a:spcBef>
              <a:spcAft>
                <a:spcPts val="0"/>
              </a:spcAft>
              <a:buSzPts val="2000"/>
              <a:buChar char="○"/>
            </a:pPr>
            <a:r>
              <a:rPr lang="en" sz="2000"/>
              <a:t>Generator network G(z)</a:t>
            </a:r>
            <a:endParaRPr sz="2000"/>
          </a:p>
          <a:p>
            <a:pPr indent="-355600" lvl="1" marL="914400" rtl="0" algn="just">
              <a:lnSpc>
                <a:spcPct val="107916"/>
              </a:lnSpc>
              <a:spcBef>
                <a:spcPts val="800"/>
              </a:spcBef>
              <a:spcAft>
                <a:spcPts val="0"/>
              </a:spcAft>
              <a:buSzPts val="2000"/>
              <a:buChar char="○"/>
            </a:pPr>
            <a:r>
              <a:rPr lang="en" sz="2000"/>
              <a:t>Discriminator network D(x)</a:t>
            </a:r>
            <a:endParaRPr sz="2000"/>
          </a:p>
          <a:p>
            <a:pPr indent="0" lvl="0" marL="0">
              <a:spcBef>
                <a:spcPts val="800"/>
              </a:spcBef>
              <a:spcAft>
                <a:spcPts val="0"/>
              </a:spcAft>
              <a:buNone/>
            </a:pPr>
            <a:r>
              <a:t/>
            </a:r>
            <a:endParaRPr/>
          </a:p>
        </p:txBody>
      </p:sp>
      <p:pic>
        <p:nvPicPr>
          <p:cNvPr id="163" name="Shape 163"/>
          <p:cNvPicPr preferRelativeResize="0"/>
          <p:nvPr/>
        </p:nvPicPr>
        <p:blipFill>
          <a:blip r:embed="rId3">
            <a:alphaModFix/>
          </a:blip>
          <a:stretch>
            <a:fillRect/>
          </a:stretch>
        </p:blipFill>
        <p:spPr>
          <a:xfrm>
            <a:off x="1978625" y="2947200"/>
            <a:ext cx="5186751" cy="204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Conditional GAN (cGAN)</a:t>
            </a:r>
            <a:endParaRPr/>
          </a:p>
        </p:txBody>
      </p:sp>
      <p:sp>
        <p:nvSpPr>
          <p:cNvPr id="169" name="Shape 169"/>
          <p:cNvSpPr txBox="1"/>
          <p:nvPr>
            <p:ph idx="1" type="body"/>
          </p:nvPr>
        </p:nvSpPr>
        <p:spPr>
          <a:xfrm>
            <a:off x="361950" y="1174225"/>
            <a:ext cx="6021600" cy="37257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a:t>These are a conditional version of GANs.</a:t>
            </a:r>
            <a:endParaRPr/>
          </a:p>
          <a:p>
            <a:pPr indent="-419100" lvl="0" marL="457200" rtl="0">
              <a:spcBef>
                <a:spcPts val="0"/>
              </a:spcBef>
              <a:spcAft>
                <a:spcPts val="0"/>
              </a:spcAft>
              <a:buSzPts val="3000"/>
              <a:buChar char="●"/>
            </a:pPr>
            <a:r>
              <a:rPr lang="en"/>
              <a:t>The generator uses input along with noise.</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pic>
        <p:nvPicPr>
          <p:cNvPr id="170" name="Shape 170"/>
          <p:cNvPicPr preferRelativeResize="0"/>
          <p:nvPr/>
        </p:nvPicPr>
        <p:blipFill>
          <a:blip r:embed="rId3">
            <a:alphaModFix/>
          </a:blip>
          <a:stretch>
            <a:fillRect/>
          </a:stretch>
        </p:blipFill>
        <p:spPr>
          <a:xfrm>
            <a:off x="6478825" y="1200150"/>
            <a:ext cx="2166846" cy="3673850"/>
          </a:xfrm>
          <a:prstGeom prst="rect">
            <a:avLst/>
          </a:prstGeom>
          <a:noFill/>
          <a:ln>
            <a:noFill/>
          </a:ln>
        </p:spPr>
      </p:pic>
      <p:pic>
        <p:nvPicPr>
          <p:cNvPr id="171" name="Shape 171"/>
          <p:cNvPicPr preferRelativeResize="0"/>
          <p:nvPr/>
        </p:nvPicPr>
        <p:blipFill>
          <a:blip r:embed="rId4">
            <a:alphaModFix/>
          </a:blip>
          <a:stretch>
            <a:fillRect/>
          </a:stretch>
        </p:blipFill>
        <p:spPr>
          <a:xfrm>
            <a:off x="1211300" y="4147250"/>
            <a:ext cx="4102900" cy="647700"/>
          </a:xfrm>
          <a:prstGeom prst="rect">
            <a:avLst/>
          </a:prstGeom>
          <a:noFill/>
          <a:ln>
            <a:noFill/>
          </a:ln>
        </p:spPr>
      </p:pic>
      <p:pic>
        <p:nvPicPr>
          <p:cNvPr id="172" name="Shape 172"/>
          <p:cNvPicPr preferRelativeResize="0"/>
          <p:nvPr/>
        </p:nvPicPr>
        <p:blipFill>
          <a:blip r:embed="rId5">
            <a:alphaModFix/>
          </a:blip>
          <a:stretch>
            <a:fillRect/>
          </a:stretch>
        </p:blipFill>
        <p:spPr>
          <a:xfrm>
            <a:off x="913525" y="3575750"/>
            <a:ext cx="4855850" cy="647700"/>
          </a:xfrm>
          <a:prstGeom prst="rect">
            <a:avLst/>
          </a:prstGeom>
          <a:noFill/>
          <a:ln>
            <a:noFill/>
          </a:ln>
        </p:spPr>
      </p:pic>
      <p:pic>
        <p:nvPicPr>
          <p:cNvPr id="173" name="Shape 173"/>
          <p:cNvPicPr preferRelativeResize="0"/>
          <p:nvPr/>
        </p:nvPicPr>
        <p:blipFill>
          <a:blip r:embed="rId6">
            <a:alphaModFix/>
          </a:blip>
          <a:stretch>
            <a:fillRect/>
          </a:stretch>
        </p:blipFill>
        <p:spPr>
          <a:xfrm>
            <a:off x="189250" y="3122250"/>
            <a:ext cx="6475001" cy="542925"/>
          </a:xfrm>
          <a:prstGeom prst="rect">
            <a:avLst/>
          </a:prstGeom>
          <a:noFill/>
          <a:ln>
            <a:noFill/>
          </a:ln>
        </p:spPr>
      </p:pic>
      <p:sp>
        <p:nvSpPr>
          <p:cNvPr id="174" name="Shape 174"/>
          <p:cNvSpPr/>
          <p:nvPr/>
        </p:nvSpPr>
        <p:spPr>
          <a:xfrm>
            <a:off x="4312809" y="4199000"/>
            <a:ext cx="204600" cy="375600"/>
          </a:xfrm>
          <a:prstGeom prst="rect">
            <a:avLst/>
          </a:prstGeom>
          <a:noFill/>
          <a:ln cap="flat" cmpd="sng" w="2857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75" name="Shape 175"/>
          <p:cNvCxnSpPr/>
          <p:nvPr/>
        </p:nvCxnSpPr>
        <p:spPr>
          <a:xfrm>
            <a:off x="5629650" y="3527625"/>
            <a:ext cx="451500" cy="2700"/>
          </a:xfrm>
          <a:prstGeom prst="straightConnector1">
            <a:avLst/>
          </a:prstGeom>
          <a:noFill/>
          <a:ln cap="flat" cmpd="sng" w="28575">
            <a:solidFill>
              <a:srgbClr val="FF0000"/>
            </a:solidFill>
            <a:prstDash val="solid"/>
            <a:round/>
            <a:headEnd len="lg" w="lg" type="none"/>
            <a:tailEnd len="lg" w="lg" type="none"/>
          </a:ln>
        </p:spPr>
      </p:cxnSp>
      <p:cxnSp>
        <p:nvCxnSpPr>
          <p:cNvPr id="176" name="Shape 176"/>
          <p:cNvCxnSpPr/>
          <p:nvPr/>
        </p:nvCxnSpPr>
        <p:spPr>
          <a:xfrm>
            <a:off x="3115700" y="3527625"/>
            <a:ext cx="451500" cy="2700"/>
          </a:xfrm>
          <a:prstGeom prst="straightConnector1">
            <a:avLst/>
          </a:prstGeom>
          <a:noFill/>
          <a:ln cap="flat" cmpd="sng" w="28575">
            <a:solidFill>
              <a:srgbClr val="FF0000"/>
            </a:solidFill>
            <a:prstDash val="solid"/>
            <a:round/>
            <a:headEnd len="lg" w="lg" type="none"/>
            <a:tailEnd len="lg" w="lg" type="none"/>
          </a:ln>
        </p:spPr>
      </p:cxnSp>
      <p:sp>
        <p:nvSpPr>
          <p:cNvPr id="177" name="Shape 177"/>
          <p:cNvSpPr txBox="1"/>
          <p:nvPr/>
        </p:nvSpPr>
        <p:spPr>
          <a:xfrm>
            <a:off x="0" y="3527625"/>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Architecture graph of cGAN</a:t>
            </a:r>
            <a:endParaRPr sz="3000"/>
          </a:p>
        </p:txBody>
      </p:sp>
      <p:sp>
        <p:nvSpPr>
          <p:cNvPr id="183" name="Shape 18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descr="D:\materials of courses of Rebecca\Deeplearning Hien[ECE6397]\Project\tensorboard\vein\graph_large_attrs_key=_too_large_attrs&amp;limit_attr_size=1024&amp;run=.png" id="184" name="Shape 184"/>
          <p:cNvPicPr preferRelativeResize="0"/>
          <p:nvPr/>
        </p:nvPicPr>
        <p:blipFill>
          <a:blip r:embed="rId3">
            <a:alphaModFix/>
          </a:blip>
          <a:stretch>
            <a:fillRect/>
          </a:stretch>
        </p:blipFill>
        <p:spPr>
          <a:xfrm>
            <a:off x="643650" y="1011575"/>
            <a:ext cx="7770699" cy="3953950"/>
          </a:xfrm>
          <a:prstGeom prst="rect">
            <a:avLst/>
          </a:prstGeom>
          <a:noFill/>
          <a:ln>
            <a:noFill/>
          </a:ln>
        </p:spPr>
      </p:pic>
      <p:sp>
        <p:nvSpPr>
          <p:cNvPr id="185" name="Shape 185"/>
          <p:cNvSpPr txBox="1"/>
          <p:nvPr/>
        </p:nvSpPr>
        <p:spPr>
          <a:xfrm>
            <a:off x="1386025" y="4438000"/>
            <a:ext cx="6437400" cy="98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i="1" lang="en" sz="900">
                <a:solidFill>
                  <a:srgbClr val="44546A"/>
                </a:solidFill>
                <a:latin typeface="Calibri"/>
                <a:ea typeface="Calibri"/>
                <a:cs typeface="Calibri"/>
                <a:sym typeface="Calibri"/>
              </a:rPr>
              <a:t>Figure. Graph of cGAN architecture (generated from Tensorboard)</a:t>
            </a:r>
            <a:endParaRPr i="1" sz="900">
              <a:solidFill>
                <a:srgbClr val="44546A"/>
              </a:solidFill>
              <a:latin typeface="Calibri"/>
              <a:ea typeface="Calibri"/>
              <a:cs typeface="Calibri"/>
              <a:sym typeface="Calibri"/>
            </a:endParaRPr>
          </a:p>
        </p:txBody>
      </p:sp>
      <p:sp>
        <p:nvSpPr>
          <p:cNvPr id="186" name="Shape 186"/>
          <p:cNvSpPr txBox="1"/>
          <p:nvPr/>
        </p:nvSpPr>
        <p:spPr>
          <a:xfrm>
            <a:off x="6345700" y="324560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rgbClr val="222222"/>
                </a:solidFill>
                <a:highlight>
                  <a:srgbClr val="FFFFFF"/>
                </a:highlight>
              </a:rPr>
              <a:t>Isola, Phillip, et al. "Image-to-image translation with conditional adversarial networks." </a:t>
            </a:r>
            <a:r>
              <a:rPr i="1" lang="en" sz="1000">
                <a:solidFill>
                  <a:srgbClr val="222222"/>
                </a:solidFill>
                <a:highlight>
                  <a:srgbClr val="FFFFFF"/>
                </a:highlight>
              </a:rPr>
              <a:t>arXiv preprint arXiv:1611.07004</a:t>
            </a:r>
            <a:r>
              <a:rPr lang="en" sz="1000">
                <a:solidFill>
                  <a:srgbClr val="222222"/>
                </a:solidFill>
                <a:highlight>
                  <a:srgbClr val="FFFFFF"/>
                </a:highlight>
              </a:rPr>
              <a:t> (2016).</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