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9144000" cy="5143500"/>
  <p:embeddedFontLst>
    <p:embeddedFont>
      <p:font typeface="Roboto"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DYYSazpmMxDvdMX24qqLuuPXD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notesMaster" Target="notesMasters/notesMaster1.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4.fntdata" /><Relationship Id="rId33"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3.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1.fntdata" /><Relationship Id="rId27" Type="http://schemas.openxmlformats.org/officeDocument/2006/relationships/font" Target="fonts/font6.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d5bbc50698_7_1: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d5bbc50698_7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d5bbc50698_7_1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d5bbc50698_7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5aa8603f7_2_23: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5aa8603f7_2_2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4c08fd490_2_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4c08fd490_2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4c08fd490_2_1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4c08fd490_2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d5bbc50698_11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d5bbc50698_11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d5aa8603f7_2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d5aa8603f7_2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5aa8603f7_1_3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5aa8603f7_1_3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4c08fd490_4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4c08fd490_4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d5aa8603f7_1_1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d5aa8603f7_1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6"/>
        <p:cNvGrpSpPr/>
        <p:nvPr/>
      </p:nvGrpSpPr>
      <p:grpSpPr>
        <a:xfrm>
          <a:off x="0" y="0"/>
          <a:ext cx="0" cy="0"/>
          <a:chOff x="0" y="0"/>
          <a:chExt cx="0" cy="0"/>
        </a:xfrm>
      </p:grpSpPr>
      <p:sp>
        <p:nvSpPr>
          <p:cNvPr id="17" name="Google Shape;17;p12"/>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2A38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8128803" y="15"/>
            <a:ext cx="1015365" cy="1015365"/>
          </a:xfrm>
          <a:custGeom>
            <a:avLst/>
            <a:gdLst/>
            <a:ahLst/>
            <a:cxnLst/>
            <a:rect l="l" t="t" r="r" b="b"/>
            <a:pathLst>
              <a:path w="1015365" h="1015365" extrusionOk="0">
                <a:moveTo>
                  <a:pt x="1015199" y="1015199"/>
                </a:moveTo>
                <a:lnTo>
                  <a:pt x="0" y="1015199"/>
                </a:lnTo>
                <a:lnTo>
                  <a:pt x="0" y="0"/>
                </a:lnTo>
                <a:lnTo>
                  <a:pt x="1015199" y="0"/>
                </a:lnTo>
                <a:lnTo>
                  <a:pt x="1015199" y="1015199"/>
                </a:lnTo>
                <a:close/>
              </a:path>
            </a:pathLst>
          </a:custGeom>
          <a:solidFill>
            <a:srgbClr val="212D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7113463" y="4"/>
            <a:ext cx="1015365" cy="1015365"/>
          </a:xfrm>
          <a:custGeom>
            <a:avLst/>
            <a:gdLst/>
            <a:ahLst/>
            <a:cxnLst/>
            <a:rect l="l" t="t" r="r" b="b"/>
            <a:pathLst>
              <a:path w="1015365" h="1015365" extrusionOk="0">
                <a:moveTo>
                  <a:pt x="1015199" y="1015199"/>
                </a:moveTo>
                <a:lnTo>
                  <a:pt x="0" y="1015199"/>
                </a:lnTo>
                <a:lnTo>
                  <a:pt x="1015199" y="0"/>
                </a:lnTo>
                <a:lnTo>
                  <a:pt x="1015199" y="1015199"/>
                </a:lnTo>
                <a:close/>
              </a:path>
            </a:pathLst>
          </a:custGeom>
          <a:solidFill>
            <a:srgbClr val="3849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p:nvPr/>
        </p:nvSpPr>
        <p:spPr>
          <a:xfrm>
            <a:off x="7113588" y="106"/>
            <a:ext cx="1015365" cy="1015365"/>
          </a:xfrm>
          <a:custGeom>
            <a:avLst/>
            <a:gdLst/>
            <a:ahLst/>
            <a:cxnLst/>
            <a:rect l="l" t="t" r="r" b="b"/>
            <a:pathLst>
              <a:path w="1015365" h="1015365" extrusionOk="0">
                <a:moveTo>
                  <a:pt x="0" y="1015199"/>
                </a:moveTo>
                <a:lnTo>
                  <a:pt x="0" y="0"/>
                </a:lnTo>
                <a:lnTo>
                  <a:pt x="1015199" y="0"/>
                </a:lnTo>
                <a:lnTo>
                  <a:pt x="0" y="1015199"/>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12"/>
          <p:cNvSpPr/>
          <p:nvPr/>
        </p:nvSpPr>
        <p:spPr>
          <a:xfrm>
            <a:off x="6098378" y="96"/>
            <a:ext cx="1015365" cy="1015365"/>
          </a:xfrm>
          <a:custGeom>
            <a:avLst/>
            <a:gdLst/>
            <a:ahLst/>
            <a:cxnLst/>
            <a:rect l="l" t="t" r="r" b="b"/>
            <a:pathLst>
              <a:path w="1015365" h="1015365" extrusionOk="0">
                <a:moveTo>
                  <a:pt x="1015199" y="1015199"/>
                </a:moveTo>
                <a:lnTo>
                  <a:pt x="0" y="0"/>
                </a:lnTo>
                <a:lnTo>
                  <a:pt x="1015199" y="0"/>
                </a:lnTo>
                <a:lnTo>
                  <a:pt x="1015199" y="1015199"/>
                </a:lnTo>
                <a:close/>
              </a:path>
            </a:pathLst>
          </a:custGeom>
          <a:solidFill>
            <a:srgbClr val="212D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2"/>
          <p:cNvSpPr/>
          <p:nvPr/>
        </p:nvSpPr>
        <p:spPr>
          <a:xfrm>
            <a:off x="8128789" y="1015375"/>
            <a:ext cx="1015365" cy="1015365"/>
          </a:xfrm>
          <a:custGeom>
            <a:avLst/>
            <a:gdLst/>
            <a:ahLst/>
            <a:cxnLst/>
            <a:rect l="l" t="t" r="r" b="b"/>
            <a:pathLst>
              <a:path w="1015365" h="1015364" extrusionOk="0">
                <a:moveTo>
                  <a:pt x="1015199" y="1015200"/>
                </a:moveTo>
                <a:lnTo>
                  <a:pt x="0" y="0"/>
                </a:lnTo>
                <a:lnTo>
                  <a:pt x="1015199" y="0"/>
                </a:lnTo>
                <a:lnTo>
                  <a:pt x="1015199" y="1015200"/>
                </a:lnTo>
                <a:close/>
              </a:path>
            </a:pathLst>
          </a:custGeom>
          <a:solidFill>
            <a:srgbClr val="7890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12"/>
          <p:cNvSpPr txBox="1">
            <a:spLocks noGrp="1"/>
          </p:cNvSpPr>
          <p:nvPr>
            <p:ph type="ctrTitle"/>
          </p:nvPr>
        </p:nvSpPr>
        <p:spPr>
          <a:xfrm>
            <a:off x="671125" y="1551286"/>
            <a:ext cx="7801749" cy="97980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2"/>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84725" y="467785"/>
            <a:ext cx="8374549"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2A389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490621" y="1176662"/>
            <a:ext cx="8162757" cy="255905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384725" y="467785"/>
            <a:ext cx="8374549"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2A389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Google Shape;40;p15"/>
          <p:cNvSpPr txBox="1">
            <a:spLocks noGrp="1"/>
          </p:cNvSpPr>
          <p:nvPr>
            <p:ph type="title"/>
          </p:nvPr>
        </p:nvSpPr>
        <p:spPr>
          <a:xfrm>
            <a:off x="384725" y="467785"/>
            <a:ext cx="8374549"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000" b="0" i="0">
                <a:solidFill>
                  <a:srgbClr val="2A389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5"/>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6"/>
        <p:cNvGrpSpPr/>
        <p:nvPr/>
      </p:nvGrpSpPr>
      <p:grpSpPr>
        <a:xfrm>
          <a:off x="0" y="0"/>
          <a:ext cx="0" cy="0"/>
          <a:chOff x="0" y="0"/>
          <a:chExt cx="0" cy="0"/>
        </a:xfrm>
      </p:grpSpPr>
      <p:sp>
        <p:nvSpPr>
          <p:cNvPr id="47" name="Google Shape;47;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8154895" y="3903669"/>
            <a:ext cx="989330" cy="988060"/>
          </a:xfrm>
          <a:custGeom>
            <a:avLst/>
            <a:gdLst/>
            <a:ahLst/>
            <a:cxnLst/>
            <a:rect l="l" t="t" r="r" b="b"/>
            <a:pathLst>
              <a:path w="989329" h="988060" extrusionOk="0">
                <a:moveTo>
                  <a:pt x="989099" y="987899"/>
                </a:moveTo>
                <a:lnTo>
                  <a:pt x="0" y="987899"/>
                </a:lnTo>
                <a:lnTo>
                  <a:pt x="0" y="0"/>
                </a:lnTo>
                <a:lnTo>
                  <a:pt x="989099" y="987899"/>
                </a:lnTo>
                <a:close/>
              </a:path>
            </a:pathLst>
          </a:custGeom>
          <a:solidFill>
            <a:srgbClr val="F062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6181162" y="3903669"/>
            <a:ext cx="989330" cy="988060"/>
          </a:xfrm>
          <a:custGeom>
            <a:avLst/>
            <a:gdLst/>
            <a:ahLst/>
            <a:cxnLst/>
            <a:rect l="l" t="t" r="r" b="b"/>
            <a:pathLst>
              <a:path w="989329" h="988060" extrusionOk="0">
                <a:moveTo>
                  <a:pt x="989099" y="987899"/>
                </a:moveTo>
                <a:lnTo>
                  <a:pt x="0" y="987899"/>
                </a:lnTo>
                <a:lnTo>
                  <a:pt x="989099" y="0"/>
                </a:lnTo>
                <a:lnTo>
                  <a:pt x="989099" y="987899"/>
                </a:lnTo>
                <a:close/>
              </a:path>
            </a:pathLst>
          </a:custGeom>
          <a:solidFill>
            <a:srgbClr val="F062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7170273" y="3903669"/>
            <a:ext cx="989330" cy="988060"/>
          </a:xfrm>
          <a:custGeom>
            <a:avLst/>
            <a:gdLst/>
            <a:ahLst/>
            <a:cxnLst/>
            <a:rect l="l" t="t" r="r" b="b"/>
            <a:pathLst>
              <a:path w="989329" h="988060" extrusionOk="0">
                <a:moveTo>
                  <a:pt x="989099" y="987899"/>
                </a:moveTo>
                <a:lnTo>
                  <a:pt x="0" y="987899"/>
                </a:lnTo>
                <a:lnTo>
                  <a:pt x="0" y="0"/>
                </a:lnTo>
                <a:lnTo>
                  <a:pt x="989099" y="0"/>
                </a:lnTo>
                <a:lnTo>
                  <a:pt x="989099" y="987899"/>
                </a:lnTo>
                <a:close/>
              </a:path>
            </a:pathLst>
          </a:custGeom>
          <a:solidFill>
            <a:srgbClr val="D1336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8154757" y="3903682"/>
            <a:ext cx="989330" cy="988060"/>
          </a:xfrm>
          <a:custGeom>
            <a:avLst/>
            <a:gdLst/>
            <a:ahLst/>
            <a:cxnLst/>
            <a:rect l="l" t="t" r="r" b="b"/>
            <a:pathLst>
              <a:path w="989329" h="988060" extrusionOk="0">
                <a:moveTo>
                  <a:pt x="989099" y="987899"/>
                </a:moveTo>
                <a:lnTo>
                  <a:pt x="0" y="0"/>
                </a:lnTo>
                <a:lnTo>
                  <a:pt x="989099" y="0"/>
                </a:lnTo>
                <a:lnTo>
                  <a:pt x="989099" y="987899"/>
                </a:lnTo>
                <a:close/>
              </a:path>
            </a:pathLst>
          </a:custGeom>
          <a:solidFill>
            <a:srgbClr val="9B25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0" y="4891594"/>
            <a:ext cx="9144000" cy="252095"/>
          </a:xfrm>
          <a:custGeom>
            <a:avLst/>
            <a:gdLst/>
            <a:ahLst/>
            <a:cxnLst/>
            <a:rect l="l" t="t" r="r" b="b"/>
            <a:pathLst>
              <a:path w="9144000" h="252095" extrusionOk="0">
                <a:moveTo>
                  <a:pt x="9143999" y="251999"/>
                </a:moveTo>
                <a:lnTo>
                  <a:pt x="0" y="251999"/>
                </a:lnTo>
                <a:lnTo>
                  <a:pt x="0" y="0"/>
                </a:lnTo>
                <a:lnTo>
                  <a:pt x="9143999" y="0"/>
                </a:lnTo>
                <a:lnTo>
                  <a:pt x="9143999" y="251999"/>
                </a:lnTo>
                <a:close/>
              </a:path>
            </a:pathLst>
          </a:custGeom>
          <a:solidFill>
            <a:srgbClr val="2A38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txBox="1">
            <a:spLocks noGrp="1"/>
          </p:cNvSpPr>
          <p:nvPr>
            <p:ph type="title"/>
          </p:nvPr>
        </p:nvSpPr>
        <p:spPr>
          <a:xfrm>
            <a:off x="384725" y="467785"/>
            <a:ext cx="8374549" cy="482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000" b="0" i="0" u="none" strike="noStrike" cap="none">
                <a:solidFill>
                  <a:srgbClr val="2A3890"/>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1"/>
          <p:cNvSpPr txBox="1">
            <a:spLocks noGrp="1"/>
          </p:cNvSpPr>
          <p:nvPr>
            <p:ph type="body" idx="1"/>
          </p:nvPr>
        </p:nvSpPr>
        <p:spPr>
          <a:xfrm>
            <a:off x="490621" y="1176662"/>
            <a:ext cx="8162757" cy="255905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3.xml" /><Relationship Id="rId1" Type="http://schemas.openxmlformats.org/officeDocument/2006/relationships/slideLayout" Target="../slideLayouts/slideLayout5.xml" /><Relationship Id="rId4" Type="http://schemas.openxmlformats.org/officeDocument/2006/relationships/image" Target="../media/image17.png" /></Relationships>
</file>

<file path=ppt/slides/_rels/slide14.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5.xml" /><Relationship Id="rId1" Type="http://schemas.openxmlformats.org/officeDocument/2006/relationships/slideLayout" Target="../slideLayouts/slideLayout5.xml" /><Relationship Id="rId4" Type="http://schemas.openxmlformats.org/officeDocument/2006/relationships/image" Target="../media/image20.png" /></Relationships>
</file>

<file path=ppt/slides/_rels/slide1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347525" y="1581150"/>
            <a:ext cx="8711700" cy="659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4200">
              <a:solidFill>
                <a:schemeClr val="dk1"/>
              </a:solidFill>
              <a:latin typeface="Roboto"/>
              <a:ea typeface="Roboto"/>
              <a:cs typeface="Roboto"/>
              <a:sym typeface="Roboto"/>
            </a:endParaRPr>
          </a:p>
        </p:txBody>
      </p:sp>
      <p:pic>
        <p:nvPicPr>
          <p:cNvPr id="55" name="Google Shape;55;p1"/>
          <p:cNvPicPr preferRelativeResize="0"/>
          <p:nvPr/>
        </p:nvPicPr>
        <p:blipFill>
          <a:blip r:embed="rId3">
            <a:alphaModFix/>
          </a:blip>
          <a:stretch>
            <a:fillRect/>
          </a:stretch>
        </p:blipFill>
        <p:spPr>
          <a:xfrm>
            <a:off x="-84775" y="0"/>
            <a:ext cx="9228774" cy="5143500"/>
          </a:xfrm>
          <a:prstGeom prst="rect">
            <a:avLst/>
          </a:prstGeom>
          <a:noFill/>
          <a:ln>
            <a:noFill/>
          </a:ln>
        </p:spPr>
      </p:pic>
      <p:sp>
        <p:nvSpPr>
          <p:cNvPr id="56" name="Google Shape;56;p1"/>
          <p:cNvSpPr txBox="1"/>
          <p:nvPr/>
        </p:nvSpPr>
        <p:spPr>
          <a:xfrm>
            <a:off x="347525" y="924950"/>
            <a:ext cx="8675700" cy="10158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Font typeface="Arial"/>
              <a:buNone/>
            </a:pPr>
            <a:r>
              <a:rPr lang="en-US" sz="4400" b="1">
                <a:solidFill>
                  <a:schemeClr val="lt1"/>
                </a:solidFill>
                <a:latin typeface="Roboto"/>
                <a:ea typeface="Roboto"/>
                <a:cs typeface="Roboto"/>
                <a:sym typeface="Roboto"/>
              </a:rPr>
              <a:t>Telecom</a:t>
            </a:r>
            <a:endParaRPr sz="4400">
              <a:solidFill>
                <a:schemeClr val="dk1"/>
              </a:solidFill>
              <a:latin typeface="Roboto"/>
              <a:ea typeface="Roboto"/>
              <a:cs typeface="Roboto"/>
              <a:sym typeface="Roboto"/>
            </a:endParaRPr>
          </a:p>
          <a:p>
            <a:pPr marL="0" lvl="0" indent="0" algn="l" rtl="0">
              <a:spcBef>
                <a:spcPts val="0"/>
              </a:spcBef>
              <a:spcAft>
                <a:spcPts val="0"/>
              </a:spcAft>
              <a:buNone/>
            </a:pPr>
            <a:endParaRPr sz="1000">
              <a:latin typeface="Calibri"/>
              <a:ea typeface="Calibri"/>
              <a:cs typeface="Calibri"/>
              <a:sym typeface="Calibri"/>
            </a:endParaRPr>
          </a:p>
        </p:txBody>
      </p:sp>
      <p:sp>
        <p:nvSpPr>
          <p:cNvPr id="57" name="Google Shape;57;p1"/>
          <p:cNvSpPr txBox="1"/>
          <p:nvPr/>
        </p:nvSpPr>
        <p:spPr>
          <a:xfrm>
            <a:off x="347525" y="3097325"/>
            <a:ext cx="81876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chemeClr val="lt1"/>
                </a:solidFill>
                <a:latin typeface="Roboto"/>
                <a:ea typeface="Roboto"/>
                <a:cs typeface="Roboto"/>
                <a:sym typeface="Roboto"/>
              </a:rPr>
              <a:t>Analysis</a:t>
            </a:r>
            <a:endParaRPr sz="4400"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142300" y="179250"/>
            <a:ext cx="9001800" cy="4131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2600"/>
              <a:t>Does Payment Method and Churn rate have any correlation?</a:t>
            </a:r>
            <a:endParaRPr sz="2600"/>
          </a:p>
        </p:txBody>
      </p:sp>
      <p:sp>
        <p:nvSpPr>
          <p:cNvPr id="122" name="Google Shape;122;p8"/>
          <p:cNvSpPr txBox="1"/>
          <p:nvPr/>
        </p:nvSpPr>
        <p:spPr>
          <a:xfrm>
            <a:off x="238250" y="3785700"/>
            <a:ext cx="7029300" cy="786300"/>
          </a:xfrm>
          <a:prstGeom prst="rect">
            <a:avLst/>
          </a:prstGeom>
          <a:noFill/>
          <a:ln>
            <a:noFill/>
          </a:ln>
        </p:spPr>
        <p:txBody>
          <a:bodyPr spcFirstLastPara="1" wrap="square" lIns="0" tIns="123175" rIns="0" bIns="0" anchor="t" anchorCtr="0">
            <a:spAutoFit/>
          </a:bodyPr>
          <a:lstStyle/>
          <a:p>
            <a:pPr marL="0" marR="0" lvl="0" indent="0" algn="l" rtl="0">
              <a:lnSpc>
                <a:spcPct val="100000"/>
              </a:lnSpc>
              <a:spcBef>
                <a:spcPts val="0"/>
              </a:spcBef>
              <a:spcAft>
                <a:spcPts val="0"/>
              </a:spcAft>
              <a:buNone/>
            </a:pPr>
            <a:r>
              <a:rPr lang="en-US" sz="1500" b="1">
                <a:solidFill>
                  <a:schemeClr val="dk1"/>
                </a:solidFill>
                <a:latin typeface="Roboto"/>
                <a:ea typeface="Roboto"/>
                <a:cs typeface="Roboto"/>
                <a:sym typeface="Roboto"/>
              </a:rPr>
              <a:t>Insights:</a:t>
            </a:r>
            <a:endParaRPr sz="1500" b="1">
              <a:solidFill>
                <a:schemeClr val="dk1"/>
              </a:solidFill>
              <a:latin typeface="Roboto"/>
              <a:ea typeface="Roboto"/>
              <a:cs typeface="Roboto"/>
              <a:sym typeface="Roboto"/>
            </a:endParaRPr>
          </a:p>
          <a:p>
            <a:pPr marL="290195" marR="0" lvl="0" indent="-278130" algn="l" rtl="0">
              <a:lnSpc>
                <a:spcPct val="100000"/>
              </a:lnSpc>
              <a:spcBef>
                <a:spcPts val="0"/>
              </a:spcBef>
              <a:spcAft>
                <a:spcPts val="0"/>
              </a:spcAft>
              <a:buClr>
                <a:schemeClr val="dk1"/>
              </a:buClr>
              <a:buSzPts val="1400"/>
              <a:buFont typeface="Roboto"/>
              <a:buChar char="-"/>
            </a:pPr>
            <a:r>
              <a:rPr lang="en-US">
                <a:solidFill>
                  <a:schemeClr val="dk1"/>
                </a:solidFill>
                <a:latin typeface="Roboto"/>
                <a:ea typeface="Roboto"/>
                <a:cs typeface="Roboto"/>
                <a:sym typeface="Roboto"/>
              </a:rPr>
              <a:t>The customers who use Electronic checks are more likely to churn than other customers.</a:t>
            </a:r>
            <a:endParaRPr sz="1400">
              <a:solidFill>
                <a:schemeClr val="dk1"/>
              </a:solidFill>
              <a:latin typeface="Roboto"/>
              <a:ea typeface="Roboto"/>
              <a:cs typeface="Roboto"/>
              <a:sym typeface="Roboto"/>
            </a:endParaRPr>
          </a:p>
        </p:txBody>
      </p:sp>
      <p:pic>
        <p:nvPicPr>
          <p:cNvPr id="123" name="Google Shape;123;p8"/>
          <p:cNvPicPr preferRelativeResize="0"/>
          <p:nvPr/>
        </p:nvPicPr>
        <p:blipFill>
          <a:blip r:embed="rId3">
            <a:alphaModFix/>
          </a:blip>
          <a:stretch>
            <a:fillRect/>
          </a:stretch>
        </p:blipFill>
        <p:spPr>
          <a:xfrm>
            <a:off x="238250" y="847425"/>
            <a:ext cx="3838900" cy="2938275"/>
          </a:xfrm>
          <a:prstGeom prst="rect">
            <a:avLst/>
          </a:prstGeom>
          <a:noFill/>
          <a:ln>
            <a:noFill/>
          </a:ln>
        </p:spPr>
      </p:pic>
      <p:pic>
        <p:nvPicPr>
          <p:cNvPr id="124" name="Google Shape;124;p8"/>
          <p:cNvPicPr preferRelativeResize="0"/>
          <p:nvPr/>
        </p:nvPicPr>
        <p:blipFill>
          <a:blip r:embed="rId4">
            <a:alphaModFix/>
          </a:blip>
          <a:stretch>
            <a:fillRect/>
          </a:stretch>
        </p:blipFill>
        <p:spPr>
          <a:xfrm>
            <a:off x="4502325" y="847425"/>
            <a:ext cx="4004774" cy="273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d5bbc50698_7_1"/>
          <p:cNvSpPr txBox="1">
            <a:spLocks noGrp="1"/>
          </p:cNvSpPr>
          <p:nvPr>
            <p:ph type="title"/>
          </p:nvPr>
        </p:nvSpPr>
        <p:spPr>
          <a:xfrm>
            <a:off x="384750" y="169035"/>
            <a:ext cx="83745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which Internet Service is mostly used?</a:t>
            </a:r>
            <a:endParaRPr/>
          </a:p>
        </p:txBody>
      </p:sp>
      <p:pic>
        <p:nvPicPr>
          <p:cNvPr id="130" name="Google Shape;130;g1d5bbc50698_7_1"/>
          <p:cNvPicPr preferRelativeResize="0"/>
          <p:nvPr/>
        </p:nvPicPr>
        <p:blipFill>
          <a:blip r:embed="rId3">
            <a:alphaModFix/>
          </a:blip>
          <a:stretch>
            <a:fillRect/>
          </a:stretch>
        </p:blipFill>
        <p:spPr>
          <a:xfrm>
            <a:off x="5392642" y="630725"/>
            <a:ext cx="3631258" cy="2723450"/>
          </a:xfrm>
          <a:prstGeom prst="rect">
            <a:avLst/>
          </a:prstGeom>
          <a:noFill/>
          <a:ln>
            <a:noFill/>
          </a:ln>
        </p:spPr>
      </p:pic>
      <p:pic>
        <p:nvPicPr>
          <p:cNvPr id="131" name="Google Shape;131;g1d5bbc50698_7_1"/>
          <p:cNvPicPr preferRelativeResize="0"/>
          <p:nvPr/>
        </p:nvPicPr>
        <p:blipFill>
          <a:blip r:embed="rId4">
            <a:alphaModFix/>
          </a:blip>
          <a:stretch>
            <a:fillRect/>
          </a:stretch>
        </p:blipFill>
        <p:spPr>
          <a:xfrm>
            <a:off x="862950" y="630725"/>
            <a:ext cx="3683026" cy="2762276"/>
          </a:xfrm>
          <a:prstGeom prst="rect">
            <a:avLst/>
          </a:prstGeom>
          <a:noFill/>
          <a:ln>
            <a:noFill/>
          </a:ln>
        </p:spPr>
      </p:pic>
      <p:sp>
        <p:nvSpPr>
          <p:cNvPr id="132" name="Google Shape;132;g1d5bbc50698_7_1"/>
          <p:cNvSpPr txBox="1"/>
          <p:nvPr/>
        </p:nvSpPr>
        <p:spPr>
          <a:xfrm>
            <a:off x="532925" y="3171000"/>
            <a:ext cx="6390600" cy="111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lvl="0" indent="-278130" algn="l" rtl="0">
              <a:spcBef>
                <a:spcPts val="1000"/>
              </a:spcBef>
              <a:spcAft>
                <a:spcPts val="0"/>
              </a:spcAft>
              <a:buClr>
                <a:schemeClr val="dk1"/>
              </a:buClr>
              <a:buSzPts val="1400"/>
              <a:buFont typeface="Roboto"/>
              <a:buChar char="-"/>
            </a:pPr>
            <a:r>
              <a:rPr lang="en-US">
                <a:solidFill>
                  <a:schemeClr val="dk1"/>
                </a:solidFill>
                <a:latin typeface="Roboto"/>
                <a:ea typeface="Roboto"/>
                <a:cs typeface="Roboto"/>
                <a:sym typeface="Roboto"/>
              </a:rPr>
              <a:t>Most of the customers use Fibre optic for internet service.</a:t>
            </a:r>
            <a:endParaRPr>
              <a:solidFill>
                <a:schemeClr val="dk1"/>
              </a:solidFill>
              <a:latin typeface="Roboto"/>
              <a:ea typeface="Roboto"/>
              <a:cs typeface="Roboto"/>
              <a:sym typeface="Roboto"/>
            </a:endParaRPr>
          </a:p>
          <a:p>
            <a:pPr marL="290195" lvl="0" indent="-278130" algn="l" rtl="0">
              <a:spcBef>
                <a:spcPts val="1000"/>
              </a:spcBef>
              <a:spcAft>
                <a:spcPts val="1000"/>
              </a:spcAft>
              <a:buClr>
                <a:schemeClr val="dk1"/>
              </a:buClr>
              <a:buSzPts val="1400"/>
              <a:buFont typeface="Roboto"/>
              <a:buChar char="-"/>
            </a:pPr>
            <a:r>
              <a:rPr lang="en-US">
                <a:solidFill>
                  <a:schemeClr val="dk1"/>
                </a:solidFill>
                <a:latin typeface="Roboto"/>
                <a:ea typeface="Roboto"/>
                <a:cs typeface="Roboto"/>
                <a:sym typeface="Roboto"/>
              </a:rPr>
              <a:t>Customers have the highest probability of churning who uses fibre optic.</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d5bbc50698_7_10"/>
          <p:cNvSpPr txBox="1">
            <a:spLocks noGrp="1"/>
          </p:cNvSpPr>
          <p:nvPr>
            <p:ph type="title"/>
          </p:nvPr>
        </p:nvSpPr>
        <p:spPr>
          <a:xfrm>
            <a:off x="384750" y="169035"/>
            <a:ext cx="83745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Internet Service vs MonthlyCharges</a:t>
            </a:r>
            <a:endParaRPr/>
          </a:p>
        </p:txBody>
      </p:sp>
      <p:sp>
        <p:nvSpPr>
          <p:cNvPr id="138" name="Google Shape;138;g1d5bbc50698_7_10"/>
          <p:cNvSpPr txBox="1"/>
          <p:nvPr/>
        </p:nvSpPr>
        <p:spPr>
          <a:xfrm>
            <a:off x="427950" y="3485925"/>
            <a:ext cx="6390600" cy="99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lvl="0" indent="-278130" algn="l" rtl="0">
              <a:spcBef>
                <a:spcPts val="1000"/>
              </a:spcBef>
              <a:spcAft>
                <a:spcPts val="1000"/>
              </a:spcAft>
              <a:buClr>
                <a:schemeClr val="dk1"/>
              </a:buClr>
              <a:buSzPts val="1400"/>
              <a:buFont typeface="Roboto"/>
              <a:buChar char="-"/>
            </a:pPr>
            <a:r>
              <a:rPr lang="en-US">
                <a:solidFill>
                  <a:schemeClr val="dk1"/>
                </a:solidFill>
                <a:latin typeface="Roboto"/>
                <a:ea typeface="Roboto"/>
                <a:cs typeface="Roboto"/>
                <a:sym typeface="Roboto"/>
              </a:rPr>
              <a:t>The reason behind why customer leave who are using Fibre optic is that it increases the Monthly Charges.</a:t>
            </a:r>
            <a:endParaRPr>
              <a:solidFill>
                <a:schemeClr val="dk1"/>
              </a:solidFill>
              <a:latin typeface="Roboto"/>
              <a:ea typeface="Roboto"/>
              <a:cs typeface="Roboto"/>
              <a:sym typeface="Roboto"/>
            </a:endParaRPr>
          </a:p>
        </p:txBody>
      </p:sp>
      <p:pic>
        <p:nvPicPr>
          <p:cNvPr id="139" name="Google Shape;139;g1d5bbc50698_7_10"/>
          <p:cNvPicPr preferRelativeResize="0"/>
          <p:nvPr/>
        </p:nvPicPr>
        <p:blipFill>
          <a:blip r:embed="rId3">
            <a:alphaModFix/>
          </a:blip>
          <a:stretch>
            <a:fillRect/>
          </a:stretch>
        </p:blipFill>
        <p:spPr>
          <a:xfrm>
            <a:off x="679575" y="630725"/>
            <a:ext cx="5887376" cy="295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1d5aa8603f7_2_23"/>
          <p:cNvPicPr preferRelativeResize="0"/>
          <p:nvPr/>
        </p:nvPicPr>
        <p:blipFill>
          <a:blip r:embed="rId3">
            <a:alphaModFix/>
          </a:blip>
          <a:stretch>
            <a:fillRect/>
          </a:stretch>
        </p:blipFill>
        <p:spPr>
          <a:xfrm>
            <a:off x="468325" y="761850"/>
            <a:ext cx="4214926" cy="3161201"/>
          </a:xfrm>
          <a:prstGeom prst="rect">
            <a:avLst/>
          </a:prstGeom>
          <a:noFill/>
          <a:ln>
            <a:noFill/>
          </a:ln>
        </p:spPr>
      </p:pic>
      <p:sp>
        <p:nvSpPr>
          <p:cNvPr id="145" name="Google Shape;145;g1d5aa8603f7_2_23"/>
          <p:cNvSpPr txBox="1">
            <a:spLocks noGrp="1"/>
          </p:cNvSpPr>
          <p:nvPr>
            <p:ph type="title" idx="4294967295"/>
          </p:nvPr>
        </p:nvSpPr>
        <p:spPr>
          <a:xfrm>
            <a:off x="532925" y="182000"/>
            <a:ext cx="86112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which category of Citizens churns the most ?</a:t>
            </a:r>
            <a:endParaRPr/>
          </a:p>
        </p:txBody>
      </p:sp>
      <p:sp>
        <p:nvSpPr>
          <p:cNvPr id="146" name="Google Shape;146;g1d5aa8603f7_2_23"/>
          <p:cNvSpPr txBox="1"/>
          <p:nvPr/>
        </p:nvSpPr>
        <p:spPr>
          <a:xfrm>
            <a:off x="718101" y="3686500"/>
            <a:ext cx="6927600" cy="817200"/>
          </a:xfrm>
          <a:prstGeom prst="rect">
            <a:avLst/>
          </a:prstGeom>
          <a:noFill/>
          <a:ln>
            <a:noFill/>
          </a:ln>
        </p:spPr>
        <p:txBody>
          <a:bodyPr spcFirstLastPara="1" wrap="square" lIns="0" tIns="123175" rIns="0" bIns="0" anchor="t" anchorCtr="0">
            <a:spAutoFit/>
          </a:bodyPr>
          <a:lstStyle/>
          <a:p>
            <a:pPr marL="0" marR="0" lvl="0" indent="0" algn="l" rtl="0">
              <a:lnSpc>
                <a:spcPct val="100000"/>
              </a:lnSpc>
              <a:spcBef>
                <a:spcPts val="0"/>
              </a:spcBef>
              <a:spcAft>
                <a:spcPts val="0"/>
              </a:spcAft>
              <a:buNone/>
            </a:pPr>
            <a:r>
              <a:rPr lang="en-US" sz="1500" b="1">
                <a:solidFill>
                  <a:schemeClr val="dk1"/>
                </a:solidFill>
                <a:latin typeface="Roboto"/>
                <a:ea typeface="Roboto"/>
                <a:cs typeface="Roboto"/>
                <a:sym typeface="Roboto"/>
              </a:rPr>
              <a:t>Insights:</a:t>
            </a:r>
            <a:endParaRPr sz="1500" b="1">
              <a:solidFill>
                <a:schemeClr val="dk1"/>
              </a:solidFill>
              <a:latin typeface="Roboto"/>
              <a:ea typeface="Roboto"/>
              <a:cs typeface="Roboto"/>
              <a:sym typeface="Roboto"/>
            </a:endParaRPr>
          </a:p>
          <a:p>
            <a:pPr marL="290195" marR="0" lvl="0" indent="-284480" algn="l" rtl="0">
              <a:lnSpc>
                <a:spcPct val="100000"/>
              </a:lnSpc>
              <a:spcBef>
                <a:spcPts val="0"/>
              </a:spcBef>
              <a:spcAft>
                <a:spcPts val="0"/>
              </a:spcAft>
              <a:buClr>
                <a:schemeClr val="dk1"/>
              </a:buClr>
              <a:buSzPts val="1500"/>
              <a:buFont typeface="Roboto"/>
              <a:buChar char="-"/>
            </a:pPr>
            <a:r>
              <a:rPr lang="en-US" sz="1500">
                <a:solidFill>
                  <a:schemeClr val="dk1"/>
                </a:solidFill>
                <a:latin typeface="Roboto"/>
                <a:ea typeface="Roboto"/>
                <a:cs typeface="Roboto"/>
                <a:sym typeface="Roboto"/>
              </a:rPr>
              <a:t>Most of the customers are not senior citizens. </a:t>
            </a:r>
            <a:endParaRPr sz="1500">
              <a:solidFill>
                <a:schemeClr val="dk1"/>
              </a:solidFill>
              <a:latin typeface="Roboto"/>
              <a:ea typeface="Roboto"/>
              <a:cs typeface="Roboto"/>
              <a:sym typeface="Roboto"/>
            </a:endParaRPr>
          </a:p>
          <a:p>
            <a:pPr marL="290195" marR="0" lvl="0" indent="-284480" algn="l" rtl="0">
              <a:lnSpc>
                <a:spcPct val="100000"/>
              </a:lnSpc>
              <a:spcBef>
                <a:spcPts val="0"/>
              </a:spcBef>
              <a:spcAft>
                <a:spcPts val="0"/>
              </a:spcAft>
              <a:buClr>
                <a:schemeClr val="dk1"/>
              </a:buClr>
              <a:buSzPts val="1500"/>
              <a:buFont typeface="Roboto"/>
              <a:buChar char="-"/>
            </a:pPr>
            <a:r>
              <a:rPr lang="en-US" sz="1500">
                <a:solidFill>
                  <a:schemeClr val="dk1"/>
                </a:solidFill>
                <a:latin typeface="Roboto"/>
                <a:ea typeface="Roboto"/>
                <a:cs typeface="Roboto"/>
                <a:sym typeface="Roboto"/>
              </a:rPr>
              <a:t>Senior citizens are most likely to churn</a:t>
            </a:r>
            <a:endParaRPr sz="1500">
              <a:solidFill>
                <a:schemeClr val="dk1"/>
              </a:solidFill>
              <a:latin typeface="Roboto"/>
              <a:ea typeface="Roboto"/>
              <a:cs typeface="Roboto"/>
              <a:sym typeface="Roboto"/>
            </a:endParaRPr>
          </a:p>
        </p:txBody>
      </p:sp>
      <p:pic>
        <p:nvPicPr>
          <p:cNvPr id="147" name="Google Shape;147;g1d5aa8603f7_2_23"/>
          <p:cNvPicPr preferRelativeResize="0"/>
          <p:nvPr/>
        </p:nvPicPr>
        <p:blipFill>
          <a:blip r:embed="rId4">
            <a:alphaModFix/>
          </a:blip>
          <a:stretch>
            <a:fillRect/>
          </a:stretch>
        </p:blipFill>
        <p:spPr>
          <a:xfrm>
            <a:off x="4683250" y="827500"/>
            <a:ext cx="4039850" cy="302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486550" y="467775"/>
            <a:ext cx="30672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Add-On Services</a:t>
            </a:r>
            <a:endParaRPr/>
          </a:p>
        </p:txBody>
      </p:sp>
      <p:pic>
        <p:nvPicPr>
          <p:cNvPr id="153" name="Google Shape;153;p6"/>
          <p:cNvPicPr preferRelativeResize="0"/>
          <p:nvPr/>
        </p:nvPicPr>
        <p:blipFill rotWithShape="1">
          <a:blip r:embed="rId3">
            <a:alphaModFix/>
          </a:blip>
          <a:srcRect/>
          <a:stretch/>
        </p:blipFill>
        <p:spPr>
          <a:xfrm>
            <a:off x="281675" y="1534149"/>
            <a:ext cx="8629125" cy="1675275"/>
          </a:xfrm>
          <a:prstGeom prst="rect">
            <a:avLst/>
          </a:prstGeom>
          <a:noFill/>
          <a:ln>
            <a:noFill/>
          </a:ln>
        </p:spPr>
      </p:pic>
      <p:sp>
        <p:nvSpPr>
          <p:cNvPr id="154" name="Google Shape;154;p6"/>
          <p:cNvSpPr txBox="1"/>
          <p:nvPr/>
        </p:nvSpPr>
        <p:spPr>
          <a:xfrm>
            <a:off x="486550" y="3674375"/>
            <a:ext cx="6719100" cy="9075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marR="0" lvl="0" indent="-278130" algn="l" rtl="0">
              <a:lnSpc>
                <a:spcPct val="100000"/>
              </a:lnSpc>
              <a:spcBef>
                <a:spcPts val="0"/>
              </a:spcBef>
              <a:spcAft>
                <a:spcPts val="0"/>
              </a:spcAft>
              <a:buClr>
                <a:schemeClr val="dk1"/>
              </a:buClr>
              <a:buSzPts val="1400"/>
              <a:buFont typeface="Roboto"/>
              <a:buChar char="-"/>
            </a:pPr>
            <a:r>
              <a:rPr lang="en-US" sz="1400">
                <a:solidFill>
                  <a:schemeClr val="dk1"/>
                </a:solidFill>
                <a:latin typeface="Roboto"/>
                <a:ea typeface="Roboto"/>
                <a:cs typeface="Roboto"/>
                <a:sym typeface="Roboto"/>
              </a:rPr>
              <a:t>Customers with online security </a:t>
            </a:r>
            <a:r>
              <a:rPr lang="en-US">
                <a:solidFill>
                  <a:schemeClr val="dk1"/>
                </a:solidFill>
                <a:latin typeface="Roboto"/>
                <a:ea typeface="Roboto"/>
                <a:cs typeface="Roboto"/>
                <a:sym typeface="Roboto"/>
              </a:rPr>
              <a:t> </a:t>
            </a:r>
            <a:r>
              <a:rPr lang="en-US" sz="1400">
                <a:solidFill>
                  <a:schemeClr val="dk1"/>
                </a:solidFill>
                <a:latin typeface="Roboto"/>
                <a:ea typeface="Roboto"/>
                <a:cs typeface="Roboto"/>
                <a:sym typeface="Roboto"/>
              </a:rPr>
              <a:t>or tech support add-ons will churn the least</a:t>
            </a:r>
            <a:endParaRPr sz="1400">
              <a:solidFill>
                <a:schemeClr val="dk1"/>
              </a:solidFill>
              <a:latin typeface="Roboto"/>
              <a:ea typeface="Roboto"/>
              <a:cs typeface="Roboto"/>
              <a:sym typeface="Roboto"/>
            </a:endParaRPr>
          </a:p>
          <a:p>
            <a:pPr marL="0" marR="0" lvl="0" indent="0" algn="l" rtl="0">
              <a:lnSpc>
                <a:spcPct val="100000"/>
              </a:lnSpc>
              <a:spcBef>
                <a:spcPts val="10"/>
              </a:spcBef>
              <a:spcAft>
                <a:spcPts val="0"/>
              </a:spcAft>
              <a:buClr>
                <a:srgbClr val="2A3890"/>
              </a:buClr>
              <a:buSzPts val="1400"/>
              <a:buFont typeface="Roboto"/>
              <a:buNone/>
            </a:pPr>
            <a:endParaRPr sz="1400">
              <a:solidFill>
                <a:schemeClr val="dk1"/>
              </a:solidFill>
              <a:latin typeface="Roboto"/>
              <a:ea typeface="Roboto"/>
              <a:cs typeface="Roboto"/>
              <a:sym typeface="Roboto"/>
            </a:endParaRPr>
          </a:p>
          <a:p>
            <a:pPr marL="290195" marR="0" lvl="0" indent="-278130" algn="l" rtl="0">
              <a:lnSpc>
                <a:spcPct val="100000"/>
              </a:lnSpc>
              <a:spcBef>
                <a:spcPts val="5"/>
              </a:spcBef>
              <a:spcAft>
                <a:spcPts val="0"/>
              </a:spcAft>
              <a:buClr>
                <a:schemeClr val="dk1"/>
              </a:buClr>
              <a:buSzPts val="1400"/>
              <a:buFont typeface="Roboto"/>
              <a:buChar char="-"/>
            </a:pPr>
            <a:r>
              <a:rPr lang="en-US" sz="1400">
                <a:solidFill>
                  <a:schemeClr val="dk1"/>
                </a:solidFill>
                <a:latin typeface="Roboto"/>
                <a:ea typeface="Roboto"/>
                <a:cs typeface="Roboto"/>
                <a:sym typeface="Roboto"/>
              </a:rPr>
              <a:t>Customers with Streaming services (TV/Movies) will churn the most</a:t>
            </a:r>
            <a:endParaRPr sz="14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1d4c08fd490_2_5"/>
          <p:cNvPicPr preferRelativeResize="0"/>
          <p:nvPr/>
        </p:nvPicPr>
        <p:blipFill>
          <a:blip r:embed="rId3">
            <a:alphaModFix/>
          </a:blip>
          <a:stretch>
            <a:fillRect/>
          </a:stretch>
        </p:blipFill>
        <p:spPr>
          <a:xfrm>
            <a:off x="4501950" y="565225"/>
            <a:ext cx="4298000" cy="3223494"/>
          </a:xfrm>
          <a:prstGeom prst="rect">
            <a:avLst/>
          </a:prstGeom>
          <a:noFill/>
          <a:ln>
            <a:noFill/>
          </a:ln>
        </p:spPr>
      </p:pic>
      <p:pic>
        <p:nvPicPr>
          <p:cNvPr id="160" name="Google Shape;160;g1d4c08fd490_2_5"/>
          <p:cNvPicPr preferRelativeResize="0"/>
          <p:nvPr/>
        </p:nvPicPr>
        <p:blipFill>
          <a:blip r:embed="rId4">
            <a:alphaModFix/>
          </a:blip>
          <a:stretch>
            <a:fillRect/>
          </a:stretch>
        </p:blipFill>
        <p:spPr>
          <a:xfrm>
            <a:off x="313950" y="565225"/>
            <a:ext cx="4188000" cy="3141000"/>
          </a:xfrm>
          <a:prstGeom prst="rect">
            <a:avLst/>
          </a:prstGeom>
          <a:noFill/>
          <a:ln>
            <a:noFill/>
          </a:ln>
        </p:spPr>
      </p:pic>
      <p:sp>
        <p:nvSpPr>
          <p:cNvPr id="161" name="Google Shape;161;g1d4c08fd490_2_5"/>
          <p:cNvSpPr txBox="1"/>
          <p:nvPr/>
        </p:nvSpPr>
        <p:spPr>
          <a:xfrm>
            <a:off x="313950" y="56700"/>
            <a:ext cx="8426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solidFill>
                  <a:srgbClr val="2A3890"/>
                </a:solidFill>
                <a:latin typeface="Calibri"/>
                <a:ea typeface="Calibri"/>
                <a:cs typeface="Calibri"/>
                <a:sym typeface="Calibri"/>
              </a:rPr>
              <a:t>Do Gender and PhoneService influence the Churn rate..!!?</a:t>
            </a:r>
            <a:endParaRPr sz="2700">
              <a:solidFill>
                <a:srgbClr val="2A3890"/>
              </a:solidFill>
              <a:latin typeface="Calibri"/>
              <a:ea typeface="Calibri"/>
              <a:cs typeface="Calibri"/>
              <a:sym typeface="Calibri"/>
            </a:endParaRPr>
          </a:p>
        </p:txBody>
      </p:sp>
      <p:sp>
        <p:nvSpPr>
          <p:cNvPr id="162" name="Google Shape;162;g1d4c08fd490_2_5"/>
          <p:cNvSpPr txBox="1"/>
          <p:nvPr/>
        </p:nvSpPr>
        <p:spPr>
          <a:xfrm>
            <a:off x="486550" y="3674375"/>
            <a:ext cx="6719100" cy="475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marR="0" lvl="0" indent="-278130" algn="l" rtl="0">
              <a:lnSpc>
                <a:spcPct val="100000"/>
              </a:lnSpc>
              <a:spcBef>
                <a:spcPts val="5"/>
              </a:spcBef>
              <a:spcAft>
                <a:spcPts val="0"/>
              </a:spcAft>
              <a:buClr>
                <a:schemeClr val="dk1"/>
              </a:buClr>
              <a:buSzPts val="1400"/>
              <a:buFont typeface="Roboto"/>
              <a:buChar char="-"/>
            </a:pPr>
            <a:r>
              <a:rPr lang="en-US">
                <a:solidFill>
                  <a:schemeClr val="dk1"/>
                </a:solidFill>
                <a:latin typeface="Roboto"/>
                <a:ea typeface="Roboto"/>
                <a:cs typeface="Roboto"/>
                <a:sym typeface="Roboto"/>
              </a:rPr>
              <a:t>These variables teen not to contribute much significantly</a:t>
            </a:r>
            <a:endParaRPr sz="14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d4c08fd490_2_10"/>
          <p:cNvSpPr txBox="1"/>
          <p:nvPr/>
        </p:nvSpPr>
        <p:spPr>
          <a:xfrm>
            <a:off x="56525" y="50125"/>
            <a:ext cx="9051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solidFill>
                  <a:srgbClr val="3849AB"/>
                </a:solidFill>
                <a:latin typeface="Roboto"/>
                <a:ea typeface="Roboto"/>
                <a:cs typeface="Roboto"/>
                <a:sym typeface="Roboto"/>
              </a:rPr>
              <a:t>Heat Map(correlation among numerical variables)</a:t>
            </a:r>
            <a:endParaRPr sz="3000">
              <a:solidFill>
                <a:srgbClr val="3849AB"/>
              </a:solidFill>
              <a:latin typeface="Roboto"/>
              <a:ea typeface="Roboto"/>
              <a:cs typeface="Roboto"/>
              <a:sym typeface="Roboto"/>
            </a:endParaRPr>
          </a:p>
        </p:txBody>
      </p:sp>
      <p:pic>
        <p:nvPicPr>
          <p:cNvPr id="168" name="Google Shape;168;g1d4c08fd490_2_10"/>
          <p:cNvPicPr preferRelativeResize="0"/>
          <p:nvPr/>
        </p:nvPicPr>
        <p:blipFill>
          <a:blip r:embed="rId3">
            <a:alphaModFix/>
          </a:blip>
          <a:stretch>
            <a:fillRect/>
          </a:stretch>
        </p:blipFill>
        <p:spPr>
          <a:xfrm>
            <a:off x="799425" y="696625"/>
            <a:ext cx="6460350" cy="387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361450" y="0"/>
            <a:ext cx="2730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t>Summary</a:t>
            </a:r>
            <a:endParaRPr b="1"/>
          </a:p>
        </p:txBody>
      </p:sp>
      <p:sp>
        <p:nvSpPr>
          <p:cNvPr id="174" name="Google Shape;174;p10"/>
          <p:cNvSpPr txBox="1"/>
          <p:nvPr/>
        </p:nvSpPr>
        <p:spPr>
          <a:xfrm>
            <a:off x="462500" y="587100"/>
            <a:ext cx="7750200" cy="4157700"/>
          </a:xfrm>
          <a:prstGeom prst="rect">
            <a:avLst/>
          </a:prstGeom>
          <a:noFill/>
          <a:ln>
            <a:noFill/>
          </a:ln>
        </p:spPr>
        <p:txBody>
          <a:bodyPr spcFirstLastPara="1" wrap="square" lIns="0" tIns="12700" rIns="0" bIns="0" anchor="t" anchorCtr="0">
            <a:spAutoFit/>
          </a:bodyPr>
          <a:lstStyle/>
          <a:p>
            <a:pPr marL="363855" marR="336550" lvl="0" indent="-358140" algn="l" rtl="0">
              <a:lnSpc>
                <a:spcPct val="1484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A large proportion of customers opted for month-to-month contracts rather than year-long or two-year long contracts respectively.</a:t>
            </a:r>
            <a:endParaRPr sz="1700">
              <a:solidFill>
                <a:schemeClr val="dk1"/>
              </a:solidFill>
              <a:latin typeface="Roboto"/>
              <a:ea typeface="Roboto"/>
              <a:cs typeface="Roboto"/>
              <a:sym typeface="Roboto"/>
            </a:endParaRPr>
          </a:p>
          <a:p>
            <a:pPr marL="363855" marR="336550" lvl="0" indent="-358140" algn="l" rtl="0">
              <a:lnSpc>
                <a:spcPct val="1484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It was found that the monthly charges for customers are highly correlated with whether the customers opted for a fiber optic connection.</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Customers who are having less tenure are most likely to have the highest probability of churning within the ﬁrst 20 months on the  platform.</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Tech-Support &amp; Online Security add-ons play a critical role in preventing churn, while  streaming add-ons signiﬁcantly increase likelihood of churn.</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SeniorCitizens are high churners as compared to non seniorCitizens.</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The customers who use Electronic checks are more likely to </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churn than other customers.</a:t>
            </a:r>
            <a:endParaRPr sz="17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d5bbc50698_11_0"/>
          <p:cNvSpPr txBox="1">
            <a:spLocks noGrp="1"/>
          </p:cNvSpPr>
          <p:nvPr>
            <p:ph type="title"/>
          </p:nvPr>
        </p:nvSpPr>
        <p:spPr>
          <a:xfrm>
            <a:off x="361450" y="0"/>
            <a:ext cx="2730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t>Conclusion</a:t>
            </a:r>
            <a:endParaRPr b="1"/>
          </a:p>
        </p:txBody>
      </p:sp>
      <p:sp>
        <p:nvSpPr>
          <p:cNvPr id="180" name="Google Shape;180;g1d5bbc50698_11_0"/>
          <p:cNvSpPr txBox="1"/>
          <p:nvPr/>
        </p:nvSpPr>
        <p:spPr>
          <a:xfrm>
            <a:off x="462500" y="587100"/>
            <a:ext cx="7750200" cy="2604300"/>
          </a:xfrm>
          <a:prstGeom prst="rect">
            <a:avLst/>
          </a:prstGeom>
          <a:noFill/>
          <a:ln>
            <a:noFill/>
          </a:ln>
        </p:spPr>
        <p:txBody>
          <a:bodyPr spcFirstLastPara="1" wrap="square" lIns="0" tIns="12700" rIns="0" bIns="0" anchor="t" anchorCtr="0">
            <a:spAutoFit/>
          </a:bodyPr>
          <a:lstStyle/>
          <a:p>
            <a:pPr marL="363855" marR="5080" lvl="0" indent="-358140" algn="l" rtl="0">
              <a:lnSpc>
                <a:spcPct val="148400"/>
              </a:lnSpc>
              <a:spcBef>
                <a:spcPts val="0"/>
              </a:spcBef>
              <a:spcAft>
                <a:spcPts val="0"/>
              </a:spcAft>
              <a:buClr>
                <a:schemeClr val="dk1"/>
              </a:buClr>
              <a:buSzPts val="1700"/>
              <a:buFont typeface="Tahoma"/>
              <a:buChar char="●"/>
            </a:pPr>
            <a:r>
              <a:rPr lang="en-US" sz="1700">
                <a:solidFill>
                  <a:schemeClr val="dk1"/>
                </a:solidFill>
                <a:latin typeface="Roboto"/>
                <a:ea typeface="Roboto"/>
                <a:cs typeface="Roboto"/>
                <a:sym typeface="Roboto"/>
              </a:rPr>
              <a:t>we can conclude that Monthly charges plays a crucial role in deciding the churn of customer.Apart from that payment mode,contract type,Internet service,Total charges ,tenure are also among top contributors.On other hand Gender,phone service,multiple lines ,dependents not tend to contribute as significantly.</a:t>
            </a:r>
            <a:endParaRPr sz="1700">
              <a:solidFill>
                <a:schemeClr val="dk1"/>
              </a:solidFill>
              <a:latin typeface="Roboto"/>
              <a:ea typeface="Roboto"/>
              <a:cs typeface="Roboto"/>
              <a:sym typeface="Roboto"/>
            </a:endParaRPr>
          </a:p>
          <a:p>
            <a:pPr marL="363855" marR="5080" lvl="0" indent="-358140" algn="l" rtl="0">
              <a:lnSpc>
                <a:spcPct val="1484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Company can focus on variables that contribute significantly in determining if a customer is leaving or not.</a:t>
            </a:r>
            <a:endParaRPr sz="17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d5aa8603f7_2_0"/>
          <p:cNvSpPr txBox="1">
            <a:spLocks noGrp="1"/>
          </p:cNvSpPr>
          <p:nvPr>
            <p:ph type="title"/>
          </p:nvPr>
        </p:nvSpPr>
        <p:spPr>
          <a:xfrm>
            <a:off x="152400" y="714960"/>
            <a:ext cx="83745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86" name="Google Shape;186;g1d5aa8603f7_2_0"/>
          <p:cNvSpPr txBox="1">
            <a:spLocks noGrp="1"/>
          </p:cNvSpPr>
          <p:nvPr>
            <p:ph type="body" idx="1"/>
          </p:nvPr>
        </p:nvSpPr>
        <p:spPr>
          <a:xfrm>
            <a:off x="490621" y="1176662"/>
            <a:ext cx="81627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87" name="Google Shape;187;g1d5aa8603f7_2_0"/>
          <p:cNvPicPr preferRelativeResize="0"/>
          <p:nvPr/>
        </p:nvPicPr>
        <p:blipFill rotWithShape="1">
          <a:blip r:embed="rId3">
            <a:alphaModFix/>
          </a:blip>
          <a:srcRect l="3567" t="12276" b="13944"/>
          <a:stretch/>
        </p:blipFill>
        <p:spPr>
          <a:xfrm>
            <a:off x="0" y="140150"/>
            <a:ext cx="9144000" cy="4737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1d5aa8603f7_1_35"/>
          <p:cNvSpPr txBox="1">
            <a:spLocks noGrp="1"/>
          </p:cNvSpPr>
          <p:nvPr>
            <p:ph type="title"/>
          </p:nvPr>
        </p:nvSpPr>
        <p:spPr>
          <a:xfrm>
            <a:off x="384725" y="104250"/>
            <a:ext cx="8374500" cy="4926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sz="3200" b="1"/>
              <a:t>Why</a:t>
            </a:r>
            <a:r>
              <a:rPr lang="en-US" sz="3200" b="1">
                <a:solidFill>
                  <a:srgbClr val="2A3890"/>
                </a:solidFill>
              </a:rPr>
              <a:t> EDA ?</a:t>
            </a:r>
            <a:endParaRPr sz="3200" b="1"/>
          </a:p>
        </p:txBody>
      </p:sp>
      <p:sp>
        <p:nvSpPr>
          <p:cNvPr id="63" name="Google Shape;63;g1d5aa8603f7_1_35"/>
          <p:cNvSpPr txBox="1">
            <a:spLocks noGrp="1"/>
          </p:cNvSpPr>
          <p:nvPr>
            <p:ph type="body" idx="1"/>
          </p:nvPr>
        </p:nvSpPr>
        <p:spPr>
          <a:xfrm>
            <a:off x="384725" y="929475"/>
            <a:ext cx="6104100" cy="35865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None/>
            </a:pPr>
            <a:r>
              <a:rPr lang="en-US" sz="2000" b="1"/>
              <a:t>Exploratory Data Analysis</a:t>
            </a:r>
            <a:r>
              <a:rPr lang="en-US" sz="2000"/>
              <a:t> (EDA) is an approach to analyze the data using visual techniques. It is used to discover trends, patterns, or to check assumptions with the help of statistical summary and graphical representations.</a:t>
            </a:r>
            <a:endParaRPr sz="2000"/>
          </a:p>
          <a:p>
            <a:pPr marL="0" lvl="0" indent="0" algn="l" rtl="0">
              <a:lnSpc>
                <a:spcPct val="115000"/>
              </a:lnSpc>
              <a:spcBef>
                <a:spcPts val="0"/>
              </a:spcBef>
              <a:spcAft>
                <a:spcPts val="0"/>
              </a:spcAft>
              <a:buClr>
                <a:schemeClr val="dk1"/>
              </a:buClr>
              <a:buSzPts val="1100"/>
              <a:buFont typeface="Arial"/>
              <a:buNone/>
            </a:pPr>
            <a:r>
              <a:rPr lang="en-US" sz="2000"/>
              <a:t>Customer Churn is the rate at which a commercial customer leaves the commercial business and takes their money elsewhere. Understanding customer churn is vital to the success of a company and a churn analysis is the first step to understanding the customer.</a:t>
            </a:r>
            <a:endParaRPr sz="2000"/>
          </a:p>
          <a:p>
            <a:pPr marL="0" lvl="0" indent="0" algn="l" rtl="0">
              <a:spcBef>
                <a:spcPts val="0"/>
              </a:spcBef>
              <a:spcAft>
                <a:spcPts val="0"/>
              </a:spcAft>
              <a:buNone/>
            </a:pPr>
            <a:endParaRPr sz="2600"/>
          </a:p>
        </p:txBody>
      </p:sp>
      <p:pic>
        <p:nvPicPr>
          <p:cNvPr id="64" name="Google Shape;64;g1d5aa8603f7_1_35"/>
          <p:cNvPicPr preferRelativeResize="0"/>
          <p:nvPr/>
        </p:nvPicPr>
        <p:blipFill>
          <a:blip r:embed="rId3">
            <a:alphaModFix/>
          </a:blip>
          <a:stretch>
            <a:fillRect/>
          </a:stretch>
        </p:blipFill>
        <p:spPr>
          <a:xfrm>
            <a:off x="6815850" y="989575"/>
            <a:ext cx="2158426" cy="2647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1d4c08fd490_4_0"/>
          <p:cNvSpPr txBox="1">
            <a:spLocks noGrp="1"/>
          </p:cNvSpPr>
          <p:nvPr>
            <p:ph type="title"/>
          </p:nvPr>
        </p:nvSpPr>
        <p:spPr>
          <a:xfrm>
            <a:off x="720900" y="1034775"/>
            <a:ext cx="79980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70" name="Google Shape;70;g1d4c08fd490_4_0"/>
          <p:cNvSpPr txBox="1"/>
          <p:nvPr/>
        </p:nvSpPr>
        <p:spPr>
          <a:xfrm>
            <a:off x="437400" y="1322325"/>
            <a:ext cx="67230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000" b="1">
              <a:latin typeface="Calibri"/>
              <a:ea typeface="Calibri"/>
              <a:cs typeface="Calibri"/>
              <a:sym typeface="Calibri"/>
            </a:endParaRPr>
          </a:p>
        </p:txBody>
      </p:sp>
      <p:pic>
        <p:nvPicPr>
          <p:cNvPr id="71" name="Google Shape;71;g1d4c08fd490_4_0"/>
          <p:cNvPicPr preferRelativeResize="0"/>
          <p:nvPr/>
        </p:nvPicPr>
        <p:blipFill>
          <a:blip r:embed="rId3">
            <a:alphaModFix/>
          </a:blip>
          <a:stretch>
            <a:fillRect/>
          </a:stretch>
        </p:blipFill>
        <p:spPr>
          <a:xfrm>
            <a:off x="0" y="405000"/>
            <a:ext cx="9144001" cy="447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384724" y="467785"/>
            <a:ext cx="1901275"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Overview</a:t>
            </a:r>
            <a:endParaRPr/>
          </a:p>
        </p:txBody>
      </p:sp>
      <p:sp>
        <p:nvSpPr>
          <p:cNvPr id="77" name="Google Shape;77;p2"/>
          <p:cNvSpPr txBox="1"/>
          <p:nvPr/>
        </p:nvSpPr>
        <p:spPr>
          <a:xfrm>
            <a:off x="268650" y="1121200"/>
            <a:ext cx="8072400" cy="3598800"/>
          </a:xfrm>
          <a:prstGeom prst="rect">
            <a:avLst/>
          </a:prstGeom>
          <a:noFill/>
          <a:ln>
            <a:noFill/>
          </a:ln>
        </p:spPr>
        <p:txBody>
          <a:bodyPr spcFirstLastPara="1" wrap="square" lIns="0" tIns="12700" rIns="0" bIns="0" anchor="t" anchorCtr="0">
            <a:spAutoFit/>
          </a:bodyPr>
          <a:lstStyle/>
          <a:p>
            <a:pPr marL="363855" marR="5080" lvl="0" indent="-351790" algn="l" rtl="0">
              <a:lnSpc>
                <a:spcPct val="148400"/>
              </a:lnSpc>
              <a:spcBef>
                <a:spcPts val="0"/>
              </a:spcBef>
              <a:spcAft>
                <a:spcPts val="0"/>
              </a:spcAft>
              <a:buClr>
                <a:srgbClr val="434343"/>
              </a:buClr>
              <a:buSzPts val="1600"/>
              <a:buFont typeface="Tahoma"/>
              <a:buChar char="●"/>
            </a:pPr>
            <a:r>
              <a:rPr lang="en-US" sz="1600" b="1">
                <a:solidFill>
                  <a:srgbClr val="434343"/>
                </a:solidFill>
                <a:latin typeface="Roboto"/>
                <a:ea typeface="Roboto"/>
                <a:cs typeface="Roboto"/>
                <a:sym typeface="Roboto"/>
              </a:rPr>
              <a:t>Objective</a:t>
            </a:r>
            <a:r>
              <a:rPr lang="en-US" sz="1600">
                <a:solidFill>
                  <a:srgbClr val="434343"/>
                </a:solidFill>
                <a:latin typeface="Roboto"/>
                <a:ea typeface="Roboto"/>
                <a:cs typeface="Roboto"/>
                <a:sym typeface="Roboto"/>
              </a:rPr>
              <a:t>: To Explore,understand and analyze telecommunication company customer data and identify the meaning insights in order to decrease the customer churn rate.</a:t>
            </a:r>
            <a:endParaRPr sz="1600">
              <a:solidFill>
                <a:schemeClr val="dk1"/>
              </a:solidFill>
              <a:latin typeface="Roboto"/>
              <a:ea typeface="Roboto"/>
              <a:cs typeface="Roboto"/>
              <a:sym typeface="Roboto"/>
            </a:endParaRPr>
          </a:p>
          <a:p>
            <a:pPr marL="363855" marR="0" lvl="0" indent="-351790" algn="l" rtl="0">
              <a:lnSpc>
                <a:spcPct val="100000"/>
              </a:lnSpc>
              <a:spcBef>
                <a:spcPts val="930"/>
              </a:spcBef>
              <a:spcAft>
                <a:spcPts val="0"/>
              </a:spcAft>
              <a:buClr>
                <a:srgbClr val="434343"/>
              </a:buClr>
              <a:buSzPts val="1600"/>
              <a:buFont typeface="Tahoma"/>
              <a:buChar char="●"/>
            </a:pPr>
            <a:r>
              <a:rPr lang="en-US" sz="1600">
                <a:solidFill>
                  <a:srgbClr val="434343"/>
                </a:solidFill>
                <a:latin typeface="Roboto"/>
                <a:ea typeface="Roboto"/>
                <a:cs typeface="Roboto"/>
                <a:sym typeface="Roboto"/>
              </a:rPr>
              <a:t>Data from 7043 customers (21 features):</a:t>
            </a:r>
            <a:endParaRPr sz="1600">
              <a:solidFill>
                <a:srgbClr val="434343"/>
              </a:solidFill>
              <a:latin typeface="Roboto"/>
              <a:ea typeface="Roboto"/>
              <a:cs typeface="Roboto"/>
              <a:sym typeface="Roboto"/>
            </a:endParaRPr>
          </a:p>
          <a:p>
            <a:pPr marL="1371600" lvl="2" indent="-317500" algn="l" rtl="0">
              <a:spcBef>
                <a:spcPts val="944"/>
              </a:spcBef>
              <a:spcAft>
                <a:spcPts val="0"/>
              </a:spcAft>
              <a:buClr>
                <a:srgbClr val="434343"/>
              </a:buClr>
              <a:buSzPts val="1400"/>
              <a:buFont typeface="Tahoma"/>
              <a:buChar char="■"/>
            </a:pPr>
            <a:r>
              <a:rPr lang="en-US">
                <a:solidFill>
                  <a:srgbClr val="434343"/>
                </a:solidFill>
                <a:latin typeface="Roboto"/>
                <a:ea typeface="Roboto"/>
                <a:cs typeface="Roboto"/>
                <a:sym typeface="Roboto"/>
              </a:rPr>
              <a:t>Churn (Yes or No).</a:t>
            </a:r>
            <a:endParaRPr>
              <a:solidFill>
                <a:schemeClr val="dk1"/>
              </a:solidFill>
              <a:latin typeface="Roboto"/>
              <a:ea typeface="Roboto"/>
              <a:cs typeface="Roboto"/>
              <a:sym typeface="Roboto"/>
            </a:endParaRPr>
          </a:p>
          <a:p>
            <a:pPr marL="1371600" lvl="2" indent="-317500" algn="l" rtl="0">
              <a:spcBef>
                <a:spcPts val="735"/>
              </a:spcBef>
              <a:spcAft>
                <a:spcPts val="0"/>
              </a:spcAft>
              <a:buClr>
                <a:srgbClr val="434343"/>
              </a:buClr>
              <a:buSzPts val="1400"/>
              <a:buFont typeface="Tahoma"/>
              <a:buChar char="■"/>
            </a:pPr>
            <a:r>
              <a:rPr lang="en-US">
                <a:solidFill>
                  <a:srgbClr val="434343"/>
                </a:solidFill>
                <a:latin typeface="Roboto"/>
                <a:ea typeface="Roboto"/>
                <a:cs typeface="Roboto"/>
                <a:sym typeface="Roboto"/>
              </a:rPr>
              <a:t>Customer account information (tenure, contract, payments, etc.).</a:t>
            </a:r>
            <a:endParaRPr>
              <a:solidFill>
                <a:schemeClr val="dk1"/>
              </a:solidFill>
              <a:latin typeface="Roboto"/>
              <a:ea typeface="Roboto"/>
              <a:cs typeface="Roboto"/>
              <a:sym typeface="Roboto"/>
            </a:endParaRPr>
          </a:p>
          <a:p>
            <a:pPr marL="1371600" lvl="2" indent="-317500" algn="l" rtl="0">
              <a:spcBef>
                <a:spcPts val="735"/>
              </a:spcBef>
              <a:spcAft>
                <a:spcPts val="0"/>
              </a:spcAft>
              <a:buClr>
                <a:srgbClr val="434343"/>
              </a:buClr>
              <a:buSzPts val="1400"/>
              <a:buFont typeface="Tahoma"/>
              <a:buChar char="■"/>
            </a:pPr>
            <a:r>
              <a:rPr lang="en-US">
                <a:solidFill>
                  <a:srgbClr val="434343"/>
                </a:solidFill>
                <a:latin typeface="Roboto"/>
                <a:ea typeface="Roboto"/>
                <a:cs typeface="Roboto"/>
                <a:sym typeface="Roboto"/>
              </a:rPr>
              <a:t>Demographic Information (Partner, Gender, Age, etc.).</a:t>
            </a:r>
            <a:endParaRPr>
              <a:solidFill>
                <a:schemeClr val="dk1"/>
              </a:solidFill>
              <a:latin typeface="Roboto"/>
              <a:ea typeface="Roboto"/>
              <a:cs typeface="Roboto"/>
              <a:sym typeface="Roboto"/>
            </a:endParaRPr>
          </a:p>
          <a:p>
            <a:pPr marL="1371600" lvl="2" indent="-317500" algn="l" rtl="0">
              <a:spcBef>
                <a:spcPts val="735"/>
              </a:spcBef>
              <a:spcAft>
                <a:spcPts val="0"/>
              </a:spcAft>
              <a:buClr>
                <a:srgbClr val="434343"/>
              </a:buClr>
              <a:buSzPts val="1400"/>
              <a:buFont typeface="Tahoma"/>
              <a:buChar char="■"/>
            </a:pPr>
            <a:r>
              <a:rPr lang="en-US">
                <a:solidFill>
                  <a:srgbClr val="434343"/>
                </a:solidFill>
                <a:latin typeface="Roboto"/>
                <a:ea typeface="Roboto"/>
                <a:cs typeface="Roboto"/>
                <a:sym typeface="Roboto"/>
              </a:rPr>
              <a:t>Add-on services provided by the platform.</a:t>
            </a:r>
            <a:endParaRPr>
              <a:solidFill>
                <a:srgbClr val="434343"/>
              </a:solidFill>
              <a:latin typeface="Roboto"/>
              <a:ea typeface="Roboto"/>
              <a:cs typeface="Roboto"/>
              <a:sym typeface="Roboto"/>
            </a:endParaRPr>
          </a:p>
          <a:p>
            <a:pPr marL="0" marR="0" lvl="0" indent="0" algn="l" rtl="0">
              <a:lnSpc>
                <a:spcPct val="100000"/>
              </a:lnSpc>
              <a:spcBef>
                <a:spcPts val="930"/>
              </a:spcBef>
              <a:spcAft>
                <a:spcPts val="0"/>
              </a:spcAft>
              <a:buNone/>
            </a:pPr>
            <a:endParaRPr sz="1600">
              <a:solidFill>
                <a:srgbClr val="434343"/>
              </a:solidFill>
              <a:latin typeface="Roboto"/>
              <a:ea typeface="Roboto"/>
              <a:cs typeface="Roboto"/>
              <a:sym typeface="Roboto"/>
            </a:endParaRPr>
          </a:p>
          <a:p>
            <a:pPr marL="363855" marR="0" lvl="0" indent="-351790" algn="l" rtl="0">
              <a:lnSpc>
                <a:spcPct val="100000"/>
              </a:lnSpc>
              <a:spcBef>
                <a:spcPts val="930"/>
              </a:spcBef>
              <a:spcAft>
                <a:spcPts val="0"/>
              </a:spcAft>
              <a:buClr>
                <a:srgbClr val="434343"/>
              </a:buClr>
              <a:buSzPts val="1600"/>
              <a:buFont typeface="Tahoma"/>
              <a:buChar char="●"/>
            </a:pPr>
            <a:r>
              <a:rPr lang="en-US" sz="1600" b="1">
                <a:solidFill>
                  <a:srgbClr val="434343"/>
                </a:solidFill>
                <a:latin typeface="Roboto"/>
                <a:ea typeface="Roboto"/>
                <a:cs typeface="Roboto"/>
                <a:sym typeface="Roboto"/>
              </a:rPr>
              <a:t>Source</a:t>
            </a:r>
            <a:r>
              <a:rPr lang="en-US" sz="1600">
                <a:solidFill>
                  <a:srgbClr val="434343"/>
                </a:solidFill>
                <a:latin typeface="Roboto"/>
                <a:ea typeface="Roboto"/>
                <a:cs typeface="Roboto"/>
                <a:sym typeface="Roboto"/>
              </a:rPr>
              <a:t>:</a:t>
            </a:r>
            <a:r>
              <a:rPr lang="en-US" sz="1600">
                <a:solidFill>
                  <a:srgbClr val="F06292"/>
                </a:solidFill>
                <a:latin typeface="Roboto"/>
                <a:ea typeface="Roboto"/>
                <a:cs typeface="Roboto"/>
                <a:sym typeface="Roboto"/>
              </a:rPr>
              <a:t> </a:t>
            </a:r>
            <a:r>
              <a:rPr lang="en-US" sz="1600">
                <a:solidFill>
                  <a:schemeClr val="dk1"/>
                </a:solidFill>
                <a:latin typeface="Roboto"/>
                <a:ea typeface="Roboto"/>
                <a:cs typeface="Roboto"/>
                <a:sym typeface="Roboto"/>
              </a:rPr>
              <a:t>Surge classes,</a:t>
            </a:r>
            <a:r>
              <a:rPr lang="en-US" sz="1500" b="1" i="1" u="none" strike="noStrike">
                <a:solidFill>
                  <a:srgbClr val="000000"/>
                </a:solidFill>
              </a:rPr>
              <a:t>Telecom_churn_data.</a:t>
            </a:r>
            <a:endParaRPr sz="1500" b="1">
              <a:solidFill>
                <a:schemeClr val="dk1"/>
              </a:solidFill>
              <a:latin typeface="Calibri"/>
              <a:ea typeface="Calibri"/>
              <a:cs typeface="Calibri"/>
              <a:sym typeface="Calibri"/>
            </a:endParaRPr>
          </a:p>
          <a:p>
            <a:pPr marL="0" marR="0" lvl="0" indent="0" algn="l" rtl="0">
              <a:spcBef>
                <a:spcPts val="0"/>
              </a:spcBef>
              <a:spcAft>
                <a:spcPts val="0"/>
              </a:spcAft>
              <a:buNone/>
            </a:pPr>
            <a:br>
              <a:rPr lang="en-US" sz="1600">
                <a:solidFill>
                  <a:schemeClr val="dk1"/>
                </a:solidFill>
                <a:latin typeface="Calibri"/>
                <a:ea typeface="Calibri"/>
                <a:cs typeface="Calibri"/>
                <a:sym typeface="Calibri"/>
              </a:rPr>
            </a:br>
            <a:endParaRPr sz="1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d5aa8603f7_1_10"/>
          <p:cNvSpPr txBox="1">
            <a:spLocks noGrp="1"/>
          </p:cNvSpPr>
          <p:nvPr>
            <p:ph type="title"/>
          </p:nvPr>
        </p:nvSpPr>
        <p:spPr>
          <a:xfrm>
            <a:off x="503400" y="0"/>
            <a:ext cx="86406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Data Description</a:t>
            </a:r>
            <a:endParaRPr/>
          </a:p>
        </p:txBody>
      </p:sp>
      <p:sp>
        <p:nvSpPr>
          <p:cNvPr id="83" name="Google Shape;83;g1d5aa8603f7_1_10"/>
          <p:cNvSpPr txBox="1"/>
          <p:nvPr/>
        </p:nvSpPr>
        <p:spPr>
          <a:xfrm>
            <a:off x="164850" y="367325"/>
            <a:ext cx="8042400" cy="4710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US">
                <a:solidFill>
                  <a:schemeClr val="dk1"/>
                </a:solidFill>
              </a:rPr>
              <a:t>CustomerID     	: Unique ID’s for different customers.</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Tenure               	:</a:t>
            </a:r>
            <a:r>
              <a:rPr lang="en-US" sz="1300">
                <a:solidFill>
                  <a:schemeClr val="dk1"/>
                </a:solidFill>
              </a:rPr>
              <a:t>The time for which a customer has been using the service.</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PhoneService    	:</a:t>
            </a:r>
            <a:r>
              <a:rPr lang="en-US" sz="1300">
                <a:solidFill>
                  <a:schemeClr val="dk1"/>
                </a:solidFill>
              </a:rPr>
              <a:t>Whether a customer has a landline phone service along with the internet service.</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Contract              :</a:t>
            </a:r>
            <a:r>
              <a:rPr lang="en-US" sz="1300">
                <a:solidFill>
                  <a:schemeClr val="dk1"/>
                </a:solidFill>
              </a:rPr>
              <a:t>The type of contract a customer has chosen.</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PaperlessBilling	:</a:t>
            </a:r>
            <a:r>
              <a:rPr lang="en-US" sz="1300">
                <a:solidFill>
                  <a:schemeClr val="dk1"/>
                </a:solidFill>
              </a:rPr>
              <a:t>Whether a customer has opted for paperless billing.</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PaymentMethod	:</a:t>
            </a:r>
            <a:r>
              <a:rPr lang="en-US" sz="1300">
                <a:solidFill>
                  <a:schemeClr val="dk1"/>
                </a:solidFill>
              </a:rPr>
              <a:t>Specifies the method by which bills are paid.</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MonthlyCharges	:</a:t>
            </a:r>
            <a:r>
              <a:rPr lang="en-US" sz="1300">
                <a:solidFill>
                  <a:schemeClr val="dk1"/>
                </a:solidFill>
              </a:rPr>
              <a:t>Specifies the money paid by a customer each month.</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TotalCharges	:</a:t>
            </a:r>
            <a:r>
              <a:rPr lang="en-US" sz="1300">
                <a:solidFill>
                  <a:schemeClr val="dk1"/>
                </a:solidFill>
              </a:rPr>
              <a:t>The total money paid by the customer to the company.</a:t>
            </a:r>
            <a:endParaRPr sz="1700">
              <a:solidFill>
                <a:schemeClr val="dk1"/>
              </a:solidFill>
            </a:endParaRPr>
          </a:p>
          <a:p>
            <a:pPr marL="457200" lvl="0" indent="-317500" algn="l" rtl="0">
              <a:spcBef>
                <a:spcPts val="0"/>
              </a:spcBef>
              <a:spcAft>
                <a:spcPts val="0"/>
              </a:spcAft>
              <a:buClr>
                <a:schemeClr val="dk1"/>
              </a:buClr>
              <a:buSzPts val="1400"/>
              <a:buChar char="❖"/>
            </a:pPr>
            <a:r>
              <a:rPr lang="en-US" b="1">
                <a:solidFill>
                  <a:srgbClr val="FF0000"/>
                </a:solidFill>
              </a:rPr>
              <a:t>Churn		: </a:t>
            </a:r>
            <a:r>
              <a:rPr lang="en-US" sz="1300">
                <a:solidFill>
                  <a:srgbClr val="FF0000"/>
                </a:solidFill>
              </a:rPr>
              <a:t>This is the target variable which specifies if a customer has churned or not.</a:t>
            </a:r>
            <a:endParaRPr sz="1700" b="1">
              <a:solidFill>
                <a:srgbClr val="FF0000"/>
              </a:solidFill>
            </a:endParaRPr>
          </a:p>
          <a:p>
            <a:pPr marL="457200" lvl="0" indent="-317500" algn="l" rtl="0">
              <a:spcBef>
                <a:spcPts val="0"/>
              </a:spcBef>
              <a:spcAft>
                <a:spcPts val="0"/>
              </a:spcAft>
              <a:buClr>
                <a:schemeClr val="dk1"/>
              </a:buClr>
              <a:buSzPts val="1400"/>
              <a:buChar char="❖"/>
            </a:pPr>
            <a:r>
              <a:rPr lang="en-US">
                <a:solidFill>
                  <a:schemeClr val="dk1"/>
                </a:solidFill>
              </a:rPr>
              <a:t>Gender		:</a:t>
            </a:r>
            <a:r>
              <a:rPr lang="en-US" sz="1300">
                <a:solidFill>
                  <a:schemeClr val="dk1"/>
                </a:solidFill>
              </a:rPr>
              <a:t>The gender of a person.</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SeniorCitizen	:</a:t>
            </a:r>
            <a:r>
              <a:rPr lang="en-US" sz="1300">
                <a:solidFill>
                  <a:schemeClr val="dk1"/>
                </a:solidFill>
              </a:rPr>
              <a:t>Whether a customer can be classified as a senior citizen.</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Partner		:</a:t>
            </a:r>
            <a:r>
              <a:rPr lang="en-US" sz="1300">
                <a:solidFill>
                  <a:schemeClr val="dk1"/>
                </a:solidFill>
              </a:rPr>
              <a:t>If a customer is married/ in a live-in relationship.</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Dependents	:</a:t>
            </a:r>
            <a:r>
              <a:rPr lang="en-US" sz="1300">
                <a:solidFill>
                  <a:schemeClr val="dk1"/>
                </a:solidFill>
              </a:rPr>
              <a:t>If a customer has dependents (children/ retired parents).</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MultipleLines	:</a:t>
            </a:r>
            <a:r>
              <a:rPr lang="en-US" sz="1300">
                <a:solidFill>
                  <a:schemeClr val="dk1"/>
                </a:solidFill>
              </a:rPr>
              <a:t>Whether a customer has multiple lines of internet connectivity.</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InternetService	:</a:t>
            </a:r>
            <a:r>
              <a:rPr lang="en-US" sz="1300">
                <a:solidFill>
                  <a:schemeClr val="dk1"/>
                </a:solidFill>
              </a:rPr>
              <a:t>The type of internet services chosen by the customer.</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OnlineSecurity	:</a:t>
            </a:r>
            <a:r>
              <a:rPr lang="en-US" sz="1300">
                <a:solidFill>
                  <a:schemeClr val="dk1"/>
                </a:solidFill>
              </a:rPr>
              <a:t>Specifies if a customer has online security.</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OnlineBackup	:</a:t>
            </a:r>
            <a:r>
              <a:rPr lang="en-US" sz="1300">
                <a:solidFill>
                  <a:schemeClr val="dk1"/>
                </a:solidFill>
              </a:rPr>
              <a:t>Specifies if a customer has online backup.</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DeviceProtection:</a:t>
            </a:r>
            <a:r>
              <a:rPr lang="en-US" sz="1300">
                <a:solidFill>
                  <a:schemeClr val="dk1"/>
                </a:solidFill>
              </a:rPr>
              <a:t>Specifies if a customer has opted for device protection.</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TechSupport	:</a:t>
            </a:r>
            <a:r>
              <a:rPr lang="en-US" sz="1300">
                <a:solidFill>
                  <a:schemeClr val="dk1"/>
                </a:solidFill>
              </a:rPr>
              <a:t>Whether a customer has opted for tech support of not.</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StreamingTV	:</a:t>
            </a:r>
            <a:r>
              <a:rPr lang="en-US" sz="1300">
                <a:solidFill>
                  <a:schemeClr val="dk1"/>
                </a:solidFill>
              </a:rPr>
              <a:t>Whether a customer has an option of TV streaming.</a:t>
            </a:r>
            <a:endParaRPr sz="1700">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StreamingMovies:</a:t>
            </a:r>
            <a:r>
              <a:rPr lang="en-US" sz="1300">
                <a:solidFill>
                  <a:schemeClr val="dk1"/>
                </a:solidFill>
              </a:rPr>
              <a:t>Whether a customer has an option of Movie streaming.</a:t>
            </a:r>
            <a:endParaRPr sz="1700">
              <a:solidFill>
                <a:schemeClr val="dk1"/>
              </a:solidFill>
            </a:endParaRPr>
          </a:p>
        </p:txBody>
      </p:sp>
      <p:sp>
        <p:nvSpPr>
          <p:cNvPr id="84" name="Google Shape;84;g1d5aa8603f7_1_10"/>
          <p:cNvSpPr txBox="1"/>
          <p:nvPr/>
        </p:nvSpPr>
        <p:spPr>
          <a:xfrm>
            <a:off x="8714050" y="-268200"/>
            <a:ext cx="273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419725" y="310475"/>
            <a:ext cx="6378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Target - Customer Churn distribution</a:t>
            </a:r>
            <a:endParaRPr/>
          </a:p>
        </p:txBody>
      </p:sp>
      <p:pic>
        <p:nvPicPr>
          <p:cNvPr id="90" name="Google Shape;90;p3"/>
          <p:cNvPicPr preferRelativeResize="0"/>
          <p:nvPr/>
        </p:nvPicPr>
        <p:blipFill>
          <a:blip r:embed="rId3">
            <a:alphaModFix/>
          </a:blip>
          <a:stretch>
            <a:fillRect/>
          </a:stretch>
        </p:blipFill>
        <p:spPr>
          <a:xfrm>
            <a:off x="295125" y="823538"/>
            <a:ext cx="5765675" cy="2920925"/>
          </a:xfrm>
          <a:prstGeom prst="rect">
            <a:avLst/>
          </a:prstGeom>
          <a:noFill/>
          <a:ln>
            <a:noFill/>
          </a:ln>
        </p:spPr>
      </p:pic>
      <p:sp>
        <p:nvSpPr>
          <p:cNvPr id="91" name="Google Shape;91;p3"/>
          <p:cNvSpPr txBox="1"/>
          <p:nvPr/>
        </p:nvSpPr>
        <p:spPr>
          <a:xfrm>
            <a:off x="849375" y="3664950"/>
            <a:ext cx="5471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292929"/>
                </a:solidFill>
                <a:highlight>
                  <a:srgbClr val="FFFFFF"/>
                </a:highlight>
                <a:latin typeface="Roboto Medium"/>
                <a:ea typeface="Roboto Medium"/>
                <a:cs typeface="Roboto Medium"/>
                <a:sym typeface="Roboto Medium"/>
              </a:rPr>
              <a:t> Insights:</a:t>
            </a:r>
            <a:endParaRPr>
              <a:solidFill>
                <a:srgbClr val="292929"/>
              </a:solidFill>
              <a:highlight>
                <a:srgbClr val="FFFFFF"/>
              </a:highlight>
              <a:latin typeface="Roboto Medium"/>
              <a:ea typeface="Roboto Medium"/>
              <a:cs typeface="Roboto Medium"/>
              <a:sym typeface="Roboto Medium"/>
            </a:endParaRPr>
          </a:p>
          <a:p>
            <a:pPr marL="457200" lvl="0" indent="-317500" algn="l" rtl="0">
              <a:spcBef>
                <a:spcPts val="0"/>
              </a:spcBef>
              <a:spcAft>
                <a:spcPts val="0"/>
              </a:spcAft>
              <a:buClr>
                <a:srgbClr val="292929"/>
              </a:buClr>
              <a:buSzPts val="1400"/>
              <a:buFont typeface="Roboto Medium"/>
              <a:buChar char="●"/>
            </a:pPr>
            <a:r>
              <a:rPr lang="en-US">
                <a:solidFill>
                  <a:srgbClr val="292929"/>
                </a:solidFill>
                <a:highlight>
                  <a:srgbClr val="FFFFFF"/>
                </a:highlight>
                <a:latin typeface="Roboto Medium"/>
                <a:ea typeface="Roboto Medium"/>
                <a:cs typeface="Roboto Medium"/>
                <a:sym typeface="Roboto Medium"/>
              </a:rPr>
              <a:t>About 27% of the Telecom customers from our                            dataset end up churning.</a:t>
            </a:r>
            <a:endParaRPr>
              <a:solidFill>
                <a:srgbClr val="292929"/>
              </a:solidFill>
              <a:highlight>
                <a:srgbClr val="FFFFFF"/>
              </a:highlight>
              <a:latin typeface="Roboto Medium"/>
              <a:ea typeface="Roboto Medium"/>
              <a:cs typeface="Roboto Medium"/>
              <a:sym typeface="Roboto Medium"/>
            </a:endParaRPr>
          </a:p>
          <a:p>
            <a:pPr marL="457200" lvl="0" indent="-317500" algn="l" rtl="0">
              <a:spcBef>
                <a:spcPts val="0"/>
              </a:spcBef>
              <a:spcAft>
                <a:spcPts val="0"/>
              </a:spcAft>
              <a:buClr>
                <a:srgbClr val="292929"/>
              </a:buClr>
              <a:buSzPts val="1400"/>
              <a:buFont typeface="Roboto Medium"/>
              <a:buChar char="●"/>
            </a:pPr>
            <a:r>
              <a:rPr lang="en-US">
                <a:solidFill>
                  <a:srgbClr val="292929"/>
                </a:solidFill>
                <a:highlight>
                  <a:srgbClr val="FFFFFF"/>
                </a:highlight>
                <a:latin typeface="Roboto Medium"/>
                <a:ea typeface="Roboto Medium"/>
                <a:cs typeface="Roboto Medium"/>
                <a:sym typeface="Roboto Medium"/>
              </a:rPr>
              <a:t>Remaining 73% of the telecom customers didn’t churn</a:t>
            </a:r>
            <a:endParaRPr>
              <a:solidFill>
                <a:srgbClr val="292929"/>
              </a:solidFill>
              <a:highlight>
                <a:srgbClr val="FFFFFF"/>
              </a:highlight>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645950" y="180050"/>
            <a:ext cx="82965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000000"/>
              </a:buClr>
              <a:buFont typeface="Arial"/>
              <a:buNone/>
            </a:pPr>
            <a:r>
              <a:rPr lang="en-US"/>
              <a:t>How Contract type influence the churn rate?</a:t>
            </a:r>
            <a:endParaRPr/>
          </a:p>
        </p:txBody>
      </p:sp>
      <p:pic>
        <p:nvPicPr>
          <p:cNvPr id="97" name="Google Shape;97;p4"/>
          <p:cNvPicPr preferRelativeResize="0"/>
          <p:nvPr/>
        </p:nvPicPr>
        <p:blipFill>
          <a:blip r:embed="rId3">
            <a:alphaModFix/>
          </a:blip>
          <a:stretch>
            <a:fillRect/>
          </a:stretch>
        </p:blipFill>
        <p:spPr>
          <a:xfrm>
            <a:off x="645950" y="928575"/>
            <a:ext cx="3811199" cy="2182326"/>
          </a:xfrm>
          <a:prstGeom prst="rect">
            <a:avLst/>
          </a:prstGeom>
          <a:noFill/>
          <a:ln>
            <a:noFill/>
          </a:ln>
        </p:spPr>
      </p:pic>
      <p:pic>
        <p:nvPicPr>
          <p:cNvPr id="98" name="Google Shape;98;p4"/>
          <p:cNvPicPr preferRelativeResize="0"/>
          <p:nvPr/>
        </p:nvPicPr>
        <p:blipFill>
          <a:blip r:embed="rId4">
            <a:alphaModFix/>
          </a:blip>
          <a:stretch>
            <a:fillRect/>
          </a:stretch>
        </p:blipFill>
        <p:spPr>
          <a:xfrm>
            <a:off x="4772425" y="654650"/>
            <a:ext cx="3980400" cy="2751000"/>
          </a:xfrm>
          <a:prstGeom prst="rect">
            <a:avLst/>
          </a:prstGeom>
          <a:noFill/>
          <a:ln>
            <a:noFill/>
          </a:ln>
        </p:spPr>
      </p:pic>
      <p:sp>
        <p:nvSpPr>
          <p:cNvPr id="99" name="Google Shape;99;p4"/>
          <p:cNvSpPr txBox="1"/>
          <p:nvPr/>
        </p:nvSpPr>
        <p:spPr>
          <a:xfrm>
            <a:off x="645950" y="3220475"/>
            <a:ext cx="5876100" cy="16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lvl="0" indent="-278130" algn="l" rtl="0">
              <a:spcBef>
                <a:spcPts val="1000"/>
              </a:spcBef>
              <a:spcAft>
                <a:spcPts val="0"/>
              </a:spcAft>
              <a:buClr>
                <a:schemeClr val="dk1"/>
              </a:buClr>
              <a:buSzPts val="1400"/>
              <a:buFont typeface="Roboto"/>
              <a:buChar char="-"/>
            </a:pPr>
            <a:r>
              <a:rPr lang="en-US">
                <a:solidFill>
                  <a:schemeClr val="dk1"/>
                </a:solidFill>
                <a:latin typeface="Roboto"/>
                <a:ea typeface="Roboto"/>
                <a:cs typeface="Roboto"/>
                <a:sym typeface="Roboto"/>
              </a:rPr>
              <a:t>More customers are likely to choose monthly contract types</a:t>
            </a:r>
            <a:endParaRPr>
              <a:solidFill>
                <a:schemeClr val="dk1"/>
              </a:solidFill>
              <a:latin typeface="Roboto"/>
              <a:ea typeface="Roboto"/>
              <a:cs typeface="Roboto"/>
              <a:sym typeface="Roboto"/>
            </a:endParaRPr>
          </a:p>
          <a:p>
            <a:pPr marL="290195" lvl="0" indent="-278130" algn="l" rtl="0">
              <a:spcBef>
                <a:spcPts val="1000"/>
              </a:spcBef>
              <a:spcAft>
                <a:spcPts val="0"/>
              </a:spcAft>
              <a:buClr>
                <a:schemeClr val="dk1"/>
              </a:buClr>
              <a:buSzPts val="1400"/>
              <a:buFont typeface="Roboto"/>
              <a:buChar char="-"/>
            </a:pPr>
            <a:r>
              <a:rPr lang="en-US">
                <a:solidFill>
                  <a:schemeClr val="dk1"/>
                </a:solidFill>
                <a:latin typeface="Roboto"/>
                <a:ea typeface="Roboto"/>
                <a:cs typeface="Roboto"/>
                <a:sym typeface="Roboto"/>
              </a:rPr>
              <a:t>Monthly customers are more likely to churn because of no contract terms, as they are free-to-go customers.</a:t>
            </a:r>
            <a:endParaRPr>
              <a:solidFill>
                <a:schemeClr val="dk1"/>
              </a:solidFill>
              <a:latin typeface="Roboto"/>
              <a:ea typeface="Roboto"/>
              <a:cs typeface="Roboto"/>
              <a:sym typeface="Roboto"/>
            </a:endParaRPr>
          </a:p>
          <a:p>
            <a:pPr marL="290195" lvl="0" indent="-278130" algn="l" rtl="0">
              <a:spcBef>
                <a:spcPts val="869"/>
              </a:spcBef>
              <a:spcAft>
                <a:spcPts val="0"/>
              </a:spcAft>
              <a:buClr>
                <a:schemeClr val="dk1"/>
              </a:buClr>
              <a:buSzPts val="1400"/>
              <a:buFont typeface="Roboto"/>
              <a:buChar char="-"/>
            </a:pPr>
            <a:r>
              <a:rPr lang="en-US">
                <a:solidFill>
                  <a:schemeClr val="dk1"/>
                </a:solidFill>
                <a:latin typeface="Roboto"/>
                <a:ea typeface="Roboto"/>
                <a:cs typeface="Roboto"/>
                <a:sym typeface="Roboto"/>
              </a:rPr>
              <a:t>Churn decreases as contract lengths increase</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182200" y="163225"/>
            <a:ext cx="99723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 Does Raise in MonthlyCharges effect the churning?</a:t>
            </a:r>
            <a:endParaRPr/>
          </a:p>
        </p:txBody>
      </p:sp>
      <p:sp>
        <p:nvSpPr>
          <p:cNvPr id="105" name="Google Shape;105;p5"/>
          <p:cNvSpPr txBox="1"/>
          <p:nvPr/>
        </p:nvSpPr>
        <p:spPr>
          <a:xfrm>
            <a:off x="1171626" y="3554172"/>
            <a:ext cx="5751900" cy="339900"/>
          </a:xfrm>
          <a:prstGeom prst="rect">
            <a:avLst/>
          </a:prstGeom>
          <a:noFill/>
          <a:ln>
            <a:noFill/>
          </a:ln>
        </p:spPr>
        <p:txBody>
          <a:bodyPr spcFirstLastPara="1" wrap="square" lIns="0" tIns="123175" rIns="0" bIns="0" anchor="t" anchorCtr="0">
            <a:spAutoFit/>
          </a:bodyPr>
          <a:lstStyle/>
          <a:p>
            <a:pPr marL="290195" marR="0" lvl="0" indent="-278130" algn="l" rtl="0">
              <a:lnSpc>
                <a:spcPct val="100000"/>
              </a:lnSpc>
              <a:spcBef>
                <a:spcPts val="869"/>
              </a:spcBef>
              <a:spcAft>
                <a:spcPts val="0"/>
              </a:spcAft>
              <a:buClr>
                <a:srgbClr val="2A3890"/>
              </a:buClr>
              <a:buSzPts val="1400"/>
              <a:buFont typeface="Roboto"/>
              <a:buChar char="-"/>
            </a:pPr>
            <a:endParaRPr sz="1400">
              <a:solidFill>
                <a:schemeClr val="dk1"/>
              </a:solidFill>
              <a:latin typeface="Roboto"/>
              <a:ea typeface="Roboto"/>
              <a:cs typeface="Roboto"/>
              <a:sym typeface="Roboto"/>
            </a:endParaRPr>
          </a:p>
        </p:txBody>
      </p:sp>
      <p:pic>
        <p:nvPicPr>
          <p:cNvPr id="106" name="Google Shape;106;p5"/>
          <p:cNvPicPr preferRelativeResize="0"/>
          <p:nvPr/>
        </p:nvPicPr>
        <p:blipFill>
          <a:blip r:embed="rId3">
            <a:alphaModFix/>
          </a:blip>
          <a:stretch>
            <a:fillRect/>
          </a:stretch>
        </p:blipFill>
        <p:spPr>
          <a:xfrm>
            <a:off x="4939200" y="823875"/>
            <a:ext cx="3645150" cy="2733863"/>
          </a:xfrm>
          <a:prstGeom prst="rect">
            <a:avLst/>
          </a:prstGeom>
          <a:noFill/>
          <a:ln>
            <a:noFill/>
          </a:ln>
        </p:spPr>
      </p:pic>
      <p:pic>
        <p:nvPicPr>
          <p:cNvPr id="107" name="Google Shape;107;p5"/>
          <p:cNvPicPr preferRelativeResize="0"/>
          <p:nvPr/>
        </p:nvPicPr>
        <p:blipFill>
          <a:blip r:embed="rId4">
            <a:alphaModFix/>
          </a:blip>
          <a:stretch>
            <a:fillRect/>
          </a:stretch>
        </p:blipFill>
        <p:spPr>
          <a:xfrm>
            <a:off x="633250" y="765325"/>
            <a:ext cx="3645158" cy="2733874"/>
          </a:xfrm>
          <a:prstGeom prst="rect">
            <a:avLst/>
          </a:prstGeom>
          <a:noFill/>
          <a:ln>
            <a:noFill/>
          </a:ln>
        </p:spPr>
      </p:pic>
      <p:sp>
        <p:nvSpPr>
          <p:cNvPr id="108" name="Google Shape;108;p5"/>
          <p:cNvSpPr txBox="1"/>
          <p:nvPr/>
        </p:nvSpPr>
        <p:spPr>
          <a:xfrm>
            <a:off x="633250" y="3499200"/>
            <a:ext cx="6290400" cy="131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457200" lvl="0" indent="-317500" algn="l" rtl="0">
              <a:spcBef>
                <a:spcPts val="1000"/>
              </a:spcBef>
              <a:spcAft>
                <a:spcPts val="0"/>
              </a:spcAft>
              <a:buClr>
                <a:schemeClr val="dk1"/>
              </a:buClr>
              <a:buSzPts val="1400"/>
              <a:buFont typeface="Roboto"/>
              <a:buChar char="-"/>
            </a:pPr>
            <a:r>
              <a:rPr lang="en-US">
                <a:solidFill>
                  <a:schemeClr val="dk1"/>
                </a:solidFill>
                <a:latin typeface="Roboto"/>
                <a:ea typeface="Roboto"/>
                <a:cs typeface="Roboto"/>
                <a:sym typeface="Roboto"/>
              </a:rPr>
              <a:t>As monthly charges increase, the probability of customer churn increases</a:t>
            </a:r>
            <a:endParaRPr>
              <a:solidFill>
                <a:schemeClr val="dk1"/>
              </a:solidFill>
              <a:latin typeface="Roboto"/>
              <a:ea typeface="Roboto"/>
              <a:cs typeface="Roboto"/>
              <a:sym typeface="Roboto"/>
            </a:endParaRPr>
          </a:p>
          <a:p>
            <a:pPr marL="457200" lvl="0" indent="-317500" algn="l" rtl="0">
              <a:spcBef>
                <a:spcPts val="869"/>
              </a:spcBef>
              <a:spcAft>
                <a:spcPts val="0"/>
              </a:spcAft>
              <a:buClr>
                <a:schemeClr val="dk1"/>
              </a:buClr>
              <a:buSzPts val="1400"/>
              <a:buFont typeface="Roboto"/>
              <a:buChar char="-"/>
            </a:pPr>
            <a:r>
              <a:rPr lang="en-US">
                <a:solidFill>
                  <a:schemeClr val="dk1"/>
                </a:solidFill>
                <a:latin typeface="Roboto"/>
                <a:ea typeface="Roboto"/>
                <a:cs typeface="Roboto"/>
                <a:sym typeface="Roboto"/>
              </a:rPr>
              <a:t>Customers who churn are most likely to have bills exceeding $60</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
          <p:cNvPicPr preferRelativeResize="0"/>
          <p:nvPr/>
        </p:nvPicPr>
        <p:blipFill>
          <a:blip r:embed="rId3">
            <a:alphaModFix/>
          </a:blip>
          <a:stretch>
            <a:fillRect/>
          </a:stretch>
        </p:blipFill>
        <p:spPr>
          <a:xfrm>
            <a:off x="233700" y="827250"/>
            <a:ext cx="4513676" cy="2410650"/>
          </a:xfrm>
          <a:prstGeom prst="rect">
            <a:avLst/>
          </a:prstGeom>
          <a:noFill/>
          <a:ln>
            <a:noFill/>
          </a:ln>
        </p:spPr>
      </p:pic>
      <p:pic>
        <p:nvPicPr>
          <p:cNvPr id="114" name="Google Shape;114;p7"/>
          <p:cNvPicPr preferRelativeResize="0"/>
          <p:nvPr/>
        </p:nvPicPr>
        <p:blipFill>
          <a:blip r:embed="rId4">
            <a:alphaModFix/>
          </a:blip>
          <a:stretch>
            <a:fillRect/>
          </a:stretch>
        </p:blipFill>
        <p:spPr>
          <a:xfrm>
            <a:off x="5124450" y="552450"/>
            <a:ext cx="3741424" cy="2806075"/>
          </a:xfrm>
          <a:prstGeom prst="rect">
            <a:avLst/>
          </a:prstGeom>
          <a:noFill/>
          <a:ln>
            <a:noFill/>
          </a:ln>
        </p:spPr>
      </p:pic>
      <p:sp>
        <p:nvSpPr>
          <p:cNvPr id="115" name="Google Shape;115;p7"/>
          <p:cNvSpPr txBox="1"/>
          <p:nvPr/>
        </p:nvSpPr>
        <p:spPr>
          <a:xfrm>
            <a:off x="233700" y="3237900"/>
            <a:ext cx="6390600" cy="13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dk1"/>
                </a:solidFill>
                <a:latin typeface="Roboto"/>
                <a:ea typeface="Roboto"/>
                <a:cs typeface="Roboto"/>
                <a:sym typeface="Roboto"/>
              </a:rPr>
              <a:t>Insights:</a:t>
            </a:r>
            <a:endParaRPr sz="1600" b="1">
              <a:solidFill>
                <a:schemeClr val="dk1"/>
              </a:solidFill>
              <a:latin typeface="Roboto"/>
              <a:ea typeface="Roboto"/>
              <a:cs typeface="Roboto"/>
              <a:sym typeface="Roboto"/>
            </a:endParaRPr>
          </a:p>
          <a:p>
            <a:pPr marL="290195" lvl="0" indent="-278130" algn="l" rtl="0">
              <a:spcBef>
                <a:spcPts val="1000"/>
              </a:spcBef>
              <a:spcAft>
                <a:spcPts val="0"/>
              </a:spcAft>
              <a:buClr>
                <a:schemeClr val="dk1"/>
              </a:buClr>
              <a:buSzPts val="1400"/>
              <a:buFont typeface="Roboto"/>
              <a:buChar char="-"/>
            </a:pPr>
            <a:r>
              <a:rPr lang="en-US">
                <a:solidFill>
                  <a:schemeClr val="dk1"/>
                </a:solidFill>
                <a:latin typeface="Roboto"/>
                <a:ea typeface="Roboto"/>
                <a:cs typeface="Roboto"/>
                <a:sym typeface="Roboto"/>
              </a:rPr>
              <a:t>As the Tenure increases,the probability of customer churn decreases</a:t>
            </a:r>
            <a:endParaRPr>
              <a:solidFill>
                <a:schemeClr val="dk1"/>
              </a:solidFill>
              <a:latin typeface="Roboto"/>
              <a:ea typeface="Roboto"/>
              <a:cs typeface="Roboto"/>
              <a:sym typeface="Roboto"/>
            </a:endParaRPr>
          </a:p>
          <a:p>
            <a:pPr marL="290195" lvl="0" indent="-278130" algn="l" rtl="0">
              <a:spcBef>
                <a:spcPts val="1000"/>
              </a:spcBef>
              <a:spcAft>
                <a:spcPts val="1000"/>
              </a:spcAft>
              <a:buClr>
                <a:schemeClr val="dk1"/>
              </a:buClr>
              <a:buSzPts val="1400"/>
              <a:buFont typeface="Roboto"/>
              <a:buChar char="-"/>
            </a:pPr>
            <a:r>
              <a:rPr lang="en-US">
                <a:solidFill>
                  <a:schemeClr val="dk1"/>
                </a:solidFill>
                <a:latin typeface="Roboto"/>
                <a:ea typeface="Roboto"/>
                <a:cs typeface="Roboto"/>
                <a:sym typeface="Roboto"/>
              </a:rPr>
              <a:t>Customers have the highest probability of churning within the ﬁrst 20 months on the  platform</a:t>
            </a:r>
            <a:endParaRPr>
              <a:solidFill>
                <a:schemeClr val="dk1"/>
              </a:solidFill>
              <a:latin typeface="Roboto"/>
              <a:ea typeface="Roboto"/>
              <a:cs typeface="Roboto"/>
              <a:sym typeface="Roboto"/>
            </a:endParaRPr>
          </a:p>
        </p:txBody>
      </p:sp>
      <p:sp>
        <p:nvSpPr>
          <p:cNvPr id="116" name="Google Shape;116;p7"/>
          <p:cNvSpPr txBox="1"/>
          <p:nvPr/>
        </p:nvSpPr>
        <p:spPr>
          <a:xfrm>
            <a:off x="0" y="0"/>
            <a:ext cx="9144000" cy="1200600"/>
          </a:xfrm>
          <a:prstGeom prst="rect">
            <a:avLst/>
          </a:prstGeom>
          <a:noFill/>
          <a:ln>
            <a:noFill/>
          </a:ln>
        </p:spPr>
        <p:txBody>
          <a:bodyPr spcFirstLastPara="1" wrap="square" lIns="91425" tIns="91425" rIns="91425" bIns="91425" anchor="t" anchorCtr="0">
            <a:spAutoFit/>
          </a:bodyPr>
          <a:lstStyle/>
          <a:p>
            <a:pPr marL="190500" marR="190500" lvl="0" indent="0" algn="l" rtl="0">
              <a:spcBef>
                <a:spcPts val="1000"/>
              </a:spcBef>
              <a:spcAft>
                <a:spcPts val="0"/>
              </a:spcAft>
              <a:buClr>
                <a:schemeClr val="dk1"/>
              </a:buClr>
              <a:buSzPts val="1100"/>
              <a:buFont typeface="Arial"/>
              <a:buNone/>
            </a:pPr>
            <a:r>
              <a:rPr lang="en-US" sz="2200">
                <a:solidFill>
                  <a:srgbClr val="212D73"/>
                </a:solidFill>
                <a:highlight>
                  <a:srgbClr val="FFFFFF"/>
                </a:highlight>
                <a:latin typeface="Roboto"/>
                <a:ea typeface="Roboto"/>
                <a:cs typeface="Roboto"/>
                <a:sym typeface="Roboto"/>
              </a:rPr>
              <a:t>HYPOTHESIS is that the customer using the service for the longest time would like to Churn.</a:t>
            </a:r>
            <a:endParaRPr sz="2200">
              <a:solidFill>
                <a:srgbClr val="212D73"/>
              </a:solidFill>
              <a:highlight>
                <a:srgbClr val="FFFFFF"/>
              </a:highlight>
              <a:latin typeface="Roboto"/>
              <a:ea typeface="Roboto"/>
              <a:cs typeface="Roboto"/>
              <a:sym typeface="Roboto"/>
            </a:endParaRPr>
          </a:p>
          <a:p>
            <a:pPr marL="0" lvl="0" indent="0" algn="l" rtl="0">
              <a:spcBef>
                <a:spcPts val="0"/>
              </a:spcBef>
              <a:spcAft>
                <a:spcPts val="0"/>
              </a:spcAft>
              <a:buNone/>
            </a:pPr>
            <a:endParaRPr sz="2200">
              <a:solidFill>
                <a:srgbClr val="212D7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0629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Why EDA ?</vt:lpstr>
      <vt:lpstr>PowerPoint Presentation</vt:lpstr>
      <vt:lpstr>Overview</vt:lpstr>
      <vt:lpstr>Data Description</vt:lpstr>
      <vt:lpstr>Target - Customer Churn distribution</vt:lpstr>
      <vt:lpstr>How Contract type influence the churn rate?</vt:lpstr>
      <vt:lpstr> Does Raise in MonthlyCharges effect the churning?</vt:lpstr>
      <vt:lpstr>PowerPoint Presentation</vt:lpstr>
      <vt:lpstr>Does Payment Method and Churn rate have any correlation?</vt:lpstr>
      <vt:lpstr>which Internet Service is mostly used?</vt:lpstr>
      <vt:lpstr>Internet Service vs MonthlyCharges</vt:lpstr>
      <vt:lpstr>which category of Citizens churns the most ?</vt:lpstr>
      <vt:lpstr>Add-On Services</vt:lpstr>
      <vt:lpstr>PowerPoint Presentation</vt:lpstr>
      <vt:lpstr>PowerPoint Presentation</vt:lpstr>
      <vt:lpstr>Summary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Gudiwada Lakshmi Narayana</cp:lastModifiedBy>
  <cp:revision>1</cp:revision>
  <dcterms:created xsi:type="dcterms:W3CDTF">2023-01-13T10:25:49Z</dcterms:created>
  <dcterms:modified xsi:type="dcterms:W3CDTF">2023-10-18T17:18:25Z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