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5" r:id="rId4"/>
    <p:sldId id="273" r:id="rId5"/>
    <p:sldId id="258" r:id="rId6"/>
    <p:sldId id="267" r:id="rId7"/>
    <p:sldId id="268" r:id="rId8"/>
    <p:sldId id="269" r:id="rId9"/>
    <p:sldId id="259" r:id="rId10"/>
    <p:sldId id="260" r:id="rId11"/>
    <p:sldId id="261" r:id="rId12"/>
    <p:sldId id="263" r:id="rId13"/>
    <p:sldId id="264" r:id="rId14"/>
    <p:sldId id="272"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22AFE8-1778-4CF7-BE7F-1428A67E5B5E}" type="datetimeFigureOut">
              <a:rPr lang="en-US" smtClean="0"/>
              <a:pPr/>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22AFE8-1778-4CF7-BE7F-1428A67E5B5E}" type="datetimeFigureOut">
              <a:rPr lang="en-US" smtClean="0"/>
              <a:pPr/>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22AFE8-1778-4CF7-BE7F-1428A67E5B5E}" type="datetimeFigureOut">
              <a:rPr lang="en-US" smtClean="0"/>
              <a:pPr/>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82044" y="1419727"/>
            <a:ext cx="8339136" cy="4384175"/>
          </a:xfrm>
          <a:prstGeom prst="rect">
            <a:avLst/>
          </a:prstGeom>
        </p:spPr>
        <p:txBody>
          <a:bodyPr>
            <a:noAutofit/>
          </a:bodyPr>
          <a:lstStyle>
            <a:lvl1pPr marL="257175" indent="-257175">
              <a:lnSpc>
                <a:spcPct val="130000"/>
              </a:lnSpc>
              <a:spcBef>
                <a:spcPts val="0"/>
              </a:spcBef>
              <a:buFont typeface="Arial" panose="020B0604020202020204" pitchFamily="34" charset="0"/>
              <a:buChar char="•"/>
              <a:defRPr sz="2025" b="0">
                <a:solidFill>
                  <a:schemeClr val="tx2"/>
                </a:solidFill>
              </a:defRPr>
            </a:lvl1pPr>
            <a:lvl2pPr marL="342900" indent="0">
              <a:buNone/>
              <a:defRPr sz="2700" b="1"/>
            </a:lvl2pPr>
            <a:lvl3pPr marL="685800" indent="0">
              <a:buNone/>
              <a:defRPr sz="2700" b="1"/>
            </a:lvl3pPr>
            <a:lvl4pPr marL="1028700" indent="0">
              <a:buNone/>
              <a:defRPr sz="2700" b="1"/>
            </a:lvl4pPr>
            <a:lvl5pPr marL="1371600" indent="0">
              <a:buNone/>
              <a:defRPr sz="2700" b="1"/>
            </a:lvl5pPr>
          </a:lstStyle>
          <a:p>
            <a:pPr lvl="0"/>
            <a:r>
              <a:rPr lang="en-US" dirty="0"/>
              <a:t>Never make the font size smaller than this.</a:t>
            </a:r>
          </a:p>
          <a:p>
            <a:pPr lvl="0"/>
            <a:endParaRPr lang="en-US" dirty="0"/>
          </a:p>
        </p:txBody>
      </p:sp>
      <p:sp>
        <p:nvSpPr>
          <p:cNvPr id="2" name="Title 1"/>
          <p:cNvSpPr>
            <a:spLocks noGrp="1"/>
          </p:cNvSpPr>
          <p:nvPr>
            <p:ph type="title" hasCustomPrompt="1"/>
          </p:nvPr>
        </p:nvSpPr>
        <p:spPr>
          <a:xfrm>
            <a:off x="382046" y="359263"/>
            <a:ext cx="8353969" cy="523220"/>
          </a:xfrm>
          <a:prstGeom prst="rect">
            <a:avLst/>
          </a:prstGeom>
        </p:spPr>
        <p:txBody>
          <a:bodyPr>
            <a:noAutofit/>
          </a:bodyPr>
          <a:lstStyle>
            <a:lvl1pPr algn="l">
              <a:defRPr sz="2550" b="1">
                <a:solidFill>
                  <a:srgbClr val="102A4C"/>
                </a:solidFill>
              </a:defRPr>
            </a:lvl1pPr>
          </a:lstStyle>
          <a:p>
            <a:r>
              <a:rPr lang="en-US" dirty="0"/>
              <a:t>THIS PAGE HAS TEXT BULLETS</a:t>
            </a:r>
          </a:p>
        </p:txBody>
      </p:sp>
    </p:spTree>
    <p:extLst>
      <p:ext uri="{BB962C8B-B14F-4D97-AF65-F5344CB8AC3E}">
        <p14:creationId xmlns="" xmlns:p14="http://schemas.microsoft.com/office/powerpoint/2010/main" val="1997958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22AFE8-1778-4CF7-BE7F-1428A67E5B5E}" type="datetimeFigureOut">
              <a:rPr lang="en-US" smtClean="0"/>
              <a:pPr/>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2AFE8-1778-4CF7-BE7F-1428A67E5B5E}" type="datetimeFigureOut">
              <a:rPr lang="en-US" smtClean="0"/>
              <a:pPr/>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22AFE8-1778-4CF7-BE7F-1428A67E5B5E}" type="datetimeFigureOut">
              <a:rPr lang="en-US" smtClean="0"/>
              <a:pPr/>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22AFE8-1778-4CF7-BE7F-1428A67E5B5E}" type="datetimeFigureOut">
              <a:rPr lang="en-US" smtClean="0"/>
              <a:pPr/>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22AFE8-1778-4CF7-BE7F-1428A67E5B5E}" type="datetimeFigureOut">
              <a:rPr lang="en-US" smtClean="0"/>
              <a:pPr/>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AFE8-1778-4CF7-BE7F-1428A67E5B5E}" type="datetimeFigureOut">
              <a:rPr lang="en-US" smtClean="0"/>
              <a:pPr/>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22AFE8-1778-4CF7-BE7F-1428A67E5B5E}" type="datetimeFigureOut">
              <a:rPr lang="en-US" smtClean="0"/>
              <a:pPr/>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22AFE8-1778-4CF7-BE7F-1428A67E5B5E}" type="datetimeFigureOut">
              <a:rPr lang="en-US" smtClean="0"/>
              <a:pPr/>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AFE8-1778-4CF7-BE7F-1428A67E5B5E}" type="datetimeFigureOut">
              <a:rPr lang="en-US" smtClean="0"/>
              <a:pPr/>
              <a:t>1/26/2019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01064-D524-4EFC-96E8-C9D863726C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servicename/service3/payment"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Micro services</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82044" y="685800"/>
            <a:ext cx="8339136" cy="5118103"/>
          </a:xfrm>
        </p:spPr>
        <p:txBody>
          <a:bodyPr/>
          <a:lstStyle/>
          <a:p>
            <a:r>
              <a:rPr lang="en-US" b="1" dirty="0" smtClean="0"/>
              <a:t>API Gateway</a:t>
            </a:r>
            <a:r>
              <a:rPr lang="en-US" dirty="0" smtClean="0"/>
              <a:t>, aka </a:t>
            </a:r>
            <a:r>
              <a:rPr lang="en-US" b="1" dirty="0" smtClean="0"/>
              <a:t>Edge Service</a:t>
            </a:r>
            <a:r>
              <a:rPr lang="en-US" dirty="0" smtClean="0"/>
              <a:t>, provides a unified interface for a set of microservices so that clients no need to know about all the details of microservices internals. However, there are some pros and cons of using API Gateway pattern in microservices architecture.</a:t>
            </a:r>
          </a:p>
          <a:p>
            <a:r>
              <a:rPr lang="en-US" b="1" dirty="0" smtClean="0"/>
              <a:t>Pros:</a:t>
            </a:r>
            <a:endParaRPr lang="en-US" dirty="0" smtClean="0"/>
          </a:p>
          <a:p>
            <a:r>
              <a:rPr lang="en-US" dirty="0" smtClean="0"/>
              <a:t>Provides easier interface to clients</a:t>
            </a:r>
          </a:p>
          <a:p>
            <a:r>
              <a:rPr lang="en-US" dirty="0" smtClean="0"/>
              <a:t>Can be used to prevent exposing the internal microservices structure to clients</a:t>
            </a:r>
          </a:p>
          <a:p>
            <a:r>
              <a:rPr lang="en-US" dirty="0" smtClean="0"/>
              <a:t>Allows to </a:t>
            </a:r>
            <a:r>
              <a:rPr lang="en-US" dirty="0" err="1" smtClean="0"/>
              <a:t>refactor</a:t>
            </a:r>
            <a:r>
              <a:rPr lang="en-US" dirty="0" smtClean="0"/>
              <a:t> microservices without forcing the clients to </a:t>
            </a:r>
            <a:r>
              <a:rPr lang="en-US" dirty="0" err="1" smtClean="0"/>
              <a:t>refactor</a:t>
            </a:r>
            <a:r>
              <a:rPr lang="en-US" dirty="0" smtClean="0"/>
              <a:t> consuming logic</a:t>
            </a:r>
          </a:p>
          <a:p>
            <a:r>
              <a:rPr lang="en-US" dirty="0" smtClean="0"/>
              <a:t>Can centralize cross-cutting concerns like security, monitoring, rate limiting etc.</a:t>
            </a:r>
          </a:p>
          <a:p>
            <a:endParaRPr lang="en-US" dirty="0" smtClean="0"/>
          </a:p>
          <a:p>
            <a:endParaRPr lang="en-US" dirty="0"/>
          </a:p>
        </p:txBody>
      </p:sp>
      <p:sp>
        <p:nvSpPr>
          <p:cNvPr id="3" name="Title 2"/>
          <p:cNvSpPr>
            <a:spLocks noGrp="1"/>
          </p:cNvSpPr>
          <p:nvPr>
            <p:ph type="title"/>
          </p:nvPr>
        </p:nvSpPr>
        <p:spPr>
          <a:xfrm>
            <a:off x="381000" y="228600"/>
            <a:ext cx="8353969" cy="304800"/>
          </a:xfrm>
        </p:spPr>
        <p:txBody>
          <a:bodyPr/>
          <a:lstStyle/>
          <a:p>
            <a:r>
              <a:rPr lang="en-US" dirty="0" smtClean="0"/>
              <a:t>Why do we need API Gateway?</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28600" y="381000"/>
            <a:ext cx="8339136" cy="5943600"/>
          </a:xfrm>
        </p:spPr>
        <p:txBody>
          <a:bodyPr/>
          <a:lstStyle/>
          <a:p>
            <a:pPr>
              <a:buNone/>
            </a:pPr>
            <a:r>
              <a:rPr lang="en-US" b="1" dirty="0" smtClean="0"/>
              <a:t>Cons:</a:t>
            </a:r>
            <a:endParaRPr lang="en-US" dirty="0" smtClean="0"/>
          </a:p>
          <a:p>
            <a:r>
              <a:rPr lang="en-US" dirty="0" smtClean="0"/>
              <a:t>It could become a single point of failure if proper measures are not taken to make it highly available</a:t>
            </a:r>
          </a:p>
          <a:p>
            <a:r>
              <a:rPr lang="en-US" dirty="0" smtClean="0"/>
              <a:t>Knowledge of various </a:t>
            </a:r>
            <a:r>
              <a:rPr lang="en-US" dirty="0" err="1" smtClean="0"/>
              <a:t>microservice</a:t>
            </a:r>
            <a:r>
              <a:rPr lang="en-US" dirty="0" smtClean="0"/>
              <a:t> API may creep into API Gateway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4800" y="762000"/>
            <a:ext cx="8339136" cy="4384175"/>
          </a:xfrm>
        </p:spPr>
        <p:txBody>
          <a:bodyPr/>
          <a:lstStyle/>
          <a:p>
            <a:r>
              <a:rPr lang="en-US" dirty="0" smtClean="0"/>
              <a:t>In simple word Eureka is a service Registry or we can say it is an embedded server provided by Netflix third party which integrate with spring framework.</a:t>
            </a:r>
          </a:p>
          <a:p>
            <a:r>
              <a:rPr lang="en-US" dirty="0" smtClean="0"/>
              <a:t>Main purpose to use Eureka : Micro service Registration and Discovery with Spring Cloud and Netflix's Eureka</a:t>
            </a:r>
          </a:p>
          <a:p>
            <a:pPr>
              <a:buNone/>
            </a:pPr>
            <a:r>
              <a:rPr lang="en-US" b="1" dirty="0" smtClean="0"/>
              <a:t>What is the use of Eureka?</a:t>
            </a:r>
          </a:p>
          <a:p>
            <a:pPr>
              <a:buNone/>
            </a:pPr>
            <a:r>
              <a:rPr lang="en-US" dirty="0" smtClean="0"/>
              <a:t>http://localhost:8083/service3/payment   </a:t>
            </a:r>
          </a:p>
          <a:p>
            <a:pPr>
              <a:buNone/>
            </a:pPr>
            <a:r>
              <a:rPr lang="en-US" dirty="0" smtClean="0">
                <a:hlinkClick r:id="rId2"/>
              </a:rPr>
              <a:t>http://</a:t>
            </a:r>
            <a:r>
              <a:rPr lang="en-US" dirty="0" smtClean="0">
                <a:hlinkClick r:id="rId2"/>
              </a:rPr>
              <a:t>serviceName/service3/payment</a:t>
            </a:r>
            <a:endParaRPr lang="en-US" dirty="0" smtClean="0"/>
          </a:p>
          <a:p>
            <a:pPr>
              <a:buNone/>
            </a:pPr>
            <a:r>
              <a:rPr lang="en-US" b="1" dirty="0" smtClean="0"/>
              <a:t>Instead of using </a:t>
            </a:r>
            <a:r>
              <a:rPr lang="en-US" b="1" dirty="0" smtClean="0"/>
              <a:t> </a:t>
            </a:r>
            <a:r>
              <a:rPr lang="en-US" b="1" dirty="0" smtClean="0"/>
              <a:t>IP address and port no we can use service name</a:t>
            </a:r>
            <a:endParaRPr lang="en-US" b="1" dirty="0" smtClean="0"/>
          </a:p>
          <a:p>
            <a:pPr>
              <a:buNone/>
            </a:pPr>
            <a:endParaRPr lang="en-US" b="1" dirty="0"/>
          </a:p>
        </p:txBody>
      </p:sp>
      <p:sp>
        <p:nvSpPr>
          <p:cNvPr id="3" name="Title 2"/>
          <p:cNvSpPr>
            <a:spLocks noGrp="1"/>
          </p:cNvSpPr>
          <p:nvPr>
            <p:ph type="title"/>
          </p:nvPr>
        </p:nvSpPr>
        <p:spPr/>
        <p:txBody>
          <a:bodyPr/>
          <a:lstStyle/>
          <a:p>
            <a:r>
              <a:rPr lang="en-US" dirty="0" smtClean="0"/>
              <a:t>What is Eureka?</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r>
              <a:rPr lang="en-US" dirty="0" smtClean="0"/>
              <a:t>Eureka Architectural diagram:</a:t>
            </a:r>
            <a:endParaRPr lang="en-US" dirty="0"/>
          </a:p>
        </p:txBody>
      </p:sp>
      <p:pic>
        <p:nvPicPr>
          <p:cNvPr id="1026" name="Picture 2" descr="C:\Users\NTTDATA\Desktop\eurekaRegistry.jpg"/>
          <p:cNvPicPr>
            <a:picLocks noChangeAspect="1" noChangeArrowheads="1"/>
          </p:cNvPicPr>
          <p:nvPr/>
        </p:nvPicPr>
        <p:blipFill>
          <a:blip r:embed="rId2"/>
          <a:srcRect/>
          <a:stretch>
            <a:fillRect/>
          </a:stretch>
        </p:blipFill>
        <p:spPr bwMode="auto">
          <a:xfrm>
            <a:off x="228601" y="1066800"/>
            <a:ext cx="8763000" cy="54102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rcRect/>
          <a:stretch>
            <a:fillRect/>
          </a:stretch>
        </p:blipFill>
        <p:spPr bwMode="auto">
          <a:xfrm>
            <a:off x="228600" y="228600"/>
            <a:ext cx="8915400" cy="6477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descr="C:\Users\NTTDATA\Desktop\Microservices Communication_ Ribbon as a Load balancer.jpg"/>
          <p:cNvPicPr>
            <a:picLocks noChangeAspect="1" noChangeArrowheads="1"/>
          </p:cNvPicPr>
          <p:nvPr/>
        </p:nvPicPr>
        <p:blipFill>
          <a:blip r:embed="rId2"/>
          <a:srcRect/>
          <a:stretch>
            <a:fillRect/>
          </a:stretch>
        </p:blipFill>
        <p:spPr bwMode="auto">
          <a:xfrm>
            <a:off x="1524000" y="1143000"/>
            <a:ext cx="6096000" cy="4572000"/>
          </a:xfrm>
          <a:prstGeom prst="rect">
            <a:avLst/>
          </a:prstGeom>
          <a:noFill/>
        </p:spPr>
      </p:pic>
      <p:sp>
        <p:nvSpPr>
          <p:cNvPr id="6" name="Rectangle 5"/>
          <p:cNvSpPr/>
          <p:nvPr/>
        </p:nvSpPr>
        <p:spPr>
          <a:xfrm>
            <a:off x="1524000" y="228600"/>
            <a:ext cx="586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Ribbon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sz="2800" b="1" dirty="0" smtClean="0">
                <a:solidFill>
                  <a:schemeClr val="tx2"/>
                </a:solidFill>
              </a:rPr>
              <a:t>What is Monolithic?</a:t>
            </a:r>
          </a:p>
          <a:p>
            <a:r>
              <a:rPr lang="en-US" sz="1800" b="1" dirty="0" smtClean="0">
                <a:solidFill>
                  <a:schemeClr val="tx2"/>
                </a:solidFill>
              </a:rPr>
              <a:t>“Monolithic” </a:t>
            </a:r>
            <a:r>
              <a:rPr lang="en-US" sz="1800" dirty="0" smtClean="0">
                <a:solidFill>
                  <a:schemeClr val="tx2"/>
                </a:solidFill>
              </a:rPr>
              <a:t>means composed all in one piece. Monolithic software is designed to be self-contained; components of the program are interconnected and interdependent rather than loosely coupled as is the case with modular software programs. In a tightly-coupled architecture, each component and its associated components must be present in order for code to be executed or compiled.</a:t>
            </a:r>
          </a:p>
          <a:p>
            <a:pPr>
              <a:buNone/>
            </a:pPr>
            <a:r>
              <a:rPr lang="en-US" sz="2800" b="1" dirty="0" smtClean="0">
                <a:solidFill>
                  <a:schemeClr val="tx2"/>
                </a:solidFill>
                <a:latin typeface="+mj-lt"/>
              </a:rPr>
              <a:t>What is Microservices?</a:t>
            </a:r>
          </a:p>
          <a:p>
            <a:pPr>
              <a:buNone/>
            </a:pPr>
            <a:r>
              <a:rPr lang="en-US" sz="1800" dirty="0" smtClean="0">
                <a:solidFill>
                  <a:schemeClr val="tx2"/>
                </a:solidFill>
              </a:rPr>
              <a:t>Microservices - also known as the </a:t>
            </a:r>
            <a:r>
              <a:rPr lang="en-US" sz="1800" dirty="0" err="1" smtClean="0">
                <a:solidFill>
                  <a:schemeClr val="tx2"/>
                </a:solidFill>
              </a:rPr>
              <a:t>microservice</a:t>
            </a:r>
            <a:r>
              <a:rPr lang="en-US" sz="1800" dirty="0" smtClean="0">
                <a:solidFill>
                  <a:schemeClr val="tx2"/>
                </a:solidFill>
              </a:rPr>
              <a:t> architecture - is an architectural style that structures an application as a collection of services that are</a:t>
            </a:r>
          </a:p>
          <a:p>
            <a:r>
              <a:rPr lang="en-US" sz="1800" dirty="0" smtClean="0">
                <a:solidFill>
                  <a:schemeClr val="tx2"/>
                </a:solidFill>
              </a:rPr>
              <a:t>    Highly maintainable and testable</a:t>
            </a:r>
          </a:p>
          <a:p>
            <a:r>
              <a:rPr lang="en-US" sz="1800" dirty="0" smtClean="0">
                <a:solidFill>
                  <a:schemeClr val="tx2"/>
                </a:solidFill>
              </a:rPr>
              <a:t>    Loosely coupled</a:t>
            </a:r>
          </a:p>
          <a:p>
            <a:r>
              <a:rPr lang="en-US" sz="1800" dirty="0" smtClean="0">
                <a:solidFill>
                  <a:schemeClr val="tx2"/>
                </a:solidFill>
              </a:rPr>
              <a:t>    Independently deployable</a:t>
            </a:r>
          </a:p>
          <a:p>
            <a:r>
              <a:rPr lang="en-US" sz="1800" dirty="0" smtClean="0">
                <a:solidFill>
                  <a:schemeClr val="tx2"/>
                </a:solidFill>
              </a:rPr>
              <a:t>    Organized around business capabilities.</a:t>
            </a:r>
          </a:p>
          <a:p>
            <a:pPr>
              <a:buNone/>
            </a:pPr>
            <a:r>
              <a:rPr lang="en-US" sz="1800" dirty="0" smtClean="0">
                <a:solidFill>
                  <a:schemeClr val="tx2"/>
                </a:solidFill>
              </a:rPr>
              <a:t>The </a:t>
            </a:r>
            <a:r>
              <a:rPr lang="en-US" sz="1800" dirty="0" err="1" smtClean="0">
                <a:solidFill>
                  <a:schemeClr val="tx2"/>
                </a:solidFill>
              </a:rPr>
              <a:t>microservice</a:t>
            </a:r>
            <a:r>
              <a:rPr lang="en-US" sz="1800" dirty="0" smtClean="0">
                <a:solidFill>
                  <a:schemeClr val="tx2"/>
                </a:solidFill>
              </a:rPr>
              <a:t> architecture enables the continuous delivery/deployment of large, complex applications. It also enables an organization to evolve its technology stack.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Monolithic Vs </a:t>
            </a:r>
            <a:r>
              <a:rPr lang="en-US" dirty="0" err="1" smtClean="0"/>
              <a:t>Microservice</a:t>
            </a:r>
            <a:endParaRPr lang="en-US" dirty="0"/>
          </a:p>
        </p:txBody>
      </p:sp>
      <p:pic>
        <p:nvPicPr>
          <p:cNvPr id="2050" name="Picture 2" descr="C:\Users\NTTDATA\Desktop\monoVsMicro.png"/>
          <p:cNvPicPr>
            <a:picLocks noChangeAspect="1" noChangeArrowheads="1"/>
          </p:cNvPicPr>
          <p:nvPr/>
        </p:nvPicPr>
        <p:blipFill>
          <a:blip r:embed="rId2"/>
          <a:srcRect/>
          <a:stretch>
            <a:fillRect/>
          </a:stretch>
        </p:blipFill>
        <p:spPr bwMode="auto">
          <a:xfrm>
            <a:off x="228600" y="1066800"/>
            <a:ext cx="8305800" cy="5486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NTTDATA\Desktop\2-5.png"/>
          <p:cNvPicPr>
            <a:picLocks noChangeAspect="1" noChangeArrowheads="1"/>
          </p:cNvPicPr>
          <p:nvPr/>
        </p:nvPicPr>
        <p:blipFill>
          <a:blip r:embed="rId2"/>
          <a:srcRect/>
          <a:stretch>
            <a:fillRect/>
          </a:stretch>
        </p:blipFill>
        <p:spPr bwMode="auto">
          <a:xfrm>
            <a:off x="457200" y="685800"/>
            <a:ext cx="8077200" cy="571722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a Microservices Architecture?</a:t>
            </a:r>
          </a:p>
        </p:txBody>
      </p:sp>
      <p:pic>
        <p:nvPicPr>
          <p:cNvPr id="1026" name="Picture 2" descr="C:\Users\NTTDATA\Desktop\index.png"/>
          <p:cNvPicPr>
            <a:picLocks noChangeAspect="1" noChangeArrowheads="1"/>
          </p:cNvPicPr>
          <p:nvPr/>
        </p:nvPicPr>
        <p:blipFill>
          <a:blip r:embed="rId2"/>
          <a:srcRect/>
          <a:stretch>
            <a:fillRect/>
          </a:stretch>
        </p:blipFill>
        <p:spPr bwMode="auto">
          <a:xfrm>
            <a:off x="838200" y="1143000"/>
            <a:ext cx="7239000" cy="5105399"/>
          </a:xfrm>
          <a:prstGeom prst="rect">
            <a:avLst/>
          </a:prstGeom>
          <a:noFill/>
        </p:spPr>
      </p:pic>
    </p:spTree>
    <p:extLst>
      <p:ext uri="{BB962C8B-B14F-4D97-AF65-F5344CB8AC3E}">
        <p14:creationId xmlns="" xmlns:p14="http://schemas.microsoft.com/office/powerpoint/2010/main" val="3950607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82044" y="0"/>
            <a:ext cx="8339136" cy="6857999"/>
          </a:xfrm>
        </p:spPr>
        <p:txBody>
          <a:bodyPr/>
          <a:lstStyle/>
          <a:p>
            <a:pPr>
              <a:buNone/>
            </a:pPr>
            <a:r>
              <a:rPr lang="en-US" sz="2400" b="1" dirty="0" smtClean="0">
                <a:latin typeface="+mj-lt"/>
              </a:rPr>
              <a:t>Microservices Pros and Cons:</a:t>
            </a:r>
          </a:p>
          <a:p>
            <a:pPr>
              <a:buNone/>
            </a:pPr>
            <a:r>
              <a:rPr lang="en-US" b="1" dirty="0" smtClean="0"/>
              <a:t>Pros</a:t>
            </a:r>
          </a:p>
          <a:p>
            <a:r>
              <a:rPr lang="en-US" dirty="0" smtClean="0"/>
              <a:t>    </a:t>
            </a:r>
            <a:r>
              <a:rPr lang="en-US" dirty="0" err="1" smtClean="0"/>
              <a:t>Microservice</a:t>
            </a:r>
            <a:r>
              <a:rPr lang="en-US" dirty="0" smtClean="0"/>
              <a:t> architecture gives developers the freedom to independently develop and deploy services</a:t>
            </a:r>
          </a:p>
          <a:p>
            <a:r>
              <a:rPr lang="en-US" dirty="0" smtClean="0"/>
              <a:t>    A </a:t>
            </a:r>
            <a:r>
              <a:rPr lang="en-US" dirty="0" err="1" smtClean="0"/>
              <a:t>microservice</a:t>
            </a:r>
            <a:r>
              <a:rPr lang="en-US" dirty="0" smtClean="0"/>
              <a:t> can be developed by a fairly small team</a:t>
            </a:r>
          </a:p>
          <a:p>
            <a:r>
              <a:rPr lang="en-US" dirty="0" smtClean="0"/>
              <a:t>    Code for different services can be written in different languages (though many practitioners discourage it)</a:t>
            </a:r>
          </a:p>
          <a:p>
            <a:r>
              <a:rPr lang="en-US" dirty="0" smtClean="0"/>
              <a:t>    Easy integration and automatic deployment (using open-source continuous integration tools such as Jenkins, Hudson, etc.)</a:t>
            </a:r>
          </a:p>
          <a:p>
            <a:r>
              <a:rPr lang="en-US" dirty="0" smtClean="0"/>
              <a:t>    Easy to understand and modify for developers, thus can help a new team member become productive quickly</a:t>
            </a:r>
          </a:p>
          <a:p>
            <a:r>
              <a:rPr lang="en-US" dirty="0" smtClean="0"/>
              <a:t>    The developers can make use of the latest technologies</a:t>
            </a:r>
          </a:p>
          <a:p>
            <a:r>
              <a:rPr lang="en-US" dirty="0" smtClean="0"/>
              <a:t>    The code is organized around business capabilities</a:t>
            </a:r>
          </a:p>
          <a:p>
            <a:r>
              <a:rPr lang="en-US" dirty="0" smtClean="0"/>
              <a:t>    Starts the web container more quickly, so the deployment is also faster</a:t>
            </a:r>
          </a:p>
          <a:p>
            <a:r>
              <a:rPr lang="en-US" dirty="0" smtClean="0"/>
              <a:t>    When change is required in a certain part of the application, only the related service can be modified and redeployed—no need to modify and redeploy the entire application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82044" y="304800"/>
            <a:ext cx="8339136" cy="6095999"/>
          </a:xfrm>
        </p:spPr>
        <p:txBody>
          <a:bodyPr/>
          <a:lstStyle/>
          <a:p>
            <a:r>
              <a:rPr lang="en-US" dirty="0" smtClean="0"/>
              <a:t>Better fault isolation: if one </a:t>
            </a:r>
            <a:r>
              <a:rPr lang="en-US" dirty="0" err="1" smtClean="0"/>
              <a:t>microservice</a:t>
            </a:r>
            <a:r>
              <a:rPr lang="en-US" dirty="0" smtClean="0"/>
              <a:t> fails, the other will continue to work (although one problematic area of a monolith application can jeopardize the entire system)</a:t>
            </a:r>
          </a:p>
          <a:p>
            <a:pPr>
              <a:buNone/>
            </a:pPr>
            <a:r>
              <a:rPr lang="en-US" b="1" dirty="0" smtClean="0">
                <a:latin typeface="+mj-lt"/>
              </a:rPr>
              <a:t>Cons:</a:t>
            </a:r>
          </a:p>
          <a:p>
            <a:r>
              <a:rPr lang="en-US" dirty="0" smtClean="0"/>
              <a:t>Due to distributed deployment, testing can become complicated and tedious.</a:t>
            </a:r>
          </a:p>
          <a:p>
            <a:r>
              <a:rPr lang="en-US" dirty="0" smtClean="0"/>
              <a:t>The architecture brings additional complexity as the developers have to mitigate fault tolerance, network latency, and deal with a variety of message formats as well as load balancing.</a:t>
            </a:r>
          </a:p>
          <a:p>
            <a:r>
              <a:rPr lang="en-US" dirty="0" smtClean="0"/>
              <a:t>    Being a distributed system, it can result in duplication of effort.</a:t>
            </a:r>
          </a:p>
          <a:p>
            <a:r>
              <a:rPr lang="en-US" dirty="0" smtClean="0"/>
              <a:t>When number of services increases, integration and managing whole products can become complicated.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82044" y="304800"/>
            <a:ext cx="8339136" cy="6324600"/>
          </a:xfrm>
        </p:spPr>
        <p:txBody>
          <a:bodyPr/>
          <a:lstStyle/>
          <a:p>
            <a:r>
              <a:rPr lang="en-US" dirty="0" smtClean="0"/>
              <a:t>In addition to several complexities of monolithic architecture, the developers have to deal with the additional complexity of a distributed system</a:t>
            </a:r>
          </a:p>
          <a:p>
            <a:r>
              <a:rPr lang="en-US" dirty="0" smtClean="0"/>
              <a:t>    Developers have to put additional effort into implementing the mechanism of communication between the services</a:t>
            </a:r>
          </a:p>
          <a:p>
            <a:r>
              <a:rPr lang="en-US" dirty="0" smtClean="0"/>
              <a:t>    Handling use cases that span more than one service without using distributed transactions is not only tough but also requires communication and cooperation between different teams</a:t>
            </a:r>
          </a:p>
          <a:p>
            <a:r>
              <a:rPr lang="en-US" dirty="0" smtClean="0"/>
              <a:t>    The architecture usually results in increased memory consumption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Image result for microservice architecture"/>
          <p:cNvSpPr>
            <a:spLocks noChangeAspect="1" noChangeArrowheads="1"/>
          </p:cNvSpPr>
          <p:nvPr/>
        </p:nvSpPr>
        <p:spPr bwMode="auto">
          <a:xfrm>
            <a:off x="155575" y="-1608138"/>
            <a:ext cx="63531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microservice architecture"/>
          <p:cNvSpPr>
            <a:spLocks noChangeAspect="1" noChangeArrowheads="1"/>
          </p:cNvSpPr>
          <p:nvPr/>
        </p:nvSpPr>
        <p:spPr bwMode="auto">
          <a:xfrm>
            <a:off x="155575" y="-1608138"/>
            <a:ext cx="63531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mage result for microservice architecture"/>
          <p:cNvSpPr>
            <a:spLocks noChangeAspect="1" noChangeArrowheads="1"/>
          </p:cNvSpPr>
          <p:nvPr/>
        </p:nvSpPr>
        <p:spPr bwMode="auto">
          <a:xfrm>
            <a:off x="155575" y="-1608138"/>
            <a:ext cx="63531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Image result for microservice architecture"/>
          <p:cNvSpPr>
            <a:spLocks noChangeAspect="1" noChangeArrowheads="1"/>
          </p:cNvSpPr>
          <p:nvPr/>
        </p:nvSpPr>
        <p:spPr bwMode="auto">
          <a:xfrm>
            <a:off x="155575" y="-1608138"/>
            <a:ext cx="63531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Image title"/>
          <p:cNvSpPr>
            <a:spLocks noChangeAspect="1" noChangeArrowheads="1"/>
          </p:cNvSpPr>
          <p:nvPr/>
        </p:nvSpPr>
        <p:spPr bwMode="auto">
          <a:xfrm>
            <a:off x="155575" y="-3116263"/>
            <a:ext cx="6505575" cy="65055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0" y="27432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12" name="Rectangle 11"/>
          <p:cNvSpPr/>
          <p:nvPr/>
        </p:nvSpPr>
        <p:spPr>
          <a:xfrm>
            <a:off x="1524000" y="2590800"/>
            <a:ext cx="1676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 Gateway(ZUUL)</a:t>
            </a:r>
            <a:endParaRPr lang="en-US" dirty="0"/>
          </a:p>
        </p:txBody>
      </p:sp>
      <p:sp>
        <p:nvSpPr>
          <p:cNvPr id="13" name="Rectangle 12"/>
          <p:cNvSpPr/>
          <p:nvPr/>
        </p:nvSpPr>
        <p:spPr>
          <a:xfrm>
            <a:off x="3581400" y="1066800"/>
            <a:ext cx="10668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 Registry</a:t>
            </a:r>
            <a:endParaRPr lang="en-US" dirty="0"/>
          </a:p>
        </p:txBody>
      </p:sp>
      <p:sp>
        <p:nvSpPr>
          <p:cNvPr id="14" name="Rectangle 13"/>
          <p:cNvSpPr/>
          <p:nvPr/>
        </p:nvSpPr>
        <p:spPr>
          <a:xfrm>
            <a:off x="5181600" y="13716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Service-1</a:t>
            </a:r>
            <a:endParaRPr lang="en-US" dirty="0"/>
          </a:p>
        </p:txBody>
      </p:sp>
      <p:sp>
        <p:nvSpPr>
          <p:cNvPr id="19" name="Rectangle 18"/>
          <p:cNvSpPr/>
          <p:nvPr/>
        </p:nvSpPr>
        <p:spPr>
          <a:xfrm>
            <a:off x="5181600" y="22098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Service-2</a:t>
            </a:r>
            <a:endParaRPr lang="en-US" dirty="0"/>
          </a:p>
        </p:txBody>
      </p:sp>
      <p:sp>
        <p:nvSpPr>
          <p:cNvPr id="20" name="Rectangle 19"/>
          <p:cNvSpPr/>
          <p:nvPr/>
        </p:nvSpPr>
        <p:spPr>
          <a:xfrm>
            <a:off x="5181600" y="30480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Service-3</a:t>
            </a:r>
            <a:endParaRPr lang="en-US" dirty="0"/>
          </a:p>
        </p:txBody>
      </p:sp>
      <p:sp>
        <p:nvSpPr>
          <p:cNvPr id="21" name="Rectangle 20"/>
          <p:cNvSpPr/>
          <p:nvPr/>
        </p:nvSpPr>
        <p:spPr>
          <a:xfrm>
            <a:off x="5181600" y="38862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Service-4</a:t>
            </a:r>
            <a:endParaRPr lang="en-US" dirty="0"/>
          </a:p>
        </p:txBody>
      </p:sp>
      <p:sp>
        <p:nvSpPr>
          <p:cNvPr id="22" name="Flowchart: Magnetic Disk 21"/>
          <p:cNvSpPr/>
          <p:nvPr/>
        </p:nvSpPr>
        <p:spPr>
          <a:xfrm>
            <a:off x="7620000" y="1371600"/>
            <a:ext cx="8382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24" name="Flowchart: Magnetic Disk 23"/>
          <p:cNvSpPr/>
          <p:nvPr/>
        </p:nvSpPr>
        <p:spPr>
          <a:xfrm>
            <a:off x="7620000" y="2209800"/>
            <a:ext cx="8382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25" name="Flowchart: Magnetic Disk 24"/>
          <p:cNvSpPr/>
          <p:nvPr/>
        </p:nvSpPr>
        <p:spPr>
          <a:xfrm>
            <a:off x="7620000" y="3124200"/>
            <a:ext cx="8382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26" name="Flowchart: Magnetic Disk 25"/>
          <p:cNvSpPr/>
          <p:nvPr/>
        </p:nvSpPr>
        <p:spPr>
          <a:xfrm>
            <a:off x="7620000" y="3886200"/>
            <a:ext cx="8382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cxnSp>
        <p:nvCxnSpPr>
          <p:cNvPr id="28" name="Straight Arrow Connector 27"/>
          <p:cNvCxnSpPr>
            <a:stCxn id="11" idx="3"/>
          </p:cNvCxnSpPr>
          <p:nvPr/>
        </p:nvCxnSpPr>
        <p:spPr>
          <a:xfrm>
            <a:off x="990600" y="3048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3"/>
          </p:cNvCxnSpPr>
          <p:nvPr/>
        </p:nvCxnSpPr>
        <p:spPr>
          <a:xfrm>
            <a:off x="3200400" y="3048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3" idx="3"/>
          </p:cNvCxnSpPr>
          <p:nvPr/>
        </p:nvCxnSpPr>
        <p:spPr>
          <a:xfrm flipV="1">
            <a:off x="4648200" y="1752600"/>
            <a:ext cx="53340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6200000" flipH="1">
            <a:off x="4381500" y="30861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3"/>
          </p:cNvCxnSpPr>
          <p:nvPr/>
        </p:nvCxnSpPr>
        <p:spPr>
          <a:xfrm flipV="1">
            <a:off x="4648200" y="2514600"/>
            <a:ext cx="45720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3"/>
            <a:endCxn id="20" idx="1"/>
          </p:cNvCxnSpPr>
          <p:nvPr/>
        </p:nvCxnSpPr>
        <p:spPr>
          <a:xfrm>
            <a:off x="4648200" y="3009900"/>
            <a:ext cx="5334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4" idx="3"/>
          </p:cNvCxnSpPr>
          <p:nvPr/>
        </p:nvCxnSpPr>
        <p:spPr>
          <a:xfrm>
            <a:off x="6629400" y="1600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629400" y="2438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629400" y="3276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629400" y="4114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657600" y="13716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Eureka </a:t>
            </a:r>
          </a:p>
          <a:p>
            <a:pPr algn="ct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TotalTime>
  <Words>665</Words>
  <Application>Microsoft Office PowerPoint</Application>
  <PresentationFormat>On-screen Show (4:3)</PresentationFormat>
  <Paragraphs>64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Micro services</vt:lpstr>
      <vt:lpstr>Slide 2</vt:lpstr>
      <vt:lpstr>Monolithic Vs Microservice</vt:lpstr>
      <vt:lpstr>Slide 4</vt:lpstr>
      <vt:lpstr>What is a Microservices Architecture?</vt:lpstr>
      <vt:lpstr>Slide 6</vt:lpstr>
      <vt:lpstr>Slide 7</vt:lpstr>
      <vt:lpstr>Slide 8</vt:lpstr>
      <vt:lpstr>Slide 9</vt:lpstr>
      <vt:lpstr>Why do we need API Gateway? </vt:lpstr>
      <vt:lpstr>Slide 11</vt:lpstr>
      <vt:lpstr>What is Eureka? </vt:lpstr>
      <vt:lpstr>Eureka Architectural diagram:</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services</dc:title>
  <dc:creator>NTTDATA</dc:creator>
  <cp:lastModifiedBy>NTTDATA</cp:lastModifiedBy>
  <cp:revision>31</cp:revision>
  <dcterms:created xsi:type="dcterms:W3CDTF">2019-01-11T07:01:25Z</dcterms:created>
  <dcterms:modified xsi:type="dcterms:W3CDTF">2019-01-26T00:52:30Z</dcterms:modified>
</cp:coreProperties>
</file>