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58" r:id="rId5"/>
    <p:sldId id="267" r:id="rId6"/>
    <p:sldId id="268" r:id="rId7"/>
    <p:sldId id="259" r:id="rId8"/>
    <p:sldId id="260" r:id="rId9"/>
    <p:sldId id="261" r:id="rId10"/>
    <p:sldId id="278" r:id="rId11"/>
    <p:sldId id="279" r:id="rId12"/>
    <p:sldId id="280" r:id="rId13"/>
    <p:sldId id="281" r:id="rId14"/>
    <p:sldId id="282" r:id="rId15"/>
    <p:sldId id="283" r:id="rId16"/>
    <p:sldId id="285" r:id="rId17"/>
    <p:sldId id="286" r:id="rId18"/>
    <p:sldId id="294" r:id="rId19"/>
    <p:sldId id="287" r:id="rId20"/>
    <p:sldId id="297" r:id="rId21"/>
    <p:sldId id="263" r:id="rId22"/>
    <p:sldId id="298" r:id="rId23"/>
    <p:sldId id="299" r:id="rId24"/>
    <p:sldId id="300" r:id="rId25"/>
    <p:sldId id="301" r:id="rId26"/>
    <p:sldId id="272" r:id="rId27"/>
    <p:sldId id="264" r:id="rId28"/>
    <p:sldId id="288" r:id="rId29"/>
    <p:sldId id="289" r:id="rId30"/>
    <p:sldId id="290" r:id="rId31"/>
    <p:sldId id="292" r:id="rId32"/>
    <p:sldId id="293" r:id="rId33"/>
    <p:sldId id="295" r:id="rId34"/>
    <p:sldId id="296" r:id="rId35"/>
    <p:sldId id="30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22AFE8-1778-4CF7-BE7F-1428A67E5B5E}"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2AFE8-1778-4CF7-BE7F-1428A67E5B5E}"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2AFE8-1778-4CF7-BE7F-1428A67E5B5E}"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82044" y="1419727"/>
            <a:ext cx="8339136" cy="4384175"/>
          </a:xfrm>
          <a:prstGeom prst="rect">
            <a:avLst/>
          </a:prstGeom>
        </p:spPr>
        <p:txBody>
          <a:bodyPr>
            <a:noAutofit/>
          </a:bodyPr>
          <a:lstStyle>
            <a:lvl1pPr marL="257175" indent="-257175">
              <a:lnSpc>
                <a:spcPct val="130000"/>
              </a:lnSpc>
              <a:spcBef>
                <a:spcPts val="0"/>
              </a:spcBef>
              <a:buFont typeface="Arial" panose="020B0604020202020204" pitchFamily="34" charset="0"/>
              <a:buChar char="•"/>
              <a:defRPr sz="2025" b="0">
                <a:solidFill>
                  <a:schemeClr val="tx2"/>
                </a:solidFill>
              </a:defRPr>
            </a:lvl1pPr>
            <a:lvl2pPr marL="342900" indent="0">
              <a:buNone/>
              <a:defRPr sz="2700" b="1"/>
            </a:lvl2pPr>
            <a:lvl3pPr marL="685800" indent="0">
              <a:buNone/>
              <a:defRPr sz="2700" b="1"/>
            </a:lvl3pPr>
            <a:lvl4pPr marL="1028700" indent="0">
              <a:buNone/>
              <a:defRPr sz="2700" b="1"/>
            </a:lvl4pPr>
            <a:lvl5pPr marL="1371600" indent="0">
              <a:buNone/>
              <a:defRPr sz="2700" b="1"/>
            </a:lvl5pPr>
          </a:lstStyle>
          <a:p>
            <a:pPr lvl="0"/>
            <a:r>
              <a:rPr lang="en-US" dirty="0"/>
              <a:t>Never make the font size smaller than this.</a:t>
            </a:r>
          </a:p>
          <a:p>
            <a:pPr lvl="0"/>
            <a:endParaRPr lang="en-US" dirty="0"/>
          </a:p>
        </p:txBody>
      </p:sp>
      <p:sp>
        <p:nvSpPr>
          <p:cNvPr id="2" name="Title 1"/>
          <p:cNvSpPr>
            <a:spLocks noGrp="1"/>
          </p:cNvSpPr>
          <p:nvPr>
            <p:ph type="title" hasCustomPrompt="1"/>
          </p:nvPr>
        </p:nvSpPr>
        <p:spPr>
          <a:xfrm>
            <a:off x="382046" y="359263"/>
            <a:ext cx="8353969" cy="523220"/>
          </a:xfrm>
          <a:prstGeom prst="rect">
            <a:avLst/>
          </a:prstGeom>
        </p:spPr>
        <p:txBody>
          <a:bodyPr>
            <a:noAutofit/>
          </a:bodyPr>
          <a:lstStyle>
            <a:lvl1pPr algn="l">
              <a:defRPr sz="2550" b="1">
                <a:solidFill>
                  <a:srgbClr val="102A4C"/>
                </a:solidFill>
              </a:defRPr>
            </a:lvl1pPr>
          </a:lstStyle>
          <a:p>
            <a:r>
              <a:rPr lang="en-US" dirty="0"/>
              <a:t>THIS PAGE HAS TEXT BULLETS</a:t>
            </a:r>
          </a:p>
        </p:txBody>
      </p:sp>
    </p:spTree>
    <p:extLst>
      <p:ext uri="{BB962C8B-B14F-4D97-AF65-F5344CB8AC3E}">
        <p14:creationId xmlns="" xmlns:p14="http://schemas.microsoft.com/office/powerpoint/2010/main" val="1997958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2AFE8-1778-4CF7-BE7F-1428A67E5B5E}"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2AFE8-1778-4CF7-BE7F-1428A67E5B5E}"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22AFE8-1778-4CF7-BE7F-1428A67E5B5E}" type="datetimeFigureOut">
              <a:rPr lang="en-US" smtClean="0"/>
              <a:pPr/>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22AFE8-1778-4CF7-BE7F-1428A67E5B5E}" type="datetimeFigureOut">
              <a:rPr lang="en-US" smtClean="0"/>
              <a:pPr/>
              <a:t>6/19/2019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22AFE8-1778-4CF7-BE7F-1428A67E5B5E}" type="datetimeFigureOut">
              <a:rPr lang="en-US" smtClean="0"/>
              <a:pPr/>
              <a:t>6/19/2019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AFE8-1778-4CF7-BE7F-1428A67E5B5E}" type="datetimeFigureOut">
              <a:rPr lang="en-US" smtClean="0"/>
              <a:pPr/>
              <a:t>6/19/2019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2AFE8-1778-4CF7-BE7F-1428A67E5B5E}" type="datetimeFigureOut">
              <a:rPr lang="en-US" smtClean="0"/>
              <a:pPr/>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2AFE8-1778-4CF7-BE7F-1428A67E5B5E}" type="datetimeFigureOut">
              <a:rPr lang="en-US" smtClean="0"/>
              <a:pPr/>
              <a:t>6/19/2019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01064-D524-4EFC-96E8-C9D863726C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AFE8-1778-4CF7-BE7F-1428A67E5B5E}" type="datetimeFigureOut">
              <a:rPr lang="en-US" smtClean="0"/>
              <a:pPr/>
              <a:t>6/19/2019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01064-D524-4EFC-96E8-C9D863726C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hyperlink" Target="http://stores/store/1" TargetMode="Externa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ervicename/service3/payment"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hyperlink" Target="http://host/" TargetMode="Externa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Micro </a:t>
            </a:r>
            <a:r>
              <a:rPr lang="en-US" b="1" dirty="0" smtClean="0"/>
              <a:t>services</a:t>
            </a:r>
            <a:br>
              <a:rPr lang="en-US" b="1" dirty="0" smtClean="0"/>
            </a:br>
            <a:r>
              <a:rPr lang="en-US" b="1" dirty="0" smtClean="0"/>
              <a:t>By</a:t>
            </a:r>
            <a:br>
              <a:rPr lang="en-US" b="1" dirty="0" smtClean="0"/>
            </a:br>
            <a:r>
              <a:rPr lang="en-US" b="1" dirty="0" smtClean="0"/>
              <a:t>Narayana &amp; </a:t>
            </a:r>
            <a:r>
              <a:rPr lang="en-US" b="1" smtClean="0"/>
              <a:t>Adithya</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2932" y="2466380"/>
            <a:ext cx="2522190" cy="1840446"/>
          </a:xfrm>
          <a:prstGeom prst="rect">
            <a:avLst/>
          </a:prstGeom>
        </p:spPr>
        <p:txBody>
          <a:bodyPr vert="horz" wrap="square" lIns="0" tIns="44647" rIns="0" bIns="0" rtlCol="0">
            <a:spAutoFit/>
          </a:bodyPr>
          <a:lstStyle/>
          <a:p>
            <a:pPr marL="8929" marR="3572" indent="526833">
              <a:lnSpc>
                <a:spcPts val="7031"/>
              </a:lnSpc>
              <a:spcBef>
                <a:spcPts val="352"/>
              </a:spcBef>
            </a:pPr>
            <a:r>
              <a:rPr spc="-42" dirty="0"/>
              <a:t>Zuul  </a:t>
            </a:r>
            <a:r>
              <a:rPr spc="-25" dirty="0"/>
              <a:t>R</a:t>
            </a:r>
            <a:r>
              <a:rPr spc="-49" dirty="0"/>
              <a:t>o</a:t>
            </a:r>
            <a:r>
              <a:rPr spc="74" dirty="0"/>
              <a:t>u</a:t>
            </a:r>
            <a:r>
              <a:rPr spc="-446" dirty="0"/>
              <a:t>t</a:t>
            </a:r>
            <a:r>
              <a:rPr spc="-70" dirty="0"/>
              <a:t>i</a:t>
            </a:r>
            <a:r>
              <a:rPr spc="80" dirty="0"/>
              <a:t>ng</a:t>
            </a:r>
          </a:p>
        </p:txBody>
      </p:sp>
      <p:sp>
        <p:nvSpPr>
          <p:cNvPr id="3" name="object 3"/>
          <p:cNvSpPr/>
          <p:nvPr/>
        </p:nvSpPr>
        <p:spPr>
          <a:xfrm>
            <a:off x="3098602" y="5384602"/>
            <a:ext cx="2946797" cy="136624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3" name="object 3"/>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4" name="object 4"/>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5" name="object 5"/>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6" name="object 6"/>
          <p:cNvSpPr txBox="1">
            <a:spLocks noGrp="1"/>
          </p:cNvSpPr>
          <p:nvPr>
            <p:ph type="title"/>
          </p:nvPr>
        </p:nvSpPr>
        <p:spPr>
          <a:xfrm>
            <a:off x="919758" y="514349"/>
            <a:ext cx="2522190" cy="686125"/>
          </a:xfrm>
          <a:prstGeom prst="rect">
            <a:avLst/>
          </a:prstGeom>
        </p:spPr>
        <p:txBody>
          <a:bodyPr vert="horz" wrap="square" lIns="0" tIns="8929" rIns="0" bIns="0" rtlCol="0">
            <a:spAutoFit/>
          </a:bodyPr>
          <a:lstStyle/>
          <a:p>
            <a:pPr marL="8929">
              <a:spcBef>
                <a:spcPts val="70"/>
              </a:spcBef>
            </a:pPr>
            <a:r>
              <a:rPr spc="-53" dirty="0">
                <a:solidFill>
                  <a:srgbClr val="565656"/>
                </a:solidFill>
              </a:rPr>
              <a:t>Routing</a:t>
            </a:r>
          </a:p>
        </p:txBody>
      </p:sp>
      <p:sp>
        <p:nvSpPr>
          <p:cNvPr id="7" name="object 7"/>
          <p:cNvSpPr txBox="1"/>
          <p:nvPr/>
        </p:nvSpPr>
        <p:spPr>
          <a:xfrm>
            <a:off x="1066800" y="1524000"/>
            <a:ext cx="4715768" cy="5036033"/>
          </a:xfrm>
          <a:prstGeom prst="rect">
            <a:avLst/>
          </a:prstGeom>
        </p:spPr>
        <p:txBody>
          <a:bodyPr vert="horz" wrap="square" lIns="0" tIns="8929" rIns="0" bIns="0" rtlCol="0">
            <a:spAutoFit/>
          </a:bodyPr>
          <a:lstStyle/>
          <a:p>
            <a:pPr marL="8929">
              <a:spcBef>
                <a:spcPts val="70"/>
              </a:spcBef>
              <a:tabLst>
                <a:tab pos="410305" algn="l"/>
              </a:tabLst>
            </a:pPr>
            <a:r>
              <a:rPr sz="3000" spc="-611" dirty="0">
                <a:solidFill>
                  <a:srgbClr val="4B8BB2"/>
                </a:solidFill>
                <a:latin typeface="Trebuchet MS"/>
                <a:cs typeface="Trebuchet MS"/>
              </a:rPr>
              <a:t>&gt;	</a:t>
            </a:r>
            <a:r>
              <a:rPr sz="3000" spc="-116" dirty="0">
                <a:solidFill>
                  <a:srgbClr val="565656"/>
                </a:solidFill>
                <a:latin typeface="Trebuchet MS"/>
                <a:cs typeface="Trebuchet MS"/>
              </a:rPr>
              <a:t>One </a:t>
            </a:r>
            <a:r>
              <a:rPr sz="3000" spc="-176" dirty="0">
                <a:solidFill>
                  <a:srgbClr val="565656"/>
                </a:solidFill>
                <a:latin typeface="Trebuchet MS"/>
                <a:cs typeface="Trebuchet MS"/>
              </a:rPr>
              <a:t>URL </a:t>
            </a:r>
            <a:r>
              <a:rPr sz="3000" spc="-190" dirty="0">
                <a:solidFill>
                  <a:srgbClr val="565656"/>
                </a:solidFill>
                <a:latin typeface="Trebuchet MS"/>
                <a:cs typeface="Trebuchet MS"/>
              </a:rPr>
              <a:t>to </a:t>
            </a:r>
            <a:r>
              <a:rPr sz="3000" spc="-193" dirty="0">
                <a:solidFill>
                  <a:srgbClr val="565656"/>
                </a:solidFill>
                <a:latin typeface="Trebuchet MS"/>
                <a:cs typeface="Trebuchet MS"/>
              </a:rPr>
              <a:t>the</a:t>
            </a:r>
            <a:r>
              <a:rPr sz="3000" spc="-305" dirty="0">
                <a:solidFill>
                  <a:srgbClr val="565656"/>
                </a:solidFill>
                <a:latin typeface="Trebuchet MS"/>
                <a:cs typeface="Trebuchet MS"/>
              </a:rPr>
              <a:t> </a:t>
            </a:r>
            <a:r>
              <a:rPr sz="3000" spc="-112" dirty="0">
                <a:solidFill>
                  <a:srgbClr val="565656"/>
                </a:solidFill>
                <a:latin typeface="Trebuchet MS"/>
                <a:cs typeface="Trebuchet MS"/>
              </a:rPr>
              <a:t>outside</a:t>
            </a:r>
            <a:endParaRPr sz="3000">
              <a:latin typeface="Trebuchet MS"/>
              <a:cs typeface="Trebuchet MS"/>
            </a:endParaRPr>
          </a:p>
          <a:p>
            <a:pPr>
              <a:lnSpc>
                <a:spcPct val="100000"/>
              </a:lnSpc>
            </a:pPr>
            <a:endParaRPr sz="3500">
              <a:latin typeface="Times New Roman"/>
              <a:cs typeface="Times New Roman"/>
            </a:endParaRPr>
          </a:p>
          <a:p>
            <a:pPr marL="8929">
              <a:spcBef>
                <a:spcPts val="2819"/>
              </a:spcBef>
              <a:tabLst>
                <a:tab pos="410305" algn="l"/>
              </a:tabLst>
            </a:pPr>
            <a:r>
              <a:rPr sz="3000" spc="-611" dirty="0">
                <a:solidFill>
                  <a:srgbClr val="4B8BB2"/>
                </a:solidFill>
                <a:latin typeface="Trebuchet MS"/>
                <a:cs typeface="Trebuchet MS"/>
              </a:rPr>
              <a:t>&gt;	</a:t>
            </a:r>
            <a:r>
              <a:rPr sz="3000" spc="-186" dirty="0">
                <a:solidFill>
                  <a:srgbClr val="565656"/>
                </a:solidFill>
                <a:latin typeface="Trebuchet MS"/>
                <a:cs typeface="Trebuchet MS"/>
              </a:rPr>
              <a:t>Internal: </a:t>
            </a:r>
            <a:r>
              <a:rPr sz="3000" spc="-46" dirty="0">
                <a:solidFill>
                  <a:srgbClr val="565656"/>
                </a:solidFill>
                <a:latin typeface="Trebuchet MS"/>
                <a:cs typeface="Trebuchet MS"/>
              </a:rPr>
              <a:t>Many</a:t>
            </a:r>
            <a:r>
              <a:rPr sz="3000" spc="-415" dirty="0">
                <a:solidFill>
                  <a:srgbClr val="565656"/>
                </a:solidFill>
                <a:latin typeface="Trebuchet MS"/>
                <a:cs typeface="Trebuchet MS"/>
              </a:rPr>
              <a:t> </a:t>
            </a:r>
            <a:r>
              <a:rPr sz="3000" spc="-112" dirty="0">
                <a:solidFill>
                  <a:srgbClr val="565656"/>
                </a:solidFill>
                <a:latin typeface="Trebuchet MS"/>
                <a:cs typeface="Trebuchet MS"/>
              </a:rPr>
              <a:t>Microservices</a:t>
            </a:r>
            <a:endParaRPr sz="3000">
              <a:latin typeface="Trebuchet MS"/>
              <a:cs typeface="Trebuchet MS"/>
            </a:endParaRPr>
          </a:p>
          <a:p>
            <a:pPr>
              <a:lnSpc>
                <a:spcPct val="100000"/>
              </a:lnSpc>
            </a:pPr>
            <a:endParaRPr sz="3500">
              <a:latin typeface="Times New Roman"/>
              <a:cs typeface="Times New Roman"/>
            </a:endParaRPr>
          </a:p>
          <a:p>
            <a:pPr marL="8929">
              <a:spcBef>
                <a:spcPts val="2890"/>
              </a:spcBef>
              <a:tabLst>
                <a:tab pos="410305" algn="l"/>
              </a:tabLst>
            </a:pPr>
            <a:r>
              <a:rPr sz="3000" spc="-611" dirty="0">
                <a:solidFill>
                  <a:srgbClr val="4B8BB2"/>
                </a:solidFill>
                <a:latin typeface="Trebuchet MS"/>
                <a:cs typeface="Trebuchet MS"/>
              </a:rPr>
              <a:t>&gt;	</a:t>
            </a:r>
            <a:r>
              <a:rPr sz="3000" spc="-109" dirty="0">
                <a:solidFill>
                  <a:srgbClr val="565656"/>
                </a:solidFill>
                <a:latin typeface="Trebuchet MS"/>
                <a:cs typeface="Trebuchet MS"/>
              </a:rPr>
              <a:t>In </a:t>
            </a:r>
            <a:r>
              <a:rPr sz="3000" spc="-186" dirty="0">
                <a:solidFill>
                  <a:srgbClr val="565656"/>
                </a:solidFill>
                <a:latin typeface="Trebuchet MS"/>
                <a:cs typeface="Trebuchet MS"/>
              </a:rPr>
              <a:t>particular:</a:t>
            </a:r>
            <a:r>
              <a:rPr sz="3000" spc="-376" dirty="0">
                <a:solidFill>
                  <a:srgbClr val="565656"/>
                </a:solidFill>
                <a:latin typeface="Trebuchet MS"/>
                <a:cs typeface="Trebuchet MS"/>
              </a:rPr>
              <a:t> </a:t>
            </a:r>
            <a:r>
              <a:rPr sz="3000" spc="-137" dirty="0">
                <a:solidFill>
                  <a:srgbClr val="565656"/>
                </a:solidFill>
                <a:latin typeface="Trebuchet MS"/>
                <a:cs typeface="Trebuchet MS"/>
              </a:rPr>
              <a:t>REST</a:t>
            </a:r>
            <a:endParaRPr sz="3000">
              <a:latin typeface="Trebuchet MS"/>
              <a:cs typeface="Trebuchet MS"/>
            </a:endParaRPr>
          </a:p>
          <a:p>
            <a:pPr>
              <a:lnSpc>
                <a:spcPct val="100000"/>
              </a:lnSpc>
            </a:pPr>
            <a:endParaRPr sz="3500">
              <a:latin typeface="Times New Roman"/>
              <a:cs typeface="Times New Roman"/>
            </a:endParaRPr>
          </a:p>
          <a:p>
            <a:pPr marL="8929">
              <a:spcBef>
                <a:spcPts val="2890"/>
              </a:spcBef>
              <a:tabLst>
                <a:tab pos="410305" algn="l"/>
              </a:tabLst>
            </a:pPr>
            <a:r>
              <a:rPr sz="3000" spc="-611" dirty="0">
                <a:solidFill>
                  <a:srgbClr val="4B8BB2"/>
                </a:solidFill>
                <a:latin typeface="Trebuchet MS"/>
                <a:cs typeface="Trebuchet MS"/>
              </a:rPr>
              <a:t>&gt;	</a:t>
            </a:r>
            <a:r>
              <a:rPr sz="3000" spc="-169" dirty="0">
                <a:solidFill>
                  <a:srgbClr val="565656"/>
                </a:solidFill>
                <a:latin typeface="Trebuchet MS"/>
                <a:cs typeface="Trebuchet MS"/>
              </a:rPr>
              <a:t>Power </a:t>
            </a:r>
            <a:r>
              <a:rPr sz="3000" spc="-120" dirty="0">
                <a:solidFill>
                  <a:srgbClr val="565656"/>
                </a:solidFill>
                <a:latin typeface="Trebuchet MS"/>
                <a:cs typeface="Trebuchet MS"/>
              </a:rPr>
              <a:t>through</a:t>
            </a:r>
            <a:r>
              <a:rPr sz="3000" spc="-330" dirty="0">
                <a:solidFill>
                  <a:srgbClr val="565656"/>
                </a:solidFill>
                <a:latin typeface="Trebuchet MS"/>
                <a:cs typeface="Trebuchet MS"/>
              </a:rPr>
              <a:t> </a:t>
            </a:r>
            <a:r>
              <a:rPr sz="3000" spc="-190" dirty="0">
                <a:solidFill>
                  <a:srgbClr val="565656"/>
                </a:solidFill>
                <a:latin typeface="Trebuchet MS"/>
                <a:cs typeface="Trebuchet MS"/>
              </a:rPr>
              <a:t>filters</a:t>
            </a:r>
            <a:endParaRPr sz="30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7CF70"/>
          </a:solidFill>
        </p:spPr>
        <p:txBody>
          <a:bodyPr wrap="square" lIns="0" tIns="0" rIns="0" bIns="0" rtlCol="0"/>
          <a:lstStyle/>
          <a:p>
            <a:endParaRPr/>
          </a:p>
        </p:txBody>
      </p:sp>
      <p:sp>
        <p:nvSpPr>
          <p:cNvPr id="3" name="object 3"/>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4" name="object 4"/>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5" name="object 5"/>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6" name="object 6"/>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7" name="object 7"/>
          <p:cNvSpPr/>
          <p:nvPr/>
        </p:nvSpPr>
        <p:spPr>
          <a:xfrm>
            <a:off x="446484" y="3402211"/>
            <a:ext cx="2402086" cy="236636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85750" y="4107656"/>
            <a:ext cx="2741414" cy="109835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55414" y="3411141"/>
            <a:ext cx="2366367" cy="2330648"/>
          </a:xfrm>
          <a:custGeom>
            <a:avLst/>
            <a:gdLst/>
            <a:ahLst/>
            <a:cxnLst/>
            <a:rect l="l" t="t" r="r" b="b"/>
            <a:pathLst>
              <a:path w="3365500" h="3314700">
                <a:moveTo>
                  <a:pt x="2813037" y="0"/>
                </a:moveTo>
                <a:lnTo>
                  <a:pt x="552462" y="0"/>
                </a:lnTo>
                <a:lnTo>
                  <a:pt x="504793" y="2027"/>
                </a:lnTo>
                <a:lnTo>
                  <a:pt x="458251" y="8000"/>
                </a:lnTo>
                <a:lnTo>
                  <a:pt x="413000" y="17753"/>
                </a:lnTo>
                <a:lnTo>
                  <a:pt x="369207" y="31119"/>
                </a:lnTo>
                <a:lnTo>
                  <a:pt x="327037" y="47932"/>
                </a:lnTo>
                <a:lnTo>
                  <a:pt x="286657" y="68028"/>
                </a:lnTo>
                <a:lnTo>
                  <a:pt x="248232" y="91239"/>
                </a:lnTo>
                <a:lnTo>
                  <a:pt x="211928" y="117401"/>
                </a:lnTo>
                <a:lnTo>
                  <a:pt x="177911" y="146347"/>
                </a:lnTo>
                <a:lnTo>
                  <a:pt x="146347" y="177911"/>
                </a:lnTo>
                <a:lnTo>
                  <a:pt x="117401" y="211928"/>
                </a:lnTo>
                <a:lnTo>
                  <a:pt x="91239" y="248232"/>
                </a:lnTo>
                <a:lnTo>
                  <a:pt x="68028" y="286657"/>
                </a:lnTo>
                <a:lnTo>
                  <a:pt x="47932" y="327037"/>
                </a:lnTo>
                <a:lnTo>
                  <a:pt x="31119" y="369207"/>
                </a:lnTo>
                <a:lnTo>
                  <a:pt x="17753" y="413000"/>
                </a:lnTo>
                <a:lnTo>
                  <a:pt x="8000" y="458251"/>
                </a:lnTo>
                <a:lnTo>
                  <a:pt x="2027" y="504793"/>
                </a:lnTo>
                <a:lnTo>
                  <a:pt x="0" y="552462"/>
                </a:lnTo>
                <a:lnTo>
                  <a:pt x="0" y="2762237"/>
                </a:lnTo>
                <a:lnTo>
                  <a:pt x="2027" y="2809906"/>
                </a:lnTo>
                <a:lnTo>
                  <a:pt x="8000" y="2856448"/>
                </a:lnTo>
                <a:lnTo>
                  <a:pt x="17753" y="2901699"/>
                </a:lnTo>
                <a:lnTo>
                  <a:pt x="31119" y="2945492"/>
                </a:lnTo>
                <a:lnTo>
                  <a:pt x="47932" y="2987662"/>
                </a:lnTo>
                <a:lnTo>
                  <a:pt x="68028" y="3028042"/>
                </a:lnTo>
                <a:lnTo>
                  <a:pt x="91239" y="3066467"/>
                </a:lnTo>
                <a:lnTo>
                  <a:pt x="117401" y="3102771"/>
                </a:lnTo>
                <a:lnTo>
                  <a:pt x="146347" y="3136788"/>
                </a:lnTo>
                <a:lnTo>
                  <a:pt x="177911" y="3168352"/>
                </a:lnTo>
                <a:lnTo>
                  <a:pt x="211928" y="3197298"/>
                </a:lnTo>
                <a:lnTo>
                  <a:pt x="248232" y="3223460"/>
                </a:lnTo>
                <a:lnTo>
                  <a:pt x="286657" y="3246671"/>
                </a:lnTo>
                <a:lnTo>
                  <a:pt x="327037" y="3266767"/>
                </a:lnTo>
                <a:lnTo>
                  <a:pt x="369207" y="3283580"/>
                </a:lnTo>
                <a:lnTo>
                  <a:pt x="413000" y="3296946"/>
                </a:lnTo>
                <a:lnTo>
                  <a:pt x="458251" y="3306699"/>
                </a:lnTo>
                <a:lnTo>
                  <a:pt x="504793" y="3312672"/>
                </a:lnTo>
                <a:lnTo>
                  <a:pt x="552462" y="3314700"/>
                </a:lnTo>
                <a:lnTo>
                  <a:pt x="2813037" y="3314700"/>
                </a:lnTo>
                <a:lnTo>
                  <a:pt x="2860706" y="3312672"/>
                </a:lnTo>
                <a:lnTo>
                  <a:pt x="2907248" y="3306699"/>
                </a:lnTo>
                <a:lnTo>
                  <a:pt x="2952499" y="3296946"/>
                </a:lnTo>
                <a:lnTo>
                  <a:pt x="2996292" y="3283580"/>
                </a:lnTo>
                <a:lnTo>
                  <a:pt x="3038462" y="3266767"/>
                </a:lnTo>
                <a:lnTo>
                  <a:pt x="3078842" y="3246671"/>
                </a:lnTo>
                <a:lnTo>
                  <a:pt x="3117267" y="3223460"/>
                </a:lnTo>
                <a:lnTo>
                  <a:pt x="3153571" y="3197298"/>
                </a:lnTo>
                <a:lnTo>
                  <a:pt x="3187588" y="3168352"/>
                </a:lnTo>
                <a:lnTo>
                  <a:pt x="3219152" y="3136788"/>
                </a:lnTo>
                <a:lnTo>
                  <a:pt x="3248098" y="3102771"/>
                </a:lnTo>
                <a:lnTo>
                  <a:pt x="3274260" y="3066467"/>
                </a:lnTo>
                <a:lnTo>
                  <a:pt x="3297471" y="3028042"/>
                </a:lnTo>
                <a:lnTo>
                  <a:pt x="3317567" y="2987662"/>
                </a:lnTo>
                <a:lnTo>
                  <a:pt x="3334380" y="2945492"/>
                </a:lnTo>
                <a:lnTo>
                  <a:pt x="3347746" y="2901699"/>
                </a:lnTo>
                <a:lnTo>
                  <a:pt x="3357499" y="2856448"/>
                </a:lnTo>
                <a:lnTo>
                  <a:pt x="3363472" y="2809906"/>
                </a:lnTo>
                <a:lnTo>
                  <a:pt x="3365500" y="2762237"/>
                </a:lnTo>
                <a:lnTo>
                  <a:pt x="3365500" y="552462"/>
                </a:lnTo>
                <a:lnTo>
                  <a:pt x="3363472" y="504793"/>
                </a:lnTo>
                <a:lnTo>
                  <a:pt x="3357499" y="458251"/>
                </a:lnTo>
                <a:lnTo>
                  <a:pt x="3347746" y="413000"/>
                </a:lnTo>
                <a:lnTo>
                  <a:pt x="3334380" y="369207"/>
                </a:lnTo>
                <a:lnTo>
                  <a:pt x="3317567" y="327037"/>
                </a:lnTo>
                <a:lnTo>
                  <a:pt x="3297471" y="286657"/>
                </a:lnTo>
                <a:lnTo>
                  <a:pt x="3274260" y="248232"/>
                </a:lnTo>
                <a:lnTo>
                  <a:pt x="3248098" y="211928"/>
                </a:lnTo>
                <a:lnTo>
                  <a:pt x="3219152" y="177911"/>
                </a:lnTo>
                <a:lnTo>
                  <a:pt x="3187588" y="146347"/>
                </a:lnTo>
                <a:lnTo>
                  <a:pt x="3153571" y="117401"/>
                </a:lnTo>
                <a:lnTo>
                  <a:pt x="3117267" y="91239"/>
                </a:lnTo>
                <a:lnTo>
                  <a:pt x="3078842" y="68028"/>
                </a:lnTo>
                <a:lnTo>
                  <a:pt x="3038462" y="47932"/>
                </a:lnTo>
                <a:lnTo>
                  <a:pt x="2996292" y="31119"/>
                </a:lnTo>
                <a:lnTo>
                  <a:pt x="2952499" y="17753"/>
                </a:lnTo>
                <a:lnTo>
                  <a:pt x="2907248" y="8000"/>
                </a:lnTo>
                <a:lnTo>
                  <a:pt x="2860706" y="2027"/>
                </a:lnTo>
                <a:lnTo>
                  <a:pt x="2813037" y="0"/>
                </a:lnTo>
                <a:close/>
              </a:path>
            </a:pathLst>
          </a:custGeom>
          <a:solidFill>
            <a:srgbClr val="00882B"/>
          </a:solidFill>
        </p:spPr>
        <p:txBody>
          <a:bodyPr wrap="square" lIns="0" tIns="0" rIns="0" bIns="0" rtlCol="0"/>
          <a:lstStyle/>
          <a:p>
            <a:endParaRPr/>
          </a:p>
        </p:txBody>
      </p:sp>
      <p:sp>
        <p:nvSpPr>
          <p:cNvPr id="10" name="object 10"/>
          <p:cNvSpPr txBox="1"/>
          <p:nvPr/>
        </p:nvSpPr>
        <p:spPr>
          <a:xfrm>
            <a:off x="587883" y="4218652"/>
            <a:ext cx="2120354" cy="624569"/>
          </a:xfrm>
          <a:prstGeom prst="rect">
            <a:avLst/>
          </a:prstGeom>
        </p:spPr>
        <p:txBody>
          <a:bodyPr vert="horz" wrap="square" lIns="0" tIns="8929" rIns="0" bIns="0" rtlCol="0">
            <a:spAutoFit/>
          </a:bodyPr>
          <a:lstStyle/>
          <a:p>
            <a:pPr marL="8929">
              <a:spcBef>
                <a:spcPts val="70"/>
              </a:spcBef>
            </a:pPr>
            <a:r>
              <a:rPr sz="4000" spc="-11" dirty="0">
                <a:solidFill>
                  <a:srgbClr val="FFFFFF"/>
                </a:solidFill>
                <a:latin typeface="Trebuchet MS"/>
                <a:cs typeface="Trebuchet MS"/>
              </a:rPr>
              <a:t>C</a:t>
            </a:r>
            <a:r>
              <a:rPr sz="4000" spc="-14" dirty="0">
                <a:solidFill>
                  <a:srgbClr val="FFFFFF"/>
                </a:solidFill>
                <a:latin typeface="Trebuchet MS"/>
                <a:cs typeface="Trebuchet MS"/>
              </a:rPr>
              <a:t>u</a:t>
            </a:r>
            <a:r>
              <a:rPr sz="4000" spc="271" dirty="0">
                <a:solidFill>
                  <a:srgbClr val="FFFFFF"/>
                </a:solidFill>
                <a:latin typeface="Trebuchet MS"/>
                <a:cs typeface="Trebuchet MS"/>
              </a:rPr>
              <a:t>s</a:t>
            </a:r>
            <a:r>
              <a:rPr sz="4000" spc="-327" dirty="0">
                <a:solidFill>
                  <a:srgbClr val="FFFFFF"/>
                </a:solidFill>
                <a:latin typeface="Trebuchet MS"/>
                <a:cs typeface="Trebuchet MS"/>
              </a:rPr>
              <a:t>t</a:t>
            </a:r>
            <a:r>
              <a:rPr sz="4000" spc="28" dirty="0">
                <a:solidFill>
                  <a:srgbClr val="FFFFFF"/>
                </a:solidFill>
                <a:latin typeface="Trebuchet MS"/>
                <a:cs typeface="Trebuchet MS"/>
              </a:rPr>
              <a:t>o</a:t>
            </a:r>
            <a:r>
              <a:rPr sz="4000" spc="-95" dirty="0">
                <a:solidFill>
                  <a:srgbClr val="FFFFFF"/>
                </a:solidFill>
                <a:latin typeface="Trebuchet MS"/>
                <a:cs typeface="Trebuchet MS"/>
              </a:rPr>
              <a:t>m</a:t>
            </a:r>
            <a:r>
              <a:rPr sz="4000" spc="-80" dirty="0">
                <a:solidFill>
                  <a:srgbClr val="FFFFFF"/>
                </a:solidFill>
                <a:latin typeface="Trebuchet MS"/>
                <a:cs typeface="Trebuchet MS"/>
              </a:rPr>
              <a:t>e</a:t>
            </a:r>
            <a:r>
              <a:rPr sz="4000" spc="-260" dirty="0">
                <a:solidFill>
                  <a:srgbClr val="FFFFFF"/>
                </a:solidFill>
                <a:latin typeface="Trebuchet MS"/>
                <a:cs typeface="Trebuchet MS"/>
              </a:rPr>
              <a:t>r</a:t>
            </a:r>
            <a:endParaRPr sz="4000">
              <a:latin typeface="Trebuchet MS"/>
              <a:cs typeface="Trebuchet MS"/>
            </a:endParaRPr>
          </a:p>
        </p:txBody>
      </p:sp>
      <p:sp>
        <p:nvSpPr>
          <p:cNvPr id="11" name="object 11"/>
          <p:cNvSpPr/>
          <p:nvPr/>
        </p:nvSpPr>
        <p:spPr>
          <a:xfrm>
            <a:off x="3357562" y="3402211"/>
            <a:ext cx="2402086" cy="2366367"/>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3625453" y="4107656"/>
            <a:ext cx="1875234" cy="109835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366492" y="3411141"/>
            <a:ext cx="2366367" cy="2330648"/>
          </a:xfrm>
          <a:custGeom>
            <a:avLst/>
            <a:gdLst/>
            <a:ahLst/>
            <a:cxnLst/>
            <a:rect l="l" t="t" r="r" b="b"/>
            <a:pathLst>
              <a:path w="3365500" h="3314700">
                <a:moveTo>
                  <a:pt x="2813037" y="0"/>
                </a:moveTo>
                <a:lnTo>
                  <a:pt x="552462" y="0"/>
                </a:lnTo>
                <a:lnTo>
                  <a:pt x="504793" y="2027"/>
                </a:lnTo>
                <a:lnTo>
                  <a:pt x="458251" y="8000"/>
                </a:lnTo>
                <a:lnTo>
                  <a:pt x="413000" y="17753"/>
                </a:lnTo>
                <a:lnTo>
                  <a:pt x="369207" y="31119"/>
                </a:lnTo>
                <a:lnTo>
                  <a:pt x="327037" y="47932"/>
                </a:lnTo>
                <a:lnTo>
                  <a:pt x="286657" y="68028"/>
                </a:lnTo>
                <a:lnTo>
                  <a:pt x="248232" y="91239"/>
                </a:lnTo>
                <a:lnTo>
                  <a:pt x="211928" y="117401"/>
                </a:lnTo>
                <a:lnTo>
                  <a:pt x="177911" y="146347"/>
                </a:lnTo>
                <a:lnTo>
                  <a:pt x="146347" y="177911"/>
                </a:lnTo>
                <a:lnTo>
                  <a:pt x="117401" y="211928"/>
                </a:lnTo>
                <a:lnTo>
                  <a:pt x="91239" y="248232"/>
                </a:lnTo>
                <a:lnTo>
                  <a:pt x="68028" y="286657"/>
                </a:lnTo>
                <a:lnTo>
                  <a:pt x="47932" y="327037"/>
                </a:lnTo>
                <a:lnTo>
                  <a:pt x="31119" y="369207"/>
                </a:lnTo>
                <a:lnTo>
                  <a:pt x="17753" y="413000"/>
                </a:lnTo>
                <a:lnTo>
                  <a:pt x="8000" y="458251"/>
                </a:lnTo>
                <a:lnTo>
                  <a:pt x="2027" y="504793"/>
                </a:lnTo>
                <a:lnTo>
                  <a:pt x="0" y="552462"/>
                </a:lnTo>
                <a:lnTo>
                  <a:pt x="0" y="2762237"/>
                </a:lnTo>
                <a:lnTo>
                  <a:pt x="2027" y="2809906"/>
                </a:lnTo>
                <a:lnTo>
                  <a:pt x="8000" y="2856448"/>
                </a:lnTo>
                <a:lnTo>
                  <a:pt x="17753" y="2901699"/>
                </a:lnTo>
                <a:lnTo>
                  <a:pt x="31119" y="2945492"/>
                </a:lnTo>
                <a:lnTo>
                  <a:pt x="47932" y="2987662"/>
                </a:lnTo>
                <a:lnTo>
                  <a:pt x="68028" y="3028042"/>
                </a:lnTo>
                <a:lnTo>
                  <a:pt x="91239" y="3066467"/>
                </a:lnTo>
                <a:lnTo>
                  <a:pt x="117401" y="3102771"/>
                </a:lnTo>
                <a:lnTo>
                  <a:pt x="146347" y="3136788"/>
                </a:lnTo>
                <a:lnTo>
                  <a:pt x="177911" y="3168352"/>
                </a:lnTo>
                <a:lnTo>
                  <a:pt x="211928" y="3197298"/>
                </a:lnTo>
                <a:lnTo>
                  <a:pt x="248232" y="3223460"/>
                </a:lnTo>
                <a:lnTo>
                  <a:pt x="286657" y="3246671"/>
                </a:lnTo>
                <a:lnTo>
                  <a:pt x="327037" y="3266767"/>
                </a:lnTo>
                <a:lnTo>
                  <a:pt x="369207" y="3283580"/>
                </a:lnTo>
                <a:lnTo>
                  <a:pt x="413000" y="3296946"/>
                </a:lnTo>
                <a:lnTo>
                  <a:pt x="458251" y="3306699"/>
                </a:lnTo>
                <a:lnTo>
                  <a:pt x="504793" y="3312672"/>
                </a:lnTo>
                <a:lnTo>
                  <a:pt x="552462" y="3314700"/>
                </a:lnTo>
                <a:lnTo>
                  <a:pt x="2813037" y="3314700"/>
                </a:lnTo>
                <a:lnTo>
                  <a:pt x="2860706" y="3312672"/>
                </a:lnTo>
                <a:lnTo>
                  <a:pt x="2907248" y="3306699"/>
                </a:lnTo>
                <a:lnTo>
                  <a:pt x="2952499" y="3296946"/>
                </a:lnTo>
                <a:lnTo>
                  <a:pt x="2996292" y="3283580"/>
                </a:lnTo>
                <a:lnTo>
                  <a:pt x="3038462" y="3266767"/>
                </a:lnTo>
                <a:lnTo>
                  <a:pt x="3078842" y="3246671"/>
                </a:lnTo>
                <a:lnTo>
                  <a:pt x="3117267" y="3223460"/>
                </a:lnTo>
                <a:lnTo>
                  <a:pt x="3153571" y="3197298"/>
                </a:lnTo>
                <a:lnTo>
                  <a:pt x="3187588" y="3168352"/>
                </a:lnTo>
                <a:lnTo>
                  <a:pt x="3219152" y="3136788"/>
                </a:lnTo>
                <a:lnTo>
                  <a:pt x="3248098" y="3102771"/>
                </a:lnTo>
                <a:lnTo>
                  <a:pt x="3274260" y="3066467"/>
                </a:lnTo>
                <a:lnTo>
                  <a:pt x="3297471" y="3028042"/>
                </a:lnTo>
                <a:lnTo>
                  <a:pt x="3317567" y="2987662"/>
                </a:lnTo>
                <a:lnTo>
                  <a:pt x="3334380" y="2945492"/>
                </a:lnTo>
                <a:lnTo>
                  <a:pt x="3347746" y="2901699"/>
                </a:lnTo>
                <a:lnTo>
                  <a:pt x="3357499" y="2856448"/>
                </a:lnTo>
                <a:lnTo>
                  <a:pt x="3363472" y="2809906"/>
                </a:lnTo>
                <a:lnTo>
                  <a:pt x="3365500" y="2762237"/>
                </a:lnTo>
                <a:lnTo>
                  <a:pt x="3365500" y="552462"/>
                </a:lnTo>
                <a:lnTo>
                  <a:pt x="3363472" y="504793"/>
                </a:lnTo>
                <a:lnTo>
                  <a:pt x="3357499" y="458251"/>
                </a:lnTo>
                <a:lnTo>
                  <a:pt x="3347746" y="413000"/>
                </a:lnTo>
                <a:lnTo>
                  <a:pt x="3334380" y="369207"/>
                </a:lnTo>
                <a:lnTo>
                  <a:pt x="3317567" y="327037"/>
                </a:lnTo>
                <a:lnTo>
                  <a:pt x="3297471" y="286657"/>
                </a:lnTo>
                <a:lnTo>
                  <a:pt x="3274260" y="248232"/>
                </a:lnTo>
                <a:lnTo>
                  <a:pt x="3248098" y="211928"/>
                </a:lnTo>
                <a:lnTo>
                  <a:pt x="3219152" y="177911"/>
                </a:lnTo>
                <a:lnTo>
                  <a:pt x="3187588" y="146347"/>
                </a:lnTo>
                <a:lnTo>
                  <a:pt x="3153571" y="117401"/>
                </a:lnTo>
                <a:lnTo>
                  <a:pt x="3117267" y="91239"/>
                </a:lnTo>
                <a:lnTo>
                  <a:pt x="3078842" y="68028"/>
                </a:lnTo>
                <a:lnTo>
                  <a:pt x="3038462" y="47932"/>
                </a:lnTo>
                <a:lnTo>
                  <a:pt x="2996292" y="31119"/>
                </a:lnTo>
                <a:lnTo>
                  <a:pt x="2952499" y="17753"/>
                </a:lnTo>
                <a:lnTo>
                  <a:pt x="2907248" y="8000"/>
                </a:lnTo>
                <a:lnTo>
                  <a:pt x="2860706" y="2027"/>
                </a:lnTo>
                <a:lnTo>
                  <a:pt x="2813037" y="0"/>
                </a:lnTo>
                <a:close/>
              </a:path>
            </a:pathLst>
          </a:custGeom>
          <a:solidFill>
            <a:srgbClr val="00882B"/>
          </a:solidFill>
        </p:spPr>
        <p:txBody>
          <a:bodyPr wrap="square" lIns="0" tIns="0" rIns="0" bIns="0" rtlCol="0"/>
          <a:lstStyle/>
          <a:p>
            <a:endParaRPr/>
          </a:p>
        </p:txBody>
      </p:sp>
      <p:sp>
        <p:nvSpPr>
          <p:cNvPr id="14" name="object 14"/>
          <p:cNvSpPr txBox="1"/>
          <p:nvPr/>
        </p:nvSpPr>
        <p:spPr>
          <a:xfrm>
            <a:off x="3928383" y="4218652"/>
            <a:ext cx="1254621" cy="624569"/>
          </a:xfrm>
          <a:prstGeom prst="rect">
            <a:avLst/>
          </a:prstGeom>
        </p:spPr>
        <p:txBody>
          <a:bodyPr vert="horz" wrap="square" lIns="0" tIns="8929" rIns="0" bIns="0" rtlCol="0">
            <a:spAutoFit/>
          </a:bodyPr>
          <a:lstStyle/>
          <a:p>
            <a:pPr marL="8929">
              <a:spcBef>
                <a:spcPts val="70"/>
              </a:spcBef>
            </a:pPr>
            <a:r>
              <a:rPr sz="4000" spc="-137" dirty="0">
                <a:solidFill>
                  <a:srgbClr val="FFFFFF"/>
                </a:solidFill>
                <a:latin typeface="Trebuchet MS"/>
                <a:cs typeface="Trebuchet MS"/>
              </a:rPr>
              <a:t>O</a:t>
            </a:r>
            <a:r>
              <a:rPr sz="4000" spc="-116" dirty="0">
                <a:solidFill>
                  <a:srgbClr val="FFFFFF"/>
                </a:solidFill>
                <a:latin typeface="Trebuchet MS"/>
                <a:cs typeface="Trebuchet MS"/>
              </a:rPr>
              <a:t>r</a:t>
            </a:r>
            <a:r>
              <a:rPr sz="4000" spc="84" dirty="0">
                <a:solidFill>
                  <a:srgbClr val="FFFFFF"/>
                </a:solidFill>
                <a:latin typeface="Trebuchet MS"/>
                <a:cs typeface="Trebuchet MS"/>
              </a:rPr>
              <a:t>d</a:t>
            </a:r>
            <a:r>
              <a:rPr sz="4000" spc="-80" dirty="0">
                <a:solidFill>
                  <a:srgbClr val="FFFFFF"/>
                </a:solidFill>
                <a:latin typeface="Trebuchet MS"/>
                <a:cs typeface="Trebuchet MS"/>
              </a:rPr>
              <a:t>e</a:t>
            </a:r>
            <a:r>
              <a:rPr sz="4000" spc="-260" dirty="0">
                <a:solidFill>
                  <a:srgbClr val="FFFFFF"/>
                </a:solidFill>
                <a:latin typeface="Trebuchet MS"/>
                <a:cs typeface="Trebuchet MS"/>
              </a:rPr>
              <a:t>r</a:t>
            </a:r>
            <a:endParaRPr sz="4000">
              <a:latin typeface="Trebuchet MS"/>
              <a:cs typeface="Trebuchet MS"/>
            </a:endParaRPr>
          </a:p>
        </p:txBody>
      </p:sp>
      <p:sp>
        <p:nvSpPr>
          <p:cNvPr id="15" name="object 15"/>
          <p:cNvSpPr/>
          <p:nvPr/>
        </p:nvSpPr>
        <p:spPr>
          <a:xfrm>
            <a:off x="6268640" y="3402211"/>
            <a:ext cx="2411016" cy="2366367"/>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6322219" y="4107656"/>
            <a:ext cx="2303859" cy="1098352"/>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6277570" y="3411141"/>
            <a:ext cx="2375297" cy="2330648"/>
          </a:xfrm>
          <a:custGeom>
            <a:avLst/>
            <a:gdLst/>
            <a:ahLst/>
            <a:cxnLst/>
            <a:rect l="l" t="t" r="r" b="b"/>
            <a:pathLst>
              <a:path w="3378200" h="3314700">
                <a:moveTo>
                  <a:pt x="2825737" y="0"/>
                </a:moveTo>
                <a:lnTo>
                  <a:pt x="552462" y="0"/>
                </a:lnTo>
                <a:lnTo>
                  <a:pt x="504793" y="2027"/>
                </a:lnTo>
                <a:lnTo>
                  <a:pt x="458251" y="8000"/>
                </a:lnTo>
                <a:lnTo>
                  <a:pt x="413000" y="17753"/>
                </a:lnTo>
                <a:lnTo>
                  <a:pt x="369207" y="31119"/>
                </a:lnTo>
                <a:lnTo>
                  <a:pt x="327037" y="47932"/>
                </a:lnTo>
                <a:lnTo>
                  <a:pt x="286657" y="68028"/>
                </a:lnTo>
                <a:lnTo>
                  <a:pt x="248232" y="91239"/>
                </a:lnTo>
                <a:lnTo>
                  <a:pt x="211928" y="117401"/>
                </a:lnTo>
                <a:lnTo>
                  <a:pt x="177911" y="146347"/>
                </a:lnTo>
                <a:lnTo>
                  <a:pt x="146347" y="177911"/>
                </a:lnTo>
                <a:lnTo>
                  <a:pt x="117401" y="211928"/>
                </a:lnTo>
                <a:lnTo>
                  <a:pt x="91239" y="248232"/>
                </a:lnTo>
                <a:lnTo>
                  <a:pt x="68028" y="286657"/>
                </a:lnTo>
                <a:lnTo>
                  <a:pt x="47932" y="327037"/>
                </a:lnTo>
                <a:lnTo>
                  <a:pt x="31119" y="369207"/>
                </a:lnTo>
                <a:lnTo>
                  <a:pt x="17753" y="413000"/>
                </a:lnTo>
                <a:lnTo>
                  <a:pt x="8000" y="458251"/>
                </a:lnTo>
                <a:lnTo>
                  <a:pt x="2027" y="504793"/>
                </a:lnTo>
                <a:lnTo>
                  <a:pt x="0" y="552462"/>
                </a:lnTo>
                <a:lnTo>
                  <a:pt x="0" y="2762237"/>
                </a:lnTo>
                <a:lnTo>
                  <a:pt x="2027" y="2809906"/>
                </a:lnTo>
                <a:lnTo>
                  <a:pt x="8000" y="2856448"/>
                </a:lnTo>
                <a:lnTo>
                  <a:pt x="17753" y="2901699"/>
                </a:lnTo>
                <a:lnTo>
                  <a:pt x="31119" y="2945492"/>
                </a:lnTo>
                <a:lnTo>
                  <a:pt x="47932" y="2987662"/>
                </a:lnTo>
                <a:lnTo>
                  <a:pt x="68028" y="3028042"/>
                </a:lnTo>
                <a:lnTo>
                  <a:pt x="91239" y="3066467"/>
                </a:lnTo>
                <a:lnTo>
                  <a:pt x="117401" y="3102771"/>
                </a:lnTo>
                <a:lnTo>
                  <a:pt x="146347" y="3136788"/>
                </a:lnTo>
                <a:lnTo>
                  <a:pt x="177911" y="3168352"/>
                </a:lnTo>
                <a:lnTo>
                  <a:pt x="211928" y="3197298"/>
                </a:lnTo>
                <a:lnTo>
                  <a:pt x="248232" y="3223460"/>
                </a:lnTo>
                <a:lnTo>
                  <a:pt x="286657" y="3246671"/>
                </a:lnTo>
                <a:lnTo>
                  <a:pt x="327037" y="3266767"/>
                </a:lnTo>
                <a:lnTo>
                  <a:pt x="369207" y="3283580"/>
                </a:lnTo>
                <a:lnTo>
                  <a:pt x="413000" y="3296946"/>
                </a:lnTo>
                <a:lnTo>
                  <a:pt x="458251" y="3306699"/>
                </a:lnTo>
                <a:lnTo>
                  <a:pt x="504793" y="3312672"/>
                </a:lnTo>
                <a:lnTo>
                  <a:pt x="552462" y="3314700"/>
                </a:lnTo>
                <a:lnTo>
                  <a:pt x="2825737" y="3314700"/>
                </a:lnTo>
                <a:lnTo>
                  <a:pt x="2873406" y="3312672"/>
                </a:lnTo>
                <a:lnTo>
                  <a:pt x="2919948" y="3306699"/>
                </a:lnTo>
                <a:lnTo>
                  <a:pt x="2965199" y="3296946"/>
                </a:lnTo>
                <a:lnTo>
                  <a:pt x="3008992" y="3283580"/>
                </a:lnTo>
                <a:lnTo>
                  <a:pt x="3051162" y="3266767"/>
                </a:lnTo>
                <a:lnTo>
                  <a:pt x="3091542" y="3246671"/>
                </a:lnTo>
                <a:lnTo>
                  <a:pt x="3129967" y="3223460"/>
                </a:lnTo>
                <a:lnTo>
                  <a:pt x="3166271" y="3197298"/>
                </a:lnTo>
                <a:lnTo>
                  <a:pt x="3200288" y="3168352"/>
                </a:lnTo>
                <a:lnTo>
                  <a:pt x="3231852" y="3136788"/>
                </a:lnTo>
                <a:lnTo>
                  <a:pt x="3260798" y="3102771"/>
                </a:lnTo>
                <a:lnTo>
                  <a:pt x="3286960" y="3066467"/>
                </a:lnTo>
                <a:lnTo>
                  <a:pt x="3310171" y="3028042"/>
                </a:lnTo>
                <a:lnTo>
                  <a:pt x="3330267" y="2987662"/>
                </a:lnTo>
                <a:lnTo>
                  <a:pt x="3347080" y="2945492"/>
                </a:lnTo>
                <a:lnTo>
                  <a:pt x="3360446" y="2901699"/>
                </a:lnTo>
                <a:lnTo>
                  <a:pt x="3370199" y="2856448"/>
                </a:lnTo>
                <a:lnTo>
                  <a:pt x="3376172" y="2809906"/>
                </a:lnTo>
                <a:lnTo>
                  <a:pt x="3378200" y="2762237"/>
                </a:lnTo>
                <a:lnTo>
                  <a:pt x="3378200" y="552462"/>
                </a:lnTo>
                <a:lnTo>
                  <a:pt x="3376172" y="504793"/>
                </a:lnTo>
                <a:lnTo>
                  <a:pt x="3370199" y="458251"/>
                </a:lnTo>
                <a:lnTo>
                  <a:pt x="3360446" y="413000"/>
                </a:lnTo>
                <a:lnTo>
                  <a:pt x="3347080" y="369207"/>
                </a:lnTo>
                <a:lnTo>
                  <a:pt x="3330267" y="327037"/>
                </a:lnTo>
                <a:lnTo>
                  <a:pt x="3310171" y="286657"/>
                </a:lnTo>
                <a:lnTo>
                  <a:pt x="3286960" y="248232"/>
                </a:lnTo>
                <a:lnTo>
                  <a:pt x="3260798" y="211928"/>
                </a:lnTo>
                <a:lnTo>
                  <a:pt x="3231852" y="177911"/>
                </a:lnTo>
                <a:lnTo>
                  <a:pt x="3200288" y="146347"/>
                </a:lnTo>
                <a:lnTo>
                  <a:pt x="3166271" y="117401"/>
                </a:lnTo>
                <a:lnTo>
                  <a:pt x="3129967" y="91239"/>
                </a:lnTo>
                <a:lnTo>
                  <a:pt x="3091542" y="68028"/>
                </a:lnTo>
                <a:lnTo>
                  <a:pt x="3051162" y="47932"/>
                </a:lnTo>
                <a:lnTo>
                  <a:pt x="3008992" y="31119"/>
                </a:lnTo>
                <a:lnTo>
                  <a:pt x="2965199" y="17753"/>
                </a:lnTo>
                <a:lnTo>
                  <a:pt x="2919948" y="8000"/>
                </a:lnTo>
                <a:lnTo>
                  <a:pt x="2873406" y="2027"/>
                </a:lnTo>
                <a:lnTo>
                  <a:pt x="2825737" y="0"/>
                </a:lnTo>
                <a:close/>
              </a:path>
            </a:pathLst>
          </a:custGeom>
          <a:solidFill>
            <a:srgbClr val="00882B"/>
          </a:solidFill>
        </p:spPr>
        <p:txBody>
          <a:bodyPr wrap="square" lIns="0" tIns="0" rIns="0" bIns="0" rtlCol="0"/>
          <a:lstStyle/>
          <a:p>
            <a:endParaRPr/>
          </a:p>
        </p:txBody>
      </p:sp>
      <p:sp>
        <p:nvSpPr>
          <p:cNvPr id="18" name="object 18"/>
          <p:cNvSpPr txBox="1"/>
          <p:nvPr/>
        </p:nvSpPr>
        <p:spPr>
          <a:xfrm>
            <a:off x="6625899" y="4218652"/>
            <a:ext cx="1681014" cy="624569"/>
          </a:xfrm>
          <a:prstGeom prst="rect">
            <a:avLst/>
          </a:prstGeom>
        </p:spPr>
        <p:txBody>
          <a:bodyPr vert="horz" wrap="square" lIns="0" tIns="8929" rIns="0" bIns="0" rtlCol="0">
            <a:spAutoFit/>
          </a:bodyPr>
          <a:lstStyle/>
          <a:p>
            <a:pPr marL="8929">
              <a:spcBef>
                <a:spcPts val="70"/>
              </a:spcBef>
            </a:pPr>
            <a:r>
              <a:rPr sz="4000" spc="-28" dirty="0">
                <a:solidFill>
                  <a:srgbClr val="FFFFFF"/>
                </a:solidFill>
                <a:latin typeface="Trebuchet MS"/>
                <a:cs typeface="Trebuchet MS"/>
              </a:rPr>
              <a:t>C</a:t>
            </a:r>
            <a:r>
              <a:rPr sz="4000" spc="-56" dirty="0">
                <a:solidFill>
                  <a:srgbClr val="FFFFFF"/>
                </a:solidFill>
                <a:latin typeface="Trebuchet MS"/>
                <a:cs typeface="Trebuchet MS"/>
              </a:rPr>
              <a:t>a</a:t>
            </a:r>
            <a:r>
              <a:rPr sz="4000" spc="-327" dirty="0">
                <a:solidFill>
                  <a:srgbClr val="FFFFFF"/>
                </a:solidFill>
                <a:latin typeface="Trebuchet MS"/>
                <a:cs typeface="Trebuchet MS"/>
              </a:rPr>
              <a:t>t</a:t>
            </a:r>
            <a:r>
              <a:rPr sz="4000" dirty="0">
                <a:solidFill>
                  <a:srgbClr val="FFFFFF"/>
                </a:solidFill>
                <a:latin typeface="Trebuchet MS"/>
                <a:cs typeface="Trebuchet MS"/>
              </a:rPr>
              <a:t>a</a:t>
            </a:r>
            <a:r>
              <a:rPr sz="4000" spc="-130" dirty="0">
                <a:solidFill>
                  <a:srgbClr val="FFFFFF"/>
                </a:solidFill>
                <a:latin typeface="Trebuchet MS"/>
                <a:cs typeface="Trebuchet MS"/>
              </a:rPr>
              <a:t>l</a:t>
            </a:r>
            <a:r>
              <a:rPr sz="4000" spc="28" dirty="0">
                <a:solidFill>
                  <a:srgbClr val="FFFFFF"/>
                </a:solidFill>
                <a:latin typeface="Trebuchet MS"/>
                <a:cs typeface="Trebuchet MS"/>
              </a:rPr>
              <a:t>o</a:t>
            </a:r>
            <a:r>
              <a:rPr sz="4000" spc="46" dirty="0">
                <a:solidFill>
                  <a:srgbClr val="FFFFFF"/>
                </a:solidFill>
                <a:latin typeface="Trebuchet MS"/>
                <a:cs typeface="Trebuchet MS"/>
              </a:rPr>
              <a:t>g</a:t>
            </a:r>
            <a:endParaRPr sz="4000">
              <a:latin typeface="Trebuchet MS"/>
              <a:cs typeface="Trebuchet MS"/>
            </a:endParaRPr>
          </a:p>
        </p:txBody>
      </p:sp>
      <p:sp>
        <p:nvSpPr>
          <p:cNvPr id="19" name="object 19"/>
          <p:cNvSpPr/>
          <p:nvPr/>
        </p:nvSpPr>
        <p:spPr>
          <a:xfrm>
            <a:off x="1642991" y="2064356"/>
            <a:ext cx="2940100" cy="1362224"/>
          </a:xfrm>
          <a:custGeom>
            <a:avLst/>
            <a:gdLst/>
            <a:ahLst/>
            <a:cxnLst/>
            <a:rect l="l" t="t" r="r" b="b"/>
            <a:pathLst>
              <a:path w="4181475" h="1937385">
                <a:moveTo>
                  <a:pt x="143735" y="1724577"/>
                </a:moveTo>
                <a:lnTo>
                  <a:pt x="134626" y="1728012"/>
                </a:lnTo>
                <a:lnTo>
                  <a:pt x="127279" y="1734921"/>
                </a:lnTo>
                <a:lnTo>
                  <a:pt x="0" y="1914334"/>
                </a:lnTo>
                <a:lnTo>
                  <a:pt x="218821" y="1936813"/>
                </a:lnTo>
                <a:lnTo>
                  <a:pt x="228861" y="1935839"/>
                </a:lnTo>
                <a:lnTo>
                  <a:pt x="237448" y="1931250"/>
                </a:lnTo>
                <a:lnTo>
                  <a:pt x="243688" y="1923776"/>
                </a:lnTo>
                <a:lnTo>
                  <a:pt x="246684" y="1914144"/>
                </a:lnTo>
                <a:lnTo>
                  <a:pt x="245709" y="1904103"/>
                </a:lnTo>
                <a:lnTo>
                  <a:pt x="241117" y="1895516"/>
                </a:lnTo>
                <a:lnTo>
                  <a:pt x="233642" y="1889276"/>
                </a:lnTo>
                <a:lnTo>
                  <a:pt x="224015" y="1886280"/>
                </a:lnTo>
                <a:lnTo>
                  <a:pt x="141960" y="1877847"/>
                </a:lnTo>
                <a:lnTo>
                  <a:pt x="243998" y="1831581"/>
                </a:lnTo>
                <a:lnTo>
                  <a:pt x="120980" y="1831581"/>
                </a:lnTo>
                <a:lnTo>
                  <a:pt x="168706" y="1764309"/>
                </a:lnTo>
                <a:lnTo>
                  <a:pt x="172798" y="1755090"/>
                </a:lnTo>
                <a:lnTo>
                  <a:pt x="173031" y="1745357"/>
                </a:lnTo>
                <a:lnTo>
                  <a:pt x="169596" y="1736248"/>
                </a:lnTo>
                <a:lnTo>
                  <a:pt x="162687" y="1728901"/>
                </a:lnTo>
                <a:lnTo>
                  <a:pt x="153468" y="1724809"/>
                </a:lnTo>
                <a:lnTo>
                  <a:pt x="143735" y="1724577"/>
                </a:lnTo>
                <a:close/>
              </a:path>
              <a:path w="4181475" h="1937385">
                <a:moveTo>
                  <a:pt x="4160481" y="0"/>
                </a:moveTo>
                <a:lnTo>
                  <a:pt x="120980" y="1831581"/>
                </a:lnTo>
                <a:lnTo>
                  <a:pt x="243998" y="1831581"/>
                </a:lnTo>
                <a:lnTo>
                  <a:pt x="4181462" y="46253"/>
                </a:lnTo>
                <a:lnTo>
                  <a:pt x="4160481" y="0"/>
                </a:lnTo>
                <a:close/>
              </a:path>
            </a:pathLst>
          </a:custGeom>
          <a:solidFill>
            <a:srgbClr val="53585F"/>
          </a:solidFill>
        </p:spPr>
        <p:txBody>
          <a:bodyPr wrap="square" lIns="0" tIns="0" rIns="0" bIns="0" rtlCol="0"/>
          <a:lstStyle/>
          <a:p>
            <a:endParaRPr/>
          </a:p>
        </p:txBody>
      </p:sp>
      <p:sp>
        <p:nvSpPr>
          <p:cNvPr id="20" name="object 20"/>
          <p:cNvSpPr/>
          <p:nvPr/>
        </p:nvSpPr>
        <p:spPr>
          <a:xfrm>
            <a:off x="4476118" y="2080340"/>
            <a:ext cx="160734" cy="1330076"/>
          </a:xfrm>
          <a:custGeom>
            <a:avLst/>
            <a:gdLst/>
            <a:ahLst/>
            <a:cxnLst/>
            <a:rect l="l" t="t" r="r" b="b"/>
            <a:pathLst>
              <a:path w="228600" h="1891664">
                <a:moveTo>
                  <a:pt x="22385" y="1662246"/>
                </a:moveTo>
                <a:lnTo>
                  <a:pt x="12794" y="1665350"/>
                </a:lnTo>
                <a:lnTo>
                  <a:pt x="5154" y="1671940"/>
                </a:lnTo>
                <a:lnTo>
                  <a:pt x="786" y="1680643"/>
                </a:lnTo>
                <a:lnTo>
                  <a:pt x="0" y="1690348"/>
                </a:lnTo>
                <a:lnTo>
                  <a:pt x="3104" y="1699945"/>
                </a:lnTo>
                <a:lnTo>
                  <a:pt x="110965" y="1891664"/>
                </a:lnTo>
                <a:lnTo>
                  <a:pt x="197973" y="1747723"/>
                </a:lnTo>
                <a:lnTo>
                  <a:pt x="138613" y="1747723"/>
                </a:lnTo>
                <a:lnTo>
                  <a:pt x="138625" y="1746923"/>
                </a:lnTo>
                <a:lnTo>
                  <a:pt x="87826" y="1746923"/>
                </a:lnTo>
                <a:lnTo>
                  <a:pt x="47376" y="1675041"/>
                </a:lnTo>
                <a:lnTo>
                  <a:pt x="40792" y="1667401"/>
                </a:lnTo>
                <a:lnTo>
                  <a:pt x="32090" y="1663033"/>
                </a:lnTo>
                <a:lnTo>
                  <a:pt x="22385" y="1662246"/>
                </a:lnTo>
                <a:close/>
              </a:path>
              <a:path w="228600" h="1891664">
                <a:moveTo>
                  <a:pt x="206668" y="1665127"/>
                </a:moveTo>
                <a:lnTo>
                  <a:pt x="196946" y="1665608"/>
                </a:lnTo>
                <a:lnTo>
                  <a:pt x="188111" y="1669703"/>
                </a:lnTo>
                <a:lnTo>
                  <a:pt x="181285" y="1677136"/>
                </a:lnTo>
                <a:lnTo>
                  <a:pt x="138613" y="1747723"/>
                </a:lnTo>
                <a:lnTo>
                  <a:pt x="197973" y="1747723"/>
                </a:lnTo>
                <a:lnTo>
                  <a:pt x="224757" y="1703412"/>
                </a:lnTo>
                <a:lnTo>
                  <a:pt x="228168" y="1693915"/>
                </a:lnTo>
                <a:lnTo>
                  <a:pt x="227687" y="1684189"/>
                </a:lnTo>
                <a:lnTo>
                  <a:pt x="223593" y="1675357"/>
                </a:lnTo>
                <a:lnTo>
                  <a:pt x="216159" y="1668538"/>
                </a:lnTo>
                <a:lnTo>
                  <a:pt x="206668" y="1665127"/>
                </a:lnTo>
                <a:close/>
              </a:path>
              <a:path w="228600" h="1891664">
                <a:moveTo>
                  <a:pt x="115143" y="0"/>
                </a:moveTo>
                <a:lnTo>
                  <a:pt x="87826" y="1746923"/>
                </a:lnTo>
                <a:lnTo>
                  <a:pt x="138625" y="1746923"/>
                </a:lnTo>
                <a:lnTo>
                  <a:pt x="165931" y="787"/>
                </a:lnTo>
                <a:lnTo>
                  <a:pt x="115143" y="0"/>
                </a:lnTo>
                <a:close/>
              </a:path>
            </a:pathLst>
          </a:custGeom>
          <a:solidFill>
            <a:srgbClr val="53585F"/>
          </a:solidFill>
        </p:spPr>
        <p:txBody>
          <a:bodyPr wrap="square" lIns="0" tIns="0" rIns="0" bIns="0" rtlCol="0"/>
          <a:lstStyle/>
          <a:p>
            <a:endParaRPr/>
          </a:p>
        </p:txBody>
      </p:sp>
      <p:sp>
        <p:nvSpPr>
          <p:cNvPr id="21" name="object 21"/>
          <p:cNvSpPr/>
          <p:nvPr/>
        </p:nvSpPr>
        <p:spPr>
          <a:xfrm>
            <a:off x="4564534" y="2064392"/>
            <a:ext cx="2899022" cy="1361330"/>
          </a:xfrm>
          <a:custGeom>
            <a:avLst/>
            <a:gdLst/>
            <a:ahLst/>
            <a:cxnLst/>
            <a:rect l="l" t="t" r="r" b="b"/>
            <a:pathLst>
              <a:path w="4123054" h="1936114">
                <a:moveTo>
                  <a:pt x="21234" y="0"/>
                </a:moveTo>
                <a:lnTo>
                  <a:pt x="0" y="46151"/>
                </a:lnTo>
                <a:lnTo>
                  <a:pt x="3980688" y="1877034"/>
                </a:lnTo>
                <a:lnTo>
                  <a:pt x="3898595" y="1885022"/>
                </a:lnTo>
                <a:lnTo>
                  <a:pt x="3888944" y="1887967"/>
                </a:lnTo>
                <a:lnTo>
                  <a:pt x="3881435" y="1894166"/>
                </a:lnTo>
                <a:lnTo>
                  <a:pt x="3876801" y="1902728"/>
                </a:lnTo>
                <a:lnTo>
                  <a:pt x="3875773" y="1912759"/>
                </a:lnTo>
                <a:lnTo>
                  <a:pt x="3878710" y="1922404"/>
                </a:lnTo>
                <a:lnTo>
                  <a:pt x="3884907" y="1929914"/>
                </a:lnTo>
                <a:lnTo>
                  <a:pt x="3893471" y="1934551"/>
                </a:lnTo>
                <a:lnTo>
                  <a:pt x="3903510" y="1935581"/>
                </a:lnTo>
                <a:lnTo>
                  <a:pt x="4122445" y="1914283"/>
                </a:lnTo>
                <a:lnTo>
                  <a:pt x="4063957" y="1830882"/>
                </a:lnTo>
                <a:lnTo>
                  <a:pt x="4001909" y="1830882"/>
                </a:lnTo>
                <a:lnTo>
                  <a:pt x="21234" y="0"/>
                </a:lnTo>
                <a:close/>
              </a:path>
              <a:path w="4123054" h="1936114">
                <a:moveTo>
                  <a:pt x="3979733" y="1723745"/>
                </a:moveTo>
                <a:lnTo>
                  <a:pt x="3969999" y="1723926"/>
                </a:lnTo>
                <a:lnTo>
                  <a:pt x="3960761" y="1727974"/>
                </a:lnTo>
                <a:lnTo>
                  <a:pt x="3953810" y="1735283"/>
                </a:lnTo>
                <a:lnTo>
                  <a:pt x="3950327" y="1744375"/>
                </a:lnTo>
                <a:lnTo>
                  <a:pt x="3950508" y="1754111"/>
                </a:lnTo>
                <a:lnTo>
                  <a:pt x="3954551" y="1763356"/>
                </a:lnTo>
                <a:lnTo>
                  <a:pt x="4001909" y="1830882"/>
                </a:lnTo>
                <a:lnTo>
                  <a:pt x="4063957" y="1830882"/>
                </a:lnTo>
                <a:lnTo>
                  <a:pt x="3996143" y="1734185"/>
                </a:lnTo>
                <a:lnTo>
                  <a:pt x="3988827" y="1727231"/>
                </a:lnTo>
                <a:lnTo>
                  <a:pt x="3979733" y="1723745"/>
                </a:lnTo>
                <a:close/>
              </a:path>
            </a:pathLst>
          </a:custGeom>
          <a:solidFill>
            <a:srgbClr val="53585F"/>
          </a:solidFill>
        </p:spPr>
        <p:txBody>
          <a:bodyPr wrap="square" lIns="0" tIns="0" rIns="0" bIns="0" rtlCol="0"/>
          <a:lstStyle/>
          <a:p>
            <a:endParaRPr/>
          </a:p>
        </p:txBody>
      </p:sp>
      <p:sp>
        <p:nvSpPr>
          <p:cNvPr id="22" name="object 22"/>
          <p:cNvSpPr/>
          <p:nvPr/>
        </p:nvSpPr>
        <p:spPr>
          <a:xfrm>
            <a:off x="3375422" y="598289"/>
            <a:ext cx="2411016" cy="1500188"/>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3661172" y="562570"/>
            <a:ext cx="1830586" cy="1714500"/>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3384352" y="607219"/>
            <a:ext cx="2375297" cy="1464469"/>
          </a:xfrm>
          <a:custGeom>
            <a:avLst/>
            <a:gdLst/>
            <a:ahLst/>
            <a:cxnLst/>
            <a:rect l="l" t="t" r="r" b="b"/>
            <a:pathLst>
              <a:path w="3378200" h="2082800">
                <a:moveTo>
                  <a:pt x="3031058" y="0"/>
                </a:moveTo>
                <a:lnTo>
                  <a:pt x="347141" y="0"/>
                </a:lnTo>
                <a:lnTo>
                  <a:pt x="300037" y="3169"/>
                </a:lnTo>
                <a:lnTo>
                  <a:pt x="254858" y="12400"/>
                </a:lnTo>
                <a:lnTo>
                  <a:pt x="212019" y="27280"/>
                </a:lnTo>
                <a:lnTo>
                  <a:pt x="171933" y="47395"/>
                </a:lnTo>
                <a:lnTo>
                  <a:pt x="135014" y="72331"/>
                </a:lnTo>
                <a:lnTo>
                  <a:pt x="101676" y="101676"/>
                </a:lnTo>
                <a:lnTo>
                  <a:pt x="72331" y="135014"/>
                </a:lnTo>
                <a:lnTo>
                  <a:pt x="47395" y="171933"/>
                </a:lnTo>
                <a:lnTo>
                  <a:pt x="27280" y="212019"/>
                </a:lnTo>
                <a:lnTo>
                  <a:pt x="12400" y="254858"/>
                </a:lnTo>
                <a:lnTo>
                  <a:pt x="3169" y="300037"/>
                </a:lnTo>
                <a:lnTo>
                  <a:pt x="0" y="347141"/>
                </a:lnTo>
                <a:lnTo>
                  <a:pt x="0" y="1735658"/>
                </a:lnTo>
                <a:lnTo>
                  <a:pt x="3169" y="1782762"/>
                </a:lnTo>
                <a:lnTo>
                  <a:pt x="12400" y="1827941"/>
                </a:lnTo>
                <a:lnTo>
                  <a:pt x="27280" y="1870780"/>
                </a:lnTo>
                <a:lnTo>
                  <a:pt x="47395" y="1910866"/>
                </a:lnTo>
                <a:lnTo>
                  <a:pt x="72331" y="1947785"/>
                </a:lnTo>
                <a:lnTo>
                  <a:pt x="101676" y="1981123"/>
                </a:lnTo>
                <a:lnTo>
                  <a:pt x="135014" y="2010468"/>
                </a:lnTo>
                <a:lnTo>
                  <a:pt x="171933" y="2035404"/>
                </a:lnTo>
                <a:lnTo>
                  <a:pt x="212019" y="2055519"/>
                </a:lnTo>
                <a:lnTo>
                  <a:pt x="254858" y="2070399"/>
                </a:lnTo>
                <a:lnTo>
                  <a:pt x="300037" y="2079630"/>
                </a:lnTo>
                <a:lnTo>
                  <a:pt x="347141" y="2082800"/>
                </a:lnTo>
                <a:lnTo>
                  <a:pt x="3031058" y="2082800"/>
                </a:lnTo>
                <a:lnTo>
                  <a:pt x="3078162" y="2079630"/>
                </a:lnTo>
                <a:lnTo>
                  <a:pt x="3123341" y="2070399"/>
                </a:lnTo>
                <a:lnTo>
                  <a:pt x="3166180" y="2055519"/>
                </a:lnTo>
                <a:lnTo>
                  <a:pt x="3206266" y="2035404"/>
                </a:lnTo>
                <a:lnTo>
                  <a:pt x="3243185" y="2010468"/>
                </a:lnTo>
                <a:lnTo>
                  <a:pt x="3276523" y="1981123"/>
                </a:lnTo>
                <a:lnTo>
                  <a:pt x="3305868" y="1947785"/>
                </a:lnTo>
                <a:lnTo>
                  <a:pt x="3330804" y="1910866"/>
                </a:lnTo>
                <a:lnTo>
                  <a:pt x="3350919" y="1870780"/>
                </a:lnTo>
                <a:lnTo>
                  <a:pt x="3365799" y="1827941"/>
                </a:lnTo>
                <a:lnTo>
                  <a:pt x="3375030" y="1782762"/>
                </a:lnTo>
                <a:lnTo>
                  <a:pt x="3378200" y="1735658"/>
                </a:lnTo>
                <a:lnTo>
                  <a:pt x="3378200" y="347141"/>
                </a:lnTo>
                <a:lnTo>
                  <a:pt x="3375030" y="300037"/>
                </a:lnTo>
                <a:lnTo>
                  <a:pt x="3365799" y="254858"/>
                </a:lnTo>
                <a:lnTo>
                  <a:pt x="3350919" y="212019"/>
                </a:lnTo>
                <a:lnTo>
                  <a:pt x="3330804" y="171933"/>
                </a:lnTo>
                <a:lnTo>
                  <a:pt x="3305868" y="135014"/>
                </a:lnTo>
                <a:lnTo>
                  <a:pt x="3276523" y="101676"/>
                </a:lnTo>
                <a:lnTo>
                  <a:pt x="3243185" y="72331"/>
                </a:lnTo>
                <a:lnTo>
                  <a:pt x="3206266" y="47395"/>
                </a:lnTo>
                <a:lnTo>
                  <a:pt x="3166180" y="27280"/>
                </a:lnTo>
                <a:lnTo>
                  <a:pt x="3123341" y="12400"/>
                </a:lnTo>
                <a:lnTo>
                  <a:pt x="3078162" y="3169"/>
                </a:lnTo>
                <a:lnTo>
                  <a:pt x="3031058" y="0"/>
                </a:lnTo>
                <a:close/>
              </a:path>
            </a:pathLst>
          </a:custGeom>
          <a:solidFill>
            <a:srgbClr val="DE6A10"/>
          </a:solidFill>
        </p:spPr>
        <p:txBody>
          <a:bodyPr wrap="square" lIns="0" tIns="0" rIns="0" bIns="0" rtlCol="0"/>
          <a:lstStyle/>
          <a:p>
            <a:endParaRPr/>
          </a:p>
        </p:txBody>
      </p:sp>
      <p:sp>
        <p:nvSpPr>
          <p:cNvPr id="25" name="object 25"/>
          <p:cNvSpPr txBox="1"/>
          <p:nvPr/>
        </p:nvSpPr>
        <p:spPr>
          <a:xfrm>
            <a:off x="3971139" y="673584"/>
            <a:ext cx="1207293" cy="1246573"/>
          </a:xfrm>
          <a:prstGeom prst="rect">
            <a:avLst/>
          </a:prstGeom>
        </p:spPr>
        <p:txBody>
          <a:bodyPr vert="horz" wrap="square" lIns="0" tIns="3125" rIns="0" bIns="0" rtlCol="0">
            <a:spAutoFit/>
          </a:bodyPr>
          <a:lstStyle/>
          <a:p>
            <a:pPr marL="8929" marR="3572" indent="107152">
              <a:lnSpc>
                <a:spcPct val="100899"/>
              </a:lnSpc>
              <a:spcBef>
                <a:spcPts val="25"/>
              </a:spcBef>
            </a:pPr>
            <a:r>
              <a:rPr sz="4000" spc="-25" dirty="0">
                <a:solidFill>
                  <a:srgbClr val="FFFFFF"/>
                </a:solidFill>
                <a:latin typeface="Trebuchet MS"/>
                <a:cs typeface="Trebuchet MS"/>
              </a:rPr>
              <a:t>Zuul  </a:t>
            </a:r>
            <a:r>
              <a:rPr sz="4000" spc="-193" dirty="0">
                <a:solidFill>
                  <a:srgbClr val="FFFFFF"/>
                </a:solidFill>
                <a:latin typeface="Trebuchet MS"/>
                <a:cs typeface="Trebuchet MS"/>
              </a:rPr>
              <a:t>P</a:t>
            </a:r>
            <a:r>
              <a:rPr sz="4000" spc="-158" dirty="0">
                <a:solidFill>
                  <a:srgbClr val="FFFFFF"/>
                </a:solidFill>
                <a:latin typeface="Trebuchet MS"/>
                <a:cs typeface="Trebuchet MS"/>
              </a:rPr>
              <a:t>r</a:t>
            </a:r>
            <a:r>
              <a:rPr sz="4000" spc="28" dirty="0">
                <a:solidFill>
                  <a:srgbClr val="FFFFFF"/>
                </a:solidFill>
                <a:latin typeface="Trebuchet MS"/>
                <a:cs typeface="Trebuchet MS"/>
              </a:rPr>
              <a:t>o</a:t>
            </a:r>
            <a:r>
              <a:rPr sz="4000" spc="-112" dirty="0">
                <a:solidFill>
                  <a:srgbClr val="FFFFFF"/>
                </a:solidFill>
                <a:latin typeface="Trebuchet MS"/>
                <a:cs typeface="Trebuchet MS"/>
              </a:rPr>
              <a:t>x</a:t>
            </a:r>
            <a:r>
              <a:rPr sz="4000" spc="-137" dirty="0">
                <a:solidFill>
                  <a:srgbClr val="FFFFFF"/>
                </a:solidFill>
                <a:latin typeface="Trebuchet MS"/>
                <a:cs typeface="Trebuchet MS"/>
              </a:rPr>
              <a:t>y</a:t>
            </a:r>
            <a:endParaRPr sz="4000">
              <a:latin typeface="Trebuchet MS"/>
              <a:cs typeface="Trebuchet MS"/>
            </a:endParaRPr>
          </a:p>
        </p:txBody>
      </p:sp>
      <p:sp>
        <p:nvSpPr>
          <p:cNvPr id="26" name="object 26"/>
          <p:cNvSpPr txBox="1">
            <a:spLocks noGrp="1"/>
          </p:cNvSpPr>
          <p:nvPr>
            <p:ph type="title"/>
          </p:nvPr>
        </p:nvSpPr>
        <p:spPr>
          <a:xfrm>
            <a:off x="120235" y="10001"/>
            <a:ext cx="8654653" cy="439903"/>
          </a:xfrm>
          <a:prstGeom prst="rect">
            <a:avLst/>
          </a:prstGeom>
        </p:spPr>
        <p:txBody>
          <a:bodyPr vert="horz" wrap="square" lIns="0" tIns="8929" rIns="0" bIns="0" rtlCol="0">
            <a:spAutoFit/>
          </a:bodyPr>
          <a:lstStyle/>
          <a:p>
            <a:pPr marL="8929">
              <a:spcBef>
                <a:spcPts val="70"/>
              </a:spcBef>
            </a:pPr>
            <a:r>
              <a:rPr sz="2800" b="1" spc="-112" dirty="0">
                <a:solidFill>
                  <a:srgbClr val="53585F"/>
                </a:solidFill>
                <a:latin typeface="Trebuchet MS"/>
                <a:cs typeface="Trebuchet MS"/>
              </a:rPr>
              <a:t>Automatically</a:t>
            </a:r>
            <a:r>
              <a:rPr sz="2800" b="1" spc="-172" dirty="0">
                <a:solidFill>
                  <a:srgbClr val="53585F"/>
                </a:solidFill>
                <a:latin typeface="Trebuchet MS"/>
                <a:cs typeface="Trebuchet MS"/>
              </a:rPr>
              <a:t> </a:t>
            </a:r>
            <a:r>
              <a:rPr sz="2800" b="1" spc="-21" dirty="0">
                <a:solidFill>
                  <a:srgbClr val="53585F"/>
                </a:solidFill>
                <a:latin typeface="Trebuchet MS"/>
                <a:cs typeface="Trebuchet MS"/>
              </a:rPr>
              <a:t>maps</a:t>
            </a:r>
            <a:r>
              <a:rPr sz="2800" b="1" spc="-161" dirty="0">
                <a:solidFill>
                  <a:srgbClr val="53585F"/>
                </a:solidFill>
                <a:latin typeface="Trebuchet MS"/>
                <a:cs typeface="Trebuchet MS"/>
              </a:rPr>
              <a:t> route</a:t>
            </a:r>
            <a:r>
              <a:rPr sz="2800" b="1" spc="-204" dirty="0">
                <a:solidFill>
                  <a:srgbClr val="53585F"/>
                </a:solidFill>
                <a:latin typeface="Trebuchet MS"/>
                <a:cs typeface="Trebuchet MS"/>
              </a:rPr>
              <a:t> </a:t>
            </a:r>
            <a:r>
              <a:rPr sz="2800" b="1" spc="-127" dirty="0">
                <a:solidFill>
                  <a:srgbClr val="53585F"/>
                </a:solidFill>
                <a:latin typeface="Trebuchet MS"/>
                <a:cs typeface="Trebuchet MS"/>
              </a:rPr>
              <a:t>to</a:t>
            </a:r>
            <a:r>
              <a:rPr sz="2800" b="1" spc="-211" dirty="0">
                <a:solidFill>
                  <a:srgbClr val="53585F"/>
                </a:solidFill>
                <a:latin typeface="Trebuchet MS"/>
                <a:cs typeface="Trebuchet MS"/>
              </a:rPr>
              <a:t> </a:t>
            </a:r>
            <a:r>
              <a:rPr sz="2800" b="1" spc="-151" dirty="0">
                <a:solidFill>
                  <a:srgbClr val="53585F"/>
                </a:solidFill>
                <a:latin typeface="Trebuchet MS"/>
                <a:cs typeface="Trebuchet MS"/>
              </a:rPr>
              <a:t>server</a:t>
            </a:r>
            <a:r>
              <a:rPr sz="2800" b="1" spc="-214" dirty="0">
                <a:solidFill>
                  <a:srgbClr val="53585F"/>
                </a:solidFill>
                <a:latin typeface="Trebuchet MS"/>
                <a:cs typeface="Trebuchet MS"/>
              </a:rPr>
              <a:t> </a:t>
            </a:r>
            <a:r>
              <a:rPr sz="2800" b="1" spc="-112" dirty="0">
                <a:solidFill>
                  <a:srgbClr val="53585F"/>
                </a:solidFill>
                <a:latin typeface="Trebuchet MS"/>
                <a:cs typeface="Trebuchet MS"/>
              </a:rPr>
              <a:t>registered</a:t>
            </a:r>
            <a:r>
              <a:rPr sz="2800" b="1" spc="-274" dirty="0">
                <a:solidFill>
                  <a:srgbClr val="53585F"/>
                </a:solidFill>
                <a:latin typeface="Trebuchet MS"/>
                <a:cs typeface="Trebuchet MS"/>
              </a:rPr>
              <a:t> </a:t>
            </a:r>
            <a:r>
              <a:rPr sz="2800" b="1" spc="-74" dirty="0">
                <a:solidFill>
                  <a:srgbClr val="53585F"/>
                </a:solidFill>
                <a:latin typeface="Trebuchet MS"/>
                <a:cs typeface="Trebuchet MS"/>
              </a:rPr>
              <a:t>on</a:t>
            </a:r>
            <a:r>
              <a:rPr sz="2800" b="1" spc="-229" dirty="0">
                <a:solidFill>
                  <a:srgbClr val="53585F"/>
                </a:solidFill>
                <a:latin typeface="Trebuchet MS"/>
                <a:cs typeface="Trebuchet MS"/>
              </a:rPr>
              <a:t> </a:t>
            </a:r>
            <a:r>
              <a:rPr sz="2800" b="1" spc="-127" dirty="0">
                <a:solidFill>
                  <a:srgbClr val="53585F"/>
                </a:solidFill>
                <a:latin typeface="Trebuchet MS"/>
                <a:cs typeface="Trebuchet MS"/>
              </a:rPr>
              <a:t>Eureka</a:t>
            </a:r>
            <a:endParaRPr sz="2800">
              <a:latin typeface="Trebuchet MS"/>
              <a:cs typeface="Trebuchet MS"/>
            </a:endParaRPr>
          </a:p>
        </p:txBody>
      </p:sp>
      <p:sp>
        <p:nvSpPr>
          <p:cNvPr id="27" name="object 27"/>
          <p:cNvSpPr txBox="1"/>
          <p:nvPr/>
        </p:nvSpPr>
        <p:spPr>
          <a:xfrm>
            <a:off x="91776" y="574366"/>
            <a:ext cx="2686942" cy="439903"/>
          </a:xfrm>
          <a:prstGeom prst="rect">
            <a:avLst/>
          </a:prstGeom>
        </p:spPr>
        <p:txBody>
          <a:bodyPr vert="horz" wrap="square" lIns="0" tIns="8929" rIns="0" bIns="0" rtlCol="0">
            <a:spAutoFit/>
          </a:bodyPr>
          <a:lstStyle/>
          <a:p>
            <a:pPr marL="8929">
              <a:spcBef>
                <a:spcPts val="70"/>
              </a:spcBef>
            </a:pPr>
            <a:r>
              <a:rPr sz="2800" b="1" spc="-176" dirty="0">
                <a:solidFill>
                  <a:srgbClr val="53585F"/>
                </a:solidFill>
                <a:latin typeface="Trebuchet MS"/>
                <a:cs typeface="Trebuchet MS"/>
              </a:rPr>
              <a:t>i.e.</a:t>
            </a:r>
            <a:r>
              <a:rPr sz="2800" b="1" spc="-236" dirty="0">
                <a:solidFill>
                  <a:srgbClr val="53585F"/>
                </a:solidFill>
                <a:latin typeface="Trebuchet MS"/>
                <a:cs typeface="Trebuchet MS"/>
              </a:rPr>
              <a:t> </a:t>
            </a:r>
            <a:r>
              <a:rPr sz="2800" b="1" spc="-32" dirty="0">
                <a:solidFill>
                  <a:srgbClr val="53585F"/>
                </a:solidFill>
                <a:latin typeface="Trebuchet MS"/>
                <a:cs typeface="Trebuchet MS"/>
              </a:rPr>
              <a:t>/customer/**</a:t>
            </a:r>
            <a:endParaRPr sz="2800">
              <a:latin typeface="Trebuchet MS"/>
              <a:cs typeface="Trebuchet MS"/>
            </a:endParaRPr>
          </a:p>
        </p:txBody>
      </p:sp>
      <p:sp>
        <p:nvSpPr>
          <p:cNvPr id="28" name="object 28"/>
          <p:cNvSpPr txBox="1"/>
          <p:nvPr/>
        </p:nvSpPr>
        <p:spPr>
          <a:xfrm>
            <a:off x="186463" y="875752"/>
            <a:ext cx="2819995" cy="1879005"/>
          </a:xfrm>
          <a:prstGeom prst="rect">
            <a:avLst/>
          </a:prstGeom>
        </p:spPr>
        <p:txBody>
          <a:bodyPr vert="horz" wrap="square" lIns="0" tIns="136173" rIns="0" bIns="0" rtlCol="0">
            <a:spAutoFit/>
          </a:bodyPr>
          <a:lstStyle/>
          <a:p>
            <a:pPr marL="235289">
              <a:spcBef>
                <a:spcPts val="1072"/>
              </a:spcBef>
            </a:pPr>
            <a:r>
              <a:rPr sz="2800" b="1" spc="-127" dirty="0">
                <a:solidFill>
                  <a:srgbClr val="53585F"/>
                </a:solidFill>
                <a:latin typeface="Trebuchet MS"/>
                <a:cs typeface="Trebuchet MS"/>
              </a:rPr>
              <a:t>to</a:t>
            </a:r>
            <a:r>
              <a:rPr sz="2800" b="1" spc="-221" dirty="0">
                <a:solidFill>
                  <a:srgbClr val="53585F"/>
                </a:solidFill>
                <a:latin typeface="Trebuchet MS"/>
                <a:cs typeface="Trebuchet MS"/>
              </a:rPr>
              <a:t> </a:t>
            </a:r>
            <a:r>
              <a:rPr sz="2800" b="1" spc="-84" dirty="0">
                <a:solidFill>
                  <a:srgbClr val="53585F"/>
                </a:solidFill>
                <a:latin typeface="Trebuchet MS"/>
                <a:cs typeface="Trebuchet MS"/>
              </a:rPr>
              <a:t>CUSTOMER</a:t>
            </a:r>
            <a:endParaRPr sz="2800">
              <a:latin typeface="Trebuchet MS"/>
              <a:cs typeface="Trebuchet MS"/>
            </a:endParaRPr>
          </a:p>
          <a:p>
            <a:pPr marL="168319">
              <a:spcBef>
                <a:spcPts val="1002"/>
              </a:spcBef>
            </a:pPr>
            <a:r>
              <a:rPr sz="2800" b="1" spc="-49" dirty="0">
                <a:solidFill>
                  <a:srgbClr val="53585F"/>
                </a:solidFill>
                <a:latin typeface="Trebuchet MS"/>
                <a:cs typeface="Trebuchet MS"/>
              </a:rPr>
              <a:t>No</a:t>
            </a:r>
            <a:r>
              <a:rPr sz="2800" b="1" spc="-246" dirty="0">
                <a:solidFill>
                  <a:srgbClr val="53585F"/>
                </a:solidFill>
                <a:latin typeface="Trebuchet MS"/>
                <a:cs typeface="Trebuchet MS"/>
              </a:rPr>
              <a:t> </a:t>
            </a:r>
            <a:r>
              <a:rPr sz="2800" b="1" spc="-102" dirty="0">
                <a:solidFill>
                  <a:srgbClr val="53585F"/>
                </a:solidFill>
                <a:latin typeface="Trebuchet MS"/>
                <a:cs typeface="Trebuchet MS"/>
              </a:rPr>
              <a:t>configuration</a:t>
            </a:r>
            <a:endParaRPr sz="2800">
              <a:latin typeface="Trebuchet MS"/>
              <a:cs typeface="Trebuchet MS"/>
            </a:endParaRPr>
          </a:p>
          <a:p>
            <a:pPr marL="8929">
              <a:spcBef>
                <a:spcPts val="2489"/>
              </a:spcBef>
            </a:pPr>
            <a:r>
              <a:rPr sz="2800" b="1" spc="-77" dirty="0">
                <a:solidFill>
                  <a:srgbClr val="53585F"/>
                </a:solidFill>
                <a:latin typeface="Trebuchet MS"/>
                <a:cs typeface="Trebuchet MS"/>
              </a:rPr>
              <a:t>Can </a:t>
            </a:r>
            <a:r>
              <a:rPr sz="2800" b="1" spc="-25" dirty="0">
                <a:solidFill>
                  <a:srgbClr val="53585F"/>
                </a:solidFill>
                <a:latin typeface="Trebuchet MS"/>
                <a:cs typeface="Trebuchet MS"/>
              </a:rPr>
              <a:t>add </a:t>
            </a:r>
            <a:r>
              <a:rPr sz="2800" b="1" spc="-120" dirty="0">
                <a:solidFill>
                  <a:srgbClr val="53585F"/>
                </a:solidFill>
                <a:latin typeface="Trebuchet MS"/>
                <a:cs typeface="Trebuchet MS"/>
              </a:rPr>
              <a:t>filters</a:t>
            </a:r>
            <a:r>
              <a:rPr sz="2800" b="1" spc="-531" dirty="0">
                <a:solidFill>
                  <a:srgbClr val="53585F"/>
                </a:solidFill>
                <a:latin typeface="Trebuchet MS"/>
                <a:cs typeface="Trebuchet MS"/>
              </a:rPr>
              <a:t> </a:t>
            </a:r>
            <a:r>
              <a:rPr sz="2800" b="1" spc="-155" dirty="0">
                <a:solidFill>
                  <a:srgbClr val="53585F"/>
                </a:solidFill>
                <a:latin typeface="Trebuchet MS"/>
                <a:cs typeface="Trebuchet MS"/>
              </a:rPr>
              <a:t>etc</a:t>
            </a:r>
            <a:endParaRPr sz="28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7CF70"/>
          </a:solidFill>
        </p:spPr>
        <p:txBody>
          <a:bodyPr wrap="square" lIns="0" tIns="0" rIns="0" bIns="0" rtlCol="0"/>
          <a:lstStyle/>
          <a:p>
            <a:endParaRPr/>
          </a:p>
        </p:txBody>
      </p:sp>
      <p:sp>
        <p:nvSpPr>
          <p:cNvPr id="3" name="object 3"/>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4" name="object 4"/>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5" name="object 5"/>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6" name="object 6"/>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7" name="object 7"/>
          <p:cNvSpPr txBox="1">
            <a:spLocks noGrp="1"/>
          </p:cNvSpPr>
          <p:nvPr>
            <p:ph type="title"/>
          </p:nvPr>
        </p:nvSpPr>
        <p:spPr>
          <a:xfrm>
            <a:off x="148655" y="0"/>
            <a:ext cx="3371850" cy="686125"/>
          </a:xfrm>
          <a:prstGeom prst="rect">
            <a:avLst/>
          </a:prstGeom>
        </p:spPr>
        <p:txBody>
          <a:bodyPr vert="horz" wrap="square" lIns="0" tIns="8929" rIns="0" bIns="0" rtlCol="0">
            <a:spAutoFit/>
          </a:bodyPr>
          <a:lstStyle/>
          <a:p>
            <a:pPr marL="8929">
              <a:spcBef>
                <a:spcPts val="70"/>
              </a:spcBef>
            </a:pPr>
            <a:r>
              <a:rPr spc="-42" dirty="0">
                <a:solidFill>
                  <a:srgbClr val="565656"/>
                </a:solidFill>
              </a:rPr>
              <a:t>Zuul</a:t>
            </a:r>
            <a:r>
              <a:rPr spc="-538" dirty="0">
                <a:solidFill>
                  <a:srgbClr val="565656"/>
                </a:solidFill>
              </a:rPr>
              <a:t> </a:t>
            </a:r>
            <a:r>
              <a:rPr spc="-165" dirty="0">
                <a:solidFill>
                  <a:srgbClr val="565656"/>
                </a:solidFill>
              </a:rPr>
              <a:t>Proxy</a:t>
            </a:r>
          </a:p>
        </p:txBody>
      </p:sp>
      <p:sp>
        <p:nvSpPr>
          <p:cNvPr id="8" name="object 8"/>
          <p:cNvSpPr/>
          <p:nvPr/>
        </p:nvSpPr>
        <p:spPr>
          <a:xfrm>
            <a:off x="200918" y="986731"/>
            <a:ext cx="8943082" cy="5107781"/>
          </a:xfrm>
          <a:custGeom>
            <a:avLst/>
            <a:gdLst/>
            <a:ahLst/>
            <a:cxnLst/>
            <a:rect l="l" t="t" r="r" b="b"/>
            <a:pathLst>
              <a:path w="12719050" h="7264400">
                <a:moveTo>
                  <a:pt x="0" y="0"/>
                </a:moveTo>
                <a:lnTo>
                  <a:pt x="12719050" y="0"/>
                </a:lnTo>
                <a:lnTo>
                  <a:pt x="12719050" y="7264400"/>
                </a:lnTo>
                <a:lnTo>
                  <a:pt x="0" y="7264400"/>
                </a:lnTo>
                <a:lnTo>
                  <a:pt x="0" y="0"/>
                </a:lnTo>
                <a:close/>
              </a:path>
            </a:pathLst>
          </a:custGeom>
          <a:solidFill>
            <a:srgbClr val="FFFFCC"/>
          </a:solidFill>
        </p:spPr>
        <p:txBody>
          <a:bodyPr wrap="square" lIns="0" tIns="0" rIns="0" bIns="0" rtlCol="0"/>
          <a:lstStyle/>
          <a:p>
            <a:endParaRPr/>
          </a:p>
        </p:txBody>
      </p:sp>
      <p:sp>
        <p:nvSpPr>
          <p:cNvPr id="9" name="object 9"/>
          <p:cNvSpPr/>
          <p:nvPr/>
        </p:nvSpPr>
        <p:spPr>
          <a:xfrm>
            <a:off x="8639473" y="986730"/>
            <a:ext cx="504527" cy="0"/>
          </a:xfrm>
          <a:custGeom>
            <a:avLst/>
            <a:gdLst/>
            <a:ahLst/>
            <a:cxnLst/>
            <a:rect l="l" t="t" r="r" b="b"/>
            <a:pathLst>
              <a:path w="717550">
                <a:moveTo>
                  <a:pt x="0" y="0"/>
                </a:moveTo>
                <a:lnTo>
                  <a:pt x="717549" y="0"/>
                </a:lnTo>
              </a:path>
            </a:pathLst>
          </a:custGeom>
          <a:ln w="12700">
            <a:solidFill>
              <a:srgbClr val="000000"/>
            </a:solidFill>
          </a:ln>
        </p:spPr>
        <p:txBody>
          <a:bodyPr wrap="square" lIns="0" tIns="0" rIns="0" bIns="0" rtlCol="0"/>
          <a:lstStyle/>
          <a:p>
            <a:endParaRPr/>
          </a:p>
        </p:txBody>
      </p:sp>
      <p:sp>
        <p:nvSpPr>
          <p:cNvPr id="10" name="object 10"/>
          <p:cNvSpPr/>
          <p:nvPr/>
        </p:nvSpPr>
        <p:spPr>
          <a:xfrm>
            <a:off x="200918" y="986730"/>
            <a:ext cx="4161234" cy="0"/>
          </a:xfrm>
          <a:custGeom>
            <a:avLst/>
            <a:gdLst/>
            <a:ahLst/>
            <a:cxnLst/>
            <a:rect l="l" t="t" r="r" b="b"/>
            <a:pathLst>
              <a:path w="5918200">
                <a:moveTo>
                  <a:pt x="0" y="0"/>
                </a:moveTo>
                <a:lnTo>
                  <a:pt x="5918200" y="0"/>
                </a:lnTo>
              </a:path>
            </a:pathLst>
          </a:custGeom>
          <a:ln w="12700">
            <a:solidFill>
              <a:srgbClr val="000000"/>
            </a:solidFill>
          </a:ln>
        </p:spPr>
        <p:txBody>
          <a:bodyPr wrap="square" lIns="0" tIns="0" rIns="0" bIns="0" rtlCol="0"/>
          <a:lstStyle/>
          <a:p>
            <a:endParaRPr/>
          </a:p>
        </p:txBody>
      </p:sp>
      <p:sp>
        <p:nvSpPr>
          <p:cNvPr id="11" name="object 11"/>
          <p:cNvSpPr/>
          <p:nvPr/>
        </p:nvSpPr>
        <p:spPr>
          <a:xfrm>
            <a:off x="200918" y="986731"/>
            <a:ext cx="8943082" cy="5107781"/>
          </a:xfrm>
          <a:custGeom>
            <a:avLst/>
            <a:gdLst/>
            <a:ahLst/>
            <a:cxnLst/>
            <a:rect l="l" t="t" r="r" b="b"/>
            <a:pathLst>
              <a:path w="12719050" h="7264400">
                <a:moveTo>
                  <a:pt x="12719049" y="7264404"/>
                </a:moveTo>
                <a:lnTo>
                  <a:pt x="0" y="7264404"/>
                </a:lnTo>
                <a:lnTo>
                  <a:pt x="0" y="0"/>
                </a:lnTo>
              </a:path>
            </a:pathLst>
          </a:custGeom>
          <a:ln w="12700">
            <a:solidFill>
              <a:srgbClr val="000000"/>
            </a:solidFill>
          </a:ln>
        </p:spPr>
        <p:txBody>
          <a:bodyPr wrap="square" lIns="0" tIns="0" rIns="0" bIns="0" rtlCol="0"/>
          <a:lstStyle/>
          <a:p>
            <a:endParaRPr/>
          </a:p>
        </p:txBody>
      </p:sp>
      <p:sp>
        <p:nvSpPr>
          <p:cNvPr id="12" name="object 12"/>
          <p:cNvSpPr txBox="1"/>
          <p:nvPr/>
        </p:nvSpPr>
        <p:spPr>
          <a:xfrm>
            <a:off x="446597" y="1158591"/>
            <a:ext cx="3112443" cy="781022"/>
          </a:xfrm>
          <a:prstGeom prst="rect">
            <a:avLst/>
          </a:prstGeom>
        </p:spPr>
        <p:txBody>
          <a:bodyPr vert="horz" wrap="square" lIns="0" tIns="8929" rIns="0" bIns="0" rtlCol="0">
            <a:spAutoFit/>
          </a:bodyPr>
          <a:lstStyle/>
          <a:p>
            <a:pPr marL="8929">
              <a:spcBef>
                <a:spcPts val="70"/>
              </a:spcBef>
            </a:pPr>
            <a:r>
              <a:rPr spc="7" dirty="0">
                <a:solidFill>
                  <a:srgbClr val="646464"/>
                </a:solidFill>
                <a:latin typeface="Courier New"/>
                <a:cs typeface="Courier New"/>
              </a:rPr>
              <a:t>@SpringBootApplication</a:t>
            </a:r>
            <a:endParaRPr>
              <a:latin typeface="Courier New"/>
              <a:cs typeface="Courier New"/>
            </a:endParaRPr>
          </a:p>
          <a:p>
            <a:pPr marL="8929">
              <a:spcBef>
                <a:spcPts val="1673"/>
              </a:spcBef>
            </a:pPr>
            <a:r>
              <a:rPr spc="7" dirty="0">
                <a:solidFill>
                  <a:srgbClr val="646464"/>
                </a:solidFill>
                <a:latin typeface="Courier New"/>
                <a:cs typeface="Courier New"/>
              </a:rPr>
              <a:t>@EnableZuulProxy</a:t>
            </a:r>
            <a:endParaRPr>
              <a:latin typeface="Courier New"/>
              <a:cs typeface="Courier New"/>
            </a:endParaRPr>
          </a:p>
        </p:txBody>
      </p:sp>
      <p:sp>
        <p:nvSpPr>
          <p:cNvPr id="13" name="object 13"/>
          <p:cNvSpPr txBox="1"/>
          <p:nvPr/>
        </p:nvSpPr>
        <p:spPr>
          <a:xfrm>
            <a:off x="446597" y="2140857"/>
            <a:ext cx="4202757" cy="286015"/>
          </a:xfrm>
          <a:prstGeom prst="rect">
            <a:avLst/>
          </a:prstGeom>
        </p:spPr>
        <p:txBody>
          <a:bodyPr vert="horz" wrap="square" lIns="0" tIns="8929" rIns="0" bIns="0" rtlCol="0">
            <a:spAutoFit/>
          </a:bodyPr>
          <a:lstStyle/>
          <a:p>
            <a:pPr marL="8929">
              <a:spcBef>
                <a:spcPts val="70"/>
              </a:spcBef>
            </a:pPr>
            <a:r>
              <a:rPr b="1" spc="18" dirty="0">
                <a:solidFill>
                  <a:srgbClr val="7F0055"/>
                </a:solidFill>
                <a:latin typeface="Courier New"/>
                <a:cs typeface="Courier New"/>
              </a:rPr>
              <a:t>public class </a:t>
            </a:r>
            <a:r>
              <a:rPr b="1" spc="11" dirty="0">
                <a:latin typeface="Courier New"/>
                <a:cs typeface="Courier New"/>
              </a:rPr>
              <a:t>ZuulApplication</a:t>
            </a:r>
            <a:r>
              <a:rPr b="1" spc="-506" dirty="0">
                <a:latin typeface="Courier New"/>
                <a:cs typeface="Courier New"/>
              </a:rPr>
              <a:t> </a:t>
            </a:r>
            <a:r>
              <a:rPr b="1" dirty="0">
                <a:latin typeface="Courier New"/>
                <a:cs typeface="Courier New"/>
              </a:rPr>
              <a:t>{</a:t>
            </a:r>
            <a:endParaRPr>
              <a:latin typeface="Courier New"/>
              <a:cs typeface="Courier New"/>
            </a:endParaRPr>
          </a:p>
        </p:txBody>
      </p:sp>
      <p:sp>
        <p:nvSpPr>
          <p:cNvPr id="14" name="object 14"/>
          <p:cNvSpPr txBox="1"/>
          <p:nvPr/>
        </p:nvSpPr>
        <p:spPr>
          <a:xfrm>
            <a:off x="848433" y="3132052"/>
            <a:ext cx="7578179" cy="1756033"/>
          </a:xfrm>
          <a:prstGeom prst="rect">
            <a:avLst/>
          </a:prstGeom>
        </p:spPr>
        <p:txBody>
          <a:bodyPr vert="horz" wrap="square" lIns="0" tIns="8929" rIns="0" bIns="0" rtlCol="0">
            <a:spAutoFit/>
          </a:bodyPr>
          <a:lstStyle/>
          <a:p>
            <a:pPr marL="8929">
              <a:spcBef>
                <a:spcPts val="70"/>
              </a:spcBef>
            </a:pPr>
            <a:r>
              <a:rPr b="1" spc="18" dirty="0">
                <a:solidFill>
                  <a:srgbClr val="7F0055"/>
                </a:solidFill>
                <a:latin typeface="Courier New"/>
                <a:cs typeface="Courier New"/>
              </a:rPr>
              <a:t>public static void </a:t>
            </a:r>
            <a:r>
              <a:rPr b="1" spc="11" dirty="0">
                <a:latin typeface="Courier New"/>
                <a:cs typeface="Courier New"/>
              </a:rPr>
              <a:t>main(String[] </a:t>
            </a:r>
            <a:r>
              <a:rPr b="1" spc="18" dirty="0">
                <a:solidFill>
                  <a:srgbClr val="6A3E3E"/>
                </a:solidFill>
                <a:latin typeface="Courier New"/>
                <a:cs typeface="Courier New"/>
              </a:rPr>
              <a:t>args</a:t>
            </a:r>
            <a:r>
              <a:rPr b="1" spc="18" dirty="0">
                <a:latin typeface="Courier New"/>
                <a:cs typeface="Courier New"/>
              </a:rPr>
              <a:t>)</a:t>
            </a:r>
            <a:r>
              <a:rPr b="1" spc="-710" dirty="0">
                <a:latin typeface="Courier New"/>
                <a:cs typeface="Courier New"/>
              </a:rPr>
              <a:t> </a:t>
            </a:r>
            <a:r>
              <a:rPr b="1" dirty="0">
                <a:latin typeface="Courier New"/>
                <a:cs typeface="Courier New"/>
              </a:rPr>
              <a:t>{</a:t>
            </a:r>
            <a:endParaRPr>
              <a:latin typeface="Courier New"/>
              <a:cs typeface="Courier New"/>
            </a:endParaRPr>
          </a:p>
          <a:p>
            <a:pPr marL="446469" marR="3572" indent="-160729">
              <a:lnSpc>
                <a:spcPct val="176300"/>
              </a:lnSpc>
            </a:pPr>
            <a:r>
              <a:rPr b="1" spc="14" dirty="0">
                <a:solidFill>
                  <a:srgbClr val="7F0055"/>
                </a:solidFill>
                <a:latin typeface="Courier New"/>
                <a:cs typeface="Courier New"/>
              </a:rPr>
              <a:t>new </a:t>
            </a:r>
            <a:r>
              <a:rPr b="1" dirty="0">
                <a:latin typeface="Courier New"/>
                <a:cs typeface="Courier New"/>
              </a:rPr>
              <a:t>SpringApplicationBuilder(ZuulApplication.</a:t>
            </a:r>
            <a:r>
              <a:rPr b="1" dirty="0">
                <a:solidFill>
                  <a:srgbClr val="7F0055"/>
                </a:solidFill>
                <a:latin typeface="Courier New"/>
                <a:cs typeface="Courier New"/>
              </a:rPr>
              <a:t>class</a:t>
            </a:r>
            <a:r>
              <a:rPr b="1" dirty="0">
                <a:latin typeface="Courier New"/>
                <a:cs typeface="Courier New"/>
              </a:rPr>
              <a:t>).  </a:t>
            </a:r>
            <a:r>
              <a:rPr b="1" spc="11" dirty="0">
                <a:latin typeface="Courier New"/>
                <a:cs typeface="Courier New"/>
              </a:rPr>
              <a:t>web(</a:t>
            </a:r>
            <a:r>
              <a:rPr b="1" spc="11" dirty="0">
                <a:solidFill>
                  <a:srgbClr val="7F0055"/>
                </a:solidFill>
                <a:latin typeface="Courier New"/>
                <a:cs typeface="Courier New"/>
              </a:rPr>
              <a:t>true</a:t>
            </a:r>
            <a:r>
              <a:rPr b="1" spc="11" dirty="0">
                <a:latin typeface="Courier New"/>
                <a:cs typeface="Courier New"/>
              </a:rPr>
              <a:t>).run(</a:t>
            </a:r>
            <a:r>
              <a:rPr b="1" spc="11" dirty="0">
                <a:solidFill>
                  <a:srgbClr val="6A3E3E"/>
                </a:solidFill>
                <a:latin typeface="Courier New"/>
                <a:cs typeface="Courier New"/>
              </a:rPr>
              <a:t>args</a:t>
            </a:r>
            <a:r>
              <a:rPr b="1" spc="11" dirty="0">
                <a:latin typeface="Courier New"/>
                <a:cs typeface="Courier New"/>
              </a:rPr>
              <a:t>);</a:t>
            </a:r>
            <a:endParaRPr>
              <a:latin typeface="Courier New"/>
              <a:cs typeface="Courier New"/>
            </a:endParaRPr>
          </a:p>
          <a:p>
            <a:pPr marL="8929">
              <a:spcBef>
                <a:spcPts val="1673"/>
              </a:spcBef>
            </a:pPr>
            <a:r>
              <a:rPr dirty="0">
                <a:latin typeface="Courier New"/>
                <a:cs typeface="Courier New"/>
              </a:rPr>
              <a:t>}</a:t>
            </a:r>
            <a:endParaRPr>
              <a:latin typeface="Courier New"/>
              <a:cs typeface="Courier New"/>
            </a:endParaRPr>
          </a:p>
        </p:txBody>
      </p:sp>
      <p:sp>
        <p:nvSpPr>
          <p:cNvPr id="15" name="object 15"/>
          <p:cNvSpPr txBox="1"/>
          <p:nvPr/>
        </p:nvSpPr>
        <p:spPr>
          <a:xfrm>
            <a:off x="446597" y="5596645"/>
            <a:ext cx="157608" cy="296466"/>
          </a:xfrm>
          <a:prstGeom prst="rect">
            <a:avLst/>
          </a:prstGeom>
        </p:spPr>
        <p:txBody>
          <a:bodyPr vert="horz" wrap="square" lIns="0" tIns="8929" rIns="0" bIns="0" rtlCol="0">
            <a:spAutoFit/>
          </a:bodyPr>
          <a:lstStyle/>
          <a:p>
            <a:pPr marL="8929">
              <a:spcBef>
                <a:spcPts val="70"/>
              </a:spcBef>
            </a:pPr>
            <a:r>
              <a:rPr dirty="0">
                <a:latin typeface="Courier New"/>
                <a:cs typeface="Courier New"/>
              </a:rPr>
              <a:t>}</a:t>
            </a:r>
            <a:endParaRPr>
              <a:latin typeface="Courier New"/>
              <a:cs typeface="Courier New"/>
            </a:endParaRPr>
          </a:p>
        </p:txBody>
      </p:sp>
      <p:sp>
        <p:nvSpPr>
          <p:cNvPr id="16" name="object 16"/>
          <p:cNvSpPr/>
          <p:nvPr/>
        </p:nvSpPr>
        <p:spPr>
          <a:xfrm>
            <a:off x="4330898" y="884039"/>
            <a:ext cx="4375547" cy="937617"/>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362153" y="915293"/>
            <a:ext cx="4277320" cy="839391"/>
          </a:xfrm>
          <a:custGeom>
            <a:avLst/>
            <a:gdLst/>
            <a:ahLst/>
            <a:cxnLst/>
            <a:rect l="l" t="t" r="r" b="b"/>
            <a:pathLst>
              <a:path w="6083300" h="1193800">
                <a:moveTo>
                  <a:pt x="0" y="0"/>
                </a:moveTo>
                <a:lnTo>
                  <a:pt x="6083300" y="0"/>
                </a:lnTo>
                <a:lnTo>
                  <a:pt x="6083300" y="1193800"/>
                </a:lnTo>
                <a:lnTo>
                  <a:pt x="0" y="1193800"/>
                </a:lnTo>
                <a:lnTo>
                  <a:pt x="0" y="0"/>
                </a:lnTo>
                <a:close/>
              </a:path>
            </a:pathLst>
          </a:custGeom>
          <a:solidFill>
            <a:srgbClr val="FFFFCC"/>
          </a:solidFill>
        </p:spPr>
        <p:txBody>
          <a:bodyPr wrap="square" lIns="0" tIns="0" rIns="0" bIns="0" rtlCol="0"/>
          <a:lstStyle/>
          <a:p>
            <a:endParaRPr/>
          </a:p>
        </p:txBody>
      </p:sp>
      <p:sp>
        <p:nvSpPr>
          <p:cNvPr id="18" name="object 18"/>
          <p:cNvSpPr/>
          <p:nvPr/>
        </p:nvSpPr>
        <p:spPr>
          <a:xfrm>
            <a:off x="4362153" y="915293"/>
            <a:ext cx="4277320" cy="839391"/>
          </a:xfrm>
          <a:custGeom>
            <a:avLst/>
            <a:gdLst/>
            <a:ahLst/>
            <a:cxnLst/>
            <a:rect l="l" t="t" r="r" b="b"/>
            <a:pathLst>
              <a:path w="6083300" h="1193800">
                <a:moveTo>
                  <a:pt x="0" y="0"/>
                </a:moveTo>
                <a:lnTo>
                  <a:pt x="6083303" y="0"/>
                </a:lnTo>
                <a:lnTo>
                  <a:pt x="6083303" y="1193800"/>
                </a:lnTo>
                <a:lnTo>
                  <a:pt x="0" y="1193800"/>
                </a:lnTo>
                <a:lnTo>
                  <a:pt x="0" y="0"/>
                </a:lnTo>
                <a:close/>
              </a:path>
            </a:pathLst>
          </a:custGeom>
          <a:ln w="12700">
            <a:solidFill>
              <a:srgbClr val="000000"/>
            </a:solidFill>
          </a:ln>
        </p:spPr>
        <p:txBody>
          <a:bodyPr wrap="square" lIns="0" tIns="0" rIns="0" bIns="0" rtlCol="0"/>
          <a:lstStyle/>
          <a:p>
            <a:endParaRPr/>
          </a:p>
        </p:txBody>
      </p:sp>
      <p:sp>
        <p:nvSpPr>
          <p:cNvPr id="19" name="object 19"/>
          <p:cNvSpPr txBox="1"/>
          <p:nvPr/>
        </p:nvSpPr>
        <p:spPr>
          <a:xfrm>
            <a:off x="5625194" y="1126801"/>
            <a:ext cx="1739950" cy="624569"/>
          </a:xfrm>
          <a:prstGeom prst="rect">
            <a:avLst/>
          </a:prstGeom>
        </p:spPr>
        <p:txBody>
          <a:bodyPr vert="horz" wrap="square" lIns="0" tIns="8929" rIns="0" bIns="0" rtlCol="0">
            <a:spAutoFit/>
          </a:bodyPr>
          <a:lstStyle/>
          <a:p>
            <a:pPr marL="8929">
              <a:spcBef>
                <a:spcPts val="70"/>
              </a:spcBef>
            </a:pPr>
            <a:r>
              <a:rPr sz="2000" spc="-186" dirty="0">
                <a:solidFill>
                  <a:srgbClr val="002060"/>
                </a:solidFill>
                <a:latin typeface="Arial"/>
                <a:cs typeface="Arial"/>
              </a:rPr>
              <a:t>Enable </a:t>
            </a:r>
            <a:r>
              <a:rPr sz="2000" spc="-148" dirty="0">
                <a:solidFill>
                  <a:srgbClr val="002060"/>
                </a:solidFill>
                <a:latin typeface="Arial"/>
                <a:cs typeface="Arial"/>
              </a:rPr>
              <a:t>Zuul</a:t>
            </a:r>
            <a:r>
              <a:rPr sz="2000" spc="-95" dirty="0">
                <a:solidFill>
                  <a:srgbClr val="002060"/>
                </a:solidFill>
                <a:latin typeface="Arial"/>
                <a:cs typeface="Arial"/>
              </a:rPr>
              <a:t> </a:t>
            </a:r>
            <a:r>
              <a:rPr sz="2000" spc="-127" dirty="0">
                <a:solidFill>
                  <a:srgbClr val="002060"/>
                </a:solidFill>
                <a:latin typeface="Arial"/>
                <a:cs typeface="Arial"/>
              </a:rPr>
              <a:t>Proxy</a:t>
            </a:r>
            <a:endParaRPr sz="2000">
              <a:latin typeface="Arial"/>
              <a:cs typeface="Arial"/>
            </a:endParaRPr>
          </a:p>
        </p:txBody>
      </p:sp>
      <p:sp>
        <p:nvSpPr>
          <p:cNvPr id="20" name="object 20"/>
          <p:cNvSpPr/>
          <p:nvPr/>
        </p:nvSpPr>
        <p:spPr>
          <a:xfrm>
            <a:off x="2978052" y="1334988"/>
            <a:ext cx="1385441" cy="283518"/>
          </a:xfrm>
          <a:custGeom>
            <a:avLst/>
            <a:gdLst/>
            <a:ahLst/>
            <a:cxnLst/>
            <a:rect l="l" t="t" r="r" b="b"/>
            <a:pathLst>
              <a:path w="1970404" h="403225">
                <a:moveTo>
                  <a:pt x="1969921" y="0"/>
                </a:moveTo>
                <a:lnTo>
                  <a:pt x="0" y="402844"/>
                </a:lnTo>
              </a:path>
            </a:pathLst>
          </a:custGeom>
          <a:ln w="12700">
            <a:solidFill>
              <a:srgbClr val="000000"/>
            </a:solidFill>
          </a:ln>
        </p:spPr>
        <p:txBody>
          <a:bodyPr wrap="square" lIns="0" tIns="0" rIns="0" bIns="0" rtlCol="0"/>
          <a:lstStyle/>
          <a:p>
            <a:endParaRPr/>
          </a:p>
        </p:txBody>
      </p:sp>
      <p:sp>
        <p:nvSpPr>
          <p:cNvPr id="21" name="object 21"/>
          <p:cNvSpPr/>
          <p:nvPr/>
        </p:nvSpPr>
        <p:spPr>
          <a:xfrm>
            <a:off x="2893219" y="5902523"/>
            <a:ext cx="4321969" cy="946547"/>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2830711" y="5956102"/>
            <a:ext cx="4455914" cy="901898"/>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2924473" y="5933778"/>
            <a:ext cx="4223742" cy="848320"/>
          </a:xfrm>
          <a:custGeom>
            <a:avLst/>
            <a:gdLst/>
            <a:ahLst/>
            <a:cxnLst/>
            <a:rect l="l" t="t" r="r" b="b"/>
            <a:pathLst>
              <a:path w="6007100" h="1206500">
                <a:moveTo>
                  <a:pt x="0" y="0"/>
                </a:moveTo>
                <a:lnTo>
                  <a:pt x="6007100" y="0"/>
                </a:lnTo>
                <a:lnTo>
                  <a:pt x="6007100" y="1206500"/>
                </a:lnTo>
                <a:lnTo>
                  <a:pt x="0" y="1206500"/>
                </a:lnTo>
                <a:lnTo>
                  <a:pt x="0" y="0"/>
                </a:lnTo>
                <a:close/>
              </a:path>
            </a:pathLst>
          </a:custGeom>
          <a:solidFill>
            <a:srgbClr val="FFFFCC"/>
          </a:solidFill>
        </p:spPr>
        <p:txBody>
          <a:bodyPr wrap="square" lIns="0" tIns="0" rIns="0" bIns="0" rtlCol="0"/>
          <a:lstStyle/>
          <a:p>
            <a:endParaRPr/>
          </a:p>
        </p:txBody>
      </p:sp>
      <p:sp>
        <p:nvSpPr>
          <p:cNvPr id="24" name="object 24"/>
          <p:cNvSpPr/>
          <p:nvPr/>
        </p:nvSpPr>
        <p:spPr>
          <a:xfrm>
            <a:off x="2924473" y="5933778"/>
            <a:ext cx="4223742" cy="848320"/>
          </a:xfrm>
          <a:custGeom>
            <a:avLst/>
            <a:gdLst/>
            <a:ahLst/>
            <a:cxnLst/>
            <a:rect l="l" t="t" r="r" b="b"/>
            <a:pathLst>
              <a:path w="6007100" h="1206500">
                <a:moveTo>
                  <a:pt x="0" y="0"/>
                </a:moveTo>
                <a:lnTo>
                  <a:pt x="6007103" y="0"/>
                </a:lnTo>
                <a:lnTo>
                  <a:pt x="6007103" y="1206500"/>
                </a:lnTo>
                <a:lnTo>
                  <a:pt x="0" y="1206500"/>
                </a:lnTo>
                <a:lnTo>
                  <a:pt x="0" y="0"/>
                </a:lnTo>
                <a:close/>
              </a:path>
            </a:pathLst>
          </a:custGeom>
          <a:ln w="12700">
            <a:solidFill>
              <a:srgbClr val="000000"/>
            </a:solidFill>
          </a:ln>
        </p:spPr>
        <p:txBody>
          <a:bodyPr wrap="square" lIns="0" tIns="0" rIns="0" bIns="0" rtlCol="0"/>
          <a:lstStyle/>
          <a:p>
            <a:endParaRPr/>
          </a:p>
        </p:txBody>
      </p:sp>
      <p:sp>
        <p:nvSpPr>
          <p:cNvPr id="25" name="object 25"/>
          <p:cNvSpPr txBox="1"/>
          <p:nvPr/>
        </p:nvSpPr>
        <p:spPr>
          <a:xfrm>
            <a:off x="2997437" y="6003381"/>
            <a:ext cx="4077742" cy="893874"/>
          </a:xfrm>
          <a:prstGeom prst="rect">
            <a:avLst/>
          </a:prstGeom>
        </p:spPr>
        <p:txBody>
          <a:bodyPr vert="horz" wrap="square" lIns="0" tIns="8929" rIns="0" bIns="0" rtlCol="0">
            <a:spAutoFit/>
          </a:bodyPr>
          <a:lstStyle/>
          <a:p>
            <a:pPr marR="2679" algn="ctr">
              <a:lnSpc>
                <a:spcPts val="2341"/>
              </a:lnSpc>
              <a:spcBef>
                <a:spcPts val="70"/>
              </a:spcBef>
            </a:pPr>
            <a:r>
              <a:rPr sz="2000" spc="-243" dirty="0">
                <a:solidFill>
                  <a:srgbClr val="002060"/>
                </a:solidFill>
                <a:latin typeface="Arial"/>
                <a:cs typeface="Arial"/>
              </a:rPr>
              <a:t>Can </a:t>
            </a:r>
            <a:r>
              <a:rPr sz="2000" spc="-169" dirty="0">
                <a:solidFill>
                  <a:srgbClr val="002060"/>
                </a:solidFill>
                <a:latin typeface="Arial"/>
                <a:cs typeface="Arial"/>
              </a:rPr>
              <a:t>change</a:t>
            </a:r>
            <a:r>
              <a:rPr sz="2000" spc="-366" dirty="0">
                <a:solidFill>
                  <a:srgbClr val="002060"/>
                </a:solidFill>
                <a:latin typeface="Arial"/>
                <a:cs typeface="Arial"/>
              </a:rPr>
              <a:t> </a:t>
            </a:r>
            <a:r>
              <a:rPr sz="2000" spc="-35" dirty="0">
                <a:solidFill>
                  <a:srgbClr val="002060"/>
                </a:solidFill>
                <a:latin typeface="Arial"/>
                <a:cs typeface="Arial"/>
              </a:rPr>
              <a:t>route</a:t>
            </a:r>
            <a:endParaRPr sz="2000">
              <a:latin typeface="Arial"/>
              <a:cs typeface="Arial"/>
            </a:endParaRPr>
          </a:p>
          <a:p>
            <a:pPr algn="ctr">
              <a:lnSpc>
                <a:spcPts val="2341"/>
              </a:lnSpc>
            </a:pPr>
            <a:r>
              <a:rPr sz="2000" spc="-95" dirty="0">
                <a:solidFill>
                  <a:srgbClr val="002060"/>
                </a:solidFill>
                <a:latin typeface="Arial"/>
                <a:cs typeface="Arial"/>
              </a:rPr>
              <a:t>Also</a:t>
            </a:r>
            <a:r>
              <a:rPr sz="2000" spc="-151" dirty="0">
                <a:solidFill>
                  <a:srgbClr val="002060"/>
                </a:solidFill>
                <a:latin typeface="Arial"/>
                <a:cs typeface="Arial"/>
              </a:rPr>
              <a:t> </a:t>
            </a:r>
            <a:r>
              <a:rPr sz="2000" spc="-56" dirty="0">
                <a:solidFill>
                  <a:srgbClr val="002060"/>
                </a:solidFill>
                <a:latin typeface="Arial"/>
                <a:cs typeface="Arial"/>
              </a:rPr>
              <a:t>routing</a:t>
            </a:r>
            <a:r>
              <a:rPr sz="2000" spc="-214" dirty="0">
                <a:solidFill>
                  <a:srgbClr val="002060"/>
                </a:solidFill>
                <a:latin typeface="Arial"/>
                <a:cs typeface="Arial"/>
              </a:rPr>
              <a:t> </a:t>
            </a:r>
            <a:r>
              <a:rPr sz="2000" spc="102" dirty="0">
                <a:solidFill>
                  <a:srgbClr val="002060"/>
                </a:solidFill>
                <a:latin typeface="Arial"/>
                <a:cs typeface="Arial"/>
              </a:rPr>
              <a:t>to</a:t>
            </a:r>
            <a:r>
              <a:rPr sz="2000" spc="-221" dirty="0">
                <a:solidFill>
                  <a:srgbClr val="002060"/>
                </a:solidFill>
                <a:latin typeface="Arial"/>
                <a:cs typeface="Arial"/>
              </a:rPr>
              <a:t> </a:t>
            </a:r>
            <a:r>
              <a:rPr sz="2000" spc="-67" dirty="0">
                <a:solidFill>
                  <a:srgbClr val="002060"/>
                </a:solidFill>
                <a:latin typeface="Arial"/>
                <a:cs typeface="Arial"/>
              </a:rPr>
              <a:t>external</a:t>
            </a:r>
            <a:r>
              <a:rPr sz="2000" spc="-207" dirty="0">
                <a:solidFill>
                  <a:srgbClr val="002060"/>
                </a:solidFill>
                <a:latin typeface="Arial"/>
                <a:cs typeface="Arial"/>
              </a:rPr>
              <a:t> </a:t>
            </a:r>
            <a:r>
              <a:rPr sz="2000" spc="-91" dirty="0">
                <a:solidFill>
                  <a:srgbClr val="002060"/>
                </a:solidFill>
                <a:latin typeface="Arial"/>
                <a:cs typeface="Arial"/>
              </a:rPr>
              <a:t>services</a:t>
            </a:r>
            <a:r>
              <a:rPr sz="2000" spc="-239" dirty="0">
                <a:solidFill>
                  <a:srgbClr val="002060"/>
                </a:solidFill>
                <a:latin typeface="Arial"/>
                <a:cs typeface="Arial"/>
              </a:rPr>
              <a:t> </a:t>
            </a:r>
            <a:r>
              <a:rPr sz="2000" spc="-120" dirty="0">
                <a:solidFill>
                  <a:srgbClr val="002060"/>
                </a:solidFill>
                <a:latin typeface="Arial"/>
                <a:cs typeface="Arial"/>
              </a:rPr>
              <a:t>possible</a:t>
            </a:r>
            <a:endParaRPr sz="2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8383" y="2907506"/>
            <a:ext cx="6439198" cy="686125"/>
          </a:xfrm>
          <a:prstGeom prst="rect">
            <a:avLst/>
          </a:prstGeom>
        </p:spPr>
        <p:txBody>
          <a:bodyPr vert="horz" wrap="square" lIns="0" tIns="8929" rIns="0" bIns="0" rtlCol="0">
            <a:spAutoFit/>
          </a:bodyPr>
          <a:lstStyle/>
          <a:p>
            <a:pPr marL="8929">
              <a:spcBef>
                <a:spcPts val="70"/>
              </a:spcBef>
            </a:pPr>
            <a:r>
              <a:rPr spc="56" dirty="0"/>
              <a:t>Spring </a:t>
            </a:r>
            <a:r>
              <a:rPr spc="-14" dirty="0"/>
              <a:t>Cloud</a:t>
            </a:r>
            <a:r>
              <a:rPr spc="-981" dirty="0"/>
              <a:t> </a:t>
            </a:r>
            <a:r>
              <a:rPr spc="-77" dirty="0"/>
              <a:t>Config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3" name="object 3"/>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4" name="object 4"/>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5" name="object 5"/>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6" name="object 6"/>
          <p:cNvSpPr txBox="1">
            <a:spLocks noGrp="1"/>
          </p:cNvSpPr>
          <p:nvPr>
            <p:ph type="title"/>
          </p:nvPr>
        </p:nvSpPr>
        <p:spPr>
          <a:xfrm>
            <a:off x="919758" y="514349"/>
            <a:ext cx="4415284" cy="686125"/>
          </a:xfrm>
          <a:prstGeom prst="rect">
            <a:avLst/>
          </a:prstGeom>
        </p:spPr>
        <p:txBody>
          <a:bodyPr vert="horz" wrap="square" lIns="0" tIns="8929" rIns="0" bIns="0" rtlCol="0">
            <a:spAutoFit/>
          </a:bodyPr>
          <a:lstStyle/>
          <a:p>
            <a:pPr marL="8929">
              <a:spcBef>
                <a:spcPts val="70"/>
              </a:spcBef>
            </a:pPr>
            <a:r>
              <a:rPr spc="-95" dirty="0">
                <a:solidFill>
                  <a:srgbClr val="565656"/>
                </a:solidFill>
              </a:rPr>
              <a:t>Configuration</a:t>
            </a:r>
          </a:p>
        </p:txBody>
      </p:sp>
      <p:sp>
        <p:nvSpPr>
          <p:cNvPr id="7" name="object 7"/>
          <p:cNvSpPr txBox="1"/>
          <p:nvPr/>
        </p:nvSpPr>
        <p:spPr>
          <a:xfrm>
            <a:off x="1143000" y="1532231"/>
            <a:ext cx="5186809" cy="2722493"/>
          </a:xfrm>
          <a:prstGeom prst="rect">
            <a:avLst/>
          </a:prstGeom>
        </p:spPr>
        <p:txBody>
          <a:bodyPr vert="horz" wrap="square" lIns="0" tIns="219663" rIns="0" bIns="0" rtlCol="0">
            <a:spAutoFit/>
          </a:bodyPr>
          <a:lstStyle/>
          <a:p>
            <a:pPr marL="8929">
              <a:spcBef>
                <a:spcPts val="1730"/>
              </a:spcBef>
              <a:tabLst>
                <a:tab pos="410305" algn="l"/>
              </a:tabLst>
            </a:pPr>
            <a:r>
              <a:rPr sz="3000" spc="-611" dirty="0">
                <a:solidFill>
                  <a:srgbClr val="4B8BB2"/>
                </a:solidFill>
                <a:latin typeface="Trebuchet MS"/>
                <a:cs typeface="Trebuchet MS"/>
              </a:rPr>
              <a:t>&gt;	</a:t>
            </a:r>
            <a:r>
              <a:rPr sz="3000" spc="-74" dirty="0">
                <a:solidFill>
                  <a:srgbClr val="565656"/>
                </a:solidFill>
                <a:latin typeface="Trebuchet MS"/>
                <a:cs typeface="Trebuchet MS"/>
              </a:rPr>
              <a:t>Spring </a:t>
            </a:r>
            <a:r>
              <a:rPr sz="3000" spc="-116" dirty="0">
                <a:solidFill>
                  <a:srgbClr val="565656"/>
                </a:solidFill>
                <a:latin typeface="Trebuchet MS"/>
                <a:cs typeface="Trebuchet MS"/>
              </a:rPr>
              <a:t>Cloud</a:t>
            </a:r>
            <a:r>
              <a:rPr sz="3000" spc="-461" dirty="0">
                <a:solidFill>
                  <a:srgbClr val="565656"/>
                </a:solidFill>
                <a:latin typeface="Trebuchet MS"/>
                <a:cs typeface="Trebuchet MS"/>
              </a:rPr>
              <a:t> </a:t>
            </a:r>
            <a:r>
              <a:rPr sz="3000" spc="-137" dirty="0">
                <a:solidFill>
                  <a:srgbClr val="565656"/>
                </a:solidFill>
                <a:latin typeface="Trebuchet MS"/>
                <a:cs typeface="Trebuchet MS"/>
              </a:rPr>
              <a:t>Config</a:t>
            </a:r>
            <a:endParaRPr sz="3000">
              <a:latin typeface="Trebuchet MS"/>
              <a:cs typeface="Trebuchet MS"/>
            </a:endParaRPr>
          </a:p>
          <a:p>
            <a:pPr marL="8929">
              <a:spcBef>
                <a:spcPts val="1659"/>
              </a:spcBef>
              <a:tabLst>
                <a:tab pos="410305" algn="l"/>
              </a:tabLst>
            </a:pPr>
            <a:r>
              <a:rPr sz="3000" spc="-611" dirty="0">
                <a:solidFill>
                  <a:srgbClr val="4B8BB2"/>
                </a:solidFill>
                <a:latin typeface="Trebuchet MS"/>
                <a:cs typeface="Trebuchet MS"/>
              </a:rPr>
              <a:t>&gt;	</a:t>
            </a:r>
            <a:r>
              <a:rPr sz="3000" spc="-190" dirty="0">
                <a:solidFill>
                  <a:srgbClr val="565656"/>
                </a:solidFill>
                <a:latin typeface="Trebuchet MS"/>
                <a:cs typeface="Trebuchet MS"/>
              </a:rPr>
              <a:t>Central</a:t>
            </a:r>
            <a:r>
              <a:rPr sz="3000" spc="-250" dirty="0">
                <a:solidFill>
                  <a:srgbClr val="565656"/>
                </a:solidFill>
                <a:latin typeface="Trebuchet MS"/>
                <a:cs typeface="Trebuchet MS"/>
              </a:rPr>
              <a:t> </a:t>
            </a:r>
            <a:r>
              <a:rPr sz="3000" spc="-137" dirty="0">
                <a:solidFill>
                  <a:srgbClr val="565656"/>
                </a:solidFill>
                <a:latin typeface="Trebuchet MS"/>
                <a:cs typeface="Trebuchet MS"/>
              </a:rPr>
              <a:t>configuration</a:t>
            </a:r>
            <a:endParaRPr sz="3000">
              <a:latin typeface="Trebuchet MS"/>
              <a:cs typeface="Trebuchet MS"/>
            </a:endParaRPr>
          </a:p>
          <a:p>
            <a:pPr marL="8929">
              <a:spcBef>
                <a:spcPts val="1659"/>
              </a:spcBef>
              <a:tabLst>
                <a:tab pos="410305" algn="l"/>
              </a:tabLst>
            </a:pPr>
            <a:r>
              <a:rPr sz="3000" spc="-611" dirty="0">
                <a:solidFill>
                  <a:srgbClr val="4B8BB2"/>
                </a:solidFill>
                <a:latin typeface="Trebuchet MS"/>
                <a:cs typeface="Trebuchet MS"/>
              </a:rPr>
              <a:t>&gt;	</a:t>
            </a:r>
            <a:r>
              <a:rPr sz="3000" spc="-130" dirty="0">
                <a:solidFill>
                  <a:srgbClr val="565656"/>
                </a:solidFill>
                <a:latin typeface="Trebuchet MS"/>
                <a:cs typeface="Trebuchet MS"/>
              </a:rPr>
              <a:t>Dynamic</a:t>
            </a:r>
            <a:r>
              <a:rPr sz="3000" spc="-218" dirty="0">
                <a:solidFill>
                  <a:srgbClr val="565656"/>
                </a:solidFill>
                <a:latin typeface="Trebuchet MS"/>
                <a:cs typeface="Trebuchet MS"/>
              </a:rPr>
              <a:t> </a:t>
            </a:r>
            <a:r>
              <a:rPr sz="3000" spc="-116" dirty="0">
                <a:solidFill>
                  <a:srgbClr val="565656"/>
                </a:solidFill>
                <a:latin typeface="Trebuchet MS"/>
                <a:cs typeface="Trebuchet MS"/>
              </a:rPr>
              <a:t>updates</a:t>
            </a:r>
            <a:endParaRPr sz="3000">
              <a:latin typeface="Trebuchet MS"/>
              <a:cs typeface="Trebuchet MS"/>
            </a:endParaRPr>
          </a:p>
          <a:p>
            <a:pPr marL="8929">
              <a:spcBef>
                <a:spcPts val="1730"/>
              </a:spcBef>
              <a:tabLst>
                <a:tab pos="410305" algn="l"/>
              </a:tabLst>
            </a:pPr>
            <a:r>
              <a:rPr sz="3000" spc="-611" dirty="0">
                <a:solidFill>
                  <a:srgbClr val="4B8BB2"/>
                </a:solidFill>
                <a:latin typeface="Trebuchet MS"/>
                <a:cs typeface="Trebuchet MS"/>
              </a:rPr>
              <a:t>&gt;	</a:t>
            </a:r>
            <a:r>
              <a:rPr sz="3000" spc="-130" dirty="0">
                <a:solidFill>
                  <a:srgbClr val="565656"/>
                </a:solidFill>
                <a:latin typeface="Trebuchet MS"/>
                <a:cs typeface="Trebuchet MS"/>
              </a:rPr>
              <a:t>Can </a:t>
            </a:r>
            <a:r>
              <a:rPr sz="3000" spc="-60" dirty="0">
                <a:solidFill>
                  <a:srgbClr val="565656"/>
                </a:solidFill>
                <a:latin typeface="Trebuchet MS"/>
                <a:cs typeface="Trebuchet MS"/>
              </a:rPr>
              <a:t>use </a:t>
            </a:r>
            <a:r>
              <a:rPr sz="3000" spc="-155">
                <a:solidFill>
                  <a:srgbClr val="565656"/>
                </a:solidFill>
                <a:latin typeface="Trebuchet MS"/>
                <a:cs typeface="Trebuchet MS"/>
              </a:rPr>
              <a:t>git</a:t>
            </a:r>
            <a:r>
              <a:rPr sz="3000" spc="-471">
                <a:solidFill>
                  <a:srgbClr val="565656"/>
                </a:solidFill>
                <a:latin typeface="Trebuchet MS"/>
                <a:cs typeface="Trebuchet MS"/>
              </a:rPr>
              <a:t> </a:t>
            </a:r>
            <a:r>
              <a:rPr sz="3000" spc="-127" smtClean="0">
                <a:solidFill>
                  <a:srgbClr val="565656"/>
                </a:solidFill>
                <a:latin typeface="Trebuchet MS"/>
                <a:cs typeface="Trebuchet MS"/>
              </a:rPr>
              <a:t>backend</a:t>
            </a:r>
            <a:endParaRPr sz="300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3" name="object 3"/>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4" name="object 4"/>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5" name="object 5"/>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6" name="object 6"/>
          <p:cNvSpPr txBox="1">
            <a:spLocks noGrp="1"/>
          </p:cNvSpPr>
          <p:nvPr>
            <p:ph type="title"/>
          </p:nvPr>
        </p:nvSpPr>
        <p:spPr>
          <a:xfrm>
            <a:off x="919758" y="514349"/>
            <a:ext cx="6932116" cy="686125"/>
          </a:xfrm>
          <a:prstGeom prst="rect">
            <a:avLst/>
          </a:prstGeom>
        </p:spPr>
        <p:txBody>
          <a:bodyPr vert="horz" wrap="square" lIns="0" tIns="8929" rIns="0" bIns="0" rtlCol="0">
            <a:spAutoFit/>
          </a:bodyPr>
          <a:lstStyle/>
          <a:p>
            <a:pPr marL="8929">
              <a:spcBef>
                <a:spcPts val="70"/>
              </a:spcBef>
            </a:pPr>
            <a:r>
              <a:rPr spc="-165" dirty="0">
                <a:solidFill>
                  <a:srgbClr val="565656"/>
                </a:solidFill>
              </a:rPr>
              <a:t>Proxy </a:t>
            </a:r>
            <a:r>
              <a:rPr spc="-32" dirty="0">
                <a:solidFill>
                  <a:srgbClr val="565656"/>
                </a:solidFill>
              </a:rPr>
              <a:t>Load</a:t>
            </a:r>
            <a:r>
              <a:rPr spc="-640" dirty="0">
                <a:solidFill>
                  <a:srgbClr val="565656"/>
                </a:solidFill>
              </a:rPr>
              <a:t> </a:t>
            </a:r>
            <a:r>
              <a:rPr spc="4" dirty="0">
                <a:solidFill>
                  <a:srgbClr val="565656"/>
                </a:solidFill>
              </a:rPr>
              <a:t>Balancing</a:t>
            </a:r>
          </a:p>
        </p:txBody>
      </p:sp>
      <p:sp>
        <p:nvSpPr>
          <p:cNvPr id="7" name="object 7"/>
          <p:cNvSpPr txBox="1"/>
          <p:nvPr/>
        </p:nvSpPr>
        <p:spPr>
          <a:xfrm>
            <a:off x="1161413" y="3652313"/>
            <a:ext cx="4542979" cy="3286750"/>
          </a:xfrm>
          <a:prstGeom prst="rect">
            <a:avLst/>
          </a:prstGeom>
        </p:spPr>
        <p:txBody>
          <a:bodyPr vert="horz" wrap="square" lIns="0" tIns="219663" rIns="0" bIns="0" rtlCol="0">
            <a:spAutoFit/>
          </a:bodyPr>
          <a:lstStyle/>
          <a:p>
            <a:pPr marL="8929">
              <a:spcBef>
                <a:spcPts val="1730"/>
              </a:spcBef>
              <a:tabLst>
                <a:tab pos="410305" algn="l"/>
              </a:tabLst>
            </a:pPr>
            <a:r>
              <a:rPr sz="3000" spc="-611" dirty="0">
                <a:solidFill>
                  <a:srgbClr val="4B8BB2"/>
                </a:solidFill>
                <a:latin typeface="Trebuchet MS"/>
                <a:cs typeface="Trebuchet MS"/>
              </a:rPr>
              <a:t>&gt;	</a:t>
            </a:r>
            <a:r>
              <a:rPr sz="3000" spc="-172" dirty="0">
                <a:solidFill>
                  <a:srgbClr val="565656"/>
                </a:solidFill>
                <a:latin typeface="Trebuchet MS"/>
                <a:cs typeface="Trebuchet MS"/>
              </a:rPr>
              <a:t>Centralized </a:t>
            </a:r>
            <a:r>
              <a:rPr sz="3000" spc="-88" dirty="0">
                <a:solidFill>
                  <a:srgbClr val="565656"/>
                </a:solidFill>
                <a:latin typeface="Trebuchet MS"/>
                <a:cs typeface="Trebuchet MS"/>
              </a:rPr>
              <a:t>Load</a:t>
            </a:r>
            <a:r>
              <a:rPr sz="3000" spc="-352" dirty="0">
                <a:solidFill>
                  <a:srgbClr val="565656"/>
                </a:solidFill>
                <a:latin typeface="Trebuchet MS"/>
                <a:cs typeface="Trebuchet MS"/>
              </a:rPr>
              <a:t> </a:t>
            </a:r>
            <a:r>
              <a:rPr sz="3000" spc="-91" dirty="0">
                <a:solidFill>
                  <a:srgbClr val="565656"/>
                </a:solidFill>
                <a:latin typeface="Trebuchet MS"/>
                <a:cs typeface="Trebuchet MS"/>
              </a:rPr>
              <a:t>Balancing</a:t>
            </a:r>
            <a:endParaRPr sz="3000">
              <a:latin typeface="Trebuchet MS"/>
              <a:cs typeface="Trebuchet MS"/>
            </a:endParaRPr>
          </a:p>
          <a:p>
            <a:pPr marL="8929">
              <a:spcBef>
                <a:spcPts val="1659"/>
              </a:spcBef>
              <a:tabLst>
                <a:tab pos="410305" algn="l"/>
              </a:tabLst>
            </a:pPr>
            <a:r>
              <a:rPr sz="3000" spc="-611" dirty="0">
                <a:solidFill>
                  <a:srgbClr val="4B8BB2"/>
                </a:solidFill>
                <a:latin typeface="Trebuchet MS"/>
                <a:cs typeface="Trebuchet MS"/>
              </a:rPr>
              <a:t>&gt;	</a:t>
            </a:r>
            <a:r>
              <a:rPr sz="3000" spc="-130" dirty="0">
                <a:solidFill>
                  <a:srgbClr val="565656"/>
                </a:solidFill>
                <a:latin typeface="Trebuchet MS"/>
                <a:cs typeface="Trebuchet MS"/>
              </a:rPr>
              <a:t>Can </a:t>
            </a:r>
            <a:r>
              <a:rPr sz="3000" spc="-155" dirty="0">
                <a:solidFill>
                  <a:srgbClr val="565656"/>
                </a:solidFill>
                <a:latin typeface="Trebuchet MS"/>
                <a:cs typeface="Trebuchet MS"/>
              </a:rPr>
              <a:t>become </a:t>
            </a:r>
            <a:r>
              <a:rPr sz="3000" spc="-193" dirty="0">
                <a:solidFill>
                  <a:srgbClr val="565656"/>
                </a:solidFill>
                <a:latin typeface="Trebuchet MS"/>
                <a:cs typeface="Trebuchet MS"/>
              </a:rPr>
              <a:t>bottle</a:t>
            </a:r>
            <a:r>
              <a:rPr sz="3000" spc="-260" dirty="0">
                <a:solidFill>
                  <a:srgbClr val="565656"/>
                </a:solidFill>
                <a:latin typeface="Trebuchet MS"/>
                <a:cs typeface="Trebuchet MS"/>
              </a:rPr>
              <a:t> </a:t>
            </a:r>
            <a:r>
              <a:rPr sz="3000" spc="-155" dirty="0">
                <a:solidFill>
                  <a:srgbClr val="565656"/>
                </a:solidFill>
                <a:latin typeface="Trebuchet MS"/>
                <a:cs typeface="Trebuchet MS"/>
              </a:rPr>
              <a:t>neck</a:t>
            </a:r>
            <a:endParaRPr sz="3000">
              <a:latin typeface="Trebuchet MS"/>
              <a:cs typeface="Trebuchet MS"/>
            </a:endParaRPr>
          </a:p>
          <a:p>
            <a:pPr marL="8929">
              <a:spcBef>
                <a:spcPts val="1659"/>
              </a:spcBef>
              <a:tabLst>
                <a:tab pos="410305" algn="l"/>
              </a:tabLst>
            </a:pPr>
            <a:r>
              <a:rPr sz="3000" spc="-611" dirty="0">
                <a:solidFill>
                  <a:srgbClr val="4B8BB2"/>
                </a:solidFill>
                <a:latin typeface="Trebuchet MS"/>
                <a:cs typeface="Trebuchet MS"/>
              </a:rPr>
              <a:t>&gt;	</a:t>
            </a:r>
            <a:r>
              <a:rPr sz="3000" spc="-74" dirty="0">
                <a:solidFill>
                  <a:srgbClr val="565656"/>
                </a:solidFill>
                <a:latin typeface="Trebuchet MS"/>
                <a:cs typeface="Trebuchet MS"/>
              </a:rPr>
              <a:t>Single </a:t>
            </a:r>
            <a:r>
              <a:rPr sz="3000" spc="-134" dirty="0">
                <a:solidFill>
                  <a:srgbClr val="565656"/>
                </a:solidFill>
                <a:latin typeface="Trebuchet MS"/>
                <a:cs typeface="Trebuchet MS"/>
              </a:rPr>
              <a:t>point </a:t>
            </a:r>
            <a:r>
              <a:rPr sz="3000" spc="-172" dirty="0">
                <a:solidFill>
                  <a:srgbClr val="565656"/>
                </a:solidFill>
                <a:latin typeface="Trebuchet MS"/>
                <a:cs typeface="Trebuchet MS"/>
              </a:rPr>
              <a:t>of</a:t>
            </a:r>
            <a:r>
              <a:rPr sz="3000" spc="-573" dirty="0">
                <a:solidFill>
                  <a:srgbClr val="565656"/>
                </a:solidFill>
                <a:latin typeface="Trebuchet MS"/>
                <a:cs typeface="Trebuchet MS"/>
              </a:rPr>
              <a:t> </a:t>
            </a:r>
            <a:r>
              <a:rPr sz="3000" spc="-172" dirty="0">
                <a:solidFill>
                  <a:srgbClr val="565656"/>
                </a:solidFill>
                <a:latin typeface="Trebuchet MS"/>
                <a:cs typeface="Trebuchet MS"/>
              </a:rPr>
              <a:t>failure</a:t>
            </a:r>
            <a:endParaRPr sz="3000">
              <a:latin typeface="Trebuchet MS"/>
              <a:cs typeface="Trebuchet MS"/>
            </a:endParaRPr>
          </a:p>
          <a:p>
            <a:pPr marL="8929">
              <a:spcBef>
                <a:spcPts val="1730"/>
              </a:spcBef>
              <a:tabLst>
                <a:tab pos="410305" algn="l"/>
              </a:tabLst>
            </a:pPr>
            <a:r>
              <a:rPr sz="3000" spc="-611" dirty="0">
                <a:solidFill>
                  <a:srgbClr val="4B8BB2"/>
                </a:solidFill>
                <a:latin typeface="Trebuchet MS"/>
                <a:cs typeface="Trebuchet MS"/>
              </a:rPr>
              <a:t>&gt;	</a:t>
            </a:r>
            <a:r>
              <a:rPr sz="3000" spc="-137" dirty="0">
                <a:solidFill>
                  <a:srgbClr val="565656"/>
                </a:solidFill>
                <a:latin typeface="Trebuchet MS"/>
                <a:cs typeface="Trebuchet MS"/>
              </a:rPr>
              <a:t>Configuration</a:t>
            </a:r>
            <a:r>
              <a:rPr sz="3000" spc="-313" dirty="0">
                <a:solidFill>
                  <a:srgbClr val="565656"/>
                </a:solidFill>
                <a:latin typeface="Trebuchet MS"/>
                <a:cs typeface="Trebuchet MS"/>
              </a:rPr>
              <a:t> </a:t>
            </a:r>
            <a:r>
              <a:rPr sz="3000" spc="-158" dirty="0">
                <a:solidFill>
                  <a:srgbClr val="565656"/>
                </a:solidFill>
                <a:latin typeface="Trebuchet MS"/>
                <a:cs typeface="Trebuchet MS"/>
              </a:rPr>
              <a:t>complex</a:t>
            </a:r>
            <a:endParaRPr sz="3000">
              <a:latin typeface="Trebuchet MS"/>
              <a:cs typeface="Trebuchet MS"/>
            </a:endParaRPr>
          </a:p>
        </p:txBody>
      </p:sp>
      <p:sp>
        <p:nvSpPr>
          <p:cNvPr id="8" name="object 8"/>
          <p:cNvSpPr/>
          <p:nvPr/>
        </p:nvSpPr>
        <p:spPr>
          <a:xfrm>
            <a:off x="3134320" y="2312789"/>
            <a:ext cx="2232422" cy="129480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955726" y="2178844"/>
            <a:ext cx="2580680" cy="1714500"/>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143250" y="2321719"/>
            <a:ext cx="2196703" cy="1259086"/>
          </a:xfrm>
          <a:custGeom>
            <a:avLst/>
            <a:gdLst/>
            <a:ahLst/>
            <a:cxnLst/>
            <a:rect l="l" t="t" r="r" b="b"/>
            <a:pathLst>
              <a:path w="3124200" h="1790700">
                <a:moveTo>
                  <a:pt x="2825750" y="0"/>
                </a:moveTo>
                <a:lnTo>
                  <a:pt x="298450" y="0"/>
                </a:lnTo>
                <a:lnTo>
                  <a:pt x="250038" y="3906"/>
                </a:lnTo>
                <a:lnTo>
                  <a:pt x="204115" y="15216"/>
                </a:lnTo>
                <a:lnTo>
                  <a:pt x="161293" y="33314"/>
                </a:lnTo>
                <a:lnTo>
                  <a:pt x="122187" y="57586"/>
                </a:lnTo>
                <a:lnTo>
                  <a:pt x="87412" y="87418"/>
                </a:lnTo>
                <a:lnTo>
                  <a:pt x="57582" y="122195"/>
                </a:lnTo>
                <a:lnTo>
                  <a:pt x="33311" y="161303"/>
                </a:lnTo>
                <a:lnTo>
                  <a:pt x="15214" y="204126"/>
                </a:lnTo>
                <a:lnTo>
                  <a:pt x="3906" y="250051"/>
                </a:lnTo>
                <a:lnTo>
                  <a:pt x="0" y="298462"/>
                </a:lnTo>
                <a:lnTo>
                  <a:pt x="0" y="1492250"/>
                </a:lnTo>
                <a:lnTo>
                  <a:pt x="3906" y="1540661"/>
                </a:lnTo>
                <a:lnTo>
                  <a:pt x="15214" y="1586584"/>
                </a:lnTo>
                <a:lnTo>
                  <a:pt x="33311" y="1629406"/>
                </a:lnTo>
                <a:lnTo>
                  <a:pt x="57582" y="1668512"/>
                </a:lnTo>
                <a:lnTo>
                  <a:pt x="87412" y="1703287"/>
                </a:lnTo>
                <a:lnTo>
                  <a:pt x="122187" y="1733117"/>
                </a:lnTo>
                <a:lnTo>
                  <a:pt x="161293" y="1757388"/>
                </a:lnTo>
                <a:lnTo>
                  <a:pt x="204115" y="1775485"/>
                </a:lnTo>
                <a:lnTo>
                  <a:pt x="250038" y="1786793"/>
                </a:lnTo>
                <a:lnTo>
                  <a:pt x="298450" y="1790700"/>
                </a:lnTo>
                <a:lnTo>
                  <a:pt x="2825750" y="1790700"/>
                </a:lnTo>
                <a:lnTo>
                  <a:pt x="2874158" y="1786793"/>
                </a:lnTo>
                <a:lnTo>
                  <a:pt x="2920079" y="1775485"/>
                </a:lnTo>
                <a:lnTo>
                  <a:pt x="2962901" y="1757388"/>
                </a:lnTo>
                <a:lnTo>
                  <a:pt x="3002006" y="1733117"/>
                </a:lnTo>
                <a:lnTo>
                  <a:pt x="3036782" y="1703287"/>
                </a:lnTo>
                <a:lnTo>
                  <a:pt x="3066613" y="1668512"/>
                </a:lnTo>
                <a:lnTo>
                  <a:pt x="3090885" y="1629406"/>
                </a:lnTo>
                <a:lnTo>
                  <a:pt x="3108983" y="1586584"/>
                </a:lnTo>
                <a:lnTo>
                  <a:pt x="3120293" y="1540661"/>
                </a:lnTo>
                <a:lnTo>
                  <a:pt x="3124200" y="1492250"/>
                </a:lnTo>
                <a:lnTo>
                  <a:pt x="3124200" y="298462"/>
                </a:lnTo>
                <a:lnTo>
                  <a:pt x="3120293" y="250051"/>
                </a:lnTo>
                <a:lnTo>
                  <a:pt x="3108983" y="204126"/>
                </a:lnTo>
                <a:lnTo>
                  <a:pt x="3090885" y="161303"/>
                </a:lnTo>
                <a:lnTo>
                  <a:pt x="3066613" y="122195"/>
                </a:lnTo>
                <a:lnTo>
                  <a:pt x="3036782" y="87418"/>
                </a:lnTo>
                <a:lnTo>
                  <a:pt x="3002006" y="57586"/>
                </a:lnTo>
                <a:lnTo>
                  <a:pt x="2962901" y="33314"/>
                </a:lnTo>
                <a:lnTo>
                  <a:pt x="2920079" y="15216"/>
                </a:lnTo>
                <a:lnTo>
                  <a:pt x="2874158" y="3906"/>
                </a:lnTo>
                <a:lnTo>
                  <a:pt x="2825750" y="0"/>
                </a:lnTo>
                <a:close/>
              </a:path>
            </a:pathLst>
          </a:custGeom>
          <a:solidFill>
            <a:srgbClr val="DE6A10"/>
          </a:solidFill>
        </p:spPr>
        <p:txBody>
          <a:bodyPr wrap="square" lIns="0" tIns="0" rIns="0" bIns="0" rtlCol="0"/>
          <a:lstStyle/>
          <a:p>
            <a:endParaRPr/>
          </a:p>
        </p:txBody>
      </p:sp>
      <p:sp>
        <p:nvSpPr>
          <p:cNvPr id="11" name="object 11"/>
          <p:cNvSpPr txBox="1"/>
          <p:nvPr/>
        </p:nvSpPr>
        <p:spPr>
          <a:xfrm>
            <a:off x="3262300" y="2285535"/>
            <a:ext cx="1961852" cy="1252946"/>
          </a:xfrm>
          <a:prstGeom prst="rect">
            <a:avLst/>
          </a:prstGeom>
        </p:spPr>
        <p:txBody>
          <a:bodyPr vert="horz" wrap="square" lIns="0" tIns="8929" rIns="0" bIns="0" rtlCol="0">
            <a:spAutoFit/>
          </a:bodyPr>
          <a:lstStyle/>
          <a:p>
            <a:pPr marR="13394" algn="ctr">
              <a:spcBef>
                <a:spcPts val="70"/>
              </a:spcBef>
            </a:pPr>
            <a:r>
              <a:rPr sz="4000" spc="-32" dirty="0">
                <a:solidFill>
                  <a:srgbClr val="FFFFFF"/>
                </a:solidFill>
                <a:latin typeface="Trebuchet MS"/>
                <a:cs typeface="Trebuchet MS"/>
              </a:rPr>
              <a:t>Load</a:t>
            </a:r>
            <a:endParaRPr sz="4000">
              <a:latin typeface="Trebuchet MS"/>
              <a:cs typeface="Trebuchet MS"/>
            </a:endParaRPr>
          </a:p>
          <a:p>
            <a:pPr algn="ctr">
              <a:spcBef>
                <a:spcPts val="42"/>
              </a:spcBef>
            </a:pPr>
            <a:r>
              <a:rPr sz="4000" spc="-39" dirty="0">
                <a:solidFill>
                  <a:srgbClr val="FFFFFF"/>
                </a:solidFill>
                <a:latin typeface="Trebuchet MS"/>
                <a:cs typeface="Trebuchet MS"/>
              </a:rPr>
              <a:t>Balancer</a:t>
            </a:r>
            <a:endParaRPr sz="4000">
              <a:latin typeface="Trebuchet MS"/>
              <a:cs typeface="Trebuchet MS"/>
            </a:endParaRPr>
          </a:p>
        </p:txBody>
      </p:sp>
      <p:sp>
        <p:nvSpPr>
          <p:cNvPr id="12" name="object 12"/>
          <p:cNvSpPr/>
          <p:nvPr/>
        </p:nvSpPr>
        <p:spPr>
          <a:xfrm>
            <a:off x="6581180" y="1768078"/>
            <a:ext cx="2232422" cy="607219"/>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6670476" y="1598414"/>
            <a:ext cx="2035969" cy="1098352"/>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590109" y="1777008"/>
            <a:ext cx="2196703" cy="571500"/>
          </a:xfrm>
          <a:custGeom>
            <a:avLst/>
            <a:gdLst/>
            <a:ahLst/>
            <a:cxnLst/>
            <a:rect l="l" t="t" r="r" b="b"/>
            <a:pathLst>
              <a:path w="3124200" h="812800">
                <a:moveTo>
                  <a:pt x="2988729" y="0"/>
                </a:moveTo>
                <a:lnTo>
                  <a:pt x="135470" y="0"/>
                </a:lnTo>
                <a:lnTo>
                  <a:pt x="92652" y="6906"/>
                </a:lnTo>
                <a:lnTo>
                  <a:pt x="55464" y="26138"/>
                </a:lnTo>
                <a:lnTo>
                  <a:pt x="26138" y="55464"/>
                </a:lnTo>
                <a:lnTo>
                  <a:pt x="6906" y="92652"/>
                </a:lnTo>
                <a:lnTo>
                  <a:pt x="0" y="135470"/>
                </a:lnTo>
                <a:lnTo>
                  <a:pt x="0" y="677329"/>
                </a:lnTo>
                <a:lnTo>
                  <a:pt x="6906" y="720147"/>
                </a:lnTo>
                <a:lnTo>
                  <a:pt x="26138" y="757335"/>
                </a:lnTo>
                <a:lnTo>
                  <a:pt x="55464" y="786661"/>
                </a:lnTo>
                <a:lnTo>
                  <a:pt x="92652" y="805893"/>
                </a:lnTo>
                <a:lnTo>
                  <a:pt x="135470" y="812800"/>
                </a:lnTo>
                <a:lnTo>
                  <a:pt x="2988729" y="812800"/>
                </a:lnTo>
                <a:lnTo>
                  <a:pt x="3031547" y="805893"/>
                </a:lnTo>
                <a:lnTo>
                  <a:pt x="3068735" y="786661"/>
                </a:lnTo>
                <a:lnTo>
                  <a:pt x="3098061" y="757335"/>
                </a:lnTo>
                <a:lnTo>
                  <a:pt x="3117293" y="720147"/>
                </a:lnTo>
                <a:lnTo>
                  <a:pt x="3124200" y="677329"/>
                </a:lnTo>
                <a:lnTo>
                  <a:pt x="3124200" y="135470"/>
                </a:lnTo>
                <a:lnTo>
                  <a:pt x="3117293" y="92652"/>
                </a:lnTo>
                <a:lnTo>
                  <a:pt x="3098061" y="55464"/>
                </a:lnTo>
                <a:lnTo>
                  <a:pt x="3068735" y="26138"/>
                </a:lnTo>
                <a:lnTo>
                  <a:pt x="3031547" y="6906"/>
                </a:lnTo>
                <a:lnTo>
                  <a:pt x="2988729" y="0"/>
                </a:lnTo>
                <a:close/>
              </a:path>
            </a:pathLst>
          </a:custGeom>
          <a:solidFill>
            <a:srgbClr val="773F9B"/>
          </a:solidFill>
        </p:spPr>
        <p:txBody>
          <a:bodyPr wrap="square" lIns="0" tIns="0" rIns="0" bIns="0" rtlCol="0"/>
          <a:lstStyle/>
          <a:p>
            <a:endParaRPr/>
          </a:p>
        </p:txBody>
      </p:sp>
      <p:sp>
        <p:nvSpPr>
          <p:cNvPr id="15" name="object 15"/>
          <p:cNvSpPr txBox="1"/>
          <p:nvPr/>
        </p:nvSpPr>
        <p:spPr>
          <a:xfrm>
            <a:off x="6981078" y="1707124"/>
            <a:ext cx="1414908" cy="624569"/>
          </a:xfrm>
          <a:prstGeom prst="rect">
            <a:avLst/>
          </a:prstGeom>
        </p:spPr>
        <p:txBody>
          <a:bodyPr vert="horz" wrap="square" lIns="0" tIns="8929" rIns="0" bIns="0" rtlCol="0">
            <a:spAutoFit/>
          </a:bodyPr>
          <a:lstStyle/>
          <a:p>
            <a:pPr marL="8929">
              <a:spcBef>
                <a:spcPts val="70"/>
              </a:spcBef>
            </a:pPr>
            <a:r>
              <a:rPr sz="4000" spc="134" dirty="0">
                <a:solidFill>
                  <a:srgbClr val="FFFFFF"/>
                </a:solidFill>
                <a:latin typeface="Trebuchet MS"/>
                <a:cs typeface="Trebuchet MS"/>
              </a:rPr>
              <a:t>S</a:t>
            </a:r>
            <a:r>
              <a:rPr sz="4000" spc="172" dirty="0">
                <a:solidFill>
                  <a:srgbClr val="FFFFFF"/>
                </a:solidFill>
                <a:latin typeface="Trebuchet MS"/>
                <a:cs typeface="Trebuchet MS"/>
              </a:rPr>
              <a:t>e</a:t>
            </a:r>
            <a:r>
              <a:rPr sz="4000" spc="-295" dirty="0">
                <a:solidFill>
                  <a:srgbClr val="FFFFFF"/>
                </a:solidFill>
                <a:latin typeface="Trebuchet MS"/>
                <a:cs typeface="Trebuchet MS"/>
              </a:rPr>
              <a:t>r</a:t>
            </a:r>
            <a:r>
              <a:rPr sz="4000" spc="-67" dirty="0">
                <a:solidFill>
                  <a:srgbClr val="FFFFFF"/>
                </a:solidFill>
                <a:latin typeface="Trebuchet MS"/>
                <a:cs typeface="Trebuchet MS"/>
              </a:rPr>
              <a:t>v</a:t>
            </a:r>
            <a:r>
              <a:rPr sz="4000" spc="-80" dirty="0">
                <a:solidFill>
                  <a:srgbClr val="FFFFFF"/>
                </a:solidFill>
                <a:latin typeface="Trebuchet MS"/>
                <a:cs typeface="Trebuchet MS"/>
              </a:rPr>
              <a:t>e</a:t>
            </a:r>
            <a:r>
              <a:rPr sz="4000" spc="-260" dirty="0">
                <a:solidFill>
                  <a:srgbClr val="FFFFFF"/>
                </a:solidFill>
                <a:latin typeface="Trebuchet MS"/>
                <a:cs typeface="Trebuchet MS"/>
              </a:rPr>
              <a:t>r</a:t>
            </a:r>
            <a:endParaRPr sz="4000">
              <a:latin typeface="Trebuchet MS"/>
              <a:cs typeface="Trebuchet MS"/>
            </a:endParaRPr>
          </a:p>
        </p:txBody>
      </p:sp>
      <p:sp>
        <p:nvSpPr>
          <p:cNvPr id="16" name="object 16"/>
          <p:cNvSpPr/>
          <p:nvPr/>
        </p:nvSpPr>
        <p:spPr>
          <a:xfrm>
            <a:off x="6581180" y="2652117"/>
            <a:ext cx="2232422" cy="607219"/>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6590109" y="2661047"/>
            <a:ext cx="2196703" cy="571500"/>
          </a:xfrm>
          <a:custGeom>
            <a:avLst/>
            <a:gdLst/>
            <a:ahLst/>
            <a:cxnLst/>
            <a:rect l="l" t="t" r="r" b="b"/>
            <a:pathLst>
              <a:path w="3124200" h="812800">
                <a:moveTo>
                  <a:pt x="2988729" y="0"/>
                </a:moveTo>
                <a:lnTo>
                  <a:pt x="135470" y="0"/>
                </a:lnTo>
                <a:lnTo>
                  <a:pt x="92652" y="6906"/>
                </a:lnTo>
                <a:lnTo>
                  <a:pt x="55464" y="26138"/>
                </a:lnTo>
                <a:lnTo>
                  <a:pt x="26138" y="55464"/>
                </a:lnTo>
                <a:lnTo>
                  <a:pt x="6906" y="92652"/>
                </a:lnTo>
                <a:lnTo>
                  <a:pt x="0" y="135470"/>
                </a:lnTo>
                <a:lnTo>
                  <a:pt x="0" y="677329"/>
                </a:lnTo>
                <a:lnTo>
                  <a:pt x="6906" y="720147"/>
                </a:lnTo>
                <a:lnTo>
                  <a:pt x="26138" y="757335"/>
                </a:lnTo>
                <a:lnTo>
                  <a:pt x="55464" y="786661"/>
                </a:lnTo>
                <a:lnTo>
                  <a:pt x="92652" y="805893"/>
                </a:lnTo>
                <a:lnTo>
                  <a:pt x="135470" y="812800"/>
                </a:lnTo>
                <a:lnTo>
                  <a:pt x="2988729" y="812800"/>
                </a:lnTo>
                <a:lnTo>
                  <a:pt x="3031547" y="805893"/>
                </a:lnTo>
                <a:lnTo>
                  <a:pt x="3068735" y="786661"/>
                </a:lnTo>
                <a:lnTo>
                  <a:pt x="3098061" y="757335"/>
                </a:lnTo>
                <a:lnTo>
                  <a:pt x="3117293" y="720147"/>
                </a:lnTo>
                <a:lnTo>
                  <a:pt x="3124200" y="677329"/>
                </a:lnTo>
                <a:lnTo>
                  <a:pt x="3124200" y="135470"/>
                </a:lnTo>
                <a:lnTo>
                  <a:pt x="3117293" y="92652"/>
                </a:lnTo>
                <a:lnTo>
                  <a:pt x="3098061" y="55464"/>
                </a:lnTo>
                <a:lnTo>
                  <a:pt x="3068735" y="26138"/>
                </a:lnTo>
                <a:lnTo>
                  <a:pt x="3031547" y="6906"/>
                </a:lnTo>
                <a:lnTo>
                  <a:pt x="2988729" y="0"/>
                </a:lnTo>
                <a:close/>
              </a:path>
            </a:pathLst>
          </a:custGeom>
          <a:solidFill>
            <a:srgbClr val="773F9B"/>
          </a:solidFill>
        </p:spPr>
        <p:txBody>
          <a:bodyPr wrap="square" lIns="0" tIns="0" rIns="0" bIns="0" rtlCol="0"/>
          <a:lstStyle/>
          <a:p>
            <a:endParaRPr/>
          </a:p>
        </p:txBody>
      </p:sp>
      <p:sp>
        <p:nvSpPr>
          <p:cNvPr id="18" name="object 18"/>
          <p:cNvSpPr/>
          <p:nvPr/>
        </p:nvSpPr>
        <p:spPr>
          <a:xfrm>
            <a:off x="6581180" y="3464719"/>
            <a:ext cx="2232422" cy="607219"/>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6590109" y="3473648"/>
            <a:ext cx="2196703" cy="571500"/>
          </a:xfrm>
          <a:custGeom>
            <a:avLst/>
            <a:gdLst/>
            <a:ahLst/>
            <a:cxnLst/>
            <a:rect l="l" t="t" r="r" b="b"/>
            <a:pathLst>
              <a:path w="3124200" h="812800">
                <a:moveTo>
                  <a:pt x="2988729" y="0"/>
                </a:moveTo>
                <a:lnTo>
                  <a:pt x="135470" y="0"/>
                </a:lnTo>
                <a:lnTo>
                  <a:pt x="92652" y="6906"/>
                </a:lnTo>
                <a:lnTo>
                  <a:pt x="55464" y="26138"/>
                </a:lnTo>
                <a:lnTo>
                  <a:pt x="26138" y="55464"/>
                </a:lnTo>
                <a:lnTo>
                  <a:pt x="6906" y="92652"/>
                </a:lnTo>
                <a:lnTo>
                  <a:pt x="0" y="135470"/>
                </a:lnTo>
                <a:lnTo>
                  <a:pt x="0" y="677329"/>
                </a:lnTo>
                <a:lnTo>
                  <a:pt x="6906" y="720147"/>
                </a:lnTo>
                <a:lnTo>
                  <a:pt x="26138" y="757335"/>
                </a:lnTo>
                <a:lnTo>
                  <a:pt x="55464" y="786661"/>
                </a:lnTo>
                <a:lnTo>
                  <a:pt x="92652" y="805893"/>
                </a:lnTo>
                <a:lnTo>
                  <a:pt x="135470" y="812800"/>
                </a:lnTo>
                <a:lnTo>
                  <a:pt x="2988729" y="812800"/>
                </a:lnTo>
                <a:lnTo>
                  <a:pt x="3031547" y="805893"/>
                </a:lnTo>
                <a:lnTo>
                  <a:pt x="3068735" y="786661"/>
                </a:lnTo>
                <a:lnTo>
                  <a:pt x="3098061" y="757335"/>
                </a:lnTo>
                <a:lnTo>
                  <a:pt x="3117293" y="720147"/>
                </a:lnTo>
                <a:lnTo>
                  <a:pt x="3124200" y="677329"/>
                </a:lnTo>
                <a:lnTo>
                  <a:pt x="3124200" y="135470"/>
                </a:lnTo>
                <a:lnTo>
                  <a:pt x="3117293" y="92652"/>
                </a:lnTo>
                <a:lnTo>
                  <a:pt x="3098061" y="55464"/>
                </a:lnTo>
                <a:lnTo>
                  <a:pt x="3068735" y="26138"/>
                </a:lnTo>
                <a:lnTo>
                  <a:pt x="3031547" y="6906"/>
                </a:lnTo>
                <a:lnTo>
                  <a:pt x="2988729" y="0"/>
                </a:lnTo>
                <a:close/>
              </a:path>
            </a:pathLst>
          </a:custGeom>
          <a:solidFill>
            <a:srgbClr val="773F9B"/>
          </a:solidFill>
        </p:spPr>
        <p:txBody>
          <a:bodyPr wrap="square" lIns="0" tIns="0" rIns="0" bIns="0" rtlCol="0"/>
          <a:lstStyle/>
          <a:p>
            <a:endParaRPr/>
          </a:p>
        </p:txBody>
      </p:sp>
      <p:sp>
        <p:nvSpPr>
          <p:cNvPr id="20" name="object 20"/>
          <p:cNvSpPr/>
          <p:nvPr/>
        </p:nvSpPr>
        <p:spPr>
          <a:xfrm>
            <a:off x="187523" y="2160984"/>
            <a:ext cx="2232422" cy="607219"/>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339328" y="1991320"/>
            <a:ext cx="1919883" cy="1098352"/>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196453" y="2169914"/>
            <a:ext cx="2196703" cy="571500"/>
          </a:xfrm>
          <a:custGeom>
            <a:avLst/>
            <a:gdLst/>
            <a:ahLst/>
            <a:cxnLst/>
            <a:rect l="l" t="t" r="r" b="b"/>
            <a:pathLst>
              <a:path w="3124200" h="812800">
                <a:moveTo>
                  <a:pt x="2988729" y="0"/>
                </a:moveTo>
                <a:lnTo>
                  <a:pt x="135467" y="0"/>
                </a:lnTo>
                <a:lnTo>
                  <a:pt x="92649" y="6906"/>
                </a:lnTo>
                <a:lnTo>
                  <a:pt x="55462" y="26138"/>
                </a:lnTo>
                <a:lnTo>
                  <a:pt x="26137" y="55464"/>
                </a:lnTo>
                <a:lnTo>
                  <a:pt x="6906" y="92652"/>
                </a:lnTo>
                <a:lnTo>
                  <a:pt x="0" y="135470"/>
                </a:lnTo>
                <a:lnTo>
                  <a:pt x="0" y="677329"/>
                </a:lnTo>
                <a:lnTo>
                  <a:pt x="6906" y="720147"/>
                </a:lnTo>
                <a:lnTo>
                  <a:pt x="26137" y="757335"/>
                </a:lnTo>
                <a:lnTo>
                  <a:pt x="55462" y="786661"/>
                </a:lnTo>
                <a:lnTo>
                  <a:pt x="92649" y="805893"/>
                </a:lnTo>
                <a:lnTo>
                  <a:pt x="135467" y="812800"/>
                </a:lnTo>
                <a:lnTo>
                  <a:pt x="2988729" y="812800"/>
                </a:lnTo>
                <a:lnTo>
                  <a:pt x="3031547" y="805893"/>
                </a:lnTo>
                <a:lnTo>
                  <a:pt x="3068735" y="786661"/>
                </a:lnTo>
                <a:lnTo>
                  <a:pt x="3098061" y="757335"/>
                </a:lnTo>
                <a:lnTo>
                  <a:pt x="3117293" y="720147"/>
                </a:lnTo>
                <a:lnTo>
                  <a:pt x="3124200" y="677329"/>
                </a:lnTo>
                <a:lnTo>
                  <a:pt x="3124200" y="135470"/>
                </a:lnTo>
                <a:lnTo>
                  <a:pt x="3117293" y="92652"/>
                </a:lnTo>
                <a:lnTo>
                  <a:pt x="3098061" y="55464"/>
                </a:lnTo>
                <a:lnTo>
                  <a:pt x="3068735" y="26138"/>
                </a:lnTo>
                <a:lnTo>
                  <a:pt x="3031547" y="6906"/>
                </a:lnTo>
                <a:lnTo>
                  <a:pt x="2988729" y="0"/>
                </a:lnTo>
                <a:close/>
              </a:path>
            </a:pathLst>
          </a:custGeom>
          <a:solidFill>
            <a:srgbClr val="DCBD23"/>
          </a:solidFill>
        </p:spPr>
        <p:txBody>
          <a:bodyPr wrap="square" lIns="0" tIns="0" rIns="0" bIns="0" rtlCol="0"/>
          <a:lstStyle/>
          <a:p>
            <a:endParaRPr/>
          </a:p>
        </p:txBody>
      </p:sp>
      <p:sp>
        <p:nvSpPr>
          <p:cNvPr id="23" name="object 23"/>
          <p:cNvSpPr txBox="1"/>
          <p:nvPr/>
        </p:nvSpPr>
        <p:spPr>
          <a:xfrm>
            <a:off x="647697" y="2098477"/>
            <a:ext cx="1296590" cy="624569"/>
          </a:xfrm>
          <a:prstGeom prst="rect">
            <a:avLst/>
          </a:prstGeom>
        </p:spPr>
        <p:txBody>
          <a:bodyPr vert="horz" wrap="square" lIns="0" tIns="8929" rIns="0" bIns="0" rtlCol="0">
            <a:spAutoFit/>
          </a:bodyPr>
          <a:lstStyle/>
          <a:p>
            <a:pPr marL="8929">
              <a:spcBef>
                <a:spcPts val="70"/>
              </a:spcBef>
            </a:pPr>
            <a:r>
              <a:rPr sz="4000" spc="-116" dirty="0">
                <a:solidFill>
                  <a:srgbClr val="FFFFFF"/>
                </a:solidFill>
                <a:latin typeface="Trebuchet MS"/>
                <a:cs typeface="Trebuchet MS"/>
              </a:rPr>
              <a:t>C</a:t>
            </a:r>
            <a:r>
              <a:rPr sz="4000" spc="-95" dirty="0">
                <a:solidFill>
                  <a:srgbClr val="FFFFFF"/>
                </a:solidFill>
                <a:latin typeface="Trebuchet MS"/>
                <a:cs typeface="Trebuchet MS"/>
              </a:rPr>
              <a:t>li</a:t>
            </a:r>
            <a:r>
              <a:rPr sz="4000" spc="-80" dirty="0">
                <a:solidFill>
                  <a:srgbClr val="FFFFFF"/>
                </a:solidFill>
                <a:latin typeface="Trebuchet MS"/>
                <a:cs typeface="Trebuchet MS"/>
              </a:rPr>
              <a:t>e</a:t>
            </a:r>
            <a:r>
              <a:rPr sz="4000" spc="53" dirty="0">
                <a:solidFill>
                  <a:srgbClr val="FFFFFF"/>
                </a:solidFill>
                <a:latin typeface="Trebuchet MS"/>
                <a:cs typeface="Trebuchet MS"/>
              </a:rPr>
              <a:t>n</a:t>
            </a:r>
            <a:r>
              <a:rPr sz="4000" spc="-309" dirty="0">
                <a:solidFill>
                  <a:srgbClr val="FFFFFF"/>
                </a:solidFill>
                <a:latin typeface="Trebuchet MS"/>
                <a:cs typeface="Trebuchet MS"/>
              </a:rPr>
              <a:t>t</a:t>
            </a:r>
            <a:endParaRPr sz="4000">
              <a:latin typeface="Trebuchet MS"/>
              <a:cs typeface="Trebuchet MS"/>
            </a:endParaRPr>
          </a:p>
        </p:txBody>
      </p:sp>
      <p:sp>
        <p:nvSpPr>
          <p:cNvPr id="24" name="object 24"/>
          <p:cNvSpPr/>
          <p:nvPr/>
        </p:nvSpPr>
        <p:spPr>
          <a:xfrm>
            <a:off x="5339882" y="2062713"/>
            <a:ext cx="1256406" cy="884039"/>
          </a:xfrm>
          <a:custGeom>
            <a:avLst/>
            <a:gdLst/>
            <a:ahLst/>
            <a:cxnLst/>
            <a:rect l="l" t="t" r="r" b="b"/>
            <a:pathLst>
              <a:path w="1786890" h="1257300">
                <a:moveTo>
                  <a:pt x="115479" y="1042297"/>
                </a:moveTo>
                <a:lnTo>
                  <a:pt x="105873" y="1043882"/>
                </a:lnTo>
                <a:lnTo>
                  <a:pt x="97562" y="1048954"/>
                </a:lnTo>
                <a:lnTo>
                  <a:pt x="91630" y="1057109"/>
                </a:lnTo>
                <a:lnTo>
                  <a:pt x="0" y="1257096"/>
                </a:lnTo>
                <a:lnTo>
                  <a:pt x="219189" y="1238415"/>
                </a:lnTo>
                <a:lnTo>
                  <a:pt x="228866" y="1235585"/>
                </a:lnTo>
                <a:lnTo>
                  <a:pt x="236447" y="1229475"/>
                </a:lnTo>
                <a:lnTo>
                  <a:pt x="241186" y="1220968"/>
                </a:lnTo>
                <a:lnTo>
                  <a:pt x="242341" y="1210945"/>
                </a:lnTo>
                <a:lnTo>
                  <a:pt x="239511" y="1201267"/>
                </a:lnTo>
                <a:lnTo>
                  <a:pt x="234300" y="1194803"/>
                </a:lnTo>
                <a:lnTo>
                  <a:pt x="132689" y="1194803"/>
                </a:lnTo>
                <a:lnTo>
                  <a:pt x="191733" y="1153261"/>
                </a:lnTo>
                <a:lnTo>
                  <a:pt x="103454" y="1153261"/>
                </a:lnTo>
                <a:lnTo>
                  <a:pt x="137807" y="1078268"/>
                </a:lnTo>
                <a:lnTo>
                  <a:pt x="140110" y="1068449"/>
                </a:lnTo>
                <a:lnTo>
                  <a:pt x="138525" y="1058843"/>
                </a:lnTo>
                <a:lnTo>
                  <a:pt x="133453" y="1050532"/>
                </a:lnTo>
                <a:lnTo>
                  <a:pt x="125298" y="1044600"/>
                </a:lnTo>
                <a:lnTo>
                  <a:pt x="115479" y="1042297"/>
                </a:lnTo>
                <a:close/>
              </a:path>
              <a:path w="1786890" h="1257300">
                <a:moveTo>
                  <a:pt x="214871" y="1187805"/>
                </a:moveTo>
                <a:lnTo>
                  <a:pt x="132689" y="1194803"/>
                </a:lnTo>
                <a:lnTo>
                  <a:pt x="234300" y="1194803"/>
                </a:lnTo>
                <a:lnTo>
                  <a:pt x="233402" y="1193688"/>
                </a:lnTo>
                <a:lnTo>
                  <a:pt x="224894" y="1188952"/>
                </a:lnTo>
                <a:lnTo>
                  <a:pt x="214871" y="1187805"/>
                </a:lnTo>
                <a:close/>
              </a:path>
              <a:path w="1786890" h="1257300">
                <a:moveTo>
                  <a:pt x="1758225" y="62293"/>
                </a:moveTo>
                <a:lnTo>
                  <a:pt x="1654086" y="62293"/>
                </a:lnTo>
                <a:lnTo>
                  <a:pt x="103454" y="1153261"/>
                </a:lnTo>
                <a:lnTo>
                  <a:pt x="191733" y="1153261"/>
                </a:lnTo>
                <a:lnTo>
                  <a:pt x="1683308" y="103835"/>
                </a:lnTo>
                <a:lnTo>
                  <a:pt x="1739194" y="103835"/>
                </a:lnTo>
                <a:lnTo>
                  <a:pt x="1758225" y="62293"/>
                </a:lnTo>
                <a:close/>
              </a:path>
              <a:path w="1786890" h="1257300">
                <a:moveTo>
                  <a:pt x="1739194" y="103835"/>
                </a:moveTo>
                <a:lnTo>
                  <a:pt x="1683308" y="103835"/>
                </a:lnTo>
                <a:lnTo>
                  <a:pt x="1648955" y="178828"/>
                </a:lnTo>
                <a:lnTo>
                  <a:pt x="1646652" y="188646"/>
                </a:lnTo>
                <a:lnTo>
                  <a:pt x="1648239" y="198253"/>
                </a:lnTo>
                <a:lnTo>
                  <a:pt x="1653314" y="206564"/>
                </a:lnTo>
                <a:lnTo>
                  <a:pt x="1661477" y="212496"/>
                </a:lnTo>
                <a:lnTo>
                  <a:pt x="1671295" y="214799"/>
                </a:lnTo>
                <a:lnTo>
                  <a:pt x="1680902" y="213213"/>
                </a:lnTo>
                <a:lnTo>
                  <a:pt x="1689213" y="208142"/>
                </a:lnTo>
                <a:lnTo>
                  <a:pt x="1695145" y="199986"/>
                </a:lnTo>
                <a:lnTo>
                  <a:pt x="1739194" y="103835"/>
                </a:lnTo>
                <a:close/>
              </a:path>
              <a:path w="1786890" h="1257300">
                <a:moveTo>
                  <a:pt x="1786763" y="0"/>
                </a:moveTo>
                <a:lnTo>
                  <a:pt x="1567586" y="18681"/>
                </a:lnTo>
                <a:lnTo>
                  <a:pt x="1544434" y="46151"/>
                </a:lnTo>
                <a:lnTo>
                  <a:pt x="1547263" y="55828"/>
                </a:lnTo>
                <a:lnTo>
                  <a:pt x="1553373" y="63407"/>
                </a:lnTo>
                <a:lnTo>
                  <a:pt x="1561881" y="68143"/>
                </a:lnTo>
                <a:lnTo>
                  <a:pt x="1571904" y="69291"/>
                </a:lnTo>
                <a:lnTo>
                  <a:pt x="1654086" y="62293"/>
                </a:lnTo>
                <a:lnTo>
                  <a:pt x="1758225" y="62293"/>
                </a:lnTo>
                <a:lnTo>
                  <a:pt x="1786763" y="0"/>
                </a:lnTo>
                <a:close/>
              </a:path>
            </a:pathLst>
          </a:custGeom>
          <a:solidFill>
            <a:srgbClr val="53585F"/>
          </a:solidFill>
        </p:spPr>
        <p:txBody>
          <a:bodyPr wrap="square" lIns="0" tIns="0" rIns="0" bIns="0" rtlCol="0"/>
          <a:lstStyle/>
          <a:p>
            <a:endParaRPr/>
          </a:p>
        </p:txBody>
      </p:sp>
      <p:sp>
        <p:nvSpPr>
          <p:cNvPr id="25" name="object 25"/>
          <p:cNvSpPr/>
          <p:nvPr/>
        </p:nvSpPr>
        <p:spPr>
          <a:xfrm>
            <a:off x="5339873" y="2865858"/>
            <a:ext cx="1256406" cy="161181"/>
          </a:xfrm>
          <a:custGeom>
            <a:avLst/>
            <a:gdLst/>
            <a:ahLst/>
            <a:cxnLst/>
            <a:rect l="l" t="t" r="r" b="b"/>
            <a:pathLst>
              <a:path w="1786890" h="229235">
                <a:moveTo>
                  <a:pt x="202984" y="0"/>
                </a:moveTo>
                <a:lnTo>
                  <a:pt x="196062" y="736"/>
                </a:lnTo>
                <a:lnTo>
                  <a:pt x="0" y="115112"/>
                </a:lnTo>
                <a:lnTo>
                  <a:pt x="190004" y="225958"/>
                </a:lnTo>
                <a:lnTo>
                  <a:pt x="199550" y="229212"/>
                </a:lnTo>
                <a:lnTo>
                  <a:pt x="209269" y="228577"/>
                </a:lnTo>
                <a:lnTo>
                  <a:pt x="218042" y="224347"/>
                </a:lnTo>
                <a:lnTo>
                  <a:pt x="224751" y="216814"/>
                </a:lnTo>
                <a:lnTo>
                  <a:pt x="228005" y="207268"/>
                </a:lnTo>
                <a:lnTo>
                  <a:pt x="227371" y="197551"/>
                </a:lnTo>
                <a:lnTo>
                  <a:pt x="223140" y="188782"/>
                </a:lnTo>
                <a:lnTo>
                  <a:pt x="215607" y="182079"/>
                </a:lnTo>
                <a:lnTo>
                  <a:pt x="144360" y="140512"/>
                </a:lnTo>
                <a:lnTo>
                  <a:pt x="1743259" y="140512"/>
                </a:lnTo>
                <a:lnTo>
                  <a:pt x="1786801" y="115112"/>
                </a:lnTo>
                <a:lnTo>
                  <a:pt x="1743254" y="89712"/>
                </a:lnTo>
                <a:lnTo>
                  <a:pt x="144360" y="89712"/>
                </a:lnTo>
                <a:lnTo>
                  <a:pt x="215607" y="48158"/>
                </a:lnTo>
                <a:lnTo>
                  <a:pt x="223140" y="41448"/>
                </a:lnTo>
                <a:lnTo>
                  <a:pt x="227371" y="32675"/>
                </a:lnTo>
                <a:lnTo>
                  <a:pt x="228005" y="22957"/>
                </a:lnTo>
                <a:lnTo>
                  <a:pt x="224751" y="13411"/>
                </a:lnTo>
                <a:lnTo>
                  <a:pt x="221208" y="7353"/>
                </a:lnTo>
                <a:lnTo>
                  <a:pt x="215557" y="3302"/>
                </a:lnTo>
                <a:lnTo>
                  <a:pt x="202984" y="0"/>
                </a:lnTo>
                <a:close/>
              </a:path>
              <a:path w="1786890" h="229235">
                <a:moveTo>
                  <a:pt x="1743259" y="140512"/>
                </a:moveTo>
                <a:lnTo>
                  <a:pt x="1642440" y="140512"/>
                </a:lnTo>
                <a:lnTo>
                  <a:pt x="1571193" y="182079"/>
                </a:lnTo>
                <a:lnTo>
                  <a:pt x="1563660" y="188782"/>
                </a:lnTo>
                <a:lnTo>
                  <a:pt x="1559429" y="197551"/>
                </a:lnTo>
                <a:lnTo>
                  <a:pt x="1558795" y="207268"/>
                </a:lnTo>
                <a:lnTo>
                  <a:pt x="1562049" y="216814"/>
                </a:lnTo>
                <a:lnTo>
                  <a:pt x="1568756" y="224347"/>
                </a:lnTo>
                <a:lnTo>
                  <a:pt x="1577525" y="228577"/>
                </a:lnTo>
                <a:lnTo>
                  <a:pt x="1587239" y="229212"/>
                </a:lnTo>
                <a:lnTo>
                  <a:pt x="1596783" y="225958"/>
                </a:lnTo>
                <a:lnTo>
                  <a:pt x="1743259" y="140512"/>
                </a:lnTo>
                <a:close/>
              </a:path>
              <a:path w="1786890" h="229235">
                <a:moveTo>
                  <a:pt x="1587239" y="1018"/>
                </a:moveTo>
                <a:lnTo>
                  <a:pt x="1577522" y="1650"/>
                </a:lnTo>
                <a:lnTo>
                  <a:pt x="1568756" y="5878"/>
                </a:lnTo>
                <a:lnTo>
                  <a:pt x="1562049" y="13411"/>
                </a:lnTo>
                <a:lnTo>
                  <a:pt x="1558795" y="22957"/>
                </a:lnTo>
                <a:lnTo>
                  <a:pt x="1559429" y="32675"/>
                </a:lnTo>
                <a:lnTo>
                  <a:pt x="1563660" y="41448"/>
                </a:lnTo>
                <a:lnTo>
                  <a:pt x="1571193" y="48158"/>
                </a:lnTo>
                <a:lnTo>
                  <a:pt x="1642440" y="89712"/>
                </a:lnTo>
                <a:lnTo>
                  <a:pt x="1743254" y="89712"/>
                </a:lnTo>
                <a:lnTo>
                  <a:pt x="1596783" y="4279"/>
                </a:lnTo>
                <a:lnTo>
                  <a:pt x="1587239" y="1018"/>
                </a:lnTo>
                <a:close/>
              </a:path>
            </a:pathLst>
          </a:custGeom>
          <a:solidFill>
            <a:srgbClr val="53585F"/>
          </a:solidFill>
        </p:spPr>
        <p:txBody>
          <a:bodyPr wrap="square" lIns="0" tIns="0" rIns="0" bIns="0" rtlCol="0"/>
          <a:lstStyle/>
          <a:p>
            <a:endParaRPr/>
          </a:p>
        </p:txBody>
      </p:sp>
      <p:sp>
        <p:nvSpPr>
          <p:cNvPr id="26" name="object 26"/>
          <p:cNvSpPr/>
          <p:nvPr/>
        </p:nvSpPr>
        <p:spPr>
          <a:xfrm>
            <a:off x="5339882" y="2946752"/>
            <a:ext cx="1256406" cy="810816"/>
          </a:xfrm>
          <a:custGeom>
            <a:avLst/>
            <a:gdLst/>
            <a:ahLst/>
            <a:cxnLst/>
            <a:rect l="l" t="t" r="r" b="b"/>
            <a:pathLst>
              <a:path w="1786890" h="1153160">
                <a:moveTo>
                  <a:pt x="1569300" y="1092403"/>
                </a:moveTo>
                <a:lnTo>
                  <a:pt x="1559337" y="1093956"/>
                </a:lnTo>
                <a:lnTo>
                  <a:pt x="1551027" y="1099032"/>
                </a:lnTo>
                <a:lnTo>
                  <a:pt x="1545224" y="1106851"/>
                </a:lnTo>
                <a:lnTo>
                  <a:pt x="1542783" y="1116634"/>
                </a:lnTo>
                <a:lnTo>
                  <a:pt x="1544331" y="1126603"/>
                </a:lnTo>
                <a:lnTo>
                  <a:pt x="1549407" y="1134913"/>
                </a:lnTo>
                <a:lnTo>
                  <a:pt x="1557229" y="1140712"/>
                </a:lnTo>
                <a:lnTo>
                  <a:pt x="1567014" y="1143152"/>
                </a:lnTo>
                <a:lnTo>
                  <a:pt x="1786775" y="1153058"/>
                </a:lnTo>
                <a:lnTo>
                  <a:pt x="1757881" y="1096124"/>
                </a:lnTo>
                <a:lnTo>
                  <a:pt x="1651698" y="1096124"/>
                </a:lnTo>
                <a:lnTo>
                  <a:pt x="1569300" y="1092403"/>
                </a:lnTo>
                <a:close/>
              </a:path>
              <a:path w="1786890" h="1153160">
                <a:moveTo>
                  <a:pt x="201220" y="99618"/>
                </a:moveTo>
                <a:lnTo>
                  <a:pt x="107530" y="99618"/>
                </a:lnTo>
                <a:lnTo>
                  <a:pt x="1651698" y="1096124"/>
                </a:lnTo>
                <a:lnTo>
                  <a:pt x="1757881" y="1096124"/>
                </a:lnTo>
                <a:lnTo>
                  <a:pt x="1736218" y="1053439"/>
                </a:lnTo>
                <a:lnTo>
                  <a:pt x="1679244" y="1053439"/>
                </a:lnTo>
                <a:lnTo>
                  <a:pt x="201220" y="99618"/>
                </a:lnTo>
                <a:close/>
              </a:path>
              <a:path w="1786890" h="1153160">
                <a:moveTo>
                  <a:pt x="1662790" y="943047"/>
                </a:moveTo>
                <a:lnTo>
                  <a:pt x="1653070" y="945743"/>
                </a:lnTo>
                <a:lnTo>
                  <a:pt x="1645157" y="951991"/>
                </a:lnTo>
                <a:lnTo>
                  <a:pt x="1640422" y="960497"/>
                </a:lnTo>
                <a:lnTo>
                  <a:pt x="1639223" y="970160"/>
                </a:lnTo>
                <a:lnTo>
                  <a:pt x="1641919" y="979881"/>
                </a:lnTo>
                <a:lnTo>
                  <a:pt x="1679244" y="1053439"/>
                </a:lnTo>
                <a:lnTo>
                  <a:pt x="1736218" y="1053439"/>
                </a:lnTo>
                <a:lnTo>
                  <a:pt x="1687220" y="956894"/>
                </a:lnTo>
                <a:lnTo>
                  <a:pt x="1680964" y="948981"/>
                </a:lnTo>
                <a:lnTo>
                  <a:pt x="1672455" y="944246"/>
                </a:lnTo>
                <a:lnTo>
                  <a:pt x="1662790" y="943047"/>
                </a:lnTo>
                <a:close/>
              </a:path>
              <a:path w="1786890" h="1153160">
                <a:moveTo>
                  <a:pt x="0" y="0"/>
                </a:moveTo>
                <a:lnTo>
                  <a:pt x="99555" y="196164"/>
                </a:lnTo>
                <a:lnTo>
                  <a:pt x="105811" y="204076"/>
                </a:lnTo>
                <a:lnTo>
                  <a:pt x="114320" y="208811"/>
                </a:lnTo>
                <a:lnTo>
                  <a:pt x="123985" y="210010"/>
                </a:lnTo>
                <a:lnTo>
                  <a:pt x="133705" y="207314"/>
                </a:lnTo>
                <a:lnTo>
                  <a:pt x="141618" y="201059"/>
                </a:lnTo>
                <a:lnTo>
                  <a:pt x="146353" y="192551"/>
                </a:lnTo>
                <a:lnTo>
                  <a:pt x="147551" y="182890"/>
                </a:lnTo>
                <a:lnTo>
                  <a:pt x="144856" y="173177"/>
                </a:lnTo>
                <a:lnTo>
                  <a:pt x="107530" y="99618"/>
                </a:lnTo>
                <a:lnTo>
                  <a:pt x="201220" y="99618"/>
                </a:lnTo>
                <a:lnTo>
                  <a:pt x="135077" y="56934"/>
                </a:lnTo>
                <a:lnTo>
                  <a:pt x="230979" y="56934"/>
                </a:lnTo>
                <a:lnTo>
                  <a:pt x="235748" y="54022"/>
                </a:lnTo>
                <a:lnTo>
                  <a:pt x="241551" y="46201"/>
                </a:lnTo>
                <a:lnTo>
                  <a:pt x="243992" y="36410"/>
                </a:lnTo>
                <a:lnTo>
                  <a:pt x="242438" y="26447"/>
                </a:lnTo>
                <a:lnTo>
                  <a:pt x="237363" y="18137"/>
                </a:lnTo>
                <a:lnTo>
                  <a:pt x="229544" y="12334"/>
                </a:lnTo>
                <a:lnTo>
                  <a:pt x="219760" y="9893"/>
                </a:lnTo>
                <a:lnTo>
                  <a:pt x="0" y="0"/>
                </a:lnTo>
                <a:close/>
              </a:path>
              <a:path w="1786890" h="1153160">
                <a:moveTo>
                  <a:pt x="230979" y="56934"/>
                </a:moveTo>
                <a:lnTo>
                  <a:pt x="135077" y="56934"/>
                </a:lnTo>
                <a:lnTo>
                  <a:pt x="217474" y="60642"/>
                </a:lnTo>
                <a:lnTo>
                  <a:pt x="227438" y="59095"/>
                </a:lnTo>
                <a:lnTo>
                  <a:pt x="230979" y="56934"/>
                </a:lnTo>
                <a:close/>
              </a:path>
            </a:pathLst>
          </a:custGeom>
          <a:solidFill>
            <a:srgbClr val="53585F"/>
          </a:solidFill>
        </p:spPr>
        <p:txBody>
          <a:bodyPr wrap="square" lIns="0" tIns="0" rIns="0" bIns="0" rtlCol="0"/>
          <a:lstStyle/>
          <a:p>
            <a:endParaRPr/>
          </a:p>
        </p:txBody>
      </p:sp>
      <p:sp>
        <p:nvSpPr>
          <p:cNvPr id="27" name="object 27"/>
          <p:cNvSpPr/>
          <p:nvPr/>
        </p:nvSpPr>
        <p:spPr>
          <a:xfrm>
            <a:off x="187523" y="3071812"/>
            <a:ext cx="2232422" cy="607219"/>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196453" y="3080742"/>
            <a:ext cx="2196703" cy="571500"/>
          </a:xfrm>
          <a:custGeom>
            <a:avLst/>
            <a:gdLst/>
            <a:ahLst/>
            <a:cxnLst/>
            <a:rect l="l" t="t" r="r" b="b"/>
            <a:pathLst>
              <a:path w="3124200" h="812800">
                <a:moveTo>
                  <a:pt x="2988729" y="0"/>
                </a:moveTo>
                <a:lnTo>
                  <a:pt x="135467" y="0"/>
                </a:lnTo>
                <a:lnTo>
                  <a:pt x="92649" y="6906"/>
                </a:lnTo>
                <a:lnTo>
                  <a:pt x="55462" y="26138"/>
                </a:lnTo>
                <a:lnTo>
                  <a:pt x="26137" y="55464"/>
                </a:lnTo>
                <a:lnTo>
                  <a:pt x="6906" y="92652"/>
                </a:lnTo>
                <a:lnTo>
                  <a:pt x="0" y="135470"/>
                </a:lnTo>
                <a:lnTo>
                  <a:pt x="0" y="677329"/>
                </a:lnTo>
                <a:lnTo>
                  <a:pt x="6906" y="720147"/>
                </a:lnTo>
                <a:lnTo>
                  <a:pt x="26137" y="757335"/>
                </a:lnTo>
                <a:lnTo>
                  <a:pt x="55462" y="786661"/>
                </a:lnTo>
                <a:lnTo>
                  <a:pt x="92649" y="805893"/>
                </a:lnTo>
                <a:lnTo>
                  <a:pt x="135467" y="812800"/>
                </a:lnTo>
                <a:lnTo>
                  <a:pt x="2988729" y="812800"/>
                </a:lnTo>
                <a:lnTo>
                  <a:pt x="3031547" y="805893"/>
                </a:lnTo>
                <a:lnTo>
                  <a:pt x="3068735" y="786661"/>
                </a:lnTo>
                <a:lnTo>
                  <a:pt x="3098061" y="757335"/>
                </a:lnTo>
                <a:lnTo>
                  <a:pt x="3117293" y="720147"/>
                </a:lnTo>
                <a:lnTo>
                  <a:pt x="3124200" y="677329"/>
                </a:lnTo>
                <a:lnTo>
                  <a:pt x="3124200" y="135470"/>
                </a:lnTo>
                <a:lnTo>
                  <a:pt x="3117293" y="92652"/>
                </a:lnTo>
                <a:lnTo>
                  <a:pt x="3098061" y="55464"/>
                </a:lnTo>
                <a:lnTo>
                  <a:pt x="3068735" y="26138"/>
                </a:lnTo>
                <a:lnTo>
                  <a:pt x="3031547" y="6906"/>
                </a:lnTo>
                <a:lnTo>
                  <a:pt x="2988729" y="0"/>
                </a:lnTo>
                <a:close/>
              </a:path>
            </a:pathLst>
          </a:custGeom>
          <a:solidFill>
            <a:srgbClr val="DCBD23"/>
          </a:solidFill>
        </p:spPr>
        <p:txBody>
          <a:bodyPr wrap="square" lIns="0" tIns="0" rIns="0" bIns="0" rtlCol="0"/>
          <a:lstStyle/>
          <a:p>
            <a:endParaRPr/>
          </a:p>
        </p:txBody>
      </p:sp>
      <p:sp>
        <p:nvSpPr>
          <p:cNvPr id="29" name="object 29"/>
          <p:cNvSpPr/>
          <p:nvPr/>
        </p:nvSpPr>
        <p:spPr>
          <a:xfrm>
            <a:off x="2393085" y="2455619"/>
            <a:ext cx="755005" cy="492919"/>
          </a:xfrm>
          <a:custGeom>
            <a:avLst/>
            <a:gdLst/>
            <a:ahLst/>
            <a:cxnLst/>
            <a:rect l="l" t="t" r="r" b="b"/>
            <a:pathLst>
              <a:path w="1073785" h="701039">
                <a:moveTo>
                  <a:pt x="856551" y="638771"/>
                </a:moveTo>
                <a:lnTo>
                  <a:pt x="846578" y="640273"/>
                </a:lnTo>
                <a:lnTo>
                  <a:pt x="838244" y="645309"/>
                </a:lnTo>
                <a:lnTo>
                  <a:pt x="832405" y="653102"/>
                </a:lnTo>
                <a:lnTo>
                  <a:pt x="829919" y="662876"/>
                </a:lnTo>
                <a:lnTo>
                  <a:pt x="831419" y="672849"/>
                </a:lnTo>
                <a:lnTo>
                  <a:pt x="836450" y="681183"/>
                </a:lnTo>
                <a:lnTo>
                  <a:pt x="844239" y="687022"/>
                </a:lnTo>
                <a:lnTo>
                  <a:pt x="854011" y="689508"/>
                </a:lnTo>
                <a:lnTo>
                  <a:pt x="1073721" y="700506"/>
                </a:lnTo>
                <a:lnTo>
                  <a:pt x="1044845" y="642899"/>
                </a:lnTo>
                <a:lnTo>
                  <a:pt x="938936" y="642899"/>
                </a:lnTo>
                <a:lnTo>
                  <a:pt x="856551" y="638771"/>
                </a:lnTo>
                <a:close/>
              </a:path>
              <a:path w="1073785" h="701039">
                <a:moveTo>
                  <a:pt x="199997" y="100152"/>
                </a:moveTo>
                <a:lnTo>
                  <a:pt x="107035" y="100152"/>
                </a:lnTo>
                <a:lnTo>
                  <a:pt x="938936" y="642899"/>
                </a:lnTo>
                <a:lnTo>
                  <a:pt x="1044845" y="642899"/>
                </a:lnTo>
                <a:lnTo>
                  <a:pt x="1023519" y="600354"/>
                </a:lnTo>
                <a:lnTo>
                  <a:pt x="966698" y="600354"/>
                </a:lnTo>
                <a:lnTo>
                  <a:pt x="199997" y="100152"/>
                </a:lnTo>
                <a:close/>
              </a:path>
              <a:path w="1073785" h="701039">
                <a:moveTo>
                  <a:pt x="950787" y="489884"/>
                </a:moveTo>
                <a:lnTo>
                  <a:pt x="941057" y="492531"/>
                </a:lnTo>
                <a:lnTo>
                  <a:pt x="933109" y="498745"/>
                </a:lnTo>
                <a:lnTo>
                  <a:pt x="928330" y="507226"/>
                </a:lnTo>
                <a:lnTo>
                  <a:pt x="927082" y="516882"/>
                </a:lnTo>
                <a:lnTo>
                  <a:pt x="929728" y="526618"/>
                </a:lnTo>
                <a:lnTo>
                  <a:pt x="966698" y="600354"/>
                </a:lnTo>
                <a:lnTo>
                  <a:pt x="1023519" y="600354"/>
                </a:lnTo>
                <a:lnTo>
                  <a:pt x="975144" y="503847"/>
                </a:lnTo>
                <a:lnTo>
                  <a:pt x="968928" y="495906"/>
                </a:lnTo>
                <a:lnTo>
                  <a:pt x="960443" y="491131"/>
                </a:lnTo>
                <a:lnTo>
                  <a:pt x="950787" y="489884"/>
                </a:lnTo>
                <a:close/>
              </a:path>
              <a:path w="1073785" h="701039">
                <a:moveTo>
                  <a:pt x="0" y="0"/>
                </a:moveTo>
                <a:lnTo>
                  <a:pt x="98577" y="196659"/>
                </a:lnTo>
                <a:lnTo>
                  <a:pt x="104792" y="204599"/>
                </a:lnTo>
                <a:lnTo>
                  <a:pt x="113277" y="209375"/>
                </a:lnTo>
                <a:lnTo>
                  <a:pt x="122934" y="210621"/>
                </a:lnTo>
                <a:lnTo>
                  <a:pt x="132664" y="207975"/>
                </a:lnTo>
                <a:lnTo>
                  <a:pt x="140611" y="201761"/>
                </a:lnTo>
                <a:lnTo>
                  <a:pt x="145391" y="193279"/>
                </a:lnTo>
                <a:lnTo>
                  <a:pt x="146639" y="183623"/>
                </a:lnTo>
                <a:lnTo>
                  <a:pt x="143992" y="173888"/>
                </a:lnTo>
                <a:lnTo>
                  <a:pt x="107035" y="100152"/>
                </a:lnTo>
                <a:lnTo>
                  <a:pt x="199997" y="100152"/>
                </a:lnTo>
                <a:lnTo>
                  <a:pt x="134785" y="57607"/>
                </a:lnTo>
                <a:lnTo>
                  <a:pt x="231488" y="57607"/>
                </a:lnTo>
                <a:lnTo>
                  <a:pt x="235477" y="55197"/>
                </a:lnTo>
                <a:lnTo>
                  <a:pt x="241315" y="47404"/>
                </a:lnTo>
                <a:lnTo>
                  <a:pt x="243801" y="37630"/>
                </a:lnTo>
                <a:lnTo>
                  <a:pt x="242302" y="27657"/>
                </a:lnTo>
                <a:lnTo>
                  <a:pt x="237270" y="19323"/>
                </a:lnTo>
                <a:lnTo>
                  <a:pt x="229482" y="13484"/>
                </a:lnTo>
                <a:lnTo>
                  <a:pt x="219709" y="10998"/>
                </a:lnTo>
                <a:lnTo>
                  <a:pt x="0" y="0"/>
                </a:lnTo>
                <a:close/>
              </a:path>
              <a:path w="1073785" h="701039">
                <a:moveTo>
                  <a:pt x="231488" y="57607"/>
                </a:moveTo>
                <a:lnTo>
                  <a:pt x="134785" y="57607"/>
                </a:lnTo>
                <a:lnTo>
                  <a:pt x="217169" y="61734"/>
                </a:lnTo>
                <a:lnTo>
                  <a:pt x="227142" y="60232"/>
                </a:lnTo>
                <a:lnTo>
                  <a:pt x="231488" y="57607"/>
                </a:lnTo>
                <a:close/>
              </a:path>
            </a:pathLst>
          </a:custGeom>
          <a:solidFill>
            <a:srgbClr val="53585F"/>
          </a:solidFill>
        </p:spPr>
        <p:txBody>
          <a:bodyPr wrap="square" lIns="0" tIns="0" rIns="0" bIns="0" rtlCol="0"/>
          <a:lstStyle/>
          <a:p>
            <a:endParaRPr/>
          </a:p>
        </p:txBody>
      </p:sp>
      <p:sp>
        <p:nvSpPr>
          <p:cNvPr id="30" name="object 30"/>
          <p:cNvSpPr/>
          <p:nvPr/>
        </p:nvSpPr>
        <p:spPr>
          <a:xfrm>
            <a:off x="2393085" y="2942966"/>
            <a:ext cx="755005" cy="423714"/>
          </a:xfrm>
          <a:custGeom>
            <a:avLst/>
            <a:gdLst/>
            <a:ahLst/>
            <a:cxnLst/>
            <a:rect l="l" t="t" r="r" b="b"/>
            <a:pathLst>
              <a:path w="1073785" h="602614">
                <a:moveTo>
                  <a:pt x="138267" y="396053"/>
                </a:moveTo>
                <a:lnTo>
                  <a:pt x="128544" y="396581"/>
                </a:lnTo>
                <a:lnTo>
                  <a:pt x="119729" y="400716"/>
                </a:lnTo>
                <a:lnTo>
                  <a:pt x="112941" y="408177"/>
                </a:lnTo>
                <a:lnTo>
                  <a:pt x="0" y="596950"/>
                </a:lnTo>
                <a:lnTo>
                  <a:pt x="219913" y="602335"/>
                </a:lnTo>
                <a:lnTo>
                  <a:pt x="229844" y="600582"/>
                </a:lnTo>
                <a:lnTo>
                  <a:pt x="238047" y="595339"/>
                </a:lnTo>
                <a:lnTo>
                  <a:pt x="243685" y="587403"/>
                </a:lnTo>
                <a:lnTo>
                  <a:pt x="245922" y="577570"/>
                </a:lnTo>
                <a:lnTo>
                  <a:pt x="244169" y="567637"/>
                </a:lnTo>
                <a:lnTo>
                  <a:pt x="238926" y="559430"/>
                </a:lnTo>
                <a:lnTo>
                  <a:pt x="230990" y="553787"/>
                </a:lnTo>
                <a:lnTo>
                  <a:pt x="221157" y="551548"/>
                </a:lnTo>
                <a:lnTo>
                  <a:pt x="138696" y="549528"/>
                </a:lnTo>
                <a:lnTo>
                  <a:pt x="219448" y="505040"/>
                </a:lnTo>
                <a:lnTo>
                  <a:pt x="114185" y="505040"/>
                </a:lnTo>
                <a:lnTo>
                  <a:pt x="156527" y="434251"/>
                </a:lnTo>
                <a:lnTo>
                  <a:pt x="159891" y="424746"/>
                </a:lnTo>
                <a:lnTo>
                  <a:pt x="159367" y="415023"/>
                </a:lnTo>
                <a:lnTo>
                  <a:pt x="155236" y="406204"/>
                </a:lnTo>
                <a:lnTo>
                  <a:pt x="147777" y="399414"/>
                </a:lnTo>
                <a:lnTo>
                  <a:pt x="138267" y="396053"/>
                </a:lnTo>
                <a:close/>
              </a:path>
              <a:path w="1073785" h="602614">
                <a:moveTo>
                  <a:pt x="853808" y="0"/>
                </a:moveTo>
                <a:lnTo>
                  <a:pt x="843877" y="1753"/>
                </a:lnTo>
                <a:lnTo>
                  <a:pt x="835674" y="6996"/>
                </a:lnTo>
                <a:lnTo>
                  <a:pt x="830035" y="14932"/>
                </a:lnTo>
                <a:lnTo>
                  <a:pt x="827798" y="24764"/>
                </a:lnTo>
                <a:lnTo>
                  <a:pt x="829551" y="34703"/>
                </a:lnTo>
                <a:lnTo>
                  <a:pt x="834794" y="42910"/>
                </a:lnTo>
                <a:lnTo>
                  <a:pt x="842730" y="48550"/>
                </a:lnTo>
                <a:lnTo>
                  <a:pt x="852563" y="50787"/>
                </a:lnTo>
                <a:lnTo>
                  <a:pt x="935024" y="52806"/>
                </a:lnTo>
                <a:lnTo>
                  <a:pt x="114185" y="505040"/>
                </a:lnTo>
                <a:lnTo>
                  <a:pt x="219448" y="505040"/>
                </a:lnTo>
                <a:lnTo>
                  <a:pt x="959535" y="97307"/>
                </a:lnTo>
                <a:lnTo>
                  <a:pt x="1018728" y="97307"/>
                </a:lnTo>
                <a:lnTo>
                  <a:pt x="1073721" y="5397"/>
                </a:lnTo>
                <a:lnTo>
                  <a:pt x="853808" y="0"/>
                </a:lnTo>
                <a:close/>
              </a:path>
              <a:path w="1073785" h="602614">
                <a:moveTo>
                  <a:pt x="1018728" y="97307"/>
                </a:moveTo>
                <a:lnTo>
                  <a:pt x="959535" y="97307"/>
                </a:lnTo>
                <a:lnTo>
                  <a:pt x="917193" y="168084"/>
                </a:lnTo>
                <a:lnTo>
                  <a:pt x="913830" y="177594"/>
                </a:lnTo>
                <a:lnTo>
                  <a:pt x="914353" y="187317"/>
                </a:lnTo>
                <a:lnTo>
                  <a:pt x="918485" y="196132"/>
                </a:lnTo>
                <a:lnTo>
                  <a:pt x="925944" y="202920"/>
                </a:lnTo>
                <a:lnTo>
                  <a:pt x="935454" y="206282"/>
                </a:lnTo>
                <a:lnTo>
                  <a:pt x="945176" y="205754"/>
                </a:lnTo>
                <a:lnTo>
                  <a:pt x="953992" y="201618"/>
                </a:lnTo>
                <a:lnTo>
                  <a:pt x="960780" y="194157"/>
                </a:lnTo>
                <a:lnTo>
                  <a:pt x="1018728" y="97307"/>
                </a:lnTo>
                <a:close/>
              </a:path>
            </a:pathLst>
          </a:custGeom>
          <a:solidFill>
            <a:srgbClr val="53585F"/>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3" name="object 3"/>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4" name="object 4"/>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5" name="object 5"/>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6" name="object 6"/>
          <p:cNvSpPr/>
          <p:nvPr/>
        </p:nvSpPr>
        <p:spPr>
          <a:xfrm>
            <a:off x="1026914" y="2018109"/>
            <a:ext cx="4661297" cy="151804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884039" y="2294929"/>
            <a:ext cx="1919883" cy="109835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35844" y="2027039"/>
            <a:ext cx="4625578" cy="1482328"/>
          </a:xfrm>
          <a:custGeom>
            <a:avLst/>
            <a:gdLst/>
            <a:ahLst/>
            <a:cxnLst/>
            <a:rect l="l" t="t" r="r" b="b"/>
            <a:pathLst>
              <a:path w="6578600" h="2108200">
                <a:moveTo>
                  <a:pt x="6227229" y="0"/>
                </a:moveTo>
                <a:lnTo>
                  <a:pt x="351370" y="0"/>
                </a:lnTo>
                <a:lnTo>
                  <a:pt x="303692" y="3207"/>
                </a:lnTo>
                <a:lnTo>
                  <a:pt x="257962" y="12551"/>
                </a:lnTo>
                <a:lnTo>
                  <a:pt x="214601" y="27612"/>
                </a:lnTo>
                <a:lnTo>
                  <a:pt x="174027" y="47972"/>
                </a:lnTo>
                <a:lnTo>
                  <a:pt x="136658" y="73212"/>
                </a:lnTo>
                <a:lnTo>
                  <a:pt x="102914" y="102914"/>
                </a:lnTo>
                <a:lnTo>
                  <a:pt x="73212" y="136658"/>
                </a:lnTo>
                <a:lnTo>
                  <a:pt x="47972" y="174027"/>
                </a:lnTo>
                <a:lnTo>
                  <a:pt x="27612" y="214601"/>
                </a:lnTo>
                <a:lnTo>
                  <a:pt x="12551" y="257962"/>
                </a:lnTo>
                <a:lnTo>
                  <a:pt x="3207" y="303692"/>
                </a:lnTo>
                <a:lnTo>
                  <a:pt x="0" y="351370"/>
                </a:lnTo>
                <a:lnTo>
                  <a:pt x="0" y="1756829"/>
                </a:lnTo>
                <a:lnTo>
                  <a:pt x="3207" y="1804507"/>
                </a:lnTo>
                <a:lnTo>
                  <a:pt x="12551" y="1850237"/>
                </a:lnTo>
                <a:lnTo>
                  <a:pt x="27612" y="1893598"/>
                </a:lnTo>
                <a:lnTo>
                  <a:pt x="47972" y="1934172"/>
                </a:lnTo>
                <a:lnTo>
                  <a:pt x="73212" y="1971541"/>
                </a:lnTo>
                <a:lnTo>
                  <a:pt x="102914" y="2005285"/>
                </a:lnTo>
                <a:lnTo>
                  <a:pt x="136658" y="2034987"/>
                </a:lnTo>
                <a:lnTo>
                  <a:pt x="174027" y="2060227"/>
                </a:lnTo>
                <a:lnTo>
                  <a:pt x="214601" y="2080587"/>
                </a:lnTo>
                <a:lnTo>
                  <a:pt x="257962" y="2095648"/>
                </a:lnTo>
                <a:lnTo>
                  <a:pt x="303692" y="2104992"/>
                </a:lnTo>
                <a:lnTo>
                  <a:pt x="351370" y="2108200"/>
                </a:lnTo>
                <a:lnTo>
                  <a:pt x="6227229" y="2108200"/>
                </a:lnTo>
                <a:lnTo>
                  <a:pt x="6274907" y="2104992"/>
                </a:lnTo>
                <a:lnTo>
                  <a:pt x="6320637" y="2095648"/>
                </a:lnTo>
                <a:lnTo>
                  <a:pt x="6363998" y="2080587"/>
                </a:lnTo>
                <a:lnTo>
                  <a:pt x="6404572" y="2060227"/>
                </a:lnTo>
                <a:lnTo>
                  <a:pt x="6441941" y="2034987"/>
                </a:lnTo>
                <a:lnTo>
                  <a:pt x="6475685" y="2005285"/>
                </a:lnTo>
                <a:lnTo>
                  <a:pt x="6505387" y="1971541"/>
                </a:lnTo>
                <a:lnTo>
                  <a:pt x="6530627" y="1934172"/>
                </a:lnTo>
                <a:lnTo>
                  <a:pt x="6550987" y="1893598"/>
                </a:lnTo>
                <a:lnTo>
                  <a:pt x="6566048" y="1850237"/>
                </a:lnTo>
                <a:lnTo>
                  <a:pt x="6575392" y="1804507"/>
                </a:lnTo>
                <a:lnTo>
                  <a:pt x="6578600" y="1756829"/>
                </a:lnTo>
                <a:lnTo>
                  <a:pt x="6578600" y="351370"/>
                </a:lnTo>
                <a:lnTo>
                  <a:pt x="6575392" y="303692"/>
                </a:lnTo>
                <a:lnTo>
                  <a:pt x="6566048" y="257962"/>
                </a:lnTo>
                <a:lnTo>
                  <a:pt x="6550987" y="214601"/>
                </a:lnTo>
                <a:lnTo>
                  <a:pt x="6530627" y="174027"/>
                </a:lnTo>
                <a:lnTo>
                  <a:pt x="6505387" y="136658"/>
                </a:lnTo>
                <a:lnTo>
                  <a:pt x="6475685" y="102914"/>
                </a:lnTo>
                <a:lnTo>
                  <a:pt x="6441941" y="73212"/>
                </a:lnTo>
                <a:lnTo>
                  <a:pt x="6404572" y="47972"/>
                </a:lnTo>
                <a:lnTo>
                  <a:pt x="6363998" y="27612"/>
                </a:lnTo>
                <a:lnTo>
                  <a:pt x="6320637" y="12551"/>
                </a:lnTo>
                <a:lnTo>
                  <a:pt x="6274907" y="3207"/>
                </a:lnTo>
                <a:lnTo>
                  <a:pt x="6227229" y="0"/>
                </a:lnTo>
                <a:close/>
              </a:path>
            </a:pathLst>
          </a:custGeom>
          <a:solidFill>
            <a:srgbClr val="DCBD23"/>
          </a:solidFill>
        </p:spPr>
        <p:txBody>
          <a:bodyPr wrap="square" lIns="0" tIns="0" rIns="0" bIns="0" rtlCol="0"/>
          <a:lstStyle/>
          <a:p>
            <a:endParaRPr/>
          </a:p>
        </p:txBody>
      </p:sp>
      <p:sp>
        <p:nvSpPr>
          <p:cNvPr id="9" name="object 9"/>
          <p:cNvSpPr txBox="1"/>
          <p:nvPr/>
        </p:nvSpPr>
        <p:spPr>
          <a:xfrm>
            <a:off x="1189952" y="2408434"/>
            <a:ext cx="1296590" cy="624569"/>
          </a:xfrm>
          <a:prstGeom prst="rect">
            <a:avLst/>
          </a:prstGeom>
        </p:spPr>
        <p:txBody>
          <a:bodyPr vert="horz" wrap="square" lIns="0" tIns="8929" rIns="0" bIns="0" rtlCol="0">
            <a:spAutoFit/>
          </a:bodyPr>
          <a:lstStyle/>
          <a:p>
            <a:pPr marL="8929">
              <a:spcBef>
                <a:spcPts val="70"/>
              </a:spcBef>
            </a:pPr>
            <a:r>
              <a:rPr sz="4000" spc="-116" dirty="0">
                <a:solidFill>
                  <a:srgbClr val="FFFFFF"/>
                </a:solidFill>
                <a:latin typeface="Trebuchet MS"/>
                <a:cs typeface="Trebuchet MS"/>
              </a:rPr>
              <a:t>C</a:t>
            </a:r>
            <a:r>
              <a:rPr sz="4000" spc="-95" dirty="0">
                <a:solidFill>
                  <a:srgbClr val="FFFFFF"/>
                </a:solidFill>
                <a:latin typeface="Trebuchet MS"/>
                <a:cs typeface="Trebuchet MS"/>
              </a:rPr>
              <a:t>li</a:t>
            </a:r>
            <a:r>
              <a:rPr sz="4000" spc="-80" dirty="0">
                <a:solidFill>
                  <a:srgbClr val="FFFFFF"/>
                </a:solidFill>
                <a:latin typeface="Trebuchet MS"/>
                <a:cs typeface="Trebuchet MS"/>
              </a:rPr>
              <a:t>e</a:t>
            </a:r>
            <a:r>
              <a:rPr sz="4000" spc="53" dirty="0">
                <a:solidFill>
                  <a:srgbClr val="FFFFFF"/>
                </a:solidFill>
                <a:latin typeface="Trebuchet MS"/>
                <a:cs typeface="Trebuchet MS"/>
              </a:rPr>
              <a:t>n</a:t>
            </a:r>
            <a:r>
              <a:rPr sz="4000" spc="-309" dirty="0">
                <a:solidFill>
                  <a:srgbClr val="FFFFFF"/>
                </a:solidFill>
                <a:latin typeface="Trebuchet MS"/>
                <a:cs typeface="Trebuchet MS"/>
              </a:rPr>
              <a:t>t</a:t>
            </a:r>
            <a:endParaRPr sz="4000">
              <a:latin typeface="Trebuchet MS"/>
              <a:cs typeface="Trebuchet MS"/>
            </a:endParaRPr>
          </a:p>
        </p:txBody>
      </p:sp>
      <p:sp>
        <p:nvSpPr>
          <p:cNvPr id="10" name="object 10"/>
          <p:cNvSpPr txBox="1">
            <a:spLocks noGrp="1"/>
          </p:cNvSpPr>
          <p:nvPr>
            <p:ph type="title"/>
          </p:nvPr>
        </p:nvSpPr>
        <p:spPr>
          <a:xfrm>
            <a:off x="919758" y="0"/>
            <a:ext cx="6248549" cy="1361430"/>
          </a:xfrm>
          <a:prstGeom prst="rect">
            <a:avLst/>
          </a:prstGeom>
        </p:spPr>
        <p:txBody>
          <a:bodyPr vert="horz" wrap="square" lIns="0" tIns="7143" rIns="0" bIns="0" rtlCol="0">
            <a:spAutoFit/>
          </a:bodyPr>
          <a:lstStyle/>
          <a:p>
            <a:pPr marL="8929" marR="3572">
              <a:lnSpc>
                <a:spcPct val="100200"/>
              </a:lnSpc>
              <a:spcBef>
                <a:spcPts val="56"/>
              </a:spcBef>
            </a:pPr>
            <a:r>
              <a:rPr spc="-42" dirty="0">
                <a:solidFill>
                  <a:srgbClr val="565656"/>
                </a:solidFill>
              </a:rPr>
              <a:t>Ribbon: </a:t>
            </a:r>
            <a:r>
              <a:rPr spc="-143" dirty="0">
                <a:solidFill>
                  <a:srgbClr val="565656"/>
                </a:solidFill>
              </a:rPr>
              <a:t>Client</a:t>
            </a:r>
            <a:r>
              <a:rPr spc="-918" dirty="0">
                <a:solidFill>
                  <a:srgbClr val="565656"/>
                </a:solidFill>
              </a:rPr>
              <a:t> </a:t>
            </a:r>
            <a:r>
              <a:rPr spc="116" dirty="0">
                <a:solidFill>
                  <a:srgbClr val="565656"/>
                </a:solidFill>
              </a:rPr>
              <a:t>Side  </a:t>
            </a:r>
            <a:r>
              <a:rPr spc="-32" dirty="0">
                <a:solidFill>
                  <a:srgbClr val="565656"/>
                </a:solidFill>
              </a:rPr>
              <a:t>Load</a:t>
            </a:r>
            <a:r>
              <a:rPr spc="-380" dirty="0">
                <a:solidFill>
                  <a:srgbClr val="565656"/>
                </a:solidFill>
              </a:rPr>
              <a:t> </a:t>
            </a:r>
            <a:r>
              <a:rPr spc="4" dirty="0">
                <a:solidFill>
                  <a:srgbClr val="565656"/>
                </a:solidFill>
              </a:rPr>
              <a:t>Balancing</a:t>
            </a:r>
          </a:p>
        </p:txBody>
      </p:sp>
      <p:sp>
        <p:nvSpPr>
          <p:cNvPr id="11" name="object 11"/>
          <p:cNvSpPr txBox="1">
            <a:spLocks noGrp="1"/>
          </p:cNvSpPr>
          <p:nvPr>
            <p:ph type="body" idx="1"/>
          </p:nvPr>
        </p:nvSpPr>
        <p:spPr>
          <a:xfrm>
            <a:off x="457200" y="3301946"/>
            <a:ext cx="8229600" cy="2845603"/>
          </a:xfrm>
          <a:prstGeom prst="rect">
            <a:avLst/>
          </a:prstGeom>
        </p:spPr>
        <p:txBody>
          <a:bodyPr vert="horz" wrap="square" lIns="0" tIns="219663" rIns="0" bIns="0" rtlCol="0">
            <a:spAutoFit/>
          </a:bodyPr>
          <a:lstStyle/>
          <a:p>
            <a:pPr marL="8929">
              <a:spcBef>
                <a:spcPts val="1730"/>
              </a:spcBef>
              <a:tabLst>
                <a:tab pos="410305" algn="l"/>
              </a:tabLst>
            </a:pPr>
            <a:r>
              <a:rPr spc="-611" dirty="0">
                <a:solidFill>
                  <a:srgbClr val="4B8BB2"/>
                </a:solidFill>
              </a:rPr>
              <a:t>&gt;	</a:t>
            </a:r>
            <a:r>
              <a:rPr spc="-161" dirty="0"/>
              <a:t>Decentralized </a:t>
            </a:r>
            <a:r>
              <a:rPr spc="-88" dirty="0"/>
              <a:t>Load</a:t>
            </a:r>
            <a:r>
              <a:rPr spc="-305" dirty="0"/>
              <a:t> </a:t>
            </a:r>
            <a:r>
              <a:rPr spc="-91" dirty="0"/>
              <a:t>Balancing</a:t>
            </a:r>
          </a:p>
          <a:p>
            <a:pPr marL="8929">
              <a:spcBef>
                <a:spcPts val="1659"/>
              </a:spcBef>
              <a:tabLst>
                <a:tab pos="410305" algn="l"/>
              </a:tabLst>
            </a:pPr>
            <a:r>
              <a:rPr spc="-611" dirty="0">
                <a:solidFill>
                  <a:srgbClr val="4B8BB2"/>
                </a:solidFill>
              </a:rPr>
              <a:t>&gt;	</a:t>
            </a:r>
            <a:r>
              <a:rPr spc="-53" dirty="0"/>
              <a:t>No </a:t>
            </a:r>
            <a:r>
              <a:rPr spc="-193" dirty="0"/>
              <a:t>bottle</a:t>
            </a:r>
            <a:r>
              <a:rPr spc="-348" dirty="0"/>
              <a:t> </a:t>
            </a:r>
            <a:r>
              <a:rPr spc="-151" dirty="0"/>
              <a:t>neck</a:t>
            </a:r>
          </a:p>
          <a:p>
            <a:pPr marL="8929">
              <a:spcBef>
                <a:spcPts val="1659"/>
              </a:spcBef>
              <a:tabLst>
                <a:tab pos="410305" algn="l"/>
              </a:tabLst>
            </a:pPr>
            <a:r>
              <a:rPr spc="-611" dirty="0">
                <a:solidFill>
                  <a:srgbClr val="4B8BB2"/>
                </a:solidFill>
              </a:rPr>
              <a:t>&gt;	</a:t>
            </a:r>
            <a:r>
              <a:rPr spc="-151" dirty="0"/>
              <a:t>Resilient</a:t>
            </a:r>
          </a:p>
          <a:p>
            <a:pPr marL="8929">
              <a:spcBef>
                <a:spcPts val="1730"/>
              </a:spcBef>
              <a:tabLst>
                <a:tab pos="410305" algn="l"/>
              </a:tabLst>
            </a:pPr>
            <a:r>
              <a:rPr spc="-611" dirty="0">
                <a:solidFill>
                  <a:srgbClr val="4B8BB2"/>
                </a:solidFill>
              </a:rPr>
              <a:t>&gt;	</a:t>
            </a:r>
            <a:r>
              <a:rPr spc="-130" dirty="0"/>
              <a:t>Can </a:t>
            </a:r>
            <a:r>
              <a:rPr spc="-120" dirty="0"/>
              <a:t>consider </a:t>
            </a:r>
            <a:r>
              <a:rPr spc="-88"/>
              <a:t>response</a:t>
            </a:r>
            <a:r>
              <a:rPr spc="-380"/>
              <a:t> </a:t>
            </a:r>
            <a:r>
              <a:rPr spc="-221" smtClean="0"/>
              <a:t>time</a:t>
            </a:r>
            <a:endParaRPr spc="-221" dirty="0"/>
          </a:p>
        </p:txBody>
      </p:sp>
      <p:sp>
        <p:nvSpPr>
          <p:cNvPr id="12" name="object 12"/>
          <p:cNvSpPr/>
          <p:nvPr/>
        </p:nvSpPr>
        <p:spPr>
          <a:xfrm>
            <a:off x="3134320" y="2125266"/>
            <a:ext cx="2232422" cy="1285875"/>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2955726" y="1982391"/>
            <a:ext cx="2580680" cy="171450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143250" y="2134195"/>
            <a:ext cx="2196703" cy="1250156"/>
          </a:xfrm>
          <a:custGeom>
            <a:avLst/>
            <a:gdLst/>
            <a:ahLst/>
            <a:cxnLst/>
            <a:rect l="l" t="t" r="r" b="b"/>
            <a:pathLst>
              <a:path w="3124200" h="1778000">
                <a:moveTo>
                  <a:pt x="2827858" y="0"/>
                </a:moveTo>
                <a:lnTo>
                  <a:pt x="296341" y="0"/>
                </a:lnTo>
                <a:lnTo>
                  <a:pt x="248273" y="3878"/>
                </a:lnTo>
                <a:lnTo>
                  <a:pt x="202674" y="15107"/>
                </a:lnTo>
                <a:lnTo>
                  <a:pt x="160155" y="33077"/>
                </a:lnTo>
                <a:lnTo>
                  <a:pt x="121326" y="57176"/>
                </a:lnTo>
                <a:lnTo>
                  <a:pt x="86796" y="86796"/>
                </a:lnTo>
                <a:lnTo>
                  <a:pt x="57176" y="121326"/>
                </a:lnTo>
                <a:lnTo>
                  <a:pt x="33077" y="160155"/>
                </a:lnTo>
                <a:lnTo>
                  <a:pt x="15107" y="202674"/>
                </a:lnTo>
                <a:lnTo>
                  <a:pt x="3878" y="248273"/>
                </a:lnTo>
                <a:lnTo>
                  <a:pt x="0" y="296341"/>
                </a:lnTo>
                <a:lnTo>
                  <a:pt x="0" y="1481658"/>
                </a:lnTo>
                <a:lnTo>
                  <a:pt x="3878" y="1529726"/>
                </a:lnTo>
                <a:lnTo>
                  <a:pt x="15107" y="1575325"/>
                </a:lnTo>
                <a:lnTo>
                  <a:pt x="33077" y="1617844"/>
                </a:lnTo>
                <a:lnTo>
                  <a:pt x="57176" y="1656673"/>
                </a:lnTo>
                <a:lnTo>
                  <a:pt x="86796" y="1691203"/>
                </a:lnTo>
                <a:lnTo>
                  <a:pt x="121326" y="1720823"/>
                </a:lnTo>
                <a:lnTo>
                  <a:pt x="160155" y="1744922"/>
                </a:lnTo>
                <a:lnTo>
                  <a:pt x="202674" y="1762892"/>
                </a:lnTo>
                <a:lnTo>
                  <a:pt x="248273" y="1774121"/>
                </a:lnTo>
                <a:lnTo>
                  <a:pt x="296341" y="1778000"/>
                </a:lnTo>
                <a:lnTo>
                  <a:pt x="2827858" y="1778000"/>
                </a:lnTo>
                <a:lnTo>
                  <a:pt x="2875926" y="1774121"/>
                </a:lnTo>
                <a:lnTo>
                  <a:pt x="2921525" y="1762892"/>
                </a:lnTo>
                <a:lnTo>
                  <a:pt x="2964044" y="1744922"/>
                </a:lnTo>
                <a:lnTo>
                  <a:pt x="3002873" y="1720823"/>
                </a:lnTo>
                <a:lnTo>
                  <a:pt x="3037403" y="1691203"/>
                </a:lnTo>
                <a:lnTo>
                  <a:pt x="3067023" y="1656673"/>
                </a:lnTo>
                <a:lnTo>
                  <a:pt x="3091122" y="1617844"/>
                </a:lnTo>
                <a:lnTo>
                  <a:pt x="3109092" y="1575325"/>
                </a:lnTo>
                <a:lnTo>
                  <a:pt x="3120321" y="1529726"/>
                </a:lnTo>
                <a:lnTo>
                  <a:pt x="3124200" y="1481658"/>
                </a:lnTo>
                <a:lnTo>
                  <a:pt x="3124200" y="296341"/>
                </a:lnTo>
                <a:lnTo>
                  <a:pt x="3120321" y="248273"/>
                </a:lnTo>
                <a:lnTo>
                  <a:pt x="3109092" y="202674"/>
                </a:lnTo>
                <a:lnTo>
                  <a:pt x="3091122" y="160155"/>
                </a:lnTo>
                <a:lnTo>
                  <a:pt x="3067023" y="121326"/>
                </a:lnTo>
                <a:lnTo>
                  <a:pt x="3037403" y="86796"/>
                </a:lnTo>
                <a:lnTo>
                  <a:pt x="3002873" y="57176"/>
                </a:lnTo>
                <a:lnTo>
                  <a:pt x="2964044" y="33077"/>
                </a:lnTo>
                <a:lnTo>
                  <a:pt x="2921525" y="15107"/>
                </a:lnTo>
                <a:lnTo>
                  <a:pt x="2875926" y="3878"/>
                </a:lnTo>
                <a:lnTo>
                  <a:pt x="2827858" y="0"/>
                </a:lnTo>
                <a:close/>
              </a:path>
            </a:pathLst>
          </a:custGeom>
          <a:solidFill>
            <a:srgbClr val="DE6A10"/>
          </a:solidFill>
        </p:spPr>
        <p:txBody>
          <a:bodyPr wrap="square" lIns="0" tIns="0" rIns="0" bIns="0" rtlCol="0"/>
          <a:lstStyle/>
          <a:p>
            <a:endParaRPr/>
          </a:p>
        </p:txBody>
      </p:sp>
      <p:sp>
        <p:nvSpPr>
          <p:cNvPr id="15" name="object 15"/>
          <p:cNvSpPr txBox="1"/>
          <p:nvPr/>
        </p:nvSpPr>
        <p:spPr>
          <a:xfrm>
            <a:off x="3262300" y="2095789"/>
            <a:ext cx="1961852" cy="1252946"/>
          </a:xfrm>
          <a:prstGeom prst="rect">
            <a:avLst/>
          </a:prstGeom>
        </p:spPr>
        <p:txBody>
          <a:bodyPr vert="horz" wrap="square" lIns="0" tIns="8929" rIns="0" bIns="0" rtlCol="0">
            <a:spAutoFit/>
          </a:bodyPr>
          <a:lstStyle/>
          <a:p>
            <a:pPr marR="13394" algn="ctr">
              <a:spcBef>
                <a:spcPts val="70"/>
              </a:spcBef>
            </a:pPr>
            <a:r>
              <a:rPr sz="4000" spc="-32" dirty="0">
                <a:solidFill>
                  <a:srgbClr val="FFFFFF"/>
                </a:solidFill>
                <a:latin typeface="Trebuchet MS"/>
                <a:cs typeface="Trebuchet MS"/>
              </a:rPr>
              <a:t>Load</a:t>
            </a:r>
            <a:endParaRPr sz="4000">
              <a:latin typeface="Trebuchet MS"/>
              <a:cs typeface="Trebuchet MS"/>
            </a:endParaRPr>
          </a:p>
          <a:p>
            <a:pPr algn="ctr">
              <a:spcBef>
                <a:spcPts val="42"/>
              </a:spcBef>
            </a:pPr>
            <a:r>
              <a:rPr sz="4000" spc="-39" dirty="0">
                <a:solidFill>
                  <a:srgbClr val="FFFFFF"/>
                </a:solidFill>
                <a:latin typeface="Trebuchet MS"/>
                <a:cs typeface="Trebuchet MS"/>
              </a:rPr>
              <a:t>Balancer</a:t>
            </a:r>
            <a:endParaRPr sz="4000">
              <a:latin typeface="Trebuchet MS"/>
              <a:cs typeface="Trebuchet MS"/>
            </a:endParaRPr>
          </a:p>
        </p:txBody>
      </p:sp>
      <p:sp>
        <p:nvSpPr>
          <p:cNvPr id="16" name="object 16"/>
          <p:cNvSpPr/>
          <p:nvPr/>
        </p:nvSpPr>
        <p:spPr>
          <a:xfrm>
            <a:off x="6581180" y="1768078"/>
            <a:ext cx="2232422" cy="60721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6670476" y="1589484"/>
            <a:ext cx="2035969" cy="1098352"/>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6590109" y="1777008"/>
            <a:ext cx="2196703" cy="571500"/>
          </a:xfrm>
          <a:custGeom>
            <a:avLst/>
            <a:gdLst/>
            <a:ahLst/>
            <a:cxnLst/>
            <a:rect l="l" t="t" r="r" b="b"/>
            <a:pathLst>
              <a:path w="3124200" h="812800">
                <a:moveTo>
                  <a:pt x="2988729" y="0"/>
                </a:moveTo>
                <a:lnTo>
                  <a:pt x="135470" y="0"/>
                </a:lnTo>
                <a:lnTo>
                  <a:pt x="92652" y="6906"/>
                </a:lnTo>
                <a:lnTo>
                  <a:pt x="55464" y="26138"/>
                </a:lnTo>
                <a:lnTo>
                  <a:pt x="26138" y="55464"/>
                </a:lnTo>
                <a:lnTo>
                  <a:pt x="6906" y="92652"/>
                </a:lnTo>
                <a:lnTo>
                  <a:pt x="0" y="135470"/>
                </a:lnTo>
                <a:lnTo>
                  <a:pt x="0" y="677329"/>
                </a:lnTo>
                <a:lnTo>
                  <a:pt x="6906" y="720147"/>
                </a:lnTo>
                <a:lnTo>
                  <a:pt x="26138" y="757335"/>
                </a:lnTo>
                <a:lnTo>
                  <a:pt x="55464" y="786661"/>
                </a:lnTo>
                <a:lnTo>
                  <a:pt x="92652" y="805893"/>
                </a:lnTo>
                <a:lnTo>
                  <a:pt x="135470" y="812800"/>
                </a:lnTo>
                <a:lnTo>
                  <a:pt x="2988729" y="812800"/>
                </a:lnTo>
                <a:lnTo>
                  <a:pt x="3031547" y="805893"/>
                </a:lnTo>
                <a:lnTo>
                  <a:pt x="3068735" y="786661"/>
                </a:lnTo>
                <a:lnTo>
                  <a:pt x="3098061" y="757335"/>
                </a:lnTo>
                <a:lnTo>
                  <a:pt x="3117293" y="720147"/>
                </a:lnTo>
                <a:lnTo>
                  <a:pt x="3124200" y="677329"/>
                </a:lnTo>
                <a:lnTo>
                  <a:pt x="3124200" y="135470"/>
                </a:lnTo>
                <a:lnTo>
                  <a:pt x="3117293" y="92652"/>
                </a:lnTo>
                <a:lnTo>
                  <a:pt x="3098061" y="55464"/>
                </a:lnTo>
                <a:lnTo>
                  <a:pt x="3068735" y="26138"/>
                </a:lnTo>
                <a:lnTo>
                  <a:pt x="3031547" y="6906"/>
                </a:lnTo>
                <a:lnTo>
                  <a:pt x="2988729" y="0"/>
                </a:lnTo>
                <a:close/>
              </a:path>
            </a:pathLst>
          </a:custGeom>
          <a:solidFill>
            <a:srgbClr val="773F9B"/>
          </a:solidFill>
        </p:spPr>
        <p:txBody>
          <a:bodyPr wrap="square" lIns="0" tIns="0" rIns="0" bIns="0" rtlCol="0"/>
          <a:lstStyle/>
          <a:p>
            <a:endParaRPr/>
          </a:p>
        </p:txBody>
      </p:sp>
      <p:sp>
        <p:nvSpPr>
          <p:cNvPr id="19" name="object 19"/>
          <p:cNvSpPr txBox="1"/>
          <p:nvPr/>
        </p:nvSpPr>
        <p:spPr>
          <a:xfrm>
            <a:off x="6981078" y="1703258"/>
            <a:ext cx="1414908" cy="624569"/>
          </a:xfrm>
          <a:prstGeom prst="rect">
            <a:avLst/>
          </a:prstGeom>
        </p:spPr>
        <p:txBody>
          <a:bodyPr vert="horz" wrap="square" lIns="0" tIns="8929" rIns="0" bIns="0" rtlCol="0">
            <a:spAutoFit/>
          </a:bodyPr>
          <a:lstStyle/>
          <a:p>
            <a:pPr marL="8929">
              <a:spcBef>
                <a:spcPts val="70"/>
              </a:spcBef>
            </a:pPr>
            <a:r>
              <a:rPr sz="4000" spc="134" dirty="0">
                <a:solidFill>
                  <a:srgbClr val="FFFFFF"/>
                </a:solidFill>
                <a:latin typeface="Trebuchet MS"/>
                <a:cs typeface="Trebuchet MS"/>
              </a:rPr>
              <a:t>S</a:t>
            </a:r>
            <a:r>
              <a:rPr sz="4000" spc="172" dirty="0">
                <a:solidFill>
                  <a:srgbClr val="FFFFFF"/>
                </a:solidFill>
                <a:latin typeface="Trebuchet MS"/>
                <a:cs typeface="Trebuchet MS"/>
              </a:rPr>
              <a:t>e</a:t>
            </a:r>
            <a:r>
              <a:rPr sz="4000" spc="-295" dirty="0">
                <a:solidFill>
                  <a:srgbClr val="FFFFFF"/>
                </a:solidFill>
                <a:latin typeface="Trebuchet MS"/>
                <a:cs typeface="Trebuchet MS"/>
              </a:rPr>
              <a:t>r</a:t>
            </a:r>
            <a:r>
              <a:rPr sz="4000" spc="-67" dirty="0">
                <a:solidFill>
                  <a:srgbClr val="FFFFFF"/>
                </a:solidFill>
                <a:latin typeface="Trebuchet MS"/>
                <a:cs typeface="Trebuchet MS"/>
              </a:rPr>
              <a:t>v</a:t>
            </a:r>
            <a:r>
              <a:rPr sz="4000" spc="-80" dirty="0">
                <a:solidFill>
                  <a:srgbClr val="FFFFFF"/>
                </a:solidFill>
                <a:latin typeface="Trebuchet MS"/>
                <a:cs typeface="Trebuchet MS"/>
              </a:rPr>
              <a:t>e</a:t>
            </a:r>
            <a:r>
              <a:rPr sz="4000" spc="-260" dirty="0">
                <a:solidFill>
                  <a:srgbClr val="FFFFFF"/>
                </a:solidFill>
                <a:latin typeface="Trebuchet MS"/>
                <a:cs typeface="Trebuchet MS"/>
              </a:rPr>
              <a:t>r</a:t>
            </a:r>
            <a:endParaRPr sz="4000">
              <a:latin typeface="Trebuchet MS"/>
              <a:cs typeface="Trebuchet MS"/>
            </a:endParaRPr>
          </a:p>
        </p:txBody>
      </p:sp>
      <p:sp>
        <p:nvSpPr>
          <p:cNvPr id="20" name="object 20"/>
          <p:cNvSpPr/>
          <p:nvPr/>
        </p:nvSpPr>
        <p:spPr>
          <a:xfrm>
            <a:off x="6581180" y="2464594"/>
            <a:ext cx="2232422" cy="607219"/>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6590109" y="2473523"/>
            <a:ext cx="2196703" cy="571500"/>
          </a:xfrm>
          <a:custGeom>
            <a:avLst/>
            <a:gdLst/>
            <a:ahLst/>
            <a:cxnLst/>
            <a:rect l="l" t="t" r="r" b="b"/>
            <a:pathLst>
              <a:path w="3124200" h="812800">
                <a:moveTo>
                  <a:pt x="2988729" y="0"/>
                </a:moveTo>
                <a:lnTo>
                  <a:pt x="135470" y="0"/>
                </a:lnTo>
                <a:lnTo>
                  <a:pt x="92652" y="6906"/>
                </a:lnTo>
                <a:lnTo>
                  <a:pt x="55464" y="26138"/>
                </a:lnTo>
                <a:lnTo>
                  <a:pt x="26138" y="55464"/>
                </a:lnTo>
                <a:lnTo>
                  <a:pt x="6906" y="92652"/>
                </a:lnTo>
                <a:lnTo>
                  <a:pt x="0" y="135470"/>
                </a:lnTo>
                <a:lnTo>
                  <a:pt x="0" y="677329"/>
                </a:lnTo>
                <a:lnTo>
                  <a:pt x="6906" y="720147"/>
                </a:lnTo>
                <a:lnTo>
                  <a:pt x="26138" y="757335"/>
                </a:lnTo>
                <a:lnTo>
                  <a:pt x="55464" y="786661"/>
                </a:lnTo>
                <a:lnTo>
                  <a:pt x="92652" y="805893"/>
                </a:lnTo>
                <a:lnTo>
                  <a:pt x="135470" y="812800"/>
                </a:lnTo>
                <a:lnTo>
                  <a:pt x="2988729" y="812800"/>
                </a:lnTo>
                <a:lnTo>
                  <a:pt x="3031547" y="805893"/>
                </a:lnTo>
                <a:lnTo>
                  <a:pt x="3068735" y="786661"/>
                </a:lnTo>
                <a:lnTo>
                  <a:pt x="3098061" y="757335"/>
                </a:lnTo>
                <a:lnTo>
                  <a:pt x="3117293" y="720147"/>
                </a:lnTo>
                <a:lnTo>
                  <a:pt x="3124200" y="677329"/>
                </a:lnTo>
                <a:lnTo>
                  <a:pt x="3124200" y="135470"/>
                </a:lnTo>
                <a:lnTo>
                  <a:pt x="3117293" y="92652"/>
                </a:lnTo>
                <a:lnTo>
                  <a:pt x="3098061" y="55464"/>
                </a:lnTo>
                <a:lnTo>
                  <a:pt x="3068735" y="26138"/>
                </a:lnTo>
                <a:lnTo>
                  <a:pt x="3031547" y="6906"/>
                </a:lnTo>
                <a:lnTo>
                  <a:pt x="2988729" y="0"/>
                </a:lnTo>
                <a:close/>
              </a:path>
            </a:pathLst>
          </a:custGeom>
          <a:solidFill>
            <a:srgbClr val="773F9B"/>
          </a:solidFill>
        </p:spPr>
        <p:txBody>
          <a:bodyPr wrap="square" lIns="0" tIns="0" rIns="0" bIns="0" rtlCol="0"/>
          <a:lstStyle/>
          <a:p>
            <a:endParaRPr/>
          </a:p>
        </p:txBody>
      </p:sp>
      <p:sp>
        <p:nvSpPr>
          <p:cNvPr id="22" name="object 22"/>
          <p:cNvSpPr/>
          <p:nvPr/>
        </p:nvSpPr>
        <p:spPr>
          <a:xfrm>
            <a:off x="6581180" y="3170039"/>
            <a:ext cx="2232422" cy="607219"/>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6590109" y="3178969"/>
            <a:ext cx="2196703" cy="571500"/>
          </a:xfrm>
          <a:custGeom>
            <a:avLst/>
            <a:gdLst/>
            <a:ahLst/>
            <a:cxnLst/>
            <a:rect l="l" t="t" r="r" b="b"/>
            <a:pathLst>
              <a:path w="3124200" h="812800">
                <a:moveTo>
                  <a:pt x="2988729" y="0"/>
                </a:moveTo>
                <a:lnTo>
                  <a:pt x="135470" y="0"/>
                </a:lnTo>
                <a:lnTo>
                  <a:pt x="92652" y="6906"/>
                </a:lnTo>
                <a:lnTo>
                  <a:pt x="55464" y="26138"/>
                </a:lnTo>
                <a:lnTo>
                  <a:pt x="26138" y="55464"/>
                </a:lnTo>
                <a:lnTo>
                  <a:pt x="6906" y="92652"/>
                </a:lnTo>
                <a:lnTo>
                  <a:pt x="0" y="135470"/>
                </a:lnTo>
                <a:lnTo>
                  <a:pt x="0" y="677329"/>
                </a:lnTo>
                <a:lnTo>
                  <a:pt x="6906" y="720147"/>
                </a:lnTo>
                <a:lnTo>
                  <a:pt x="26138" y="757335"/>
                </a:lnTo>
                <a:lnTo>
                  <a:pt x="55464" y="786661"/>
                </a:lnTo>
                <a:lnTo>
                  <a:pt x="92652" y="805893"/>
                </a:lnTo>
                <a:lnTo>
                  <a:pt x="135470" y="812800"/>
                </a:lnTo>
                <a:lnTo>
                  <a:pt x="2988729" y="812800"/>
                </a:lnTo>
                <a:lnTo>
                  <a:pt x="3031547" y="805893"/>
                </a:lnTo>
                <a:lnTo>
                  <a:pt x="3068735" y="786661"/>
                </a:lnTo>
                <a:lnTo>
                  <a:pt x="3098061" y="757335"/>
                </a:lnTo>
                <a:lnTo>
                  <a:pt x="3117293" y="720147"/>
                </a:lnTo>
                <a:lnTo>
                  <a:pt x="3124200" y="677329"/>
                </a:lnTo>
                <a:lnTo>
                  <a:pt x="3124200" y="135470"/>
                </a:lnTo>
                <a:lnTo>
                  <a:pt x="3117293" y="92652"/>
                </a:lnTo>
                <a:lnTo>
                  <a:pt x="3098061" y="55464"/>
                </a:lnTo>
                <a:lnTo>
                  <a:pt x="3068735" y="26138"/>
                </a:lnTo>
                <a:lnTo>
                  <a:pt x="3031547" y="6906"/>
                </a:lnTo>
                <a:lnTo>
                  <a:pt x="2988729" y="0"/>
                </a:lnTo>
                <a:close/>
              </a:path>
            </a:pathLst>
          </a:custGeom>
          <a:solidFill>
            <a:srgbClr val="773F9B"/>
          </a:solidFill>
        </p:spPr>
        <p:txBody>
          <a:bodyPr wrap="square" lIns="0" tIns="0" rIns="0" bIns="0" rtlCol="0"/>
          <a:lstStyle/>
          <a:p>
            <a:endParaRPr/>
          </a:p>
        </p:txBody>
      </p:sp>
      <p:sp>
        <p:nvSpPr>
          <p:cNvPr id="24" name="object 24"/>
          <p:cNvSpPr/>
          <p:nvPr/>
        </p:nvSpPr>
        <p:spPr>
          <a:xfrm>
            <a:off x="5339882" y="2059481"/>
            <a:ext cx="1256406" cy="704552"/>
          </a:xfrm>
          <a:custGeom>
            <a:avLst/>
            <a:gdLst/>
            <a:ahLst/>
            <a:cxnLst/>
            <a:rect l="l" t="t" r="r" b="b"/>
            <a:pathLst>
              <a:path w="1786890" h="1002029">
                <a:moveTo>
                  <a:pt x="137544" y="795943"/>
                </a:moveTo>
                <a:lnTo>
                  <a:pt x="127823" y="796502"/>
                </a:lnTo>
                <a:lnTo>
                  <a:pt x="119024" y="800667"/>
                </a:lnTo>
                <a:lnTo>
                  <a:pt x="112268" y="808151"/>
                </a:lnTo>
                <a:lnTo>
                  <a:pt x="0" y="997330"/>
                </a:lnTo>
                <a:lnTo>
                  <a:pt x="219925" y="1001928"/>
                </a:lnTo>
                <a:lnTo>
                  <a:pt x="229850" y="1000139"/>
                </a:lnTo>
                <a:lnTo>
                  <a:pt x="238036" y="994868"/>
                </a:lnTo>
                <a:lnTo>
                  <a:pt x="243650" y="986914"/>
                </a:lnTo>
                <a:lnTo>
                  <a:pt x="245859" y="977074"/>
                </a:lnTo>
                <a:lnTo>
                  <a:pt x="244068" y="967143"/>
                </a:lnTo>
                <a:lnTo>
                  <a:pt x="238793" y="958954"/>
                </a:lnTo>
                <a:lnTo>
                  <a:pt x="230834" y="953342"/>
                </a:lnTo>
                <a:lnTo>
                  <a:pt x="220992" y="951141"/>
                </a:lnTo>
                <a:lnTo>
                  <a:pt x="138531" y="949413"/>
                </a:lnTo>
                <a:lnTo>
                  <a:pt x="218444" y="905014"/>
                </a:lnTo>
                <a:lnTo>
                  <a:pt x="113855" y="905014"/>
                </a:lnTo>
                <a:lnTo>
                  <a:pt x="155956" y="834072"/>
                </a:lnTo>
                <a:lnTo>
                  <a:pt x="159280" y="824550"/>
                </a:lnTo>
                <a:lnTo>
                  <a:pt x="158716" y="814830"/>
                </a:lnTo>
                <a:lnTo>
                  <a:pt x="154550" y="806031"/>
                </a:lnTo>
                <a:lnTo>
                  <a:pt x="147066" y="799274"/>
                </a:lnTo>
                <a:lnTo>
                  <a:pt x="137544" y="795943"/>
                </a:lnTo>
                <a:close/>
              </a:path>
              <a:path w="1786890" h="1002029">
                <a:moveTo>
                  <a:pt x="1566849" y="0"/>
                </a:moveTo>
                <a:lnTo>
                  <a:pt x="1556918" y="1788"/>
                </a:lnTo>
                <a:lnTo>
                  <a:pt x="1548730" y="7059"/>
                </a:lnTo>
                <a:lnTo>
                  <a:pt x="1543118" y="15014"/>
                </a:lnTo>
                <a:lnTo>
                  <a:pt x="1540916" y="24853"/>
                </a:lnTo>
                <a:lnTo>
                  <a:pt x="1542706" y="34785"/>
                </a:lnTo>
                <a:lnTo>
                  <a:pt x="1547982" y="42973"/>
                </a:lnTo>
                <a:lnTo>
                  <a:pt x="1555941" y="48585"/>
                </a:lnTo>
                <a:lnTo>
                  <a:pt x="1565783" y="50787"/>
                </a:lnTo>
                <a:lnTo>
                  <a:pt x="1648244" y="52514"/>
                </a:lnTo>
                <a:lnTo>
                  <a:pt x="113855" y="905014"/>
                </a:lnTo>
                <a:lnTo>
                  <a:pt x="218444" y="905014"/>
                </a:lnTo>
                <a:lnTo>
                  <a:pt x="1672920" y="96913"/>
                </a:lnTo>
                <a:lnTo>
                  <a:pt x="1731994" y="96913"/>
                </a:lnTo>
                <a:lnTo>
                  <a:pt x="1786775" y="4610"/>
                </a:lnTo>
                <a:lnTo>
                  <a:pt x="1566849" y="0"/>
                </a:lnTo>
                <a:close/>
              </a:path>
              <a:path w="1786890" h="1002029">
                <a:moveTo>
                  <a:pt x="1731994" y="96913"/>
                </a:moveTo>
                <a:lnTo>
                  <a:pt x="1672920" y="96913"/>
                </a:lnTo>
                <a:lnTo>
                  <a:pt x="1630819" y="167855"/>
                </a:lnTo>
                <a:lnTo>
                  <a:pt x="1627490" y="177370"/>
                </a:lnTo>
                <a:lnTo>
                  <a:pt x="1628052" y="187088"/>
                </a:lnTo>
                <a:lnTo>
                  <a:pt x="1632218" y="195889"/>
                </a:lnTo>
                <a:lnTo>
                  <a:pt x="1639697" y="202653"/>
                </a:lnTo>
                <a:lnTo>
                  <a:pt x="1649218" y="205985"/>
                </a:lnTo>
                <a:lnTo>
                  <a:pt x="1658940" y="205425"/>
                </a:lnTo>
                <a:lnTo>
                  <a:pt x="1667743" y="201260"/>
                </a:lnTo>
                <a:lnTo>
                  <a:pt x="1674507" y="193776"/>
                </a:lnTo>
                <a:lnTo>
                  <a:pt x="1731994" y="96913"/>
                </a:lnTo>
                <a:close/>
              </a:path>
            </a:pathLst>
          </a:custGeom>
          <a:solidFill>
            <a:srgbClr val="53585F"/>
          </a:solidFill>
        </p:spPr>
        <p:txBody>
          <a:bodyPr wrap="square" lIns="0" tIns="0" rIns="0" bIns="0" rtlCol="0"/>
          <a:lstStyle/>
          <a:p>
            <a:endParaRPr/>
          </a:p>
        </p:txBody>
      </p:sp>
      <p:sp>
        <p:nvSpPr>
          <p:cNvPr id="25" name="object 25"/>
          <p:cNvSpPr/>
          <p:nvPr/>
        </p:nvSpPr>
        <p:spPr>
          <a:xfrm>
            <a:off x="5339873" y="2678335"/>
            <a:ext cx="1256406" cy="161181"/>
          </a:xfrm>
          <a:custGeom>
            <a:avLst/>
            <a:gdLst/>
            <a:ahLst/>
            <a:cxnLst/>
            <a:rect l="l" t="t" r="r" b="b"/>
            <a:pathLst>
              <a:path w="1786890" h="229235">
                <a:moveTo>
                  <a:pt x="202984" y="0"/>
                </a:moveTo>
                <a:lnTo>
                  <a:pt x="196062" y="736"/>
                </a:lnTo>
                <a:lnTo>
                  <a:pt x="0" y="115112"/>
                </a:lnTo>
                <a:lnTo>
                  <a:pt x="190004" y="225958"/>
                </a:lnTo>
                <a:lnTo>
                  <a:pt x="199550" y="229212"/>
                </a:lnTo>
                <a:lnTo>
                  <a:pt x="209269" y="228577"/>
                </a:lnTo>
                <a:lnTo>
                  <a:pt x="218042" y="224347"/>
                </a:lnTo>
                <a:lnTo>
                  <a:pt x="224751" y="216814"/>
                </a:lnTo>
                <a:lnTo>
                  <a:pt x="228005" y="207268"/>
                </a:lnTo>
                <a:lnTo>
                  <a:pt x="227371" y="197551"/>
                </a:lnTo>
                <a:lnTo>
                  <a:pt x="223140" y="188782"/>
                </a:lnTo>
                <a:lnTo>
                  <a:pt x="215607" y="182079"/>
                </a:lnTo>
                <a:lnTo>
                  <a:pt x="144360" y="140512"/>
                </a:lnTo>
                <a:lnTo>
                  <a:pt x="1743259" y="140512"/>
                </a:lnTo>
                <a:lnTo>
                  <a:pt x="1786801" y="115112"/>
                </a:lnTo>
                <a:lnTo>
                  <a:pt x="1743254" y="89712"/>
                </a:lnTo>
                <a:lnTo>
                  <a:pt x="144360" y="89712"/>
                </a:lnTo>
                <a:lnTo>
                  <a:pt x="215607" y="48158"/>
                </a:lnTo>
                <a:lnTo>
                  <a:pt x="223140" y="41448"/>
                </a:lnTo>
                <a:lnTo>
                  <a:pt x="227371" y="32675"/>
                </a:lnTo>
                <a:lnTo>
                  <a:pt x="228005" y="22957"/>
                </a:lnTo>
                <a:lnTo>
                  <a:pt x="224751" y="13411"/>
                </a:lnTo>
                <a:lnTo>
                  <a:pt x="221208" y="7353"/>
                </a:lnTo>
                <a:lnTo>
                  <a:pt x="215557" y="3302"/>
                </a:lnTo>
                <a:lnTo>
                  <a:pt x="202984" y="0"/>
                </a:lnTo>
                <a:close/>
              </a:path>
              <a:path w="1786890" h="229235">
                <a:moveTo>
                  <a:pt x="1743259" y="140512"/>
                </a:moveTo>
                <a:lnTo>
                  <a:pt x="1642440" y="140512"/>
                </a:lnTo>
                <a:lnTo>
                  <a:pt x="1571193" y="182079"/>
                </a:lnTo>
                <a:lnTo>
                  <a:pt x="1563660" y="188782"/>
                </a:lnTo>
                <a:lnTo>
                  <a:pt x="1559429" y="197551"/>
                </a:lnTo>
                <a:lnTo>
                  <a:pt x="1558795" y="207268"/>
                </a:lnTo>
                <a:lnTo>
                  <a:pt x="1562049" y="216814"/>
                </a:lnTo>
                <a:lnTo>
                  <a:pt x="1568756" y="224347"/>
                </a:lnTo>
                <a:lnTo>
                  <a:pt x="1577525" y="228577"/>
                </a:lnTo>
                <a:lnTo>
                  <a:pt x="1587239" y="229212"/>
                </a:lnTo>
                <a:lnTo>
                  <a:pt x="1596783" y="225958"/>
                </a:lnTo>
                <a:lnTo>
                  <a:pt x="1743259" y="140512"/>
                </a:lnTo>
                <a:close/>
              </a:path>
              <a:path w="1786890" h="229235">
                <a:moveTo>
                  <a:pt x="1587239" y="1018"/>
                </a:moveTo>
                <a:lnTo>
                  <a:pt x="1577522" y="1650"/>
                </a:lnTo>
                <a:lnTo>
                  <a:pt x="1568756" y="5878"/>
                </a:lnTo>
                <a:lnTo>
                  <a:pt x="1562049" y="13411"/>
                </a:lnTo>
                <a:lnTo>
                  <a:pt x="1558795" y="22957"/>
                </a:lnTo>
                <a:lnTo>
                  <a:pt x="1559429" y="32675"/>
                </a:lnTo>
                <a:lnTo>
                  <a:pt x="1563660" y="41448"/>
                </a:lnTo>
                <a:lnTo>
                  <a:pt x="1571193" y="48158"/>
                </a:lnTo>
                <a:lnTo>
                  <a:pt x="1642440" y="89712"/>
                </a:lnTo>
                <a:lnTo>
                  <a:pt x="1743254" y="89712"/>
                </a:lnTo>
                <a:lnTo>
                  <a:pt x="1596783" y="4279"/>
                </a:lnTo>
                <a:lnTo>
                  <a:pt x="1587239" y="1018"/>
                </a:lnTo>
                <a:close/>
              </a:path>
            </a:pathLst>
          </a:custGeom>
          <a:solidFill>
            <a:srgbClr val="53585F"/>
          </a:solidFill>
        </p:spPr>
        <p:txBody>
          <a:bodyPr wrap="square" lIns="0" tIns="0" rIns="0" bIns="0" rtlCol="0"/>
          <a:lstStyle/>
          <a:p>
            <a:endParaRPr/>
          </a:p>
        </p:txBody>
      </p:sp>
      <p:sp>
        <p:nvSpPr>
          <p:cNvPr id="26" name="object 26"/>
          <p:cNvSpPr/>
          <p:nvPr/>
        </p:nvSpPr>
        <p:spPr>
          <a:xfrm>
            <a:off x="5339882" y="2756398"/>
            <a:ext cx="1256406" cy="708124"/>
          </a:xfrm>
          <a:custGeom>
            <a:avLst/>
            <a:gdLst/>
            <a:ahLst/>
            <a:cxnLst/>
            <a:rect l="l" t="t" r="r" b="b"/>
            <a:pathLst>
              <a:path w="1786890" h="1007110">
                <a:moveTo>
                  <a:pt x="217738" y="96647"/>
                </a:moveTo>
                <a:lnTo>
                  <a:pt x="113614" y="96647"/>
                </a:lnTo>
                <a:lnTo>
                  <a:pt x="1648371" y="954595"/>
                </a:lnTo>
                <a:lnTo>
                  <a:pt x="1565897" y="956106"/>
                </a:lnTo>
                <a:lnTo>
                  <a:pt x="1556051" y="958282"/>
                </a:lnTo>
                <a:lnTo>
                  <a:pt x="1548079" y="963872"/>
                </a:lnTo>
                <a:lnTo>
                  <a:pt x="1542783" y="972044"/>
                </a:lnTo>
                <a:lnTo>
                  <a:pt x="1540967" y="981963"/>
                </a:lnTo>
                <a:lnTo>
                  <a:pt x="1543148" y="991810"/>
                </a:lnTo>
                <a:lnTo>
                  <a:pt x="1548739" y="999782"/>
                </a:lnTo>
                <a:lnTo>
                  <a:pt x="1556912" y="1005077"/>
                </a:lnTo>
                <a:lnTo>
                  <a:pt x="1566837" y="1006894"/>
                </a:lnTo>
                <a:lnTo>
                  <a:pt x="1786775" y="1002855"/>
                </a:lnTo>
                <a:lnTo>
                  <a:pt x="1732140" y="910247"/>
                </a:lnTo>
                <a:lnTo>
                  <a:pt x="1673161" y="910247"/>
                </a:lnTo>
                <a:lnTo>
                  <a:pt x="217738" y="96647"/>
                </a:lnTo>
                <a:close/>
              </a:path>
              <a:path w="1786890" h="1007110">
                <a:moveTo>
                  <a:pt x="1649746" y="801122"/>
                </a:moveTo>
                <a:lnTo>
                  <a:pt x="1640217" y="804430"/>
                </a:lnTo>
                <a:lnTo>
                  <a:pt x="1632717" y="811171"/>
                </a:lnTo>
                <a:lnTo>
                  <a:pt x="1628528" y="819959"/>
                </a:lnTo>
                <a:lnTo>
                  <a:pt x="1627942" y="829676"/>
                </a:lnTo>
                <a:lnTo>
                  <a:pt x="1631251" y="839203"/>
                </a:lnTo>
                <a:lnTo>
                  <a:pt x="1673161" y="910247"/>
                </a:lnTo>
                <a:lnTo>
                  <a:pt x="1732140" y="910247"/>
                </a:lnTo>
                <a:lnTo>
                  <a:pt x="1675002" y="813396"/>
                </a:lnTo>
                <a:lnTo>
                  <a:pt x="1668260" y="805896"/>
                </a:lnTo>
                <a:lnTo>
                  <a:pt x="1659467" y="801708"/>
                </a:lnTo>
                <a:lnTo>
                  <a:pt x="1649746" y="801122"/>
                </a:lnTo>
                <a:close/>
              </a:path>
              <a:path w="1786890" h="1007110">
                <a:moveTo>
                  <a:pt x="219938" y="0"/>
                </a:moveTo>
                <a:lnTo>
                  <a:pt x="0" y="4038"/>
                </a:lnTo>
                <a:lnTo>
                  <a:pt x="111772" y="193497"/>
                </a:lnTo>
                <a:lnTo>
                  <a:pt x="118513" y="200997"/>
                </a:lnTo>
                <a:lnTo>
                  <a:pt x="127303" y="205185"/>
                </a:lnTo>
                <a:lnTo>
                  <a:pt x="137024" y="205771"/>
                </a:lnTo>
                <a:lnTo>
                  <a:pt x="146558" y="202463"/>
                </a:lnTo>
                <a:lnTo>
                  <a:pt x="113614" y="96647"/>
                </a:lnTo>
                <a:lnTo>
                  <a:pt x="217738" y="96647"/>
                </a:lnTo>
                <a:lnTo>
                  <a:pt x="138404" y="52298"/>
                </a:lnTo>
                <a:lnTo>
                  <a:pt x="220865" y="50787"/>
                </a:lnTo>
                <a:lnTo>
                  <a:pt x="230718" y="48611"/>
                </a:lnTo>
                <a:lnTo>
                  <a:pt x="238693" y="43021"/>
                </a:lnTo>
                <a:lnTo>
                  <a:pt x="243986" y="34849"/>
                </a:lnTo>
                <a:lnTo>
                  <a:pt x="245795" y="24930"/>
                </a:lnTo>
                <a:lnTo>
                  <a:pt x="243620" y="15084"/>
                </a:lnTo>
                <a:lnTo>
                  <a:pt x="238029" y="7112"/>
                </a:lnTo>
                <a:lnTo>
                  <a:pt x="229858" y="1816"/>
                </a:lnTo>
                <a:lnTo>
                  <a:pt x="219938" y="0"/>
                </a:lnTo>
                <a:close/>
              </a:path>
            </a:pathLst>
          </a:custGeom>
          <a:solidFill>
            <a:srgbClr val="53585F"/>
          </a:solid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descr="C:\Users\NTTDATA\Desktop\Microservices Communication_ Ribbon as a Load balancer.jpg"/>
          <p:cNvPicPr>
            <a:picLocks noChangeAspect="1" noChangeArrowheads="1"/>
          </p:cNvPicPr>
          <p:nvPr/>
        </p:nvPicPr>
        <p:blipFill>
          <a:blip r:embed="rId2"/>
          <a:srcRect/>
          <a:stretch>
            <a:fillRect/>
          </a:stretch>
        </p:blipFill>
        <p:spPr bwMode="auto">
          <a:xfrm>
            <a:off x="1524000" y="1143000"/>
            <a:ext cx="6096000" cy="4572000"/>
          </a:xfrm>
          <a:prstGeom prst="rect">
            <a:avLst/>
          </a:prstGeom>
          <a:noFill/>
        </p:spPr>
      </p:pic>
      <p:sp>
        <p:nvSpPr>
          <p:cNvPr id="6" name="Rectangle 5"/>
          <p:cNvSpPr/>
          <p:nvPr/>
        </p:nvSpPr>
        <p:spPr>
          <a:xfrm>
            <a:off x="1524000" y="228600"/>
            <a:ext cx="586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Ribbon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586" y="6795492"/>
            <a:ext cx="1022449" cy="62508"/>
          </a:xfrm>
          <a:custGeom>
            <a:avLst/>
            <a:gdLst/>
            <a:ahLst/>
            <a:cxnLst/>
            <a:rect l="l" t="t" r="r" b="b"/>
            <a:pathLst>
              <a:path w="1454150" h="88900">
                <a:moveTo>
                  <a:pt x="0" y="88900"/>
                </a:moveTo>
                <a:lnTo>
                  <a:pt x="1454150" y="88900"/>
                </a:lnTo>
                <a:lnTo>
                  <a:pt x="1454150" y="0"/>
                </a:lnTo>
                <a:lnTo>
                  <a:pt x="0" y="0"/>
                </a:lnTo>
                <a:lnTo>
                  <a:pt x="0" y="88900"/>
                </a:lnTo>
                <a:close/>
              </a:path>
            </a:pathLst>
          </a:custGeom>
          <a:solidFill>
            <a:srgbClr val="F29D62"/>
          </a:solidFill>
        </p:spPr>
        <p:txBody>
          <a:bodyPr wrap="square" lIns="0" tIns="0" rIns="0" bIns="0" rtlCol="0"/>
          <a:lstStyle/>
          <a:p>
            <a:endParaRPr/>
          </a:p>
        </p:txBody>
      </p:sp>
      <p:sp>
        <p:nvSpPr>
          <p:cNvPr id="3" name="object 3"/>
          <p:cNvSpPr txBox="1">
            <a:spLocks noGrp="1"/>
          </p:cNvSpPr>
          <p:nvPr>
            <p:ph type="title"/>
          </p:nvPr>
        </p:nvSpPr>
        <p:spPr>
          <a:xfrm>
            <a:off x="26789" y="0"/>
            <a:ext cx="6866037" cy="686125"/>
          </a:xfrm>
          <a:prstGeom prst="rect">
            <a:avLst/>
          </a:prstGeom>
        </p:spPr>
        <p:txBody>
          <a:bodyPr vert="horz" wrap="square" lIns="0" tIns="8929" rIns="0" bIns="0" rtlCol="0">
            <a:spAutoFit/>
          </a:bodyPr>
          <a:lstStyle/>
          <a:p>
            <a:pPr marL="8929">
              <a:spcBef>
                <a:spcPts val="70"/>
              </a:spcBef>
            </a:pPr>
            <a:r>
              <a:rPr spc="-158" dirty="0">
                <a:solidFill>
                  <a:srgbClr val="565656"/>
                </a:solidFill>
              </a:rPr>
              <a:t>RestTemplate </a:t>
            </a:r>
            <a:r>
              <a:rPr spc="-134" dirty="0">
                <a:solidFill>
                  <a:srgbClr val="565656"/>
                </a:solidFill>
              </a:rPr>
              <a:t>&amp;</a:t>
            </a:r>
            <a:r>
              <a:rPr spc="-784" dirty="0">
                <a:solidFill>
                  <a:srgbClr val="565656"/>
                </a:solidFill>
              </a:rPr>
              <a:t> </a:t>
            </a:r>
            <a:r>
              <a:rPr spc="-32" dirty="0">
                <a:solidFill>
                  <a:srgbClr val="565656"/>
                </a:solidFill>
              </a:rPr>
              <a:t>Load</a:t>
            </a:r>
          </a:p>
        </p:txBody>
      </p:sp>
      <p:sp>
        <p:nvSpPr>
          <p:cNvPr id="4" name="object 4"/>
          <p:cNvSpPr txBox="1"/>
          <p:nvPr/>
        </p:nvSpPr>
        <p:spPr>
          <a:xfrm>
            <a:off x="26789" y="711803"/>
            <a:ext cx="3243263" cy="917972"/>
          </a:xfrm>
          <a:prstGeom prst="rect">
            <a:avLst/>
          </a:prstGeom>
        </p:spPr>
        <p:txBody>
          <a:bodyPr vert="horz" wrap="square" lIns="0" tIns="8929" rIns="0" bIns="0" rtlCol="0">
            <a:spAutoFit/>
          </a:bodyPr>
          <a:lstStyle/>
          <a:p>
            <a:pPr marL="8929">
              <a:spcBef>
                <a:spcPts val="70"/>
              </a:spcBef>
            </a:pPr>
            <a:r>
              <a:rPr sz="5900" spc="4" dirty="0">
                <a:solidFill>
                  <a:srgbClr val="565656"/>
                </a:solidFill>
                <a:latin typeface="Trebuchet MS"/>
                <a:cs typeface="Trebuchet MS"/>
              </a:rPr>
              <a:t>Balancing</a:t>
            </a:r>
            <a:endParaRPr sz="5900">
              <a:latin typeface="Trebuchet MS"/>
              <a:cs typeface="Trebuchet MS"/>
            </a:endParaRPr>
          </a:p>
        </p:txBody>
      </p:sp>
      <p:sp>
        <p:nvSpPr>
          <p:cNvPr id="5" name="object 5"/>
          <p:cNvSpPr/>
          <p:nvPr/>
        </p:nvSpPr>
        <p:spPr>
          <a:xfrm>
            <a:off x="2853035" y="1692176"/>
            <a:ext cx="6290965" cy="5165824"/>
          </a:xfrm>
          <a:custGeom>
            <a:avLst/>
            <a:gdLst/>
            <a:ahLst/>
            <a:cxnLst/>
            <a:rect l="l" t="t" r="r" b="b"/>
            <a:pathLst>
              <a:path w="8947150" h="7346950">
                <a:moveTo>
                  <a:pt x="0" y="0"/>
                </a:moveTo>
                <a:lnTo>
                  <a:pt x="8947150" y="0"/>
                </a:lnTo>
                <a:lnTo>
                  <a:pt x="8947150" y="7346950"/>
                </a:lnTo>
                <a:lnTo>
                  <a:pt x="0" y="7346950"/>
                </a:lnTo>
                <a:lnTo>
                  <a:pt x="0" y="0"/>
                </a:lnTo>
                <a:close/>
              </a:path>
            </a:pathLst>
          </a:custGeom>
          <a:solidFill>
            <a:srgbClr val="FFFFCC"/>
          </a:solidFill>
        </p:spPr>
        <p:txBody>
          <a:bodyPr wrap="square" lIns="0" tIns="0" rIns="0" bIns="0" rtlCol="0"/>
          <a:lstStyle/>
          <a:p>
            <a:endParaRPr/>
          </a:p>
        </p:txBody>
      </p:sp>
      <p:sp>
        <p:nvSpPr>
          <p:cNvPr id="6" name="object 6"/>
          <p:cNvSpPr/>
          <p:nvPr/>
        </p:nvSpPr>
        <p:spPr>
          <a:xfrm>
            <a:off x="2853035" y="1687711"/>
            <a:ext cx="6290965" cy="8930"/>
          </a:xfrm>
          <a:custGeom>
            <a:avLst/>
            <a:gdLst/>
            <a:ahLst/>
            <a:cxnLst/>
            <a:rect l="l" t="t" r="r" b="b"/>
            <a:pathLst>
              <a:path w="8947150" h="12700">
                <a:moveTo>
                  <a:pt x="0" y="0"/>
                </a:moveTo>
                <a:lnTo>
                  <a:pt x="8947149" y="0"/>
                </a:lnTo>
                <a:lnTo>
                  <a:pt x="8947149" y="12700"/>
                </a:lnTo>
                <a:lnTo>
                  <a:pt x="0" y="1270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2853035" y="1692176"/>
            <a:ext cx="0" cy="53578"/>
          </a:xfrm>
          <a:custGeom>
            <a:avLst/>
            <a:gdLst/>
            <a:ahLst/>
            <a:cxnLst/>
            <a:rect l="l" t="t" r="r" b="b"/>
            <a:pathLst>
              <a:path h="76200">
                <a:moveTo>
                  <a:pt x="0" y="0"/>
                </a:moveTo>
                <a:lnTo>
                  <a:pt x="0" y="76200"/>
                </a:lnTo>
              </a:path>
            </a:pathLst>
          </a:custGeom>
          <a:ln w="12700">
            <a:solidFill>
              <a:srgbClr val="000000"/>
            </a:solidFill>
          </a:ln>
        </p:spPr>
        <p:txBody>
          <a:bodyPr wrap="square" lIns="0" tIns="0" rIns="0" bIns="0" rtlCol="0"/>
          <a:lstStyle/>
          <a:p>
            <a:endParaRPr/>
          </a:p>
        </p:txBody>
      </p:sp>
      <p:sp>
        <p:nvSpPr>
          <p:cNvPr id="8" name="object 8"/>
          <p:cNvSpPr/>
          <p:nvPr/>
        </p:nvSpPr>
        <p:spPr>
          <a:xfrm>
            <a:off x="2853035" y="2433340"/>
            <a:ext cx="0" cy="2098477"/>
          </a:xfrm>
          <a:custGeom>
            <a:avLst/>
            <a:gdLst/>
            <a:ahLst/>
            <a:cxnLst/>
            <a:rect l="l" t="t" r="r" b="b"/>
            <a:pathLst>
              <a:path h="2984500">
                <a:moveTo>
                  <a:pt x="0" y="0"/>
                </a:moveTo>
                <a:lnTo>
                  <a:pt x="0" y="2984500"/>
                </a:lnTo>
              </a:path>
            </a:pathLst>
          </a:custGeom>
          <a:ln w="12700">
            <a:solidFill>
              <a:srgbClr val="000000"/>
            </a:solidFill>
          </a:ln>
        </p:spPr>
        <p:txBody>
          <a:bodyPr wrap="square" lIns="0" tIns="0" rIns="0" bIns="0" rtlCol="0"/>
          <a:lstStyle/>
          <a:p>
            <a:endParaRPr/>
          </a:p>
        </p:txBody>
      </p:sp>
      <p:sp>
        <p:nvSpPr>
          <p:cNvPr id="9" name="object 9"/>
          <p:cNvSpPr/>
          <p:nvPr/>
        </p:nvSpPr>
        <p:spPr>
          <a:xfrm>
            <a:off x="2853035" y="5183684"/>
            <a:ext cx="0" cy="1674316"/>
          </a:xfrm>
          <a:custGeom>
            <a:avLst/>
            <a:gdLst/>
            <a:ahLst/>
            <a:cxnLst/>
            <a:rect l="l" t="t" r="r" b="b"/>
            <a:pathLst>
              <a:path h="2381250">
                <a:moveTo>
                  <a:pt x="0" y="0"/>
                </a:moveTo>
                <a:lnTo>
                  <a:pt x="0" y="2381249"/>
                </a:lnTo>
              </a:path>
            </a:pathLst>
          </a:custGeom>
          <a:ln w="12700">
            <a:solidFill>
              <a:srgbClr val="000000"/>
            </a:solidFill>
          </a:ln>
        </p:spPr>
        <p:txBody>
          <a:bodyPr wrap="square" lIns="0" tIns="0" rIns="0" bIns="0" rtlCol="0"/>
          <a:lstStyle/>
          <a:p>
            <a:endParaRPr/>
          </a:p>
        </p:txBody>
      </p:sp>
      <p:sp>
        <p:nvSpPr>
          <p:cNvPr id="10" name="object 10"/>
          <p:cNvSpPr txBox="1"/>
          <p:nvPr/>
        </p:nvSpPr>
        <p:spPr>
          <a:xfrm>
            <a:off x="3100808" y="1682076"/>
            <a:ext cx="4649242" cy="781022"/>
          </a:xfrm>
          <a:prstGeom prst="rect">
            <a:avLst/>
          </a:prstGeom>
        </p:spPr>
        <p:txBody>
          <a:bodyPr vert="horz" wrap="square" lIns="0" tIns="8929" rIns="0" bIns="0" rtlCol="0">
            <a:spAutoFit/>
          </a:bodyPr>
          <a:lstStyle/>
          <a:p>
            <a:pPr marL="8929">
              <a:spcBef>
                <a:spcPts val="70"/>
              </a:spcBef>
            </a:pPr>
            <a:r>
              <a:rPr spc="11" dirty="0">
                <a:solidFill>
                  <a:srgbClr val="646464"/>
                </a:solidFill>
                <a:latin typeface="Courier New"/>
                <a:cs typeface="Courier New"/>
              </a:rPr>
              <a:t>@RibbonClient</a:t>
            </a:r>
            <a:r>
              <a:rPr spc="11" dirty="0">
                <a:latin typeface="Courier New"/>
                <a:cs typeface="Courier New"/>
              </a:rPr>
              <a:t>(name </a:t>
            </a:r>
            <a:r>
              <a:rPr dirty="0">
                <a:latin typeface="Courier New"/>
                <a:cs typeface="Courier New"/>
              </a:rPr>
              <a:t>=</a:t>
            </a:r>
            <a:r>
              <a:rPr spc="-271" dirty="0">
                <a:latin typeface="Courier New"/>
                <a:cs typeface="Courier New"/>
              </a:rPr>
              <a:t> </a:t>
            </a:r>
            <a:r>
              <a:rPr spc="14" dirty="0">
                <a:solidFill>
                  <a:srgbClr val="2A00FF"/>
                </a:solidFill>
                <a:latin typeface="Courier New"/>
                <a:cs typeface="Courier New"/>
              </a:rPr>
              <a:t>"ribbonApp"</a:t>
            </a:r>
            <a:r>
              <a:rPr spc="14" dirty="0">
                <a:latin typeface="Courier New"/>
                <a:cs typeface="Courier New"/>
              </a:rPr>
              <a:t>)</a:t>
            </a:r>
            <a:endParaRPr>
              <a:latin typeface="Courier New"/>
              <a:cs typeface="Courier New"/>
            </a:endParaRPr>
          </a:p>
          <a:p>
            <a:pPr marL="8929">
              <a:spcBef>
                <a:spcPts val="1673"/>
              </a:spcBef>
            </a:pPr>
            <a:r>
              <a:rPr dirty="0">
                <a:latin typeface="Courier New"/>
                <a:cs typeface="Courier New"/>
              </a:rPr>
              <a:t>…</a:t>
            </a:r>
            <a:endParaRPr>
              <a:latin typeface="Courier New"/>
              <a:cs typeface="Courier New"/>
            </a:endParaRPr>
          </a:p>
        </p:txBody>
      </p:sp>
      <p:sp>
        <p:nvSpPr>
          <p:cNvPr id="11" name="object 11"/>
          <p:cNvSpPr txBox="1"/>
          <p:nvPr/>
        </p:nvSpPr>
        <p:spPr>
          <a:xfrm>
            <a:off x="3100807" y="2664342"/>
            <a:ext cx="5193953" cy="1756033"/>
          </a:xfrm>
          <a:prstGeom prst="rect">
            <a:avLst/>
          </a:prstGeom>
        </p:spPr>
        <p:txBody>
          <a:bodyPr vert="horz" wrap="square" lIns="0" tIns="8929" rIns="0" bIns="0" rtlCol="0">
            <a:spAutoFit/>
          </a:bodyPr>
          <a:lstStyle/>
          <a:p>
            <a:pPr marL="8929">
              <a:spcBef>
                <a:spcPts val="70"/>
              </a:spcBef>
            </a:pPr>
            <a:r>
              <a:rPr b="1" spc="18" dirty="0">
                <a:solidFill>
                  <a:srgbClr val="7F0055"/>
                </a:solidFill>
                <a:latin typeface="Courier New"/>
                <a:cs typeface="Courier New"/>
              </a:rPr>
              <a:t>public class </a:t>
            </a:r>
            <a:r>
              <a:rPr b="1" spc="21" dirty="0">
                <a:latin typeface="Courier New"/>
                <a:cs typeface="Courier New"/>
              </a:rPr>
              <a:t>RibbonApp</a:t>
            </a:r>
            <a:r>
              <a:rPr b="1" spc="-517" dirty="0">
                <a:latin typeface="Courier New"/>
                <a:cs typeface="Courier New"/>
              </a:rPr>
              <a:t> </a:t>
            </a:r>
            <a:r>
              <a:rPr b="1" dirty="0">
                <a:latin typeface="Courier New"/>
                <a:cs typeface="Courier New"/>
              </a:rPr>
              <a:t>{</a:t>
            </a:r>
            <a:endParaRPr>
              <a:latin typeface="Courier New"/>
              <a:cs typeface="Courier New"/>
            </a:endParaRPr>
          </a:p>
          <a:p>
            <a:pPr marL="410751">
              <a:spcBef>
                <a:spcPts val="1744"/>
              </a:spcBef>
            </a:pPr>
            <a:r>
              <a:rPr spc="25" dirty="0">
                <a:solidFill>
                  <a:srgbClr val="646464"/>
                </a:solidFill>
                <a:latin typeface="Courier New"/>
                <a:cs typeface="Courier New"/>
              </a:rPr>
              <a:t>@Autowired</a:t>
            </a:r>
            <a:endParaRPr>
              <a:latin typeface="Courier New"/>
              <a:cs typeface="Courier New"/>
            </a:endParaRPr>
          </a:p>
          <a:p>
            <a:pPr marL="410751" marR="3572">
              <a:lnSpc>
                <a:spcPct val="176300"/>
              </a:lnSpc>
            </a:pPr>
            <a:r>
              <a:rPr b="1" spc="21" dirty="0">
                <a:solidFill>
                  <a:srgbClr val="7F0055"/>
                </a:solidFill>
                <a:latin typeface="Courier New"/>
                <a:cs typeface="Courier New"/>
              </a:rPr>
              <a:t>private </a:t>
            </a:r>
            <a:r>
              <a:rPr b="1" spc="14" dirty="0">
                <a:latin typeface="Courier New"/>
                <a:cs typeface="Courier New"/>
              </a:rPr>
              <a:t>RestTemplate</a:t>
            </a:r>
            <a:r>
              <a:rPr b="1" spc="-443" dirty="0">
                <a:latin typeface="Courier New"/>
                <a:cs typeface="Courier New"/>
              </a:rPr>
              <a:t> </a:t>
            </a:r>
            <a:r>
              <a:rPr b="1" spc="18" dirty="0">
                <a:solidFill>
                  <a:srgbClr val="0000C0"/>
                </a:solidFill>
                <a:latin typeface="Courier New"/>
                <a:cs typeface="Courier New"/>
              </a:rPr>
              <a:t>restTemplate</a:t>
            </a:r>
            <a:r>
              <a:rPr b="1" spc="18" dirty="0">
                <a:latin typeface="Courier New"/>
                <a:cs typeface="Courier New"/>
              </a:rPr>
              <a:t>;  </a:t>
            </a:r>
            <a:r>
              <a:rPr b="1" spc="18" dirty="0">
                <a:solidFill>
                  <a:srgbClr val="7F0055"/>
                </a:solidFill>
                <a:latin typeface="Courier New"/>
                <a:cs typeface="Courier New"/>
              </a:rPr>
              <a:t>public void </a:t>
            </a:r>
            <a:r>
              <a:rPr b="1" spc="7" dirty="0">
                <a:latin typeface="Courier New"/>
                <a:cs typeface="Courier New"/>
              </a:rPr>
              <a:t>callMicroService()</a:t>
            </a:r>
            <a:r>
              <a:rPr b="1" spc="-457" dirty="0">
                <a:latin typeface="Courier New"/>
                <a:cs typeface="Courier New"/>
              </a:rPr>
              <a:t> </a:t>
            </a:r>
            <a:r>
              <a:rPr b="1" dirty="0">
                <a:latin typeface="Courier New"/>
                <a:cs typeface="Courier New"/>
              </a:rPr>
              <a:t>{</a:t>
            </a:r>
            <a:endParaRPr>
              <a:latin typeface="Courier New"/>
              <a:cs typeface="Courier New"/>
            </a:endParaRPr>
          </a:p>
        </p:txBody>
      </p:sp>
      <p:sp>
        <p:nvSpPr>
          <p:cNvPr id="12" name="object 12"/>
          <p:cNvSpPr txBox="1"/>
          <p:nvPr/>
        </p:nvSpPr>
        <p:spPr>
          <a:xfrm>
            <a:off x="3699097" y="4637802"/>
            <a:ext cx="3809851" cy="286015"/>
          </a:xfrm>
          <a:prstGeom prst="rect">
            <a:avLst/>
          </a:prstGeom>
        </p:spPr>
        <p:txBody>
          <a:bodyPr vert="horz" wrap="square" lIns="0" tIns="8929" rIns="0" bIns="0" rtlCol="0">
            <a:spAutoFit/>
          </a:bodyPr>
          <a:lstStyle/>
          <a:p>
            <a:pPr marL="8929">
              <a:spcBef>
                <a:spcPts val="70"/>
              </a:spcBef>
            </a:pPr>
            <a:r>
              <a:rPr spc="18" dirty="0">
                <a:latin typeface="Courier New"/>
                <a:cs typeface="Courier New"/>
              </a:rPr>
              <a:t>Store </a:t>
            </a:r>
            <a:r>
              <a:rPr spc="18" dirty="0">
                <a:solidFill>
                  <a:srgbClr val="6A3E3E"/>
                </a:solidFill>
                <a:latin typeface="Courier New"/>
                <a:cs typeface="Courier New"/>
              </a:rPr>
              <a:t>store </a:t>
            </a:r>
            <a:r>
              <a:rPr dirty="0">
                <a:latin typeface="Courier New"/>
                <a:cs typeface="Courier New"/>
              </a:rPr>
              <a:t>=</a:t>
            </a:r>
            <a:r>
              <a:rPr spc="-253" dirty="0">
                <a:latin typeface="Courier New"/>
                <a:cs typeface="Courier New"/>
              </a:rPr>
              <a:t> </a:t>
            </a:r>
            <a:r>
              <a:rPr spc="11" dirty="0">
                <a:solidFill>
                  <a:srgbClr val="0000C0"/>
                </a:solidFill>
                <a:latin typeface="Courier New"/>
                <a:cs typeface="Courier New"/>
              </a:rPr>
              <a:t>restTemplate</a:t>
            </a:r>
            <a:r>
              <a:rPr spc="11" dirty="0">
                <a:latin typeface="Courier New"/>
                <a:cs typeface="Courier New"/>
              </a:rPr>
              <a:t>.</a:t>
            </a:r>
            <a:endParaRPr>
              <a:latin typeface="Courier New"/>
              <a:cs typeface="Courier New"/>
            </a:endParaRPr>
          </a:p>
        </p:txBody>
      </p:sp>
      <p:sp>
        <p:nvSpPr>
          <p:cNvPr id="13" name="object 13"/>
          <p:cNvSpPr txBox="1"/>
          <p:nvPr/>
        </p:nvSpPr>
        <p:spPr>
          <a:xfrm>
            <a:off x="3502644" y="5414685"/>
            <a:ext cx="5211812" cy="584093"/>
          </a:xfrm>
          <a:prstGeom prst="rect">
            <a:avLst/>
          </a:prstGeom>
        </p:spPr>
        <p:txBody>
          <a:bodyPr vert="horz" wrap="square" lIns="0" tIns="19644" rIns="0" bIns="0" rtlCol="0">
            <a:spAutoFit/>
          </a:bodyPr>
          <a:lstStyle/>
          <a:p>
            <a:pPr marL="205376" marR="3572" indent="-196446">
              <a:lnSpc>
                <a:spcPts val="2180"/>
              </a:lnSpc>
              <a:spcBef>
                <a:spcPts val="154"/>
              </a:spcBef>
            </a:pPr>
            <a:r>
              <a:rPr spc="4" dirty="0">
                <a:latin typeface="Courier New"/>
                <a:cs typeface="Courier New"/>
              </a:rPr>
              <a:t>getForObject(</a:t>
            </a:r>
            <a:r>
              <a:rPr spc="4" dirty="0">
                <a:solidFill>
                  <a:srgbClr val="2A00FF"/>
                </a:solidFill>
                <a:latin typeface="Courier New"/>
                <a:cs typeface="Courier New"/>
              </a:rPr>
              <a:t>"</a:t>
            </a:r>
            <a:r>
              <a:rPr spc="4" dirty="0">
                <a:solidFill>
                  <a:srgbClr val="2A00FF"/>
                </a:solidFill>
                <a:latin typeface="Courier New"/>
                <a:cs typeface="Courier New"/>
                <a:hlinkClick r:id="rId2"/>
              </a:rPr>
              <a:t>http://stores/store/1"</a:t>
            </a:r>
            <a:r>
              <a:rPr spc="4" dirty="0">
                <a:latin typeface="Courier New"/>
                <a:cs typeface="Courier New"/>
              </a:rPr>
              <a:t>,  </a:t>
            </a:r>
            <a:r>
              <a:rPr spc="18" dirty="0">
                <a:latin typeface="Courier New"/>
                <a:cs typeface="Courier New"/>
              </a:rPr>
              <a:t>Store.</a:t>
            </a:r>
            <a:r>
              <a:rPr b="1" spc="18" dirty="0">
                <a:solidFill>
                  <a:srgbClr val="7F0055"/>
                </a:solidFill>
                <a:latin typeface="Courier New"/>
                <a:cs typeface="Courier New"/>
              </a:rPr>
              <a:t>class</a:t>
            </a:r>
            <a:r>
              <a:rPr b="1" spc="18" dirty="0">
                <a:latin typeface="Courier New"/>
                <a:cs typeface="Courier New"/>
              </a:rPr>
              <a:t>);</a:t>
            </a:r>
            <a:endParaRPr>
              <a:latin typeface="Courier New"/>
              <a:cs typeface="Courier New"/>
            </a:endParaRPr>
          </a:p>
        </p:txBody>
      </p:sp>
      <p:sp>
        <p:nvSpPr>
          <p:cNvPr id="14" name="object 14"/>
          <p:cNvSpPr txBox="1"/>
          <p:nvPr/>
        </p:nvSpPr>
        <p:spPr>
          <a:xfrm>
            <a:off x="3502643" y="6182638"/>
            <a:ext cx="157608" cy="296466"/>
          </a:xfrm>
          <a:prstGeom prst="rect">
            <a:avLst/>
          </a:prstGeom>
        </p:spPr>
        <p:txBody>
          <a:bodyPr vert="horz" wrap="square" lIns="0" tIns="8929" rIns="0" bIns="0" rtlCol="0">
            <a:spAutoFit/>
          </a:bodyPr>
          <a:lstStyle/>
          <a:p>
            <a:pPr marL="8929">
              <a:spcBef>
                <a:spcPts val="70"/>
              </a:spcBef>
            </a:pPr>
            <a:r>
              <a:rPr dirty="0">
                <a:latin typeface="Courier New"/>
                <a:cs typeface="Courier New"/>
              </a:rPr>
              <a:t>}</a:t>
            </a:r>
            <a:endParaRPr>
              <a:latin typeface="Courier New"/>
              <a:cs typeface="Courier New"/>
            </a:endParaRPr>
          </a:p>
        </p:txBody>
      </p:sp>
      <p:sp>
        <p:nvSpPr>
          <p:cNvPr id="15" name="object 15"/>
          <p:cNvSpPr txBox="1"/>
          <p:nvPr/>
        </p:nvSpPr>
        <p:spPr>
          <a:xfrm>
            <a:off x="3100807" y="6673771"/>
            <a:ext cx="157608" cy="296466"/>
          </a:xfrm>
          <a:prstGeom prst="rect">
            <a:avLst/>
          </a:prstGeom>
        </p:spPr>
        <p:txBody>
          <a:bodyPr vert="horz" wrap="square" lIns="0" tIns="8929" rIns="0" bIns="0" rtlCol="0">
            <a:spAutoFit/>
          </a:bodyPr>
          <a:lstStyle/>
          <a:p>
            <a:pPr marL="8929">
              <a:spcBef>
                <a:spcPts val="70"/>
              </a:spcBef>
            </a:pPr>
            <a:r>
              <a:rPr dirty="0">
                <a:latin typeface="Courier New"/>
                <a:cs typeface="Courier New"/>
              </a:rPr>
              <a:t>}</a:t>
            </a:r>
            <a:endParaRPr>
              <a:latin typeface="Courier New"/>
              <a:cs typeface="Courier New"/>
            </a:endParaRPr>
          </a:p>
        </p:txBody>
      </p:sp>
      <p:sp>
        <p:nvSpPr>
          <p:cNvPr id="16" name="object 16"/>
          <p:cNvSpPr/>
          <p:nvPr/>
        </p:nvSpPr>
        <p:spPr>
          <a:xfrm>
            <a:off x="4741664" y="1035844"/>
            <a:ext cx="3473648" cy="491133"/>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5607844" y="1009055"/>
            <a:ext cx="1741289" cy="616148"/>
          </a:xfrm>
          <a:prstGeom prst="rect">
            <a:avLst/>
          </a:prstGeom>
          <a:blipFill>
            <a:blip r:embed="rId4" cstate="print"/>
            <a:stretch>
              <a:fillRect/>
            </a:stretch>
          </a:blipFill>
        </p:spPr>
        <p:txBody>
          <a:bodyPr wrap="square" lIns="0" tIns="0" rIns="0" bIns="0" rtlCol="0"/>
          <a:lstStyle/>
          <a:p>
            <a:endParaRPr/>
          </a:p>
        </p:txBody>
      </p:sp>
      <p:sp>
        <p:nvSpPr>
          <p:cNvPr id="18" name="object 18"/>
          <p:cNvSpPr txBox="1"/>
          <p:nvPr/>
        </p:nvSpPr>
        <p:spPr>
          <a:xfrm>
            <a:off x="4772918" y="1067098"/>
            <a:ext cx="3375422" cy="294953"/>
          </a:xfrm>
          <a:prstGeom prst="rect">
            <a:avLst/>
          </a:prstGeom>
          <a:solidFill>
            <a:srgbClr val="FFFFCC"/>
          </a:solidFill>
          <a:ln w="12700">
            <a:solidFill>
              <a:srgbClr val="000000"/>
            </a:solidFill>
          </a:ln>
        </p:spPr>
        <p:txBody>
          <a:bodyPr vert="horz" wrap="square" lIns="0" tIns="0" rIns="0" bIns="0" rtlCol="0">
            <a:spAutoFit/>
          </a:bodyPr>
          <a:lstStyle/>
          <a:p>
            <a:pPr marL="1007679">
              <a:lnSpc>
                <a:spcPts val="2345"/>
              </a:lnSpc>
            </a:pPr>
            <a:r>
              <a:rPr sz="2000" spc="-186" dirty="0">
                <a:solidFill>
                  <a:srgbClr val="002060"/>
                </a:solidFill>
                <a:latin typeface="Arial"/>
                <a:cs typeface="Arial"/>
              </a:rPr>
              <a:t>Enable</a:t>
            </a:r>
            <a:r>
              <a:rPr sz="2000" spc="-95" dirty="0">
                <a:solidFill>
                  <a:srgbClr val="002060"/>
                </a:solidFill>
                <a:latin typeface="Arial"/>
                <a:cs typeface="Arial"/>
              </a:rPr>
              <a:t> </a:t>
            </a:r>
            <a:r>
              <a:rPr sz="2000" spc="-186" dirty="0">
                <a:solidFill>
                  <a:srgbClr val="002060"/>
                </a:solidFill>
                <a:latin typeface="Arial"/>
                <a:cs typeface="Arial"/>
              </a:rPr>
              <a:t>Ribbon</a:t>
            </a:r>
            <a:endParaRPr sz="2000">
              <a:latin typeface="Arial"/>
              <a:cs typeface="Arial"/>
            </a:endParaRPr>
          </a:p>
        </p:txBody>
      </p:sp>
      <p:sp>
        <p:nvSpPr>
          <p:cNvPr id="19" name="object 19"/>
          <p:cNvSpPr/>
          <p:nvPr/>
        </p:nvSpPr>
        <p:spPr>
          <a:xfrm>
            <a:off x="0" y="1714500"/>
            <a:ext cx="2973585" cy="785813"/>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1" y="1839516"/>
            <a:ext cx="3000374" cy="616148"/>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4465" y="1745754"/>
            <a:ext cx="2902148" cy="687586"/>
          </a:xfrm>
          <a:custGeom>
            <a:avLst/>
            <a:gdLst/>
            <a:ahLst/>
            <a:cxnLst/>
            <a:rect l="l" t="t" r="r" b="b"/>
            <a:pathLst>
              <a:path w="4127500" h="977900">
                <a:moveTo>
                  <a:pt x="0" y="0"/>
                </a:moveTo>
                <a:lnTo>
                  <a:pt x="4127500" y="0"/>
                </a:lnTo>
                <a:lnTo>
                  <a:pt x="4127500" y="977900"/>
                </a:lnTo>
                <a:lnTo>
                  <a:pt x="0" y="977900"/>
                </a:lnTo>
                <a:lnTo>
                  <a:pt x="0" y="0"/>
                </a:lnTo>
                <a:close/>
              </a:path>
            </a:pathLst>
          </a:custGeom>
          <a:solidFill>
            <a:srgbClr val="FFFFCC"/>
          </a:solidFill>
        </p:spPr>
        <p:txBody>
          <a:bodyPr wrap="square" lIns="0" tIns="0" rIns="0" bIns="0" rtlCol="0"/>
          <a:lstStyle/>
          <a:p>
            <a:endParaRPr/>
          </a:p>
        </p:txBody>
      </p:sp>
      <p:sp>
        <p:nvSpPr>
          <p:cNvPr id="22" name="object 22"/>
          <p:cNvSpPr/>
          <p:nvPr/>
        </p:nvSpPr>
        <p:spPr>
          <a:xfrm>
            <a:off x="4465" y="1745754"/>
            <a:ext cx="2902148" cy="687586"/>
          </a:xfrm>
          <a:custGeom>
            <a:avLst/>
            <a:gdLst/>
            <a:ahLst/>
            <a:cxnLst/>
            <a:rect l="l" t="t" r="r" b="b"/>
            <a:pathLst>
              <a:path w="4127500" h="977900">
                <a:moveTo>
                  <a:pt x="0" y="0"/>
                </a:moveTo>
                <a:lnTo>
                  <a:pt x="4127502" y="0"/>
                </a:lnTo>
                <a:lnTo>
                  <a:pt x="4127502" y="977900"/>
                </a:lnTo>
                <a:lnTo>
                  <a:pt x="0" y="977900"/>
                </a:lnTo>
                <a:lnTo>
                  <a:pt x="0" y="0"/>
                </a:lnTo>
                <a:close/>
              </a:path>
            </a:pathLst>
          </a:custGeom>
          <a:ln w="12700">
            <a:solidFill>
              <a:srgbClr val="000000"/>
            </a:solidFill>
          </a:ln>
        </p:spPr>
        <p:txBody>
          <a:bodyPr wrap="square" lIns="0" tIns="0" rIns="0" bIns="0" rtlCol="0"/>
          <a:lstStyle/>
          <a:p>
            <a:endParaRPr/>
          </a:p>
        </p:txBody>
      </p:sp>
      <p:sp>
        <p:nvSpPr>
          <p:cNvPr id="23" name="object 23"/>
          <p:cNvSpPr txBox="1"/>
          <p:nvPr/>
        </p:nvSpPr>
        <p:spPr>
          <a:xfrm>
            <a:off x="109806" y="1883557"/>
            <a:ext cx="2684264" cy="624569"/>
          </a:xfrm>
          <a:prstGeom prst="rect">
            <a:avLst/>
          </a:prstGeom>
        </p:spPr>
        <p:txBody>
          <a:bodyPr vert="horz" wrap="square" lIns="0" tIns="8929" rIns="0" bIns="0" rtlCol="0">
            <a:spAutoFit/>
          </a:bodyPr>
          <a:lstStyle/>
          <a:p>
            <a:pPr marL="8929">
              <a:spcBef>
                <a:spcPts val="70"/>
              </a:spcBef>
            </a:pPr>
            <a:r>
              <a:rPr sz="2000" spc="11" dirty="0">
                <a:solidFill>
                  <a:srgbClr val="002060"/>
                </a:solidFill>
                <a:latin typeface="Arial"/>
                <a:cs typeface="Arial"/>
              </a:rPr>
              <a:t>Left</a:t>
            </a:r>
            <a:r>
              <a:rPr sz="2000" spc="-253" dirty="0">
                <a:solidFill>
                  <a:srgbClr val="002060"/>
                </a:solidFill>
                <a:latin typeface="Arial"/>
                <a:cs typeface="Arial"/>
              </a:rPr>
              <a:t> </a:t>
            </a:r>
            <a:r>
              <a:rPr sz="2000" spc="-11" dirty="0">
                <a:solidFill>
                  <a:srgbClr val="002060"/>
                </a:solidFill>
                <a:latin typeface="Arial"/>
                <a:cs typeface="Arial"/>
              </a:rPr>
              <a:t>out</a:t>
            </a:r>
            <a:r>
              <a:rPr sz="2000" spc="-183" dirty="0">
                <a:solidFill>
                  <a:srgbClr val="002060"/>
                </a:solidFill>
                <a:latin typeface="Arial"/>
                <a:cs typeface="Arial"/>
              </a:rPr>
              <a:t> </a:t>
            </a:r>
            <a:r>
              <a:rPr sz="2000" spc="-25" dirty="0">
                <a:solidFill>
                  <a:srgbClr val="002060"/>
                </a:solidFill>
                <a:latin typeface="Arial"/>
                <a:cs typeface="Arial"/>
              </a:rPr>
              <a:t>other</a:t>
            </a:r>
            <a:r>
              <a:rPr sz="2000" spc="-221" dirty="0">
                <a:solidFill>
                  <a:srgbClr val="002060"/>
                </a:solidFill>
                <a:latin typeface="Arial"/>
                <a:cs typeface="Arial"/>
              </a:rPr>
              <a:t> </a:t>
            </a:r>
            <a:r>
              <a:rPr sz="2000" spc="-60" dirty="0">
                <a:solidFill>
                  <a:srgbClr val="002060"/>
                </a:solidFill>
                <a:latin typeface="Arial"/>
                <a:cs typeface="Arial"/>
              </a:rPr>
              <a:t>annotations</a:t>
            </a:r>
            <a:endParaRPr sz="2000">
              <a:latin typeface="Arial"/>
              <a:cs typeface="Arial"/>
            </a:endParaRPr>
          </a:p>
        </p:txBody>
      </p:sp>
      <p:sp>
        <p:nvSpPr>
          <p:cNvPr id="24" name="object 24"/>
          <p:cNvSpPr/>
          <p:nvPr/>
        </p:nvSpPr>
        <p:spPr>
          <a:xfrm>
            <a:off x="4411266" y="6286500"/>
            <a:ext cx="3920133" cy="535781"/>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4884539" y="6277570"/>
            <a:ext cx="2955727" cy="580430"/>
          </a:xfrm>
          <a:prstGeom prst="rect">
            <a:avLst/>
          </a:prstGeom>
          <a:blipFill>
            <a:blip r:embed="rId8" cstate="print"/>
            <a:stretch>
              <a:fillRect/>
            </a:stretch>
          </a:blipFill>
        </p:spPr>
        <p:txBody>
          <a:bodyPr wrap="square" lIns="0" tIns="0" rIns="0" bIns="0" rtlCol="0"/>
          <a:lstStyle/>
          <a:p>
            <a:endParaRPr/>
          </a:p>
        </p:txBody>
      </p:sp>
      <p:sp>
        <p:nvSpPr>
          <p:cNvPr id="26" name="object 26"/>
          <p:cNvSpPr txBox="1"/>
          <p:nvPr/>
        </p:nvSpPr>
        <p:spPr>
          <a:xfrm>
            <a:off x="4442520" y="6317754"/>
            <a:ext cx="3821906" cy="327613"/>
          </a:xfrm>
          <a:prstGeom prst="rect">
            <a:avLst/>
          </a:prstGeom>
          <a:solidFill>
            <a:srgbClr val="FFFFCC"/>
          </a:solidFill>
          <a:ln w="12700">
            <a:solidFill>
              <a:srgbClr val="000000"/>
            </a:solidFill>
          </a:ln>
        </p:spPr>
        <p:txBody>
          <a:bodyPr vert="horz" wrap="square" lIns="0" tIns="19645" rIns="0" bIns="0" rtlCol="0">
            <a:spAutoFit/>
          </a:bodyPr>
          <a:lstStyle/>
          <a:p>
            <a:pPr marL="622377">
              <a:spcBef>
                <a:spcPts val="155"/>
              </a:spcBef>
            </a:pPr>
            <a:r>
              <a:rPr sz="2000" spc="-148" dirty="0">
                <a:solidFill>
                  <a:srgbClr val="002060"/>
                </a:solidFill>
                <a:latin typeface="Arial"/>
                <a:cs typeface="Arial"/>
              </a:rPr>
              <a:t>Eureka </a:t>
            </a:r>
            <a:r>
              <a:rPr sz="2000" spc="-204" dirty="0">
                <a:solidFill>
                  <a:srgbClr val="002060"/>
                </a:solidFill>
                <a:latin typeface="Arial"/>
                <a:cs typeface="Arial"/>
              </a:rPr>
              <a:t>name </a:t>
            </a:r>
            <a:r>
              <a:rPr sz="2000" spc="-63" dirty="0">
                <a:solidFill>
                  <a:srgbClr val="002060"/>
                </a:solidFill>
                <a:latin typeface="Arial"/>
                <a:cs typeface="Arial"/>
              </a:rPr>
              <a:t>or </a:t>
            </a:r>
            <a:r>
              <a:rPr sz="2000" spc="-80" dirty="0">
                <a:solidFill>
                  <a:srgbClr val="002060"/>
                </a:solidFill>
                <a:latin typeface="Arial"/>
                <a:cs typeface="Arial"/>
              </a:rPr>
              <a:t>server</a:t>
            </a:r>
            <a:r>
              <a:rPr sz="2000" spc="-323" dirty="0">
                <a:solidFill>
                  <a:srgbClr val="002060"/>
                </a:solidFill>
                <a:latin typeface="Arial"/>
                <a:cs typeface="Arial"/>
              </a:rPr>
              <a:t> </a:t>
            </a:r>
            <a:r>
              <a:rPr sz="2000" spc="39" dirty="0">
                <a:solidFill>
                  <a:srgbClr val="002060"/>
                </a:solidFill>
                <a:latin typeface="Arial"/>
                <a:cs typeface="Arial"/>
              </a:rPr>
              <a:t>list</a:t>
            </a:r>
            <a:endParaRPr sz="2000">
              <a:latin typeface="Arial"/>
              <a:cs typeface="Arial"/>
            </a:endParaRPr>
          </a:p>
        </p:txBody>
      </p:sp>
      <p:sp>
        <p:nvSpPr>
          <p:cNvPr id="27" name="object 27"/>
          <p:cNvSpPr/>
          <p:nvPr/>
        </p:nvSpPr>
        <p:spPr>
          <a:xfrm>
            <a:off x="4853282" y="1460004"/>
            <a:ext cx="1605111" cy="202257"/>
          </a:xfrm>
          <a:custGeom>
            <a:avLst/>
            <a:gdLst/>
            <a:ahLst/>
            <a:cxnLst/>
            <a:rect l="l" t="t" r="r" b="b"/>
            <a:pathLst>
              <a:path w="2282825" h="287655">
                <a:moveTo>
                  <a:pt x="2282601" y="0"/>
                </a:moveTo>
                <a:lnTo>
                  <a:pt x="0" y="287437"/>
                </a:lnTo>
              </a:path>
            </a:pathLst>
          </a:custGeom>
          <a:ln w="12700">
            <a:solidFill>
              <a:srgbClr val="000000"/>
            </a:solidFill>
          </a:ln>
        </p:spPr>
        <p:txBody>
          <a:bodyPr wrap="square" lIns="0" tIns="0" rIns="0" bIns="0" rtlCol="0"/>
          <a:lstStyle/>
          <a:p>
            <a:endParaRPr/>
          </a:p>
        </p:txBody>
      </p:sp>
      <p:sp>
        <p:nvSpPr>
          <p:cNvPr id="28" name="object 28"/>
          <p:cNvSpPr/>
          <p:nvPr/>
        </p:nvSpPr>
        <p:spPr>
          <a:xfrm>
            <a:off x="2906613" y="2094012"/>
            <a:ext cx="193774" cy="342454"/>
          </a:xfrm>
          <a:custGeom>
            <a:avLst/>
            <a:gdLst/>
            <a:ahLst/>
            <a:cxnLst/>
            <a:rect l="l" t="t" r="r" b="b"/>
            <a:pathLst>
              <a:path w="275589" h="487045">
                <a:moveTo>
                  <a:pt x="0" y="0"/>
                </a:moveTo>
                <a:lnTo>
                  <a:pt x="275476" y="486477"/>
                </a:lnTo>
              </a:path>
            </a:pathLst>
          </a:custGeom>
          <a:ln w="12700">
            <a:solidFill>
              <a:srgbClr val="000000"/>
            </a:solidFill>
          </a:ln>
        </p:spPr>
        <p:txBody>
          <a:bodyPr wrap="square" lIns="0" tIns="0" rIns="0" bIns="0" rtlCol="0"/>
          <a:lstStyle/>
          <a:p>
            <a:endParaRPr/>
          </a:p>
        </p:txBody>
      </p:sp>
      <p:sp>
        <p:nvSpPr>
          <p:cNvPr id="29" name="object 29"/>
          <p:cNvSpPr/>
          <p:nvPr/>
        </p:nvSpPr>
        <p:spPr>
          <a:xfrm>
            <a:off x="6353468" y="5621239"/>
            <a:ext cx="646062" cy="694283"/>
          </a:xfrm>
          <a:custGeom>
            <a:avLst/>
            <a:gdLst/>
            <a:ahLst/>
            <a:cxnLst/>
            <a:rect l="l" t="t" r="r" b="b"/>
            <a:pathLst>
              <a:path w="918845" h="987425">
                <a:moveTo>
                  <a:pt x="918585" y="0"/>
                </a:moveTo>
                <a:lnTo>
                  <a:pt x="0" y="987136"/>
                </a:lnTo>
              </a:path>
            </a:pathLst>
          </a:custGeom>
          <a:ln w="12700">
            <a:solidFill>
              <a:srgbClr val="000000"/>
            </a:solidFill>
          </a:ln>
        </p:spPr>
        <p:txBody>
          <a:bodyPr wrap="square" lIns="0" tIns="0" rIns="0" bIns="0" rtlCol="0"/>
          <a:lstStyle/>
          <a:p>
            <a:endParaRPr/>
          </a:p>
        </p:txBody>
      </p:sp>
      <p:sp>
        <p:nvSpPr>
          <p:cNvPr id="30" name="object 30"/>
          <p:cNvSpPr/>
          <p:nvPr/>
        </p:nvSpPr>
        <p:spPr>
          <a:xfrm>
            <a:off x="464344" y="4500562"/>
            <a:ext cx="2705695" cy="750094"/>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794742" y="4446984"/>
            <a:ext cx="2044898" cy="919758"/>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495598" y="4531817"/>
            <a:ext cx="2607469" cy="651867"/>
          </a:xfrm>
          <a:custGeom>
            <a:avLst/>
            <a:gdLst/>
            <a:ahLst/>
            <a:cxnLst/>
            <a:rect l="l" t="t" r="r" b="b"/>
            <a:pathLst>
              <a:path w="3708400" h="927100">
                <a:moveTo>
                  <a:pt x="0" y="0"/>
                </a:moveTo>
                <a:lnTo>
                  <a:pt x="3708400" y="0"/>
                </a:lnTo>
                <a:lnTo>
                  <a:pt x="3708400" y="927100"/>
                </a:lnTo>
                <a:lnTo>
                  <a:pt x="0" y="927100"/>
                </a:lnTo>
                <a:lnTo>
                  <a:pt x="0" y="0"/>
                </a:lnTo>
                <a:close/>
              </a:path>
            </a:pathLst>
          </a:custGeom>
          <a:solidFill>
            <a:srgbClr val="FFFFCC"/>
          </a:solidFill>
        </p:spPr>
        <p:txBody>
          <a:bodyPr wrap="square" lIns="0" tIns="0" rIns="0" bIns="0" rtlCol="0"/>
          <a:lstStyle/>
          <a:p>
            <a:endParaRPr/>
          </a:p>
        </p:txBody>
      </p:sp>
      <p:sp>
        <p:nvSpPr>
          <p:cNvPr id="33" name="object 33"/>
          <p:cNvSpPr/>
          <p:nvPr/>
        </p:nvSpPr>
        <p:spPr>
          <a:xfrm>
            <a:off x="495598" y="4531817"/>
            <a:ext cx="2607469" cy="651867"/>
          </a:xfrm>
          <a:custGeom>
            <a:avLst/>
            <a:gdLst/>
            <a:ahLst/>
            <a:cxnLst/>
            <a:rect l="l" t="t" r="r" b="b"/>
            <a:pathLst>
              <a:path w="3708400" h="927100">
                <a:moveTo>
                  <a:pt x="0" y="0"/>
                </a:moveTo>
                <a:lnTo>
                  <a:pt x="3708402" y="0"/>
                </a:lnTo>
                <a:lnTo>
                  <a:pt x="3708402" y="927100"/>
                </a:lnTo>
                <a:lnTo>
                  <a:pt x="0" y="927100"/>
                </a:lnTo>
                <a:lnTo>
                  <a:pt x="0" y="0"/>
                </a:lnTo>
                <a:close/>
              </a:path>
            </a:pathLst>
          </a:custGeom>
          <a:ln w="12700">
            <a:solidFill>
              <a:srgbClr val="000000"/>
            </a:solidFill>
          </a:ln>
        </p:spPr>
        <p:txBody>
          <a:bodyPr wrap="square" lIns="0" tIns="0" rIns="0" bIns="0" rtlCol="0"/>
          <a:lstStyle/>
          <a:p>
            <a:endParaRPr/>
          </a:p>
        </p:txBody>
      </p:sp>
      <p:sp>
        <p:nvSpPr>
          <p:cNvPr id="34" name="object 34"/>
          <p:cNvSpPr txBox="1"/>
          <p:nvPr/>
        </p:nvSpPr>
        <p:spPr>
          <a:xfrm>
            <a:off x="961432" y="4498991"/>
            <a:ext cx="1671638" cy="908300"/>
          </a:xfrm>
          <a:prstGeom prst="rect">
            <a:avLst/>
          </a:prstGeom>
        </p:spPr>
        <p:txBody>
          <a:bodyPr vert="horz" wrap="square" lIns="0" tIns="23216" rIns="0" bIns="0" rtlCol="0">
            <a:spAutoFit/>
          </a:bodyPr>
          <a:lstStyle/>
          <a:p>
            <a:pPr marL="258952" marR="3572" indent="-250022">
              <a:lnSpc>
                <a:spcPts val="2320"/>
              </a:lnSpc>
              <a:spcBef>
                <a:spcPts val="183"/>
              </a:spcBef>
            </a:pPr>
            <a:r>
              <a:rPr sz="2000" spc="-60" dirty="0">
                <a:solidFill>
                  <a:srgbClr val="002060"/>
                </a:solidFill>
                <a:latin typeface="Arial"/>
                <a:cs typeface="Arial"/>
              </a:rPr>
              <a:t>Standard</a:t>
            </a:r>
            <a:r>
              <a:rPr sz="2000" spc="-120" dirty="0">
                <a:solidFill>
                  <a:srgbClr val="002060"/>
                </a:solidFill>
                <a:latin typeface="Arial"/>
                <a:cs typeface="Arial"/>
              </a:rPr>
              <a:t> </a:t>
            </a:r>
            <a:r>
              <a:rPr sz="2000" spc="-116" dirty="0">
                <a:solidFill>
                  <a:srgbClr val="002060"/>
                </a:solidFill>
                <a:latin typeface="Arial"/>
                <a:cs typeface="Arial"/>
              </a:rPr>
              <a:t>Spring  </a:t>
            </a:r>
            <a:r>
              <a:rPr sz="2000" spc="-236" dirty="0">
                <a:solidFill>
                  <a:srgbClr val="002060"/>
                </a:solidFill>
                <a:latin typeface="Arial"/>
                <a:cs typeface="Arial"/>
              </a:rPr>
              <a:t>REST</a:t>
            </a:r>
            <a:r>
              <a:rPr sz="2000" spc="-161" dirty="0">
                <a:solidFill>
                  <a:srgbClr val="002060"/>
                </a:solidFill>
                <a:latin typeface="Arial"/>
                <a:cs typeface="Arial"/>
              </a:rPr>
              <a:t> </a:t>
            </a:r>
            <a:r>
              <a:rPr sz="2000" spc="-49" dirty="0">
                <a:solidFill>
                  <a:srgbClr val="002060"/>
                </a:solidFill>
                <a:latin typeface="Arial"/>
                <a:cs typeface="Arial"/>
              </a:rPr>
              <a:t>client</a:t>
            </a:r>
            <a:endParaRPr sz="2000">
              <a:latin typeface="Arial"/>
              <a:cs typeface="Arial"/>
            </a:endParaRPr>
          </a:p>
        </p:txBody>
      </p:sp>
      <p:sp>
        <p:nvSpPr>
          <p:cNvPr id="35" name="object 35"/>
          <p:cNvSpPr/>
          <p:nvPr/>
        </p:nvSpPr>
        <p:spPr>
          <a:xfrm>
            <a:off x="1924349" y="4022824"/>
            <a:ext cx="1815852" cy="496491"/>
          </a:xfrm>
          <a:custGeom>
            <a:avLst/>
            <a:gdLst/>
            <a:ahLst/>
            <a:cxnLst/>
            <a:rect l="l" t="t" r="r" b="b"/>
            <a:pathLst>
              <a:path w="2582545" h="706120">
                <a:moveTo>
                  <a:pt x="2582301" y="0"/>
                </a:moveTo>
                <a:lnTo>
                  <a:pt x="0" y="705880"/>
                </a:lnTo>
              </a:path>
            </a:pathLst>
          </a:custGeom>
          <a:ln w="12700">
            <a:solidFill>
              <a:srgbClr val="000000"/>
            </a:solidFill>
          </a:ln>
        </p:spPr>
        <p:txBody>
          <a:bodyPr wrap="square" lIns="0" tIns="0" rIns="0" bIns="0" rtlCol="0"/>
          <a:lstStyle/>
          <a:p>
            <a:endParaRPr/>
          </a:p>
        </p:txBody>
      </p:sp>
      <p:sp>
        <p:nvSpPr>
          <p:cNvPr id="36" name="object 36"/>
          <p:cNvSpPr/>
          <p:nvPr/>
        </p:nvSpPr>
        <p:spPr>
          <a:xfrm>
            <a:off x="62508" y="5482828"/>
            <a:ext cx="2705695" cy="759023"/>
          </a:xfrm>
          <a:prstGeom prst="rect">
            <a:avLst/>
          </a:prstGeom>
          <a:blipFill>
            <a:blip r:embed="rId11" cstate="print"/>
            <a:stretch>
              <a:fillRect/>
            </a:stretch>
          </a:blipFill>
        </p:spPr>
        <p:txBody>
          <a:bodyPr wrap="square" lIns="0" tIns="0" rIns="0" bIns="0" rtlCol="0"/>
          <a:lstStyle/>
          <a:p>
            <a:endParaRPr/>
          </a:p>
        </p:txBody>
      </p:sp>
      <p:sp>
        <p:nvSpPr>
          <p:cNvPr id="37" name="object 37"/>
          <p:cNvSpPr/>
          <p:nvPr/>
        </p:nvSpPr>
        <p:spPr>
          <a:xfrm>
            <a:off x="62508" y="5589985"/>
            <a:ext cx="2705695" cy="616148"/>
          </a:xfrm>
          <a:prstGeom prst="rect">
            <a:avLst/>
          </a:prstGeom>
          <a:blipFill>
            <a:blip r:embed="rId12" cstate="print"/>
            <a:stretch>
              <a:fillRect/>
            </a:stretch>
          </a:blipFill>
        </p:spPr>
        <p:txBody>
          <a:bodyPr wrap="square" lIns="0" tIns="0" rIns="0" bIns="0" rtlCol="0"/>
          <a:lstStyle/>
          <a:p>
            <a:endParaRPr/>
          </a:p>
        </p:txBody>
      </p:sp>
      <p:sp>
        <p:nvSpPr>
          <p:cNvPr id="38" name="object 38"/>
          <p:cNvSpPr txBox="1"/>
          <p:nvPr/>
        </p:nvSpPr>
        <p:spPr>
          <a:xfrm>
            <a:off x="93762" y="5514082"/>
            <a:ext cx="2607469" cy="439869"/>
          </a:xfrm>
          <a:prstGeom prst="rect">
            <a:avLst/>
          </a:prstGeom>
          <a:solidFill>
            <a:srgbClr val="FFFFCC"/>
          </a:solidFill>
          <a:ln w="12700">
            <a:solidFill>
              <a:srgbClr val="000000"/>
            </a:solidFill>
          </a:ln>
        </p:spPr>
        <p:txBody>
          <a:bodyPr vert="horz" wrap="square" lIns="0" tIns="130815" rIns="0" bIns="0" rtlCol="0">
            <a:spAutoFit/>
          </a:bodyPr>
          <a:lstStyle/>
          <a:p>
            <a:pPr marL="141977">
              <a:spcBef>
                <a:spcPts val="1030"/>
              </a:spcBef>
            </a:pPr>
            <a:r>
              <a:rPr sz="2000" spc="-243" dirty="0">
                <a:solidFill>
                  <a:srgbClr val="002060"/>
                </a:solidFill>
                <a:latin typeface="Arial"/>
                <a:cs typeface="Arial"/>
              </a:rPr>
              <a:t>Can </a:t>
            </a:r>
            <a:r>
              <a:rPr sz="2000" spc="-109" dirty="0">
                <a:solidFill>
                  <a:srgbClr val="002060"/>
                </a:solidFill>
                <a:latin typeface="Arial"/>
                <a:cs typeface="Arial"/>
              </a:rPr>
              <a:t>also </a:t>
            </a:r>
            <a:r>
              <a:rPr sz="2000" spc="-134" dirty="0">
                <a:solidFill>
                  <a:srgbClr val="002060"/>
                </a:solidFill>
                <a:latin typeface="Arial"/>
                <a:cs typeface="Arial"/>
              </a:rPr>
              <a:t>use </a:t>
            </a:r>
            <a:r>
              <a:rPr sz="2000" spc="-186" dirty="0">
                <a:solidFill>
                  <a:srgbClr val="002060"/>
                </a:solidFill>
                <a:latin typeface="Arial"/>
                <a:cs typeface="Arial"/>
              </a:rPr>
              <a:t>Ribbon </a:t>
            </a:r>
            <a:r>
              <a:rPr sz="2000" spc="-179" dirty="0">
                <a:solidFill>
                  <a:srgbClr val="002060"/>
                </a:solidFill>
                <a:latin typeface="Arial"/>
                <a:cs typeface="Arial"/>
              </a:rPr>
              <a:t>API</a:t>
            </a:r>
            <a:endParaRPr sz="2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800" b="1" dirty="0" smtClean="0">
                <a:solidFill>
                  <a:schemeClr val="tx2"/>
                </a:solidFill>
              </a:rPr>
              <a:t>What is Monolithic?</a:t>
            </a:r>
          </a:p>
          <a:p>
            <a:r>
              <a:rPr lang="en-US" sz="1800" b="1" dirty="0" smtClean="0">
                <a:solidFill>
                  <a:schemeClr val="tx2"/>
                </a:solidFill>
              </a:rPr>
              <a:t>“Monolithic” </a:t>
            </a:r>
            <a:r>
              <a:rPr lang="en-US" sz="1800" dirty="0" smtClean="0">
                <a:solidFill>
                  <a:schemeClr val="tx2"/>
                </a:solidFill>
              </a:rPr>
              <a:t>means composed all in one piece. Monolithic software is designed to be self-contained; components of the program are interconnected and interdependent rather than loosely coupled as is the case with modular software programs. In a tightly-coupled architecture, each component and its associated components must be present in order for code to be executed or compiled.</a:t>
            </a:r>
          </a:p>
          <a:p>
            <a:pPr>
              <a:buNone/>
            </a:pPr>
            <a:r>
              <a:rPr lang="en-US" sz="2800" b="1" dirty="0" smtClean="0">
                <a:solidFill>
                  <a:schemeClr val="tx2"/>
                </a:solidFill>
                <a:latin typeface="+mj-lt"/>
              </a:rPr>
              <a:t>What is Microservices?</a:t>
            </a:r>
          </a:p>
          <a:p>
            <a:pPr>
              <a:buNone/>
            </a:pPr>
            <a:r>
              <a:rPr lang="en-US" sz="1800" dirty="0" smtClean="0">
                <a:solidFill>
                  <a:schemeClr val="tx2"/>
                </a:solidFill>
              </a:rPr>
              <a:t>Microservices - also known as the micro service architecture - is an architectural style that structures an application as a collection of services that are</a:t>
            </a:r>
          </a:p>
          <a:p>
            <a:r>
              <a:rPr lang="en-US" sz="1800" dirty="0" smtClean="0">
                <a:solidFill>
                  <a:schemeClr val="tx2"/>
                </a:solidFill>
              </a:rPr>
              <a:t>    Highly maintainable and testable</a:t>
            </a:r>
          </a:p>
          <a:p>
            <a:r>
              <a:rPr lang="en-US" sz="1800" dirty="0" smtClean="0">
                <a:solidFill>
                  <a:schemeClr val="tx2"/>
                </a:solidFill>
              </a:rPr>
              <a:t>    Loosely coupled</a:t>
            </a:r>
          </a:p>
          <a:p>
            <a:r>
              <a:rPr lang="en-US" sz="1800" dirty="0" smtClean="0">
                <a:solidFill>
                  <a:schemeClr val="tx2"/>
                </a:solidFill>
              </a:rPr>
              <a:t>    Independently deployable</a:t>
            </a:r>
          </a:p>
          <a:p>
            <a:r>
              <a:rPr lang="en-US" sz="1800" dirty="0" smtClean="0">
                <a:solidFill>
                  <a:schemeClr val="tx2"/>
                </a:solidFill>
              </a:rPr>
              <a:t>    Organized around business capabilities.</a:t>
            </a:r>
          </a:p>
          <a:p>
            <a:pPr>
              <a:buNone/>
            </a:pPr>
            <a:r>
              <a:rPr lang="en-US" sz="1800" dirty="0" smtClean="0">
                <a:solidFill>
                  <a:schemeClr val="tx2"/>
                </a:solidFill>
              </a:rPr>
              <a:t>The micro service architecture enables the continuous delivery/deployment of large, complex applications. It also enables an organization to evolve its technology stack.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942765"/>
          </a:xfrm>
          <a:prstGeom prst="rect">
            <a:avLst/>
          </a:prstGeom>
        </p:spPr>
        <p:txBody>
          <a:bodyPr vert="horz" wrap="square" lIns="0" tIns="44647" rIns="0" bIns="0" rtlCol="0">
            <a:spAutoFit/>
          </a:bodyPr>
          <a:lstStyle/>
          <a:p>
            <a:pPr marL="1732298" marR="3572" indent="-1723368">
              <a:lnSpc>
                <a:spcPts val="7031"/>
              </a:lnSpc>
              <a:spcBef>
                <a:spcPts val="352"/>
              </a:spcBef>
            </a:pPr>
            <a:r>
              <a:rPr spc="-60" dirty="0"/>
              <a:t>Service</a:t>
            </a:r>
            <a:r>
              <a:rPr spc="-471" dirty="0"/>
              <a:t> </a:t>
            </a:r>
            <a:r>
              <a:rPr spc="-56" dirty="0"/>
              <a:t>Discovery  </a:t>
            </a:r>
            <a:r>
              <a:rPr spc="-77" dirty="0"/>
              <a:t>Eureka</a:t>
            </a:r>
          </a:p>
        </p:txBody>
      </p:sp>
      <p:sp>
        <p:nvSpPr>
          <p:cNvPr id="3" name="object 3"/>
          <p:cNvSpPr/>
          <p:nvPr/>
        </p:nvSpPr>
        <p:spPr>
          <a:xfrm>
            <a:off x="3286125" y="5384602"/>
            <a:ext cx="2937867" cy="136624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4800" y="762000"/>
            <a:ext cx="8339136" cy="4384175"/>
          </a:xfrm>
        </p:spPr>
        <p:txBody>
          <a:bodyPr/>
          <a:lstStyle/>
          <a:p>
            <a:r>
              <a:rPr lang="en-US" dirty="0" smtClean="0"/>
              <a:t>In simple word Eureka is a service Registry or we can say it is an embedded server provided by Netflix third party which integrate with spring framework.</a:t>
            </a:r>
          </a:p>
          <a:p>
            <a:r>
              <a:rPr lang="en-US" dirty="0" smtClean="0"/>
              <a:t>Main purpose to use Eureka : Micro service Registration and Discovery with Spring Cloud and Netflix's Eureka</a:t>
            </a:r>
          </a:p>
          <a:p>
            <a:pPr>
              <a:buNone/>
            </a:pPr>
            <a:r>
              <a:rPr lang="en-US" b="1" dirty="0" smtClean="0"/>
              <a:t>What is the use of Eureka?</a:t>
            </a:r>
          </a:p>
          <a:p>
            <a:pPr>
              <a:buNone/>
            </a:pPr>
            <a:r>
              <a:rPr lang="en-US" dirty="0" smtClean="0"/>
              <a:t>http://localhost:8083/service3/payment   </a:t>
            </a:r>
          </a:p>
          <a:p>
            <a:pPr>
              <a:buNone/>
            </a:pPr>
            <a:r>
              <a:rPr lang="en-US" dirty="0" smtClean="0">
                <a:hlinkClick r:id="rId2"/>
              </a:rPr>
              <a:t>http://serviceName/service3/payment</a:t>
            </a:r>
            <a:endParaRPr lang="en-US" dirty="0" smtClean="0"/>
          </a:p>
          <a:p>
            <a:pPr>
              <a:buNone/>
            </a:pPr>
            <a:r>
              <a:rPr lang="en-US" b="1" dirty="0" smtClean="0"/>
              <a:t>Instead of using  IP address and port no we can use service name</a:t>
            </a:r>
          </a:p>
          <a:p>
            <a:pPr>
              <a:buNone/>
            </a:pPr>
            <a:endParaRPr lang="en-US" b="1" dirty="0"/>
          </a:p>
        </p:txBody>
      </p:sp>
      <p:sp>
        <p:nvSpPr>
          <p:cNvPr id="3" name="Title 2"/>
          <p:cNvSpPr>
            <a:spLocks noGrp="1"/>
          </p:cNvSpPr>
          <p:nvPr>
            <p:ph type="title"/>
          </p:nvPr>
        </p:nvSpPr>
        <p:spPr/>
        <p:txBody>
          <a:bodyPr/>
          <a:lstStyle/>
          <a:p>
            <a:r>
              <a:rPr lang="en-US" dirty="0" smtClean="0"/>
              <a:t>What is Eureka?</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3" name="object 3"/>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4" name="object 4"/>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5" name="object 5"/>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6" name="object 6"/>
          <p:cNvSpPr txBox="1">
            <a:spLocks noGrp="1"/>
          </p:cNvSpPr>
          <p:nvPr>
            <p:ph type="title"/>
          </p:nvPr>
        </p:nvSpPr>
        <p:spPr>
          <a:xfrm>
            <a:off x="919758" y="514349"/>
            <a:ext cx="4132213" cy="686125"/>
          </a:xfrm>
          <a:prstGeom prst="rect">
            <a:avLst/>
          </a:prstGeom>
        </p:spPr>
        <p:txBody>
          <a:bodyPr vert="horz" wrap="square" lIns="0" tIns="8929" rIns="0" bIns="0" rtlCol="0">
            <a:spAutoFit/>
          </a:bodyPr>
          <a:lstStyle/>
          <a:p>
            <a:pPr marL="8929">
              <a:spcBef>
                <a:spcPts val="70"/>
              </a:spcBef>
            </a:pPr>
            <a:r>
              <a:rPr spc="-80" dirty="0">
                <a:solidFill>
                  <a:srgbClr val="565656"/>
                </a:solidFill>
              </a:rPr>
              <a:t>Why</a:t>
            </a:r>
            <a:r>
              <a:rPr spc="-453" dirty="0">
                <a:solidFill>
                  <a:srgbClr val="565656"/>
                </a:solidFill>
              </a:rPr>
              <a:t> </a:t>
            </a:r>
            <a:r>
              <a:rPr spc="-14" dirty="0">
                <a:solidFill>
                  <a:srgbClr val="565656"/>
                </a:solidFill>
              </a:rPr>
              <a:t>Eureka?</a:t>
            </a:r>
          </a:p>
        </p:txBody>
      </p:sp>
      <p:sp>
        <p:nvSpPr>
          <p:cNvPr id="7" name="object 7"/>
          <p:cNvSpPr txBox="1"/>
          <p:nvPr/>
        </p:nvSpPr>
        <p:spPr>
          <a:xfrm>
            <a:off x="1143000" y="1371600"/>
            <a:ext cx="4814888" cy="3863831"/>
          </a:xfrm>
          <a:prstGeom prst="rect">
            <a:avLst/>
          </a:prstGeom>
        </p:spPr>
        <p:txBody>
          <a:bodyPr vert="horz" wrap="square" lIns="0" tIns="219663" rIns="0" bIns="0" rtlCol="0">
            <a:spAutoFit/>
          </a:bodyPr>
          <a:lstStyle/>
          <a:p>
            <a:pPr marL="8929">
              <a:spcBef>
                <a:spcPts val="1730"/>
              </a:spcBef>
              <a:tabLst>
                <a:tab pos="410305" algn="l"/>
              </a:tabLst>
            </a:pPr>
            <a:r>
              <a:rPr sz="3000" spc="-611" dirty="0">
                <a:solidFill>
                  <a:srgbClr val="4B8BB2"/>
                </a:solidFill>
                <a:latin typeface="Trebuchet MS"/>
                <a:cs typeface="Trebuchet MS"/>
              </a:rPr>
              <a:t>&gt;	</a:t>
            </a:r>
            <a:r>
              <a:rPr sz="3000" spc="-141" dirty="0">
                <a:solidFill>
                  <a:srgbClr val="565656"/>
                </a:solidFill>
                <a:latin typeface="Trebuchet MS"/>
                <a:cs typeface="Trebuchet MS"/>
              </a:rPr>
              <a:t>REST </a:t>
            </a:r>
            <a:r>
              <a:rPr sz="3000" spc="-77" dirty="0">
                <a:solidFill>
                  <a:srgbClr val="565656"/>
                </a:solidFill>
                <a:latin typeface="Trebuchet MS"/>
                <a:cs typeface="Trebuchet MS"/>
              </a:rPr>
              <a:t>based </a:t>
            </a:r>
            <a:r>
              <a:rPr sz="3000" spc="-143" dirty="0">
                <a:solidFill>
                  <a:srgbClr val="565656"/>
                </a:solidFill>
                <a:latin typeface="Trebuchet MS"/>
                <a:cs typeface="Trebuchet MS"/>
              </a:rPr>
              <a:t>service</a:t>
            </a:r>
            <a:r>
              <a:rPr sz="3000" spc="-475" dirty="0">
                <a:solidFill>
                  <a:srgbClr val="565656"/>
                </a:solidFill>
                <a:latin typeface="Trebuchet MS"/>
                <a:cs typeface="Trebuchet MS"/>
              </a:rPr>
              <a:t> </a:t>
            </a:r>
            <a:r>
              <a:rPr sz="3000" spc="-161" dirty="0">
                <a:solidFill>
                  <a:srgbClr val="565656"/>
                </a:solidFill>
                <a:latin typeface="Trebuchet MS"/>
                <a:cs typeface="Trebuchet MS"/>
              </a:rPr>
              <a:t>registry</a:t>
            </a:r>
            <a:endParaRPr sz="3000">
              <a:latin typeface="Trebuchet MS"/>
              <a:cs typeface="Trebuchet MS"/>
            </a:endParaRPr>
          </a:p>
          <a:p>
            <a:pPr marL="8929">
              <a:spcBef>
                <a:spcPts val="1659"/>
              </a:spcBef>
              <a:tabLst>
                <a:tab pos="410305" algn="l"/>
              </a:tabLst>
            </a:pPr>
            <a:r>
              <a:rPr sz="3000" spc="-611" dirty="0">
                <a:solidFill>
                  <a:srgbClr val="4B8BB2"/>
                </a:solidFill>
                <a:latin typeface="Trebuchet MS"/>
                <a:cs typeface="Trebuchet MS"/>
              </a:rPr>
              <a:t>&gt;	</a:t>
            </a:r>
            <a:r>
              <a:rPr sz="3000" spc="-84">
                <a:solidFill>
                  <a:srgbClr val="565656"/>
                </a:solidFill>
                <a:latin typeface="Trebuchet MS"/>
                <a:cs typeface="Trebuchet MS"/>
              </a:rPr>
              <a:t>Supports</a:t>
            </a:r>
            <a:r>
              <a:rPr sz="3000" spc="-257">
                <a:solidFill>
                  <a:srgbClr val="565656"/>
                </a:solidFill>
                <a:latin typeface="Trebuchet MS"/>
                <a:cs typeface="Trebuchet MS"/>
              </a:rPr>
              <a:t> </a:t>
            </a:r>
            <a:r>
              <a:rPr sz="3000" spc="-158" smtClean="0">
                <a:solidFill>
                  <a:srgbClr val="565656"/>
                </a:solidFill>
                <a:latin typeface="Trebuchet MS"/>
                <a:cs typeface="Trebuchet MS"/>
              </a:rPr>
              <a:t>replication</a:t>
            </a:r>
            <a:endParaRPr sz="3000">
              <a:latin typeface="Trebuchet MS"/>
              <a:cs typeface="Trebuchet MS"/>
            </a:endParaRPr>
          </a:p>
          <a:p>
            <a:pPr marL="8929">
              <a:spcBef>
                <a:spcPts val="1730"/>
              </a:spcBef>
              <a:tabLst>
                <a:tab pos="410305" algn="l"/>
              </a:tabLst>
            </a:pPr>
            <a:r>
              <a:rPr sz="3000" spc="-611" dirty="0">
                <a:solidFill>
                  <a:srgbClr val="4B8BB2"/>
                </a:solidFill>
                <a:latin typeface="Trebuchet MS"/>
                <a:cs typeface="Trebuchet MS"/>
              </a:rPr>
              <a:t>&gt;	</a:t>
            </a:r>
            <a:r>
              <a:rPr sz="3000" spc="-151" dirty="0">
                <a:solidFill>
                  <a:srgbClr val="565656"/>
                </a:solidFill>
                <a:latin typeface="Trebuchet MS"/>
                <a:cs typeface="Trebuchet MS"/>
              </a:rPr>
              <a:t>Resilient</a:t>
            </a:r>
            <a:endParaRPr sz="3000">
              <a:latin typeface="Trebuchet MS"/>
              <a:cs typeface="Trebuchet MS"/>
            </a:endParaRPr>
          </a:p>
          <a:p>
            <a:pPr marL="8929">
              <a:spcBef>
                <a:spcPts val="1659"/>
              </a:spcBef>
              <a:tabLst>
                <a:tab pos="410305" algn="l"/>
              </a:tabLst>
            </a:pPr>
            <a:r>
              <a:rPr sz="3000" spc="-611" dirty="0">
                <a:solidFill>
                  <a:srgbClr val="4B8BB2"/>
                </a:solidFill>
                <a:latin typeface="Trebuchet MS"/>
                <a:cs typeface="Trebuchet MS"/>
              </a:rPr>
              <a:t>&gt;</a:t>
            </a:r>
            <a:r>
              <a:rPr sz="3000" spc="-611">
                <a:solidFill>
                  <a:srgbClr val="4B8BB2"/>
                </a:solidFill>
                <a:latin typeface="Trebuchet MS"/>
                <a:cs typeface="Trebuchet MS"/>
              </a:rPr>
              <a:t>	</a:t>
            </a:r>
            <a:r>
              <a:rPr sz="3000" spc="-155" smtClean="0">
                <a:solidFill>
                  <a:srgbClr val="565656"/>
                </a:solidFill>
                <a:latin typeface="Trebuchet MS"/>
                <a:cs typeface="Trebuchet MS"/>
              </a:rPr>
              <a:t>Fast</a:t>
            </a:r>
            <a:endParaRPr sz="3000">
              <a:latin typeface="Trebuchet MS"/>
              <a:cs typeface="Trebuchet MS"/>
            </a:endParaRPr>
          </a:p>
          <a:p>
            <a:pPr marL="8929">
              <a:spcBef>
                <a:spcPts val="1659"/>
              </a:spcBef>
              <a:tabLst>
                <a:tab pos="410305" algn="l"/>
              </a:tabLst>
            </a:pPr>
            <a:r>
              <a:rPr sz="3000" spc="-611" dirty="0">
                <a:solidFill>
                  <a:srgbClr val="4B8BB2"/>
                </a:solidFill>
                <a:latin typeface="Trebuchet MS"/>
                <a:cs typeface="Trebuchet MS"/>
              </a:rPr>
              <a:t>&gt;	</a:t>
            </a:r>
            <a:r>
              <a:rPr sz="3000" spc="-127" dirty="0">
                <a:solidFill>
                  <a:srgbClr val="565656"/>
                </a:solidFill>
                <a:latin typeface="Trebuchet MS"/>
                <a:cs typeface="Trebuchet MS"/>
              </a:rPr>
              <a:t>Foundation </a:t>
            </a:r>
            <a:r>
              <a:rPr sz="3000" spc="-207" dirty="0">
                <a:solidFill>
                  <a:srgbClr val="565656"/>
                </a:solidFill>
                <a:latin typeface="Trebuchet MS"/>
                <a:cs typeface="Trebuchet MS"/>
              </a:rPr>
              <a:t>for </a:t>
            </a:r>
            <a:r>
              <a:rPr sz="3000" spc="-183" dirty="0">
                <a:solidFill>
                  <a:srgbClr val="565656"/>
                </a:solidFill>
                <a:latin typeface="Trebuchet MS"/>
                <a:cs typeface="Trebuchet MS"/>
              </a:rPr>
              <a:t>other</a:t>
            </a:r>
            <a:r>
              <a:rPr sz="3000" spc="-305" dirty="0">
                <a:solidFill>
                  <a:srgbClr val="565656"/>
                </a:solidFill>
                <a:latin typeface="Trebuchet MS"/>
                <a:cs typeface="Trebuchet MS"/>
              </a:rPr>
              <a:t> </a:t>
            </a:r>
            <a:r>
              <a:rPr sz="3000" spc="-120" dirty="0">
                <a:solidFill>
                  <a:srgbClr val="565656"/>
                </a:solidFill>
                <a:latin typeface="Trebuchet MS"/>
                <a:cs typeface="Trebuchet MS"/>
              </a:rPr>
              <a:t>services</a:t>
            </a:r>
            <a:endParaRPr sz="3000">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7CF70"/>
          </a:solidFill>
        </p:spPr>
        <p:txBody>
          <a:bodyPr wrap="square" lIns="0" tIns="0" rIns="0" bIns="0" rtlCol="0"/>
          <a:lstStyle/>
          <a:p>
            <a:endParaRPr/>
          </a:p>
        </p:txBody>
      </p:sp>
      <p:sp>
        <p:nvSpPr>
          <p:cNvPr id="3" name="object 3"/>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4" name="object 4"/>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5" name="object 5"/>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6" name="object 6"/>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7" name="object 7"/>
          <p:cNvSpPr txBox="1">
            <a:spLocks noGrp="1"/>
          </p:cNvSpPr>
          <p:nvPr>
            <p:ph type="title"/>
          </p:nvPr>
        </p:nvSpPr>
        <p:spPr>
          <a:xfrm>
            <a:off x="919758" y="0"/>
            <a:ext cx="7304484" cy="1363233"/>
          </a:xfrm>
          <a:prstGeom prst="rect">
            <a:avLst/>
          </a:prstGeom>
        </p:spPr>
        <p:txBody>
          <a:bodyPr vert="horz" wrap="square" lIns="0" tIns="8929" rIns="0" bIns="0" rtlCol="0">
            <a:spAutoFit/>
          </a:bodyPr>
          <a:lstStyle/>
          <a:p>
            <a:pPr marL="8929">
              <a:spcBef>
                <a:spcPts val="70"/>
              </a:spcBef>
            </a:pPr>
            <a:r>
              <a:rPr spc="-77">
                <a:solidFill>
                  <a:srgbClr val="565656"/>
                </a:solidFill>
              </a:rPr>
              <a:t>Eureka </a:t>
            </a:r>
            <a:r>
              <a:rPr spc="-143" smtClean="0">
                <a:solidFill>
                  <a:srgbClr val="565656"/>
                </a:solidFill>
              </a:rPr>
              <a:t>Client</a:t>
            </a:r>
            <a:r>
              <a:rPr lang="en-US" spc="-143" dirty="0" smtClean="0">
                <a:solidFill>
                  <a:srgbClr val="565656"/>
                </a:solidFill>
              </a:rPr>
              <a:t> </a:t>
            </a:r>
            <a:r>
              <a:rPr spc="-847" smtClean="0">
                <a:solidFill>
                  <a:srgbClr val="565656"/>
                </a:solidFill>
              </a:rPr>
              <a:t> </a:t>
            </a:r>
            <a:r>
              <a:rPr lang="en-US" spc="-847" dirty="0" smtClean="0">
                <a:solidFill>
                  <a:srgbClr val="565656"/>
                </a:solidFill>
              </a:rPr>
              <a:t>  </a:t>
            </a:r>
            <a:r>
              <a:rPr spc="-7" smtClean="0">
                <a:solidFill>
                  <a:srgbClr val="565656"/>
                </a:solidFill>
              </a:rPr>
              <a:t>in</a:t>
            </a:r>
            <a:endParaRPr spc="-7" dirty="0">
              <a:solidFill>
                <a:srgbClr val="565656"/>
              </a:solidFill>
            </a:endParaRPr>
          </a:p>
          <a:p>
            <a:pPr marL="8929">
              <a:spcBef>
                <a:spcPts val="14"/>
              </a:spcBef>
              <a:tabLst>
                <a:tab pos="7294849" algn="l"/>
              </a:tabLst>
            </a:pPr>
            <a:r>
              <a:rPr lang="en-US" u="heavy" spc="56" dirty="0" smtClean="0">
                <a:solidFill>
                  <a:srgbClr val="565656"/>
                </a:solidFill>
                <a:uFill>
                  <a:solidFill>
                    <a:srgbClr val="EBEBEB"/>
                  </a:solidFill>
                </a:uFill>
              </a:rPr>
              <a:t>                </a:t>
            </a:r>
            <a:r>
              <a:rPr u="heavy" spc="56" smtClean="0">
                <a:solidFill>
                  <a:srgbClr val="565656"/>
                </a:solidFill>
                <a:uFill>
                  <a:solidFill>
                    <a:srgbClr val="EBEBEB"/>
                  </a:solidFill>
                </a:uFill>
              </a:rPr>
              <a:t>Spring</a:t>
            </a:r>
            <a:r>
              <a:rPr u="heavy" spc="-503" smtClean="0">
                <a:solidFill>
                  <a:srgbClr val="565656"/>
                </a:solidFill>
                <a:uFill>
                  <a:solidFill>
                    <a:srgbClr val="EBEBEB"/>
                  </a:solidFill>
                </a:uFill>
              </a:rPr>
              <a:t> </a:t>
            </a:r>
            <a:r>
              <a:rPr u="heavy" spc="-14" dirty="0">
                <a:solidFill>
                  <a:srgbClr val="565656"/>
                </a:solidFill>
                <a:uFill>
                  <a:solidFill>
                    <a:srgbClr val="EBEBEB"/>
                  </a:solidFill>
                </a:uFill>
              </a:rPr>
              <a:t>Cloud	</a:t>
            </a:r>
          </a:p>
        </p:txBody>
      </p:sp>
      <p:sp>
        <p:nvSpPr>
          <p:cNvPr id="8" name="object 8"/>
          <p:cNvSpPr txBox="1"/>
          <p:nvPr/>
        </p:nvSpPr>
        <p:spPr>
          <a:xfrm>
            <a:off x="1066800" y="1447800"/>
            <a:ext cx="6858000" cy="3835785"/>
          </a:xfrm>
          <a:prstGeom prst="rect">
            <a:avLst/>
          </a:prstGeom>
        </p:spPr>
        <p:txBody>
          <a:bodyPr vert="horz" wrap="square" lIns="0" tIns="26788" rIns="0" bIns="0" rtlCol="0">
            <a:spAutoFit/>
          </a:bodyPr>
          <a:lstStyle/>
          <a:p>
            <a:pPr marL="410751" marR="1458613" indent="-401822">
              <a:lnSpc>
                <a:spcPts val="3516"/>
              </a:lnSpc>
              <a:spcBef>
                <a:spcPts val="211"/>
              </a:spcBef>
              <a:tabLst>
                <a:tab pos="410305" algn="l"/>
              </a:tabLst>
            </a:pPr>
            <a:r>
              <a:rPr sz="3000" spc="-611" smtClean="0">
                <a:solidFill>
                  <a:srgbClr val="4B8BB2"/>
                </a:solidFill>
                <a:latin typeface="Trebuchet MS"/>
                <a:cs typeface="Trebuchet MS"/>
              </a:rPr>
              <a:t>&gt;</a:t>
            </a:r>
            <a:r>
              <a:rPr sz="3000" spc="-611" dirty="0">
                <a:solidFill>
                  <a:srgbClr val="4B8BB2"/>
                </a:solidFill>
                <a:latin typeface="Trebuchet MS"/>
                <a:cs typeface="Trebuchet MS"/>
              </a:rPr>
              <a:t>	</a:t>
            </a:r>
            <a:r>
              <a:rPr sz="3000" spc="323">
                <a:solidFill>
                  <a:srgbClr val="565656"/>
                </a:solidFill>
                <a:latin typeface="Trebuchet MS"/>
                <a:cs typeface="Trebuchet MS"/>
              </a:rPr>
              <a:t>@</a:t>
            </a:r>
            <a:r>
              <a:rPr sz="3000" spc="-88" smtClean="0">
                <a:solidFill>
                  <a:srgbClr val="565656"/>
                </a:solidFill>
                <a:latin typeface="Trebuchet MS"/>
                <a:cs typeface="Trebuchet MS"/>
              </a:rPr>
              <a:t>E</a:t>
            </a:r>
            <a:r>
              <a:rPr sz="3000" spc="-91" smtClean="0">
                <a:solidFill>
                  <a:srgbClr val="565656"/>
                </a:solidFill>
                <a:latin typeface="Trebuchet MS"/>
                <a:cs typeface="Trebuchet MS"/>
              </a:rPr>
              <a:t>n</a:t>
            </a:r>
            <a:r>
              <a:rPr sz="3000" spc="-80" smtClean="0">
                <a:solidFill>
                  <a:srgbClr val="565656"/>
                </a:solidFill>
                <a:latin typeface="Trebuchet MS"/>
                <a:cs typeface="Trebuchet MS"/>
              </a:rPr>
              <a:t>a</a:t>
            </a:r>
            <a:r>
              <a:rPr sz="3000" spc="-102" smtClean="0">
                <a:solidFill>
                  <a:srgbClr val="565656"/>
                </a:solidFill>
                <a:latin typeface="Trebuchet MS"/>
                <a:cs typeface="Trebuchet MS"/>
              </a:rPr>
              <a:t>b</a:t>
            </a:r>
            <a:r>
              <a:rPr sz="3000" spc="-172" smtClean="0">
                <a:solidFill>
                  <a:srgbClr val="565656"/>
                </a:solidFill>
                <a:latin typeface="Trebuchet MS"/>
                <a:cs typeface="Trebuchet MS"/>
              </a:rPr>
              <a:t>l</a:t>
            </a:r>
            <a:r>
              <a:rPr sz="3000" spc="-207" smtClean="0">
                <a:solidFill>
                  <a:srgbClr val="565656"/>
                </a:solidFill>
                <a:latin typeface="Trebuchet MS"/>
                <a:cs typeface="Trebuchet MS"/>
              </a:rPr>
              <a:t>e</a:t>
            </a:r>
            <a:r>
              <a:rPr sz="3000" spc="-60" smtClean="0">
                <a:solidFill>
                  <a:srgbClr val="565656"/>
                </a:solidFill>
                <a:latin typeface="Trebuchet MS"/>
                <a:cs typeface="Trebuchet MS"/>
              </a:rPr>
              <a:t>D</a:t>
            </a:r>
            <a:r>
              <a:rPr sz="3000" spc="-141" smtClean="0">
                <a:solidFill>
                  <a:srgbClr val="565656"/>
                </a:solidFill>
                <a:latin typeface="Trebuchet MS"/>
                <a:cs typeface="Trebuchet MS"/>
              </a:rPr>
              <a:t>i</a:t>
            </a:r>
            <a:r>
              <a:rPr sz="3000" spc="67" smtClean="0">
                <a:solidFill>
                  <a:srgbClr val="565656"/>
                </a:solidFill>
                <a:latin typeface="Trebuchet MS"/>
                <a:cs typeface="Trebuchet MS"/>
              </a:rPr>
              <a:t>s</a:t>
            </a:r>
            <a:r>
              <a:rPr sz="3000" spc="-197" smtClean="0">
                <a:solidFill>
                  <a:srgbClr val="565656"/>
                </a:solidFill>
                <a:latin typeface="Trebuchet MS"/>
                <a:cs typeface="Trebuchet MS"/>
              </a:rPr>
              <a:t>c</a:t>
            </a:r>
            <a:r>
              <a:rPr sz="3000" spc="-42" smtClean="0">
                <a:solidFill>
                  <a:srgbClr val="565656"/>
                </a:solidFill>
                <a:latin typeface="Trebuchet MS"/>
                <a:cs typeface="Trebuchet MS"/>
              </a:rPr>
              <a:t>o</a:t>
            </a:r>
            <a:r>
              <a:rPr sz="3000" spc="-112" smtClean="0">
                <a:solidFill>
                  <a:srgbClr val="565656"/>
                </a:solidFill>
                <a:latin typeface="Trebuchet MS"/>
                <a:cs typeface="Trebuchet MS"/>
              </a:rPr>
              <a:t>v</a:t>
            </a:r>
            <a:r>
              <a:rPr sz="3000" spc="-207" smtClean="0">
                <a:solidFill>
                  <a:srgbClr val="565656"/>
                </a:solidFill>
                <a:latin typeface="Trebuchet MS"/>
                <a:cs typeface="Trebuchet MS"/>
              </a:rPr>
              <a:t>e</a:t>
            </a:r>
            <a:r>
              <a:rPr sz="3000" spc="-239" smtClean="0">
                <a:solidFill>
                  <a:srgbClr val="565656"/>
                </a:solidFill>
                <a:latin typeface="Trebuchet MS"/>
                <a:cs typeface="Trebuchet MS"/>
              </a:rPr>
              <a:t>r</a:t>
            </a:r>
            <a:r>
              <a:rPr sz="3000" spc="-190" smtClean="0">
                <a:solidFill>
                  <a:srgbClr val="565656"/>
                </a:solidFill>
                <a:latin typeface="Trebuchet MS"/>
                <a:cs typeface="Trebuchet MS"/>
              </a:rPr>
              <a:t>y</a:t>
            </a:r>
            <a:r>
              <a:rPr sz="3000" spc="-221" smtClean="0">
                <a:solidFill>
                  <a:srgbClr val="565656"/>
                </a:solidFill>
                <a:latin typeface="Trebuchet MS"/>
                <a:cs typeface="Trebuchet MS"/>
              </a:rPr>
              <a:t>C</a:t>
            </a:r>
            <a:r>
              <a:rPr sz="3000" spc="-172" smtClean="0">
                <a:solidFill>
                  <a:srgbClr val="565656"/>
                </a:solidFill>
                <a:latin typeface="Trebuchet MS"/>
                <a:cs typeface="Trebuchet MS"/>
              </a:rPr>
              <a:t>l</a:t>
            </a:r>
            <a:r>
              <a:rPr sz="3000" spc="-141" smtClean="0">
                <a:solidFill>
                  <a:srgbClr val="565656"/>
                </a:solidFill>
                <a:latin typeface="Trebuchet MS"/>
                <a:cs typeface="Trebuchet MS"/>
              </a:rPr>
              <a:t>i</a:t>
            </a:r>
            <a:r>
              <a:rPr sz="3000" spc="-207" smtClean="0">
                <a:solidFill>
                  <a:srgbClr val="565656"/>
                </a:solidFill>
                <a:latin typeface="Trebuchet MS"/>
                <a:cs typeface="Trebuchet MS"/>
              </a:rPr>
              <a:t>e</a:t>
            </a:r>
            <a:r>
              <a:rPr sz="3000" spc="-70" smtClean="0">
                <a:solidFill>
                  <a:srgbClr val="565656"/>
                </a:solidFill>
                <a:latin typeface="Trebuchet MS"/>
                <a:cs typeface="Trebuchet MS"/>
              </a:rPr>
              <a:t>n</a:t>
            </a:r>
            <a:r>
              <a:rPr sz="3000" spc="-330" smtClean="0">
                <a:solidFill>
                  <a:srgbClr val="565656"/>
                </a:solidFill>
                <a:latin typeface="Trebuchet MS"/>
                <a:cs typeface="Trebuchet MS"/>
              </a:rPr>
              <a:t>t</a:t>
            </a:r>
            <a:r>
              <a:rPr sz="3000" spc="-352" smtClean="0">
                <a:solidFill>
                  <a:srgbClr val="565656"/>
                </a:solidFill>
                <a:latin typeface="Trebuchet MS"/>
                <a:cs typeface="Trebuchet MS"/>
              </a:rPr>
              <a:t>:  </a:t>
            </a:r>
            <a:r>
              <a:rPr sz="3000" spc="-151" dirty="0">
                <a:solidFill>
                  <a:srgbClr val="565656"/>
                </a:solidFill>
                <a:latin typeface="Trebuchet MS"/>
                <a:cs typeface="Trebuchet MS"/>
              </a:rPr>
              <a:t>generic</a:t>
            </a:r>
            <a:endParaRPr sz="3000">
              <a:latin typeface="Trebuchet MS"/>
              <a:cs typeface="Trebuchet MS"/>
            </a:endParaRPr>
          </a:p>
          <a:p>
            <a:pPr marL="410751" marR="1878293" indent="-401822">
              <a:lnSpc>
                <a:spcPts val="3516"/>
              </a:lnSpc>
              <a:spcBef>
                <a:spcPts val="1758"/>
              </a:spcBef>
              <a:tabLst>
                <a:tab pos="410305" algn="l"/>
              </a:tabLst>
            </a:pPr>
            <a:r>
              <a:rPr sz="3000" spc="-611" dirty="0">
                <a:solidFill>
                  <a:srgbClr val="4B8BB2"/>
                </a:solidFill>
                <a:latin typeface="Trebuchet MS"/>
                <a:cs typeface="Trebuchet MS"/>
              </a:rPr>
              <a:t>&gt;	</a:t>
            </a:r>
            <a:r>
              <a:rPr sz="3000" spc="323" dirty="0">
                <a:solidFill>
                  <a:srgbClr val="565656"/>
                </a:solidFill>
                <a:latin typeface="Trebuchet MS"/>
                <a:cs typeface="Trebuchet MS"/>
              </a:rPr>
              <a:t>@</a:t>
            </a:r>
            <a:r>
              <a:rPr sz="3000" spc="-88" dirty="0">
                <a:solidFill>
                  <a:srgbClr val="565656"/>
                </a:solidFill>
                <a:latin typeface="Trebuchet MS"/>
                <a:cs typeface="Trebuchet MS"/>
              </a:rPr>
              <a:t>E</a:t>
            </a:r>
            <a:r>
              <a:rPr sz="3000" spc="-91" dirty="0">
                <a:solidFill>
                  <a:srgbClr val="565656"/>
                </a:solidFill>
                <a:latin typeface="Trebuchet MS"/>
                <a:cs typeface="Trebuchet MS"/>
              </a:rPr>
              <a:t>n</a:t>
            </a:r>
            <a:r>
              <a:rPr sz="3000" spc="-80" dirty="0">
                <a:solidFill>
                  <a:srgbClr val="565656"/>
                </a:solidFill>
                <a:latin typeface="Trebuchet MS"/>
                <a:cs typeface="Trebuchet MS"/>
              </a:rPr>
              <a:t>a</a:t>
            </a:r>
            <a:r>
              <a:rPr sz="3000" spc="-102" dirty="0">
                <a:solidFill>
                  <a:srgbClr val="565656"/>
                </a:solidFill>
                <a:latin typeface="Trebuchet MS"/>
                <a:cs typeface="Trebuchet MS"/>
              </a:rPr>
              <a:t>b</a:t>
            </a:r>
            <a:r>
              <a:rPr sz="3000" spc="-172" dirty="0">
                <a:solidFill>
                  <a:srgbClr val="565656"/>
                </a:solidFill>
                <a:latin typeface="Trebuchet MS"/>
                <a:cs typeface="Trebuchet MS"/>
              </a:rPr>
              <a:t>l</a:t>
            </a:r>
            <a:r>
              <a:rPr sz="3000" spc="-207" dirty="0">
                <a:solidFill>
                  <a:srgbClr val="565656"/>
                </a:solidFill>
                <a:latin typeface="Trebuchet MS"/>
                <a:cs typeface="Trebuchet MS"/>
              </a:rPr>
              <a:t>e</a:t>
            </a:r>
            <a:r>
              <a:rPr sz="3000" spc="-84" dirty="0">
                <a:solidFill>
                  <a:srgbClr val="565656"/>
                </a:solidFill>
                <a:latin typeface="Trebuchet MS"/>
                <a:cs typeface="Trebuchet MS"/>
              </a:rPr>
              <a:t>E</a:t>
            </a:r>
            <a:r>
              <a:rPr sz="3000" spc="-95" dirty="0">
                <a:solidFill>
                  <a:srgbClr val="565656"/>
                </a:solidFill>
                <a:latin typeface="Trebuchet MS"/>
                <a:cs typeface="Trebuchet MS"/>
              </a:rPr>
              <a:t>u</a:t>
            </a:r>
            <a:r>
              <a:rPr sz="3000" spc="-239" dirty="0">
                <a:solidFill>
                  <a:srgbClr val="565656"/>
                </a:solidFill>
                <a:latin typeface="Trebuchet MS"/>
                <a:cs typeface="Trebuchet MS"/>
              </a:rPr>
              <a:t>r</a:t>
            </a:r>
            <a:r>
              <a:rPr sz="3000" spc="-207" dirty="0">
                <a:solidFill>
                  <a:srgbClr val="565656"/>
                </a:solidFill>
                <a:latin typeface="Trebuchet MS"/>
                <a:cs typeface="Trebuchet MS"/>
              </a:rPr>
              <a:t>e</a:t>
            </a:r>
            <a:r>
              <a:rPr sz="3000" spc="-158" dirty="0">
                <a:solidFill>
                  <a:srgbClr val="565656"/>
                </a:solidFill>
                <a:latin typeface="Trebuchet MS"/>
                <a:cs typeface="Trebuchet MS"/>
              </a:rPr>
              <a:t>k</a:t>
            </a:r>
            <a:r>
              <a:rPr sz="3000" spc="-80" dirty="0">
                <a:solidFill>
                  <a:srgbClr val="565656"/>
                </a:solidFill>
                <a:latin typeface="Trebuchet MS"/>
                <a:cs typeface="Trebuchet MS"/>
              </a:rPr>
              <a:t>a</a:t>
            </a:r>
            <a:r>
              <a:rPr sz="3000" spc="-221" dirty="0">
                <a:solidFill>
                  <a:srgbClr val="565656"/>
                </a:solidFill>
                <a:latin typeface="Trebuchet MS"/>
                <a:cs typeface="Trebuchet MS"/>
              </a:rPr>
              <a:t>C</a:t>
            </a:r>
            <a:r>
              <a:rPr sz="3000" spc="-172" dirty="0">
                <a:solidFill>
                  <a:srgbClr val="565656"/>
                </a:solidFill>
                <a:latin typeface="Trebuchet MS"/>
                <a:cs typeface="Trebuchet MS"/>
              </a:rPr>
              <a:t>l</a:t>
            </a:r>
            <a:r>
              <a:rPr sz="3000" spc="-141" dirty="0">
                <a:solidFill>
                  <a:srgbClr val="565656"/>
                </a:solidFill>
                <a:latin typeface="Trebuchet MS"/>
                <a:cs typeface="Trebuchet MS"/>
              </a:rPr>
              <a:t>i</a:t>
            </a:r>
            <a:r>
              <a:rPr sz="3000" spc="-207" dirty="0">
                <a:solidFill>
                  <a:srgbClr val="565656"/>
                </a:solidFill>
                <a:latin typeface="Trebuchet MS"/>
                <a:cs typeface="Trebuchet MS"/>
              </a:rPr>
              <a:t>e</a:t>
            </a:r>
            <a:r>
              <a:rPr sz="3000" spc="-70" dirty="0">
                <a:solidFill>
                  <a:srgbClr val="565656"/>
                </a:solidFill>
                <a:latin typeface="Trebuchet MS"/>
                <a:cs typeface="Trebuchet MS"/>
              </a:rPr>
              <a:t>n</a:t>
            </a:r>
            <a:r>
              <a:rPr sz="3000" spc="-327" dirty="0">
                <a:solidFill>
                  <a:srgbClr val="565656"/>
                </a:solidFill>
                <a:latin typeface="Trebuchet MS"/>
                <a:cs typeface="Trebuchet MS"/>
              </a:rPr>
              <a:t>t</a:t>
            </a:r>
            <a:r>
              <a:rPr sz="3000" spc="-352" dirty="0">
                <a:solidFill>
                  <a:srgbClr val="565656"/>
                </a:solidFill>
                <a:latin typeface="Trebuchet MS"/>
                <a:cs typeface="Trebuchet MS"/>
              </a:rPr>
              <a:t>:  </a:t>
            </a:r>
            <a:r>
              <a:rPr sz="3000" spc="-165" dirty="0">
                <a:solidFill>
                  <a:srgbClr val="565656"/>
                </a:solidFill>
                <a:latin typeface="Trebuchet MS"/>
                <a:cs typeface="Trebuchet MS"/>
              </a:rPr>
              <a:t>more</a:t>
            </a:r>
            <a:r>
              <a:rPr sz="3000" spc="-221" dirty="0">
                <a:solidFill>
                  <a:srgbClr val="565656"/>
                </a:solidFill>
                <a:latin typeface="Trebuchet MS"/>
                <a:cs typeface="Trebuchet MS"/>
              </a:rPr>
              <a:t> </a:t>
            </a:r>
            <a:r>
              <a:rPr sz="3000" spc="-155" dirty="0">
                <a:solidFill>
                  <a:srgbClr val="565656"/>
                </a:solidFill>
                <a:latin typeface="Trebuchet MS"/>
                <a:cs typeface="Trebuchet MS"/>
              </a:rPr>
              <a:t>specific</a:t>
            </a:r>
            <a:endParaRPr sz="3000">
              <a:latin typeface="Trebuchet MS"/>
              <a:cs typeface="Trebuchet MS"/>
            </a:endParaRPr>
          </a:p>
          <a:p>
            <a:pPr marL="8929">
              <a:lnSpc>
                <a:spcPts val="3530"/>
              </a:lnSpc>
              <a:spcBef>
                <a:spcPts val="1617"/>
              </a:spcBef>
              <a:tabLst>
                <a:tab pos="410305" algn="l"/>
              </a:tabLst>
            </a:pPr>
            <a:r>
              <a:rPr sz="3000" spc="-611" dirty="0">
                <a:solidFill>
                  <a:srgbClr val="4B8BB2"/>
                </a:solidFill>
                <a:latin typeface="Trebuchet MS"/>
                <a:cs typeface="Trebuchet MS"/>
              </a:rPr>
              <a:t>&gt;	</a:t>
            </a:r>
            <a:r>
              <a:rPr sz="3000" spc="-141" dirty="0">
                <a:solidFill>
                  <a:srgbClr val="565656"/>
                </a:solidFill>
                <a:latin typeface="Trebuchet MS"/>
                <a:cs typeface="Trebuchet MS"/>
              </a:rPr>
              <a:t>Dependency</a:t>
            </a:r>
            <a:r>
              <a:rPr sz="3000" spc="-123" dirty="0">
                <a:solidFill>
                  <a:srgbClr val="565656"/>
                </a:solidFill>
                <a:latin typeface="Trebuchet MS"/>
                <a:cs typeface="Trebuchet MS"/>
              </a:rPr>
              <a:t> </a:t>
            </a:r>
            <a:r>
              <a:rPr sz="3000" spc="-190" dirty="0">
                <a:solidFill>
                  <a:srgbClr val="565656"/>
                </a:solidFill>
                <a:latin typeface="Trebuchet MS"/>
                <a:cs typeface="Trebuchet MS"/>
              </a:rPr>
              <a:t>to</a:t>
            </a:r>
            <a:endParaRPr sz="3000">
              <a:latin typeface="Trebuchet MS"/>
              <a:cs typeface="Trebuchet MS"/>
            </a:endParaRPr>
          </a:p>
          <a:p>
            <a:pPr marL="410751">
              <a:lnSpc>
                <a:spcPts val="3530"/>
              </a:lnSpc>
            </a:pPr>
            <a:r>
              <a:rPr sz="3000" spc="-155" dirty="0">
                <a:solidFill>
                  <a:srgbClr val="565656"/>
                </a:solidFill>
                <a:latin typeface="Trebuchet MS"/>
                <a:cs typeface="Trebuchet MS"/>
              </a:rPr>
              <a:t>spring-cloud-starter-eureka</a:t>
            </a:r>
            <a:endParaRPr sz="3000">
              <a:latin typeface="Trebuchet MS"/>
              <a:cs typeface="Trebuchet MS"/>
            </a:endParaRPr>
          </a:p>
          <a:p>
            <a:pPr marL="8929">
              <a:spcBef>
                <a:spcPts val="1659"/>
              </a:spcBef>
              <a:tabLst>
                <a:tab pos="410305" algn="l"/>
              </a:tabLst>
            </a:pPr>
            <a:r>
              <a:rPr sz="3000" spc="-611" dirty="0">
                <a:solidFill>
                  <a:srgbClr val="4B8BB2"/>
                </a:solidFill>
                <a:latin typeface="Trebuchet MS"/>
                <a:cs typeface="Trebuchet MS"/>
              </a:rPr>
              <a:t>&gt;	</a:t>
            </a:r>
            <a:r>
              <a:rPr sz="3000" spc="-165" dirty="0">
                <a:solidFill>
                  <a:srgbClr val="565656"/>
                </a:solidFill>
                <a:latin typeface="Trebuchet MS"/>
                <a:cs typeface="Trebuchet MS"/>
              </a:rPr>
              <a:t>Automatically </a:t>
            </a:r>
            <a:r>
              <a:rPr sz="3000" spc="-134" dirty="0">
                <a:solidFill>
                  <a:srgbClr val="565656"/>
                </a:solidFill>
                <a:latin typeface="Trebuchet MS"/>
                <a:cs typeface="Trebuchet MS"/>
              </a:rPr>
              <a:t>registers</a:t>
            </a:r>
            <a:r>
              <a:rPr sz="3000" spc="-327" dirty="0">
                <a:solidFill>
                  <a:srgbClr val="565656"/>
                </a:solidFill>
                <a:latin typeface="Trebuchet MS"/>
                <a:cs typeface="Trebuchet MS"/>
              </a:rPr>
              <a:t> </a:t>
            </a:r>
            <a:r>
              <a:rPr sz="3000" spc="-134" dirty="0">
                <a:solidFill>
                  <a:srgbClr val="565656"/>
                </a:solidFill>
                <a:latin typeface="Trebuchet MS"/>
                <a:cs typeface="Trebuchet MS"/>
              </a:rPr>
              <a:t>application</a:t>
            </a:r>
            <a:endParaRPr sz="300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67910" y="1678781"/>
            <a:ext cx="647402" cy="0"/>
          </a:xfrm>
          <a:custGeom>
            <a:avLst/>
            <a:gdLst/>
            <a:ahLst/>
            <a:cxnLst/>
            <a:rect l="l" t="t" r="r" b="b"/>
            <a:pathLst>
              <a:path w="920750">
                <a:moveTo>
                  <a:pt x="0" y="0"/>
                </a:moveTo>
                <a:lnTo>
                  <a:pt x="920755" y="0"/>
                </a:lnTo>
              </a:path>
            </a:pathLst>
          </a:custGeom>
          <a:ln w="25400">
            <a:solidFill>
              <a:srgbClr val="EBEBEB"/>
            </a:solidFill>
          </a:ln>
        </p:spPr>
        <p:txBody>
          <a:bodyPr wrap="square" lIns="0" tIns="0" rIns="0" bIns="0" rtlCol="0"/>
          <a:lstStyle/>
          <a:p>
            <a:endParaRPr/>
          </a:p>
        </p:txBody>
      </p:sp>
      <p:sp>
        <p:nvSpPr>
          <p:cNvPr id="3" name="object 3"/>
          <p:cNvSpPr/>
          <p:nvPr/>
        </p:nvSpPr>
        <p:spPr>
          <a:xfrm>
            <a:off x="928688" y="1678781"/>
            <a:ext cx="3370957" cy="0"/>
          </a:xfrm>
          <a:custGeom>
            <a:avLst/>
            <a:gdLst/>
            <a:ahLst/>
            <a:cxnLst/>
            <a:rect l="l" t="t" r="r" b="b"/>
            <a:pathLst>
              <a:path w="4794250">
                <a:moveTo>
                  <a:pt x="0" y="0"/>
                </a:moveTo>
                <a:lnTo>
                  <a:pt x="4794250" y="0"/>
                </a:lnTo>
              </a:path>
            </a:pathLst>
          </a:custGeom>
          <a:ln w="25400">
            <a:solidFill>
              <a:srgbClr val="EBEBEB"/>
            </a:solidFill>
          </a:ln>
        </p:spPr>
        <p:txBody>
          <a:bodyPr wrap="square" lIns="0" tIns="0" rIns="0" bIns="0" rtlCol="0"/>
          <a:lstStyle/>
          <a:p>
            <a:endParaRPr/>
          </a:p>
        </p:txBody>
      </p:sp>
      <p:sp>
        <p:nvSpPr>
          <p:cNvPr id="4" name="object 4"/>
          <p:cNvSpPr/>
          <p:nvPr/>
        </p:nvSpPr>
        <p:spPr>
          <a:xfrm>
            <a:off x="0"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7CF70"/>
          </a:solidFill>
        </p:spPr>
        <p:txBody>
          <a:bodyPr wrap="square" lIns="0" tIns="0" rIns="0" bIns="0" rtlCol="0"/>
          <a:lstStyle/>
          <a:p>
            <a:endParaRPr/>
          </a:p>
        </p:txBody>
      </p:sp>
      <p:sp>
        <p:nvSpPr>
          <p:cNvPr id="5" name="object 5"/>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6" name="object 6"/>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7" name="object 7"/>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8" name="object 8"/>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9" name="object 9"/>
          <p:cNvSpPr txBox="1">
            <a:spLocks noGrp="1"/>
          </p:cNvSpPr>
          <p:nvPr>
            <p:ph type="title"/>
          </p:nvPr>
        </p:nvSpPr>
        <p:spPr>
          <a:xfrm>
            <a:off x="880283" y="473371"/>
            <a:ext cx="7258050" cy="686125"/>
          </a:xfrm>
          <a:prstGeom prst="rect">
            <a:avLst/>
          </a:prstGeom>
        </p:spPr>
        <p:txBody>
          <a:bodyPr vert="horz" wrap="square" lIns="0" tIns="8929" rIns="0" bIns="0" rtlCol="0">
            <a:spAutoFit/>
          </a:bodyPr>
          <a:lstStyle/>
          <a:p>
            <a:pPr marL="8929">
              <a:spcBef>
                <a:spcPts val="70"/>
              </a:spcBef>
            </a:pPr>
            <a:r>
              <a:rPr spc="-91" dirty="0">
                <a:solidFill>
                  <a:srgbClr val="565656"/>
                </a:solidFill>
              </a:rPr>
              <a:t>application.properties</a:t>
            </a:r>
          </a:p>
        </p:txBody>
      </p:sp>
      <p:sp>
        <p:nvSpPr>
          <p:cNvPr id="10" name="object 10"/>
          <p:cNvSpPr/>
          <p:nvPr/>
        </p:nvSpPr>
        <p:spPr>
          <a:xfrm>
            <a:off x="4465" y="2701230"/>
            <a:ext cx="9139535" cy="2518172"/>
          </a:xfrm>
          <a:custGeom>
            <a:avLst/>
            <a:gdLst/>
            <a:ahLst/>
            <a:cxnLst/>
            <a:rect l="l" t="t" r="r" b="b"/>
            <a:pathLst>
              <a:path w="12998450" h="3581400">
                <a:moveTo>
                  <a:pt x="0" y="0"/>
                </a:moveTo>
                <a:lnTo>
                  <a:pt x="12998450" y="0"/>
                </a:lnTo>
                <a:lnTo>
                  <a:pt x="12998450" y="3581400"/>
                </a:lnTo>
                <a:lnTo>
                  <a:pt x="0" y="3581400"/>
                </a:lnTo>
                <a:lnTo>
                  <a:pt x="0" y="0"/>
                </a:lnTo>
                <a:close/>
              </a:path>
            </a:pathLst>
          </a:custGeom>
          <a:solidFill>
            <a:srgbClr val="FFFFCC"/>
          </a:solidFill>
        </p:spPr>
        <p:txBody>
          <a:bodyPr wrap="square" lIns="0" tIns="0" rIns="0" bIns="0" rtlCol="0"/>
          <a:lstStyle/>
          <a:p>
            <a:endParaRPr/>
          </a:p>
        </p:txBody>
      </p:sp>
      <p:sp>
        <p:nvSpPr>
          <p:cNvPr id="11" name="object 11"/>
          <p:cNvSpPr/>
          <p:nvPr/>
        </p:nvSpPr>
        <p:spPr>
          <a:xfrm>
            <a:off x="4465" y="2696765"/>
            <a:ext cx="9139535" cy="8930"/>
          </a:xfrm>
          <a:custGeom>
            <a:avLst/>
            <a:gdLst/>
            <a:ahLst/>
            <a:cxnLst/>
            <a:rect l="l" t="t" r="r" b="b"/>
            <a:pathLst>
              <a:path w="12998450" h="12700">
                <a:moveTo>
                  <a:pt x="0" y="0"/>
                </a:moveTo>
                <a:lnTo>
                  <a:pt x="12998449" y="0"/>
                </a:lnTo>
                <a:lnTo>
                  <a:pt x="12998449" y="12700"/>
                </a:lnTo>
                <a:lnTo>
                  <a:pt x="0" y="12700"/>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4465" y="2701230"/>
            <a:ext cx="9139535" cy="2518172"/>
          </a:xfrm>
          <a:custGeom>
            <a:avLst/>
            <a:gdLst/>
            <a:ahLst/>
            <a:cxnLst/>
            <a:rect l="l" t="t" r="r" b="b"/>
            <a:pathLst>
              <a:path w="12998450" h="3581400">
                <a:moveTo>
                  <a:pt x="12998449" y="3581402"/>
                </a:moveTo>
                <a:lnTo>
                  <a:pt x="0" y="3581402"/>
                </a:lnTo>
                <a:lnTo>
                  <a:pt x="0" y="0"/>
                </a:lnTo>
              </a:path>
            </a:pathLst>
          </a:custGeom>
          <a:ln w="12700">
            <a:solidFill>
              <a:srgbClr val="000000"/>
            </a:solidFill>
          </a:ln>
        </p:spPr>
        <p:txBody>
          <a:bodyPr wrap="square" lIns="0" tIns="0" rIns="0" bIns="0" rtlCol="0"/>
          <a:lstStyle/>
          <a:p>
            <a:endParaRPr/>
          </a:p>
        </p:txBody>
      </p:sp>
      <p:sp>
        <p:nvSpPr>
          <p:cNvPr id="13" name="object 13"/>
          <p:cNvSpPr txBox="1"/>
          <p:nvPr/>
        </p:nvSpPr>
        <p:spPr>
          <a:xfrm>
            <a:off x="250031" y="2656394"/>
            <a:ext cx="7768828" cy="286015"/>
          </a:xfrm>
          <a:prstGeom prst="rect">
            <a:avLst/>
          </a:prstGeom>
        </p:spPr>
        <p:txBody>
          <a:bodyPr vert="horz" wrap="square" lIns="0" tIns="8929" rIns="0" bIns="0" rtlCol="0">
            <a:spAutoFit/>
          </a:bodyPr>
          <a:lstStyle/>
          <a:p>
            <a:pPr marL="8929">
              <a:spcBef>
                <a:spcPts val="70"/>
              </a:spcBef>
            </a:pPr>
            <a:r>
              <a:rPr spc="186" dirty="0">
                <a:solidFill>
                  <a:srgbClr val="565656"/>
                </a:solidFill>
                <a:latin typeface="Arial"/>
                <a:cs typeface="Arial"/>
              </a:rPr>
              <a:t>eureka.client.serviceUrl.defaultZone</a:t>
            </a:r>
            <a:r>
              <a:rPr spc="186" dirty="0">
                <a:solidFill>
                  <a:srgbClr val="565656"/>
                </a:solidFill>
                <a:latin typeface="Arial"/>
                <a:cs typeface="Arial"/>
                <a:hlinkClick r:id="rId2"/>
              </a:rPr>
              <a:t>=h</a:t>
            </a:r>
            <a:r>
              <a:rPr spc="186" dirty="0">
                <a:solidFill>
                  <a:srgbClr val="565656"/>
                </a:solidFill>
                <a:latin typeface="Arial"/>
                <a:cs typeface="Arial"/>
              </a:rPr>
              <a:t>t</a:t>
            </a:r>
            <a:r>
              <a:rPr spc="186" dirty="0">
                <a:solidFill>
                  <a:srgbClr val="565656"/>
                </a:solidFill>
                <a:latin typeface="Arial"/>
                <a:cs typeface="Arial"/>
                <a:hlinkClick r:id="rId2"/>
              </a:rPr>
              <a:t>tp://host:</a:t>
            </a:r>
            <a:r>
              <a:rPr spc="186" dirty="0">
                <a:solidFill>
                  <a:srgbClr val="565656"/>
                </a:solidFill>
                <a:latin typeface="Arial"/>
                <a:cs typeface="Arial"/>
              </a:rPr>
              <a:t>8761/eureka/</a:t>
            </a:r>
            <a:endParaRPr>
              <a:latin typeface="Arial"/>
              <a:cs typeface="Arial"/>
            </a:endParaRPr>
          </a:p>
        </p:txBody>
      </p:sp>
      <p:sp>
        <p:nvSpPr>
          <p:cNvPr id="14" name="object 14"/>
          <p:cNvSpPr txBox="1"/>
          <p:nvPr/>
        </p:nvSpPr>
        <p:spPr>
          <a:xfrm>
            <a:off x="250032" y="3147527"/>
            <a:ext cx="5992267" cy="296466"/>
          </a:xfrm>
          <a:prstGeom prst="rect">
            <a:avLst/>
          </a:prstGeom>
        </p:spPr>
        <p:txBody>
          <a:bodyPr vert="horz" wrap="square" lIns="0" tIns="8929" rIns="0" bIns="0" rtlCol="0">
            <a:spAutoFit/>
          </a:bodyPr>
          <a:lstStyle/>
          <a:p>
            <a:pPr marL="8929">
              <a:spcBef>
                <a:spcPts val="70"/>
              </a:spcBef>
            </a:pPr>
            <a:r>
              <a:rPr spc="112" dirty="0">
                <a:solidFill>
                  <a:srgbClr val="565656"/>
                </a:solidFill>
                <a:latin typeface="Arial"/>
                <a:cs typeface="Arial"/>
              </a:rPr>
              <a:t>eureka.instance.leaseRenewalIntervalInSeconds=5</a:t>
            </a:r>
            <a:endParaRPr>
              <a:latin typeface="Arial"/>
              <a:cs typeface="Arial"/>
            </a:endParaRPr>
          </a:p>
        </p:txBody>
      </p:sp>
      <p:sp>
        <p:nvSpPr>
          <p:cNvPr id="15" name="object 15"/>
          <p:cNvSpPr txBox="1"/>
          <p:nvPr/>
        </p:nvSpPr>
        <p:spPr>
          <a:xfrm>
            <a:off x="250032" y="3647589"/>
            <a:ext cx="3958977" cy="296466"/>
          </a:xfrm>
          <a:prstGeom prst="rect">
            <a:avLst/>
          </a:prstGeom>
        </p:spPr>
        <p:txBody>
          <a:bodyPr vert="horz" wrap="square" lIns="0" tIns="8929" rIns="0" bIns="0" rtlCol="0">
            <a:spAutoFit/>
          </a:bodyPr>
          <a:lstStyle/>
          <a:p>
            <a:pPr marL="8929">
              <a:spcBef>
                <a:spcPts val="70"/>
              </a:spcBef>
            </a:pPr>
            <a:r>
              <a:rPr spc="151" dirty="0">
                <a:solidFill>
                  <a:srgbClr val="565656"/>
                </a:solidFill>
                <a:latin typeface="Arial"/>
                <a:cs typeface="Arial"/>
              </a:rPr>
              <a:t>spring.application.name=catalog</a:t>
            </a:r>
            <a:endParaRPr>
              <a:latin typeface="Arial"/>
              <a:cs typeface="Arial"/>
            </a:endParaRPr>
          </a:p>
        </p:txBody>
      </p:sp>
      <p:sp>
        <p:nvSpPr>
          <p:cNvPr id="16" name="object 16"/>
          <p:cNvSpPr txBox="1"/>
          <p:nvPr/>
        </p:nvSpPr>
        <p:spPr>
          <a:xfrm>
            <a:off x="250031" y="4138722"/>
            <a:ext cx="8789491" cy="1066276"/>
          </a:xfrm>
          <a:prstGeom prst="rect">
            <a:avLst/>
          </a:prstGeom>
        </p:spPr>
        <p:txBody>
          <a:bodyPr vert="horz" wrap="square" lIns="0" tIns="19644" rIns="0" bIns="0" rtlCol="0">
            <a:spAutoFit/>
          </a:bodyPr>
          <a:lstStyle/>
          <a:p>
            <a:pPr marL="410751" marR="3572" indent="-401822">
              <a:lnSpc>
                <a:spcPts val="2180"/>
              </a:lnSpc>
              <a:spcBef>
                <a:spcPts val="154"/>
              </a:spcBef>
            </a:pPr>
            <a:r>
              <a:rPr spc="67" dirty="0">
                <a:solidFill>
                  <a:srgbClr val="565656"/>
                </a:solidFill>
                <a:latin typeface="Arial"/>
                <a:cs typeface="Arial"/>
              </a:rPr>
              <a:t>eure</a:t>
            </a:r>
            <a:r>
              <a:rPr spc="134" dirty="0">
                <a:solidFill>
                  <a:srgbClr val="565656"/>
                </a:solidFill>
                <a:latin typeface="Arial"/>
                <a:cs typeface="Arial"/>
              </a:rPr>
              <a:t>k</a:t>
            </a:r>
            <a:r>
              <a:rPr spc="211" dirty="0">
                <a:solidFill>
                  <a:srgbClr val="565656"/>
                </a:solidFill>
                <a:latin typeface="Arial"/>
                <a:cs typeface="Arial"/>
              </a:rPr>
              <a:t>a.i</a:t>
            </a:r>
            <a:r>
              <a:rPr spc="415" dirty="0">
                <a:solidFill>
                  <a:srgbClr val="565656"/>
                </a:solidFill>
                <a:latin typeface="Arial"/>
                <a:cs typeface="Arial"/>
              </a:rPr>
              <a:t>n</a:t>
            </a:r>
            <a:r>
              <a:rPr spc="109" dirty="0">
                <a:solidFill>
                  <a:srgbClr val="565656"/>
                </a:solidFill>
                <a:latin typeface="Arial"/>
                <a:cs typeface="Arial"/>
              </a:rPr>
              <a:t>sta</a:t>
            </a:r>
            <a:r>
              <a:rPr spc="211" dirty="0">
                <a:solidFill>
                  <a:srgbClr val="565656"/>
                </a:solidFill>
                <a:latin typeface="Arial"/>
                <a:cs typeface="Arial"/>
              </a:rPr>
              <a:t>n</a:t>
            </a:r>
            <a:r>
              <a:rPr spc="-11" dirty="0">
                <a:solidFill>
                  <a:srgbClr val="565656"/>
                </a:solidFill>
                <a:latin typeface="Arial"/>
                <a:cs typeface="Arial"/>
              </a:rPr>
              <a:t>ce.</a:t>
            </a:r>
            <a:r>
              <a:rPr spc="67" dirty="0">
                <a:solidFill>
                  <a:srgbClr val="565656"/>
                </a:solidFill>
                <a:latin typeface="Arial"/>
                <a:cs typeface="Arial"/>
              </a:rPr>
              <a:t>m</a:t>
            </a:r>
            <a:r>
              <a:rPr spc="88" dirty="0">
                <a:solidFill>
                  <a:srgbClr val="565656"/>
                </a:solidFill>
                <a:latin typeface="Arial"/>
                <a:cs typeface="Arial"/>
              </a:rPr>
              <a:t>eta</a:t>
            </a:r>
            <a:r>
              <a:rPr spc="176" dirty="0">
                <a:solidFill>
                  <a:srgbClr val="565656"/>
                </a:solidFill>
                <a:latin typeface="Arial"/>
                <a:cs typeface="Arial"/>
              </a:rPr>
              <a:t>d</a:t>
            </a:r>
            <a:r>
              <a:rPr spc="-32" dirty="0">
                <a:solidFill>
                  <a:srgbClr val="565656"/>
                </a:solidFill>
                <a:latin typeface="Arial"/>
                <a:cs typeface="Arial"/>
              </a:rPr>
              <a:t>ata</a:t>
            </a:r>
            <a:r>
              <a:rPr spc="28" dirty="0">
                <a:solidFill>
                  <a:srgbClr val="565656"/>
                </a:solidFill>
                <a:latin typeface="Arial"/>
                <a:cs typeface="Arial"/>
              </a:rPr>
              <a:t>M</a:t>
            </a:r>
            <a:r>
              <a:rPr spc="285" dirty="0">
                <a:solidFill>
                  <a:srgbClr val="565656"/>
                </a:solidFill>
                <a:latin typeface="Arial"/>
                <a:cs typeface="Arial"/>
              </a:rPr>
              <a:t>ap.</a:t>
            </a:r>
            <a:r>
              <a:rPr spc="193" dirty="0">
                <a:solidFill>
                  <a:srgbClr val="565656"/>
                </a:solidFill>
                <a:latin typeface="Arial"/>
                <a:cs typeface="Arial"/>
              </a:rPr>
              <a:t>i</a:t>
            </a:r>
            <a:r>
              <a:rPr spc="109" dirty="0">
                <a:solidFill>
                  <a:srgbClr val="565656"/>
                </a:solidFill>
                <a:latin typeface="Arial"/>
                <a:cs typeface="Arial"/>
              </a:rPr>
              <a:t>nst</a:t>
            </a:r>
            <a:r>
              <a:rPr spc="211" dirty="0">
                <a:solidFill>
                  <a:srgbClr val="565656"/>
                </a:solidFill>
                <a:latin typeface="Arial"/>
                <a:cs typeface="Arial"/>
              </a:rPr>
              <a:t>a</a:t>
            </a:r>
            <a:r>
              <a:rPr spc="137" dirty="0">
                <a:solidFill>
                  <a:srgbClr val="565656"/>
                </a:solidFill>
                <a:latin typeface="Arial"/>
                <a:cs typeface="Arial"/>
              </a:rPr>
              <a:t>nce</a:t>
            </a:r>
            <a:r>
              <a:rPr spc="127" dirty="0">
                <a:solidFill>
                  <a:srgbClr val="565656"/>
                </a:solidFill>
                <a:latin typeface="Arial"/>
                <a:cs typeface="Arial"/>
              </a:rPr>
              <a:t>I</a:t>
            </a:r>
            <a:r>
              <a:rPr spc="-32" dirty="0">
                <a:solidFill>
                  <a:srgbClr val="565656"/>
                </a:solidFill>
                <a:latin typeface="Arial"/>
                <a:cs typeface="Arial"/>
              </a:rPr>
              <a:t>d</a:t>
            </a:r>
            <a:r>
              <a:rPr spc="102" dirty="0">
                <a:solidFill>
                  <a:srgbClr val="565656"/>
                </a:solidFill>
                <a:latin typeface="Arial"/>
                <a:cs typeface="Arial"/>
              </a:rPr>
              <a:t>=$</a:t>
            </a:r>
            <a:r>
              <a:rPr spc="120" dirty="0">
                <a:solidFill>
                  <a:srgbClr val="565656"/>
                </a:solidFill>
                <a:latin typeface="Arial"/>
                <a:cs typeface="Arial"/>
              </a:rPr>
              <a:t>{</a:t>
            </a:r>
            <a:r>
              <a:rPr spc="285" dirty="0">
                <a:solidFill>
                  <a:srgbClr val="565656"/>
                </a:solidFill>
                <a:latin typeface="Arial"/>
                <a:cs typeface="Arial"/>
              </a:rPr>
              <a:t>spr</a:t>
            </a:r>
            <a:r>
              <a:rPr spc="193" dirty="0">
                <a:solidFill>
                  <a:srgbClr val="565656"/>
                </a:solidFill>
                <a:latin typeface="Arial"/>
                <a:cs typeface="Arial"/>
              </a:rPr>
              <a:t>i</a:t>
            </a:r>
            <a:r>
              <a:rPr spc="88" dirty="0">
                <a:solidFill>
                  <a:srgbClr val="565656"/>
                </a:solidFill>
                <a:latin typeface="Arial"/>
                <a:cs typeface="Arial"/>
              </a:rPr>
              <a:t>ng.</a:t>
            </a:r>
            <a:r>
              <a:rPr spc="176" dirty="0">
                <a:solidFill>
                  <a:srgbClr val="565656"/>
                </a:solidFill>
                <a:latin typeface="Arial"/>
                <a:cs typeface="Arial"/>
              </a:rPr>
              <a:t>a</a:t>
            </a:r>
            <a:r>
              <a:rPr spc="313" dirty="0">
                <a:solidFill>
                  <a:srgbClr val="565656"/>
                </a:solidFill>
                <a:latin typeface="Arial"/>
                <a:cs typeface="Arial"/>
              </a:rPr>
              <a:t>ppl</a:t>
            </a:r>
            <a:r>
              <a:rPr spc="211" dirty="0">
                <a:solidFill>
                  <a:srgbClr val="565656"/>
                </a:solidFill>
                <a:latin typeface="Arial"/>
                <a:cs typeface="Arial"/>
              </a:rPr>
              <a:t>i</a:t>
            </a:r>
            <a:r>
              <a:rPr spc="313" dirty="0">
                <a:solidFill>
                  <a:srgbClr val="565656"/>
                </a:solidFill>
                <a:latin typeface="Arial"/>
                <a:cs typeface="Arial"/>
              </a:rPr>
              <a:t>cat</a:t>
            </a:r>
            <a:r>
              <a:rPr spc="211" dirty="0">
                <a:solidFill>
                  <a:srgbClr val="565656"/>
                </a:solidFill>
                <a:latin typeface="Arial"/>
                <a:cs typeface="Arial"/>
              </a:rPr>
              <a:t>i</a:t>
            </a:r>
            <a:r>
              <a:rPr spc="88" dirty="0">
                <a:solidFill>
                  <a:srgbClr val="565656"/>
                </a:solidFill>
                <a:latin typeface="Arial"/>
                <a:cs typeface="Arial"/>
              </a:rPr>
              <a:t>on.</a:t>
            </a:r>
            <a:r>
              <a:rPr spc="176" dirty="0">
                <a:solidFill>
                  <a:srgbClr val="565656"/>
                </a:solidFill>
                <a:latin typeface="Arial"/>
                <a:cs typeface="Arial"/>
              </a:rPr>
              <a:t>n</a:t>
            </a:r>
            <a:r>
              <a:rPr spc="-204" dirty="0">
                <a:solidFill>
                  <a:srgbClr val="565656"/>
                </a:solidFill>
                <a:latin typeface="Arial"/>
                <a:cs typeface="Arial"/>
              </a:rPr>
              <a:t>ame</a:t>
            </a:r>
            <a:r>
              <a:rPr spc="534" dirty="0">
                <a:solidFill>
                  <a:srgbClr val="565656"/>
                </a:solidFill>
                <a:latin typeface="Arial"/>
                <a:cs typeface="Arial"/>
              </a:rPr>
              <a:t>}</a:t>
            </a:r>
            <a:r>
              <a:rPr spc="383" dirty="0">
                <a:solidFill>
                  <a:srgbClr val="565656"/>
                </a:solidFill>
                <a:latin typeface="Arial"/>
                <a:cs typeface="Arial"/>
              </a:rPr>
              <a:t>:</a:t>
            </a:r>
            <a:r>
              <a:rPr spc="-35" dirty="0">
                <a:solidFill>
                  <a:srgbClr val="565656"/>
                </a:solidFill>
                <a:latin typeface="Arial"/>
                <a:cs typeface="Arial"/>
              </a:rPr>
              <a:t>$</a:t>
            </a:r>
            <a:r>
              <a:rPr spc="369" dirty="0">
                <a:solidFill>
                  <a:srgbClr val="565656"/>
                </a:solidFill>
                <a:latin typeface="Arial"/>
                <a:cs typeface="Arial"/>
              </a:rPr>
              <a:t>{</a:t>
            </a:r>
            <a:r>
              <a:rPr spc="352" dirty="0">
                <a:solidFill>
                  <a:srgbClr val="565656"/>
                </a:solidFill>
                <a:latin typeface="Arial"/>
                <a:cs typeface="Arial"/>
              </a:rPr>
              <a:t>r  </a:t>
            </a:r>
            <a:r>
              <a:rPr spc="70" dirty="0">
                <a:solidFill>
                  <a:srgbClr val="565656"/>
                </a:solidFill>
                <a:latin typeface="Arial"/>
                <a:cs typeface="Arial"/>
              </a:rPr>
              <a:t>andom.value}</a:t>
            </a:r>
            <a:endParaRPr>
              <a:latin typeface="Arial"/>
              <a:cs typeface="Arial"/>
            </a:endParaRPr>
          </a:p>
          <a:p>
            <a:pPr marL="8929">
              <a:spcBef>
                <a:spcPts val="1603"/>
              </a:spcBef>
            </a:pPr>
            <a:r>
              <a:rPr spc="148" dirty="0">
                <a:solidFill>
                  <a:srgbClr val="565656"/>
                </a:solidFill>
                <a:latin typeface="Arial"/>
                <a:cs typeface="Arial"/>
              </a:rPr>
              <a:t>eureka.instance.preferIpAddress=true</a:t>
            </a:r>
            <a:endParaRPr>
              <a:latin typeface="Arial"/>
              <a:cs typeface="Arial"/>
            </a:endParaRPr>
          </a:p>
        </p:txBody>
      </p:sp>
      <p:sp>
        <p:nvSpPr>
          <p:cNvPr id="17" name="object 17"/>
          <p:cNvSpPr/>
          <p:nvPr/>
        </p:nvSpPr>
        <p:spPr>
          <a:xfrm>
            <a:off x="4268391" y="1571625"/>
            <a:ext cx="3366492" cy="767953"/>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393406" y="1535906"/>
            <a:ext cx="3116461" cy="910828"/>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4299644" y="1602879"/>
            <a:ext cx="3268266" cy="669727"/>
          </a:xfrm>
          <a:custGeom>
            <a:avLst/>
            <a:gdLst/>
            <a:ahLst/>
            <a:cxnLst/>
            <a:rect l="l" t="t" r="r" b="b"/>
            <a:pathLst>
              <a:path w="4648200" h="952500">
                <a:moveTo>
                  <a:pt x="0" y="0"/>
                </a:moveTo>
                <a:lnTo>
                  <a:pt x="4648200" y="0"/>
                </a:lnTo>
                <a:lnTo>
                  <a:pt x="4648200" y="952500"/>
                </a:lnTo>
                <a:lnTo>
                  <a:pt x="0" y="952500"/>
                </a:lnTo>
                <a:lnTo>
                  <a:pt x="0" y="0"/>
                </a:lnTo>
                <a:close/>
              </a:path>
            </a:pathLst>
          </a:custGeom>
          <a:solidFill>
            <a:srgbClr val="FFFFCC"/>
          </a:solidFill>
        </p:spPr>
        <p:txBody>
          <a:bodyPr wrap="square" lIns="0" tIns="0" rIns="0" bIns="0" rtlCol="0"/>
          <a:lstStyle/>
          <a:p>
            <a:endParaRPr/>
          </a:p>
        </p:txBody>
      </p:sp>
      <p:sp>
        <p:nvSpPr>
          <p:cNvPr id="20" name="object 20"/>
          <p:cNvSpPr txBox="1"/>
          <p:nvPr/>
        </p:nvSpPr>
        <p:spPr>
          <a:xfrm>
            <a:off x="4299644" y="1602879"/>
            <a:ext cx="3268266" cy="577081"/>
          </a:xfrm>
          <a:prstGeom prst="rect">
            <a:avLst/>
          </a:prstGeom>
          <a:ln w="12700">
            <a:solidFill>
              <a:srgbClr val="000000"/>
            </a:solidFill>
          </a:ln>
        </p:spPr>
        <p:txBody>
          <a:bodyPr vert="horz" wrap="square" lIns="0" tIns="0" rIns="0" bIns="0" rtlCol="0">
            <a:spAutoFit/>
          </a:bodyPr>
          <a:lstStyle/>
          <a:p>
            <a:pPr marR="11608" algn="ctr">
              <a:lnSpc>
                <a:spcPts val="2229"/>
              </a:lnSpc>
            </a:pPr>
            <a:r>
              <a:rPr sz="2000" spc="-148" dirty="0">
                <a:solidFill>
                  <a:srgbClr val="002060"/>
                </a:solidFill>
                <a:latin typeface="Arial"/>
                <a:cs typeface="Arial"/>
              </a:rPr>
              <a:t>Eureka</a:t>
            </a:r>
            <a:r>
              <a:rPr sz="2000" spc="-225" dirty="0">
                <a:solidFill>
                  <a:srgbClr val="002060"/>
                </a:solidFill>
                <a:latin typeface="Arial"/>
                <a:cs typeface="Arial"/>
              </a:rPr>
              <a:t> </a:t>
            </a:r>
            <a:r>
              <a:rPr sz="2000" spc="-80" dirty="0">
                <a:solidFill>
                  <a:srgbClr val="002060"/>
                </a:solidFill>
                <a:latin typeface="Arial"/>
                <a:cs typeface="Arial"/>
              </a:rPr>
              <a:t>server</a:t>
            </a:r>
            <a:endParaRPr sz="2000">
              <a:latin typeface="Arial"/>
              <a:cs typeface="Arial"/>
            </a:endParaRPr>
          </a:p>
          <a:p>
            <a:pPr marR="893" algn="ctr">
              <a:lnSpc>
                <a:spcPts val="2341"/>
              </a:lnSpc>
            </a:pPr>
            <a:r>
              <a:rPr sz="2000" spc="-243" dirty="0">
                <a:solidFill>
                  <a:srgbClr val="002060"/>
                </a:solidFill>
                <a:latin typeface="Arial"/>
                <a:cs typeface="Arial"/>
              </a:rPr>
              <a:t>Can </a:t>
            </a:r>
            <a:r>
              <a:rPr sz="2000" spc="-134" dirty="0">
                <a:solidFill>
                  <a:srgbClr val="002060"/>
                </a:solidFill>
                <a:latin typeface="Arial"/>
                <a:cs typeface="Arial"/>
              </a:rPr>
              <a:t>include </a:t>
            </a:r>
            <a:r>
              <a:rPr sz="2000" spc="-77" dirty="0">
                <a:solidFill>
                  <a:srgbClr val="002060"/>
                </a:solidFill>
                <a:latin typeface="Arial"/>
                <a:cs typeface="Arial"/>
              </a:rPr>
              <a:t>user </a:t>
            </a:r>
            <a:r>
              <a:rPr sz="2000" spc="91" dirty="0">
                <a:solidFill>
                  <a:srgbClr val="002060"/>
                </a:solidFill>
                <a:latin typeface="Arial"/>
                <a:cs typeface="Arial"/>
              </a:rPr>
              <a:t>/</a:t>
            </a:r>
            <a:r>
              <a:rPr sz="2000" spc="-274" dirty="0">
                <a:solidFill>
                  <a:srgbClr val="002060"/>
                </a:solidFill>
                <a:latin typeface="Arial"/>
                <a:cs typeface="Arial"/>
              </a:rPr>
              <a:t> </a:t>
            </a:r>
            <a:r>
              <a:rPr sz="2000" spc="-105" dirty="0">
                <a:solidFill>
                  <a:srgbClr val="002060"/>
                </a:solidFill>
                <a:latin typeface="Arial"/>
                <a:cs typeface="Arial"/>
              </a:rPr>
              <a:t>password</a:t>
            </a:r>
            <a:endParaRPr sz="2000">
              <a:latin typeface="Arial"/>
              <a:cs typeface="Arial"/>
            </a:endParaRPr>
          </a:p>
        </p:txBody>
      </p:sp>
      <p:sp>
        <p:nvSpPr>
          <p:cNvPr id="21" name="object 21"/>
          <p:cNvSpPr/>
          <p:nvPr/>
        </p:nvSpPr>
        <p:spPr>
          <a:xfrm>
            <a:off x="6045398" y="5679281"/>
            <a:ext cx="2518172" cy="892969"/>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6384727" y="5706070"/>
            <a:ext cx="1821656" cy="910828"/>
          </a:xfrm>
          <a:prstGeom prst="rect">
            <a:avLst/>
          </a:prstGeom>
          <a:blipFill>
            <a:blip r:embed="rId6" cstate="print"/>
            <a:stretch>
              <a:fillRect/>
            </a:stretch>
          </a:blipFill>
        </p:spPr>
        <p:txBody>
          <a:bodyPr wrap="square" lIns="0" tIns="0" rIns="0" bIns="0" rtlCol="0"/>
          <a:lstStyle/>
          <a:p>
            <a:endParaRPr/>
          </a:p>
        </p:txBody>
      </p:sp>
      <p:sp>
        <p:nvSpPr>
          <p:cNvPr id="23" name="object 23"/>
          <p:cNvSpPr txBox="1"/>
          <p:nvPr/>
        </p:nvSpPr>
        <p:spPr>
          <a:xfrm>
            <a:off x="6076653" y="5710535"/>
            <a:ext cx="2419945" cy="951130"/>
          </a:xfrm>
          <a:prstGeom prst="rect">
            <a:avLst/>
          </a:prstGeom>
          <a:solidFill>
            <a:srgbClr val="FFFFCC"/>
          </a:solidFill>
          <a:ln w="12700">
            <a:solidFill>
              <a:srgbClr val="000000"/>
            </a:solidFill>
          </a:ln>
        </p:spPr>
        <p:txBody>
          <a:bodyPr vert="horz" wrap="square" lIns="0" tIns="65631" rIns="0" bIns="0" rtlCol="0">
            <a:spAutoFit/>
          </a:bodyPr>
          <a:lstStyle/>
          <a:p>
            <a:pPr marL="487097" marR="496473">
              <a:lnSpc>
                <a:spcPts val="2320"/>
              </a:lnSpc>
              <a:spcBef>
                <a:spcPts val="517"/>
              </a:spcBef>
            </a:pPr>
            <a:r>
              <a:rPr sz="2000" spc="-172" dirty="0">
                <a:solidFill>
                  <a:srgbClr val="002060"/>
                </a:solidFill>
                <a:latin typeface="Arial"/>
                <a:cs typeface="Arial"/>
              </a:rPr>
              <a:t>Need </a:t>
            </a:r>
            <a:r>
              <a:rPr sz="2000" spc="-161" dirty="0">
                <a:solidFill>
                  <a:srgbClr val="002060"/>
                </a:solidFill>
                <a:latin typeface="Arial"/>
                <a:cs typeface="Arial"/>
              </a:rPr>
              <a:t>unique</a:t>
            </a:r>
            <a:r>
              <a:rPr sz="2000" spc="-330" dirty="0">
                <a:solidFill>
                  <a:srgbClr val="002060"/>
                </a:solidFill>
                <a:latin typeface="Arial"/>
                <a:cs typeface="Arial"/>
              </a:rPr>
              <a:t> </a:t>
            </a:r>
            <a:r>
              <a:rPr sz="2000" spc="-183" dirty="0">
                <a:solidFill>
                  <a:srgbClr val="002060"/>
                </a:solidFill>
                <a:latin typeface="Arial"/>
                <a:cs typeface="Arial"/>
              </a:rPr>
              <a:t>ID  </a:t>
            </a:r>
            <a:r>
              <a:rPr sz="2000" spc="-161" dirty="0">
                <a:solidFill>
                  <a:srgbClr val="002060"/>
                </a:solidFill>
                <a:latin typeface="Arial"/>
                <a:cs typeface="Arial"/>
              </a:rPr>
              <a:t>Load</a:t>
            </a:r>
            <a:r>
              <a:rPr sz="2000" spc="-204" dirty="0">
                <a:solidFill>
                  <a:srgbClr val="002060"/>
                </a:solidFill>
                <a:latin typeface="Arial"/>
                <a:cs typeface="Arial"/>
              </a:rPr>
              <a:t> </a:t>
            </a:r>
            <a:r>
              <a:rPr sz="2000" spc="-148" dirty="0">
                <a:solidFill>
                  <a:srgbClr val="002060"/>
                </a:solidFill>
                <a:latin typeface="Arial"/>
                <a:cs typeface="Arial"/>
              </a:rPr>
              <a:t>balancing</a:t>
            </a:r>
            <a:endParaRPr sz="2000">
              <a:latin typeface="Arial"/>
              <a:cs typeface="Arial"/>
            </a:endParaRPr>
          </a:p>
        </p:txBody>
      </p:sp>
      <p:sp>
        <p:nvSpPr>
          <p:cNvPr id="24" name="object 24"/>
          <p:cNvSpPr/>
          <p:nvPr/>
        </p:nvSpPr>
        <p:spPr>
          <a:xfrm>
            <a:off x="4933645" y="2272605"/>
            <a:ext cx="1002804" cy="433983"/>
          </a:xfrm>
          <a:custGeom>
            <a:avLst/>
            <a:gdLst/>
            <a:ahLst/>
            <a:cxnLst/>
            <a:rect l="l" t="t" r="r" b="b"/>
            <a:pathLst>
              <a:path w="1426209" h="617220">
                <a:moveTo>
                  <a:pt x="1425751" y="0"/>
                </a:moveTo>
                <a:lnTo>
                  <a:pt x="0" y="616769"/>
                </a:lnTo>
              </a:path>
            </a:pathLst>
          </a:custGeom>
          <a:ln w="12700">
            <a:solidFill>
              <a:srgbClr val="000000"/>
            </a:solidFill>
          </a:ln>
        </p:spPr>
        <p:txBody>
          <a:bodyPr wrap="square" lIns="0" tIns="0" rIns="0" bIns="0" rtlCol="0"/>
          <a:lstStyle/>
          <a:p>
            <a:endParaRPr/>
          </a:p>
        </p:txBody>
      </p:sp>
      <p:sp>
        <p:nvSpPr>
          <p:cNvPr id="25" name="object 25"/>
          <p:cNvSpPr/>
          <p:nvPr/>
        </p:nvSpPr>
        <p:spPr>
          <a:xfrm>
            <a:off x="7282158" y="4469309"/>
            <a:ext cx="47774" cy="1245244"/>
          </a:xfrm>
          <a:custGeom>
            <a:avLst/>
            <a:gdLst/>
            <a:ahLst/>
            <a:cxnLst/>
            <a:rect l="l" t="t" r="r" b="b"/>
            <a:pathLst>
              <a:path w="67945" h="1771015">
                <a:moveTo>
                  <a:pt x="67871" y="0"/>
                </a:moveTo>
                <a:lnTo>
                  <a:pt x="0" y="1770701"/>
                </a:lnTo>
              </a:path>
            </a:pathLst>
          </a:custGeom>
          <a:ln w="12700">
            <a:solidFill>
              <a:srgbClr val="000000"/>
            </a:solidFill>
          </a:ln>
        </p:spPr>
        <p:txBody>
          <a:bodyPr wrap="square" lIns="0" tIns="0" rIns="0" bIns="0" rtlCol="0"/>
          <a:lstStyle/>
          <a:p>
            <a:endParaRPr/>
          </a:p>
        </p:txBody>
      </p:sp>
      <p:sp>
        <p:nvSpPr>
          <p:cNvPr id="26" name="object 26"/>
          <p:cNvSpPr/>
          <p:nvPr/>
        </p:nvSpPr>
        <p:spPr>
          <a:xfrm>
            <a:off x="7188398" y="2821781"/>
            <a:ext cx="1955602" cy="750094"/>
          </a:xfrm>
          <a:prstGeom prst="rect">
            <a:avLst/>
          </a:prstGeom>
          <a:blipFill>
            <a:blip r:embed="rId7" cstate="print"/>
            <a:stretch>
              <a:fillRect/>
            </a:stretch>
          </a:blipFill>
        </p:spPr>
        <p:txBody>
          <a:bodyPr wrap="square" lIns="0" tIns="0" rIns="0" bIns="0" rtlCol="0"/>
          <a:lstStyle/>
          <a:p>
            <a:endParaRPr/>
          </a:p>
        </p:txBody>
      </p:sp>
      <p:sp>
        <p:nvSpPr>
          <p:cNvPr id="27" name="object 27"/>
          <p:cNvSpPr/>
          <p:nvPr/>
        </p:nvSpPr>
        <p:spPr>
          <a:xfrm>
            <a:off x="7224117" y="2920008"/>
            <a:ext cx="1919883" cy="625078"/>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7219652" y="2853035"/>
            <a:ext cx="1924348" cy="651867"/>
          </a:xfrm>
          <a:custGeom>
            <a:avLst/>
            <a:gdLst/>
            <a:ahLst/>
            <a:cxnLst/>
            <a:rect l="l" t="t" r="r" b="b"/>
            <a:pathLst>
              <a:path w="2736850" h="927100">
                <a:moveTo>
                  <a:pt x="0" y="0"/>
                </a:moveTo>
                <a:lnTo>
                  <a:pt x="2736850" y="0"/>
                </a:lnTo>
                <a:lnTo>
                  <a:pt x="2736850" y="927100"/>
                </a:lnTo>
                <a:lnTo>
                  <a:pt x="0" y="927100"/>
                </a:lnTo>
                <a:lnTo>
                  <a:pt x="0" y="0"/>
                </a:lnTo>
                <a:close/>
              </a:path>
            </a:pathLst>
          </a:custGeom>
          <a:solidFill>
            <a:srgbClr val="FFFFCC"/>
          </a:solidFill>
        </p:spPr>
        <p:txBody>
          <a:bodyPr wrap="square" lIns="0" tIns="0" rIns="0" bIns="0" rtlCol="0"/>
          <a:lstStyle/>
          <a:p>
            <a:endParaRPr/>
          </a:p>
        </p:txBody>
      </p:sp>
      <p:sp>
        <p:nvSpPr>
          <p:cNvPr id="29" name="object 29"/>
          <p:cNvSpPr/>
          <p:nvPr/>
        </p:nvSpPr>
        <p:spPr>
          <a:xfrm>
            <a:off x="7219652" y="2848570"/>
            <a:ext cx="1924348" cy="8930"/>
          </a:xfrm>
          <a:custGeom>
            <a:avLst/>
            <a:gdLst/>
            <a:ahLst/>
            <a:cxnLst/>
            <a:rect l="l" t="t" r="r" b="b"/>
            <a:pathLst>
              <a:path w="2736850" h="12700">
                <a:moveTo>
                  <a:pt x="0" y="0"/>
                </a:moveTo>
                <a:lnTo>
                  <a:pt x="2736849" y="0"/>
                </a:lnTo>
                <a:lnTo>
                  <a:pt x="2736849" y="12700"/>
                </a:lnTo>
                <a:lnTo>
                  <a:pt x="0" y="12700"/>
                </a:lnTo>
                <a:lnTo>
                  <a:pt x="0" y="0"/>
                </a:lnTo>
                <a:close/>
              </a:path>
            </a:pathLst>
          </a:custGeom>
          <a:solidFill>
            <a:srgbClr val="000000"/>
          </a:solidFill>
        </p:spPr>
        <p:txBody>
          <a:bodyPr wrap="square" lIns="0" tIns="0" rIns="0" bIns="0" rtlCol="0"/>
          <a:lstStyle/>
          <a:p>
            <a:endParaRPr/>
          </a:p>
        </p:txBody>
      </p:sp>
      <p:sp>
        <p:nvSpPr>
          <p:cNvPr id="30" name="object 30"/>
          <p:cNvSpPr/>
          <p:nvPr/>
        </p:nvSpPr>
        <p:spPr>
          <a:xfrm>
            <a:off x="7219652" y="2853035"/>
            <a:ext cx="1924348" cy="651867"/>
          </a:xfrm>
          <a:custGeom>
            <a:avLst/>
            <a:gdLst/>
            <a:ahLst/>
            <a:cxnLst/>
            <a:rect l="l" t="t" r="r" b="b"/>
            <a:pathLst>
              <a:path w="2736850" h="927100">
                <a:moveTo>
                  <a:pt x="2736849" y="927100"/>
                </a:moveTo>
                <a:lnTo>
                  <a:pt x="0" y="927100"/>
                </a:lnTo>
                <a:lnTo>
                  <a:pt x="0" y="0"/>
                </a:lnTo>
              </a:path>
            </a:pathLst>
          </a:custGeom>
          <a:ln w="12700">
            <a:solidFill>
              <a:srgbClr val="000000"/>
            </a:solidFill>
          </a:ln>
        </p:spPr>
        <p:txBody>
          <a:bodyPr wrap="square" lIns="0" tIns="0" rIns="0" bIns="0" rtlCol="0"/>
          <a:lstStyle/>
          <a:p>
            <a:endParaRPr/>
          </a:p>
        </p:txBody>
      </p:sp>
      <p:sp>
        <p:nvSpPr>
          <p:cNvPr id="31" name="object 31"/>
          <p:cNvSpPr txBox="1"/>
          <p:nvPr/>
        </p:nvSpPr>
        <p:spPr>
          <a:xfrm>
            <a:off x="7390066" y="2969710"/>
            <a:ext cx="1576536" cy="624569"/>
          </a:xfrm>
          <a:prstGeom prst="rect">
            <a:avLst/>
          </a:prstGeom>
        </p:spPr>
        <p:txBody>
          <a:bodyPr vert="horz" wrap="square" lIns="0" tIns="8929" rIns="0" bIns="0" rtlCol="0">
            <a:spAutoFit/>
          </a:bodyPr>
          <a:lstStyle/>
          <a:p>
            <a:pPr marL="8929">
              <a:spcBef>
                <a:spcPts val="70"/>
              </a:spcBef>
            </a:pPr>
            <a:r>
              <a:rPr sz="2000" spc="-28" dirty="0">
                <a:solidFill>
                  <a:srgbClr val="002060"/>
                </a:solidFill>
                <a:latin typeface="Arial"/>
                <a:cs typeface="Arial"/>
              </a:rPr>
              <a:t>Faster</a:t>
            </a:r>
            <a:r>
              <a:rPr sz="2000" spc="-260" dirty="0">
                <a:solidFill>
                  <a:srgbClr val="002060"/>
                </a:solidFill>
                <a:latin typeface="Arial"/>
                <a:cs typeface="Arial"/>
              </a:rPr>
              <a:t> </a:t>
            </a:r>
            <a:r>
              <a:rPr sz="2000" spc="-74" dirty="0">
                <a:solidFill>
                  <a:srgbClr val="002060"/>
                </a:solidFill>
                <a:latin typeface="Arial"/>
                <a:cs typeface="Arial"/>
              </a:rPr>
              <a:t>updates</a:t>
            </a:r>
            <a:endParaRPr sz="2000">
              <a:latin typeface="Arial"/>
              <a:cs typeface="Arial"/>
            </a:endParaRPr>
          </a:p>
        </p:txBody>
      </p:sp>
      <p:sp>
        <p:nvSpPr>
          <p:cNvPr id="32" name="object 32"/>
          <p:cNvSpPr/>
          <p:nvPr/>
        </p:nvSpPr>
        <p:spPr>
          <a:xfrm>
            <a:off x="6398120" y="3174504"/>
            <a:ext cx="824210" cy="133945"/>
          </a:xfrm>
          <a:custGeom>
            <a:avLst/>
            <a:gdLst/>
            <a:ahLst/>
            <a:cxnLst/>
            <a:rect l="l" t="t" r="r" b="b"/>
            <a:pathLst>
              <a:path w="1172209" h="190500">
                <a:moveTo>
                  <a:pt x="1172160" y="0"/>
                </a:moveTo>
                <a:lnTo>
                  <a:pt x="0" y="190221"/>
                </a:lnTo>
              </a:path>
            </a:pathLst>
          </a:custGeom>
          <a:ln w="12700">
            <a:solidFill>
              <a:srgbClr val="000000"/>
            </a:solidFill>
          </a:ln>
        </p:spPr>
        <p:txBody>
          <a:bodyPr wrap="square" lIns="0" tIns="0" rIns="0" bIns="0" rtlCol="0"/>
          <a:lstStyle/>
          <a:p>
            <a:endParaRPr/>
          </a:p>
        </p:txBody>
      </p:sp>
      <p:sp>
        <p:nvSpPr>
          <p:cNvPr id="33" name="object 33"/>
          <p:cNvSpPr/>
          <p:nvPr/>
        </p:nvSpPr>
        <p:spPr>
          <a:xfrm>
            <a:off x="1509117" y="5491758"/>
            <a:ext cx="3812977" cy="544711"/>
          </a:xfrm>
          <a:prstGeom prst="rect">
            <a:avLst/>
          </a:prstGeom>
          <a:blipFill>
            <a:blip r:embed="rId9" cstate="print"/>
            <a:stretch>
              <a:fillRect/>
            </a:stretch>
          </a:blipFill>
        </p:spPr>
        <p:txBody>
          <a:bodyPr wrap="square" lIns="0" tIns="0" rIns="0" bIns="0" rtlCol="0"/>
          <a:lstStyle/>
          <a:p>
            <a:endParaRPr/>
          </a:p>
        </p:txBody>
      </p:sp>
      <p:sp>
        <p:nvSpPr>
          <p:cNvPr id="34" name="object 34"/>
          <p:cNvSpPr/>
          <p:nvPr/>
        </p:nvSpPr>
        <p:spPr>
          <a:xfrm>
            <a:off x="1598414" y="5491758"/>
            <a:ext cx="3616523" cy="616148"/>
          </a:xfrm>
          <a:prstGeom prst="rect">
            <a:avLst/>
          </a:prstGeom>
          <a:blipFill>
            <a:blip r:embed="rId10" cstate="print"/>
            <a:stretch>
              <a:fillRect/>
            </a:stretch>
          </a:blipFill>
        </p:spPr>
        <p:txBody>
          <a:bodyPr wrap="square" lIns="0" tIns="0" rIns="0" bIns="0" rtlCol="0"/>
          <a:lstStyle/>
          <a:p>
            <a:endParaRPr/>
          </a:p>
        </p:txBody>
      </p:sp>
      <p:sp>
        <p:nvSpPr>
          <p:cNvPr id="35" name="object 35"/>
          <p:cNvSpPr txBox="1"/>
          <p:nvPr/>
        </p:nvSpPr>
        <p:spPr>
          <a:xfrm>
            <a:off x="1540371" y="5523012"/>
            <a:ext cx="3714750" cy="332121"/>
          </a:xfrm>
          <a:prstGeom prst="rect">
            <a:avLst/>
          </a:prstGeom>
          <a:solidFill>
            <a:srgbClr val="FFFFCC"/>
          </a:solidFill>
          <a:ln w="12700">
            <a:solidFill>
              <a:srgbClr val="000000"/>
            </a:solidFill>
          </a:ln>
        </p:spPr>
        <p:txBody>
          <a:bodyPr vert="horz" wrap="square" lIns="0" tIns="24109" rIns="0" bIns="0" rtlCol="0">
            <a:spAutoFit/>
          </a:bodyPr>
          <a:lstStyle/>
          <a:p>
            <a:pPr marL="235289">
              <a:spcBef>
                <a:spcPts val="190"/>
              </a:spcBef>
            </a:pPr>
            <a:r>
              <a:rPr sz="2000" spc="-127" dirty="0">
                <a:solidFill>
                  <a:srgbClr val="002060"/>
                </a:solidFill>
                <a:latin typeface="Arial"/>
                <a:cs typeface="Arial"/>
              </a:rPr>
              <a:t>Docker</a:t>
            </a:r>
            <a:r>
              <a:rPr sz="2000" spc="-281" dirty="0">
                <a:solidFill>
                  <a:srgbClr val="002060"/>
                </a:solidFill>
                <a:latin typeface="Arial"/>
                <a:cs typeface="Arial"/>
              </a:rPr>
              <a:t> </a:t>
            </a:r>
            <a:r>
              <a:rPr sz="2000" spc="-84" dirty="0">
                <a:solidFill>
                  <a:srgbClr val="002060"/>
                </a:solidFill>
                <a:latin typeface="Arial"/>
                <a:cs typeface="Arial"/>
              </a:rPr>
              <a:t>won’t</a:t>
            </a:r>
            <a:r>
              <a:rPr sz="2000" spc="-169" dirty="0">
                <a:solidFill>
                  <a:srgbClr val="002060"/>
                </a:solidFill>
                <a:latin typeface="Arial"/>
                <a:cs typeface="Arial"/>
              </a:rPr>
              <a:t> </a:t>
            </a:r>
            <a:r>
              <a:rPr sz="2000" spc="-120" dirty="0">
                <a:solidFill>
                  <a:srgbClr val="002060"/>
                </a:solidFill>
                <a:latin typeface="Arial"/>
                <a:cs typeface="Arial"/>
              </a:rPr>
              <a:t>resolve</a:t>
            </a:r>
            <a:r>
              <a:rPr sz="2000" spc="-169" dirty="0">
                <a:solidFill>
                  <a:srgbClr val="002060"/>
                </a:solidFill>
                <a:latin typeface="Arial"/>
                <a:cs typeface="Arial"/>
              </a:rPr>
              <a:t> </a:t>
            </a:r>
            <a:r>
              <a:rPr sz="2000" spc="-11" dirty="0">
                <a:solidFill>
                  <a:srgbClr val="002060"/>
                </a:solidFill>
                <a:latin typeface="Arial"/>
                <a:cs typeface="Arial"/>
              </a:rPr>
              <a:t>host</a:t>
            </a:r>
            <a:r>
              <a:rPr sz="2000" spc="-239" dirty="0">
                <a:solidFill>
                  <a:srgbClr val="002060"/>
                </a:solidFill>
                <a:latin typeface="Arial"/>
                <a:cs typeface="Arial"/>
              </a:rPr>
              <a:t> </a:t>
            </a:r>
            <a:r>
              <a:rPr sz="2000" spc="-165" dirty="0">
                <a:solidFill>
                  <a:srgbClr val="002060"/>
                </a:solidFill>
                <a:latin typeface="Arial"/>
                <a:cs typeface="Arial"/>
              </a:rPr>
              <a:t>names</a:t>
            </a:r>
            <a:endParaRPr sz="2000">
              <a:latin typeface="Arial"/>
              <a:cs typeface="Arial"/>
            </a:endParaRPr>
          </a:p>
        </p:txBody>
      </p:sp>
      <p:sp>
        <p:nvSpPr>
          <p:cNvPr id="36" name="object 36"/>
          <p:cNvSpPr/>
          <p:nvPr/>
        </p:nvSpPr>
        <p:spPr>
          <a:xfrm>
            <a:off x="3397741" y="5210473"/>
            <a:ext cx="1209080" cy="313879"/>
          </a:xfrm>
          <a:custGeom>
            <a:avLst/>
            <a:gdLst/>
            <a:ahLst/>
            <a:cxnLst/>
            <a:rect l="l" t="t" r="r" b="b"/>
            <a:pathLst>
              <a:path w="1719579" h="446404">
                <a:moveTo>
                  <a:pt x="1719420" y="0"/>
                </a:moveTo>
                <a:lnTo>
                  <a:pt x="0" y="446107"/>
                </a:lnTo>
              </a:path>
            </a:pathLst>
          </a:custGeom>
          <a:ln w="12700">
            <a:solidFill>
              <a:srgbClr val="000000"/>
            </a:solidFill>
          </a:ln>
        </p:spPr>
        <p:txBody>
          <a:bodyPr wrap="square" lIns="0" tIns="0" rIns="0" bIns="0" rtlCol="0"/>
          <a:lstStyle/>
          <a:p>
            <a:endParaRPr/>
          </a:p>
        </p:txBody>
      </p:sp>
      <p:sp>
        <p:nvSpPr>
          <p:cNvPr id="37" name="object 37"/>
          <p:cNvSpPr/>
          <p:nvPr/>
        </p:nvSpPr>
        <p:spPr>
          <a:xfrm>
            <a:off x="6545461" y="3527226"/>
            <a:ext cx="2357438" cy="750094"/>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6474023" y="3473648"/>
            <a:ext cx="2491383" cy="919758"/>
          </a:xfrm>
          <a:prstGeom prst="rect">
            <a:avLst/>
          </a:prstGeom>
          <a:blipFill>
            <a:blip r:embed="rId12" cstate="print"/>
            <a:stretch>
              <a:fillRect/>
            </a:stretch>
          </a:blipFill>
        </p:spPr>
        <p:txBody>
          <a:bodyPr wrap="square" lIns="0" tIns="0" rIns="0" bIns="0" rtlCol="0"/>
          <a:lstStyle/>
          <a:p>
            <a:endParaRPr/>
          </a:p>
        </p:txBody>
      </p:sp>
      <p:sp>
        <p:nvSpPr>
          <p:cNvPr id="39" name="object 39"/>
          <p:cNvSpPr/>
          <p:nvPr/>
        </p:nvSpPr>
        <p:spPr>
          <a:xfrm>
            <a:off x="6576715" y="3558481"/>
            <a:ext cx="2259211" cy="651867"/>
          </a:xfrm>
          <a:custGeom>
            <a:avLst/>
            <a:gdLst/>
            <a:ahLst/>
            <a:cxnLst/>
            <a:rect l="l" t="t" r="r" b="b"/>
            <a:pathLst>
              <a:path w="3213100" h="927100">
                <a:moveTo>
                  <a:pt x="0" y="0"/>
                </a:moveTo>
                <a:lnTo>
                  <a:pt x="3213100" y="0"/>
                </a:lnTo>
                <a:lnTo>
                  <a:pt x="3213100" y="927100"/>
                </a:lnTo>
                <a:lnTo>
                  <a:pt x="0" y="927100"/>
                </a:lnTo>
                <a:lnTo>
                  <a:pt x="0" y="0"/>
                </a:lnTo>
                <a:close/>
              </a:path>
            </a:pathLst>
          </a:custGeom>
          <a:solidFill>
            <a:srgbClr val="FFFFCC"/>
          </a:solidFill>
        </p:spPr>
        <p:txBody>
          <a:bodyPr wrap="square" lIns="0" tIns="0" rIns="0" bIns="0" rtlCol="0"/>
          <a:lstStyle/>
          <a:p>
            <a:endParaRPr/>
          </a:p>
        </p:txBody>
      </p:sp>
      <p:sp>
        <p:nvSpPr>
          <p:cNvPr id="40" name="object 40"/>
          <p:cNvSpPr txBox="1"/>
          <p:nvPr/>
        </p:nvSpPr>
        <p:spPr>
          <a:xfrm>
            <a:off x="6576715" y="3558481"/>
            <a:ext cx="2259211" cy="564257"/>
          </a:xfrm>
          <a:prstGeom prst="rect">
            <a:avLst/>
          </a:prstGeom>
          <a:ln w="12700">
            <a:solidFill>
              <a:srgbClr val="000000"/>
            </a:solidFill>
          </a:ln>
        </p:spPr>
        <p:txBody>
          <a:bodyPr vert="horz" wrap="square" lIns="0" tIns="0" rIns="0" bIns="0" rtlCol="0">
            <a:spAutoFit/>
          </a:bodyPr>
          <a:lstStyle/>
          <a:p>
            <a:pPr algn="ctr">
              <a:lnSpc>
                <a:spcPts val="2148"/>
              </a:lnSpc>
            </a:pPr>
            <a:r>
              <a:rPr sz="2000" spc="-143" dirty="0">
                <a:solidFill>
                  <a:srgbClr val="002060"/>
                </a:solidFill>
                <a:latin typeface="Arial"/>
                <a:cs typeface="Arial"/>
              </a:rPr>
              <a:t>Used </a:t>
            </a:r>
            <a:r>
              <a:rPr sz="2000" spc="-14" dirty="0">
                <a:solidFill>
                  <a:srgbClr val="002060"/>
                </a:solidFill>
                <a:latin typeface="Arial"/>
                <a:cs typeface="Arial"/>
              </a:rPr>
              <a:t>for</a:t>
            </a:r>
            <a:r>
              <a:rPr sz="2000" spc="-243" dirty="0">
                <a:solidFill>
                  <a:srgbClr val="002060"/>
                </a:solidFill>
                <a:latin typeface="Arial"/>
                <a:cs typeface="Arial"/>
              </a:rPr>
              <a:t> </a:t>
            </a:r>
            <a:r>
              <a:rPr sz="2000" spc="-21" dirty="0">
                <a:solidFill>
                  <a:srgbClr val="002060"/>
                </a:solidFill>
                <a:latin typeface="Arial"/>
                <a:cs typeface="Arial"/>
              </a:rPr>
              <a:t>registration</a:t>
            </a:r>
            <a:endParaRPr sz="2000">
              <a:latin typeface="Arial"/>
              <a:cs typeface="Arial"/>
            </a:endParaRPr>
          </a:p>
          <a:p>
            <a:pPr marR="4465" algn="ctr">
              <a:lnSpc>
                <a:spcPts val="2341"/>
              </a:lnSpc>
            </a:pPr>
            <a:r>
              <a:rPr sz="2000" spc="-151" dirty="0">
                <a:solidFill>
                  <a:srgbClr val="002060"/>
                </a:solidFill>
                <a:latin typeface="Arial"/>
                <a:cs typeface="Arial"/>
              </a:rPr>
              <a:t>In </a:t>
            </a:r>
            <a:r>
              <a:rPr sz="2000" spc="-214" dirty="0">
                <a:solidFill>
                  <a:srgbClr val="002060"/>
                </a:solidFill>
                <a:latin typeface="Arial"/>
                <a:cs typeface="Arial"/>
              </a:rPr>
              <a:t>CAPITAL</a:t>
            </a:r>
            <a:r>
              <a:rPr sz="2000" spc="-165" dirty="0">
                <a:solidFill>
                  <a:srgbClr val="002060"/>
                </a:solidFill>
                <a:latin typeface="Arial"/>
                <a:cs typeface="Arial"/>
              </a:rPr>
              <a:t> </a:t>
            </a:r>
            <a:r>
              <a:rPr sz="2000" spc="-120" dirty="0">
                <a:solidFill>
                  <a:srgbClr val="002060"/>
                </a:solidFill>
                <a:latin typeface="Arial"/>
                <a:cs typeface="Arial"/>
              </a:rPr>
              <a:t>caps</a:t>
            </a:r>
            <a:endParaRPr sz="2000">
              <a:latin typeface="Arial"/>
              <a:cs typeface="Arial"/>
            </a:endParaRPr>
          </a:p>
        </p:txBody>
      </p:sp>
      <p:sp>
        <p:nvSpPr>
          <p:cNvPr id="41" name="object 41"/>
          <p:cNvSpPr/>
          <p:nvPr/>
        </p:nvSpPr>
        <p:spPr>
          <a:xfrm>
            <a:off x="4344289" y="3879950"/>
            <a:ext cx="2227957" cy="35272"/>
          </a:xfrm>
          <a:custGeom>
            <a:avLst/>
            <a:gdLst/>
            <a:ahLst/>
            <a:cxnLst/>
            <a:rect l="l" t="t" r="r" b="b"/>
            <a:pathLst>
              <a:path w="3168650" h="50164">
                <a:moveTo>
                  <a:pt x="3168451" y="0"/>
                </a:moveTo>
                <a:lnTo>
                  <a:pt x="0" y="49600"/>
                </a:lnTo>
              </a:path>
            </a:pathLst>
          </a:custGeom>
          <a:ln w="12700">
            <a:solidFill>
              <a:srgbClr val="000000"/>
            </a:solidFill>
          </a:ln>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08617" y="1669852"/>
            <a:ext cx="0" cy="17859"/>
          </a:xfrm>
          <a:custGeom>
            <a:avLst/>
            <a:gdLst/>
            <a:ahLst/>
            <a:cxnLst/>
            <a:rect l="l" t="t" r="r" b="b"/>
            <a:pathLst>
              <a:path h="25400">
                <a:moveTo>
                  <a:pt x="0" y="0"/>
                </a:moveTo>
                <a:lnTo>
                  <a:pt x="0" y="25400"/>
                </a:lnTo>
              </a:path>
            </a:pathLst>
          </a:custGeom>
          <a:ln w="25400">
            <a:solidFill>
              <a:srgbClr val="EBEBEB"/>
            </a:solidFill>
          </a:ln>
        </p:spPr>
        <p:txBody>
          <a:bodyPr wrap="square" lIns="0" tIns="0" rIns="0" bIns="0" rtlCol="0"/>
          <a:lstStyle/>
          <a:p>
            <a:endParaRPr/>
          </a:p>
        </p:txBody>
      </p:sp>
      <p:sp>
        <p:nvSpPr>
          <p:cNvPr id="3" name="object 3"/>
          <p:cNvSpPr/>
          <p:nvPr/>
        </p:nvSpPr>
        <p:spPr>
          <a:xfrm>
            <a:off x="928688" y="1678781"/>
            <a:ext cx="22324" cy="0"/>
          </a:xfrm>
          <a:custGeom>
            <a:avLst/>
            <a:gdLst/>
            <a:ahLst/>
            <a:cxnLst/>
            <a:rect l="l" t="t" r="r" b="b"/>
            <a:pathLst>
              <a:path w="31750">
                <a:moveTo>
                  <a:pt x="0" y="0"/>
                </a:moveTo>
                <a:lnTo>
                  <a:pt x="31750" y="0"/>
                </a:lnTo>
              </a:path>
            </a:pathLst>
          </a:custGeom>
          <a:ln w="25400">
            <a:solidFill>
              <a:srgbClr val="EBEBEB"/>
            </a:solidFill>
          </a:ln>
        </p:spPr>
        <p:txBody>
          <a:bodyPr wrap="square" lIns="0" tIns="0" rIns="0" bIns="0" rtlCol="0"/>
          <a:lstStyle/>
          <a:p>
            <a:endParaRPr/>
          </a:p>
        </p:txBody>
      </p:sp>
      <p:sp>
        <p:nvSpPr>
          <p:cNvPr id="4" name="object 4"/>
          <p:cNvSpPr/>
          <p:nvPr/>
        </p:nvSpPr>
        <p:spPr>
          <a:xfrm>
            <a:off x="0"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7CF70"/>
          </a:solidFill>
        </p:spPr>
        <p:txBody>
          <a:bodyPr wrap="square" lIns="0" tIns="0" rIns="0" bIns="0" rtlCol="0"/>
          <a:lstStyle/>
          <a:p>
            <a:endParaRPr/>
          </a:p>
        </p:txBody>
      </p:sp>
      <p:sp>
        <p:nvSpPr>
          <p:cNvPr id="5" name="object 5"/>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6" name="object 6"/>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7" name="object 7"/>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8" name="object 8"/>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9" name="object 9"/>
          <p:cNvSpPr txBox="1">
            <a:spLocks noGrp="1"/>
          </p:cNvSpPr>
          <p:nvPr>
            <p:ph type="title"/>
          </p:nvPr>
        </p:nvSpPr>
        <p:spPr>
          <a:xfrm>
            <a:off x="148656" y="0"/>
            <a:ext cx="4476452" cy="686125"/>
          </a:xfrm>
          <a:prstGeom prst="rect">
            <a:avLst/>
          </a:prstGeom>
        </p:spPr>
        <p:txBody>
          <a:bodyPr vert="horz" wrap="square" lIns="0" tIns="8929" rIns="0" bIns="0" rtlCol="0">
            <a:spAutoFit/>
          </a:bodyPr>
          <a:lstStyle/>
          <a:p>
            <a:pPr marL="8929">
              <a:spcBef>
                <a:spcPts val="70"/>
              </a:spcBef>
            </a:pPr>
            <a:r>
              <a:rPr spc="-77" dirty="0">
                <a:solidFill>
                  <a:srgbClr val="565656"/>
                </a:solidFill>
              </a:rPr>
              <a:t>Eureka</a:t>
            </a:r>
            <a:r>
              <a:rPr spc="-527" dirty="0">
                <a:solidFill>
                  <a:srgbClr val="565656"/>
                </a:solidFill>
              </a:rPr>
              <a:t> </a:t>
            </a:r>
            <a:r>
              <a:rPr spc="-88" dirty="0">
                <a:solidFill>
                  <a:srgbClr val="565656"/>
                </a:solidFill>
              </a:rPr>
              <a:t>Server</a:t>
            </a:r>
          </a:p>
        </p:txBody>
      </p:sp>
      <p:sp>
        <p:nvSpPr>
          <p:cNvPr id="10" name="object 10"/>
          <p:cNvSpPr txBox="1"/>
          <p:nvPr/>
        </p:nvSpPr>
        <p:spPr>
          <a:xfrm>
            <a:off x="951012" y="1040309"/>
            <a:ext cx="7250906" cy="4687209"/>
          </a:xfrm>
          <a:prstGeom prst="rect">
            <a:avLst/>
          </a:prstGeom>
          <a:solidFill>
            <a:srgbClr val="FFFFCC"/>
          </a:solidFill>
          <a:ln w="12700">
            <a:solidFill>
              <a:srgbClr val="000000"/>
            </a:solidFill>
          </a:ln>
        </p:spPr>
        <p:txBody>
          <a:bodyPr vert="horz" wrap="square" lIns="0" tIns="49558" rIns="0" bIns="0" rtlCol="0">
            <a:spAutoFit/>
          </a:bodyPr>
          <a:lstStyle/>
          <a:p>
            <a:pPr marL="258505">
              <a:spcBef>
                <a:spcPts val="390"/>
              </a:spcBef>
            </a:pPr>
            <a:r>
              <a:rPr spc="11" dirty="0">
                <a:solidFill>
                  <a:srgbClr val="565656"/>
                </a:solidFill>
                <a:latin typeface="Arial"/>
                <a:cs typeface="Arial"/>
              </a:rPr>
              <a:t>@EnableEurekaServer</a:t>
            </a:r>
            <a:endParaRPr>
              <a:latin typeface="Arial"/>
              <a:cs typeface="Arial"/>
            </a:endParaRPr>
          </a:p>
          <a:p>
            <a:pPr>
              <a:spcBef>
                <a:spcPts val="18"/>
              </a:spcBef>
            </a:pPr>
            <a:endParaRPr sz="1400">
              <a:latin typeface="Times New Roman"/>
              <a:cs typeface="Times New Roman"/>
            </a:endParaRPr>
          </a:p>
          <a:p>
            <a:pPr marL="258505"/>
            <a:r>
              <a:rPr spc="70" dirty="0">
                <a:solidFill>
                  <a:srgbClr val="565656"/>
                </a:solidFill>
                <a:latin typeface="Arial"/>
                <a:cs typeface="Arial"/>
              </a:rPr>
              <a:t>@EnableAutoConfiguration</a:t>
            </a:r>
            <a:endParaRPr>
              <a:latin typeface="Arial"/>
              <a:cs typeface="Arial"/>
            </a:endParaRPr>
          </a:p>
          <a:p>
            <a:pPr>
              <a:spcBef>
                <a:spcPts val="4"/>
              </a:spcBef>
            </a:pPr>
            <a:endParaRPr sz="1500">
              <a:latin typeface="Times New Roman"/>
              <a:cs typeface="Times New Roman"/>
            </a:endParaRPr>
          </a:p>
          <a:p>
            <a:pPr marL="258505">
              <a:tabLst>
                <a:tab pos="1142513" algn="l"/>
                <a:tab pos="1910439" algn="l"/>
                <a:tab pos="4196357" algn="l"/>
              </a:tabLst>
            </a:pPr>
            <a:r>
              <a:rPr b="1" spc="98" dirty="0">
                <a:solidFill>
                  <a:srgbClr val="565656"/>
                </a:solidFill>
                <a:latin typeface="Arial"/>
                <a:cs typeface="Arial"/>
              </a:rPr>
              <a:t>public	</a:t>
            </a:r>
            <a:r>
              <a:rPr b="1" spc="84" dirty="0">
                <a:solidFill>
                  <a:srgbClr val="565656"/>
                </a:solidFill>
                <a:latin typeface="Arial"/>
                <a:cs typeface="Arial"/>
              </a:rPr>
              <a:t>class	</a:t>
            </a:r>
            <a:r>
              <a:rPr b="1" spc="56" dirty="0">
                <a:solidFill>
                  <a:srgbClr val="565656"/>
                </a:solidFill>
                <a:latin typeface="Arial"/>
                <a:cs typeface="Arial"/>
              </a:rPr>
              <a:t>EurekaApplication	</a:t>
            </a:r>
            <a:r>
              <a:rPr b="1" spc="292" dirty="0">
                <a:solidFill>
                  <a:srgbClr val="565656"/>
                </a:solidFill>
                <a:latin typeface="Arial"/>
                <a:cs typeface="Arial"/>
              </a:rPr>
              <a:t>{</a:t>
            </a:r>
            <a:endParaRPr>
              <a:latin typeface="Arial"/>
              <a:cs typeface="Arial"/>
            </a:endParaRPr>
          </a:p>
          <a:p>
            <a:pPr>
              <a:lnSpc>
                <a:spcPct val="100000"/>
              </a:lnSpc>
            </a:pPr>
            <a:endParaRPr>
              <a:latin typeface="Times New Roman"/>
              <a:cs typeface="Times New Roman"/>
            </a:endParaRPr>
          </a:p>
          <a:p>
            <a:pPr>
              <a:lnSpc>
                <a:spcPct val="100000"/>
              </a:lnSpc>
            </a:pPr>
            <a:endParaRPr>
              <a:latin typeface="Times New Roman"/>
              <a:cs typeface="Times New Roman"/>
            </a:endParaRPr>
          </a:p>
          <a:p>
            <a:pPr marL="660327">
              <a:spcBef>
                <a:spcPts val="1336"/>
              </a:spcBef>
              <a:tabLst>
                <a:tab pos="1544335" algn="l"/>
                <a:tab pos="2436824" algn="l"/>
                <a:tab pos="3070810" algn="l"/>
                <a:tab pos="4857131" algn="l"/>
                <a:tab pos="5616127" algn="l"/>
              </a:tabLst>
            </a:pPr>
            <a:r>
              <a:rPr b="1" spc="98" dirty="0">
                <a:solidFill>
                  <a:srgbClr val="565656"/>
                </a:solidFill>
                <a:latin typeface="Arial"/>
                <a:cs typeface="Arial"/>
              </a:rPr>
              <a:t>public	</a:t>
            </a:r>
            <a:r>
              <a:rPr b="1" spc="200" dirty="0">
                <a:solidFill>
                  <a:srgbClr val="565656"/>
                </a:solidFill>
                <a:latin typeface="Arial"/>
                <a:cs typeface="Arial"/>
              </a:rPr>
              <a:t>static	</a:t>
            </a:r>
            <a:r>
              <a:rPr b="1" spc="63" dirty="0">
                <a:solidFill>
                  <a:srgbClr val="565656"/>
                </a:solidFill>
                <a:latin typeface="Arial"/>
                <a:cs typeface="Arial"/>
              </a:rPr>
              <a:t>void	</a:t>
            </a:r>
            <a:r>
              <a:rPr b="1" spc="123" dirty="0">
                <a:solidFill>
                  <a:srgbClr val="565656"/>
                </a:solidFill>
                <a:latin typeface="Arial"/>
                <a:cs typeface="Arial"/>
              </a:rPr>
              <a:t>main(String[]	</a:t>
            </a:r>
            <a:r>
              <a:rPr b="1" spc="105" dirty="0">
                <a:solidFill>
                  <a:srgbClr val="565656"/>
                </a:solidFill>
                <a:latin typeface="Arial"/>
                <a:cs typeface="Arial"/>
              </a:rPr>
              <a:t>args)	</a:t>
            </a:r>
            <a:r>
              <a:rPr b="1" spc="292" dirty="0">
                <a:solidFill>
                  <a:srgbClr val="565656"/>
                </a:solidFill>
                <a:latin typeface="Arial"/>
                <a:cs typeface="Arial"/>
              </a:rPr>
              <a:t>{</a:t>
            </a:r>
            <a:endParaRPr>
              <a:latin typeface="Arial"/>
              <a:cs typeface="Arial"/>
            </a:endParaRPr>
          </a:p>
          <a:p>
            <a:pPr>
              <a:spcBef>
                <a:spcPts val="21"/>
              </a:spcBef>
            </a:pPr>
            <a:endParaRPr sz="1500">
              <a:latin typeface="Times New Roman"/>
              <a:cs typeface="Times New Roman"/>
            </a:endParaRPr>
          </a:p>
          <a:p>
            <a:pPr marL="660327" marR="536655" indent="196446">
              <a:lnSpc>
                <a:spcPts val="2180"/>
              </a:lnSpc>
            </a:pPr>
            <a:r>
              <a:rPr spc="165" dirty="0">
                <a:solidFill>
                  <a:srgbClr val="565656"/>
                </a:solidFill>
                <a:latin typeface="Arial"/>
                <a:cs typeface="Arial"/>
              </a:rPr>
              <a:t>SpringApplication.run(EurekaApplication.</a:t>
            </a:r>
            <a:r>
              <a:rPr b="1" spc="165" dirty="0">
                <a:solidFill>
                  <a:srgbClr val="565656"/>
                </a:solidFill>
                <a:latin typeface="Arial"/>
                <a:cs typeface="Arial"/>
              </a:rPr>
              <a:t>class,  </a:t>
            </a:r>
            <a:r>
              <a:rPr b="1" spc="158" dirty="0">
                <a:solidFill>
                  <a:srgbClr val="565656"/>
                </a:solidFill>
                <a:latin typeface="Arial"/>
                <a:cs typeface="Arial"/>
              </a:rPr>
              <a:t>args);</a:t>
            </a:r>
            <a:endParaRPr>
              <a:latin typeface="Arial"/>
              <a:cs typeface="Arial"/>
            </a:endParaRPr>
          </a:p>
          <a:p>
            <a:pPr>
              <a:spcBef>
                <a:spcPts val="14"/>
              </a:spcBef>
            </a:pPr>
            <a:endParaRPr sz="1400">
              <a:latin typeface="Times New Roman"/>
              <a:cs typeface="Times New Roman"/>
            </a:endParaRPr>
          </a:p>
          <a:p>
            <a:pPr marL="660327"/>
            <a:r>
              <a:rPr spc="394" dirty="0">
                <a:solidFill>
                  <a:srgbClr val="565656"/>
                </a:solidFill>
                <a:latin typeface="Arial"/>
                <a:cs typeface="Arial"/>
              </a:rPr>
              <a:t>}</a:t>
            </a:r>
            <a:endParaRPr>
              <a:latin typeface="Arial"/>
              <a:cs typeface="Arial"/>
            </a:endParaRPr>
          </a:p>
          <a:p>
            <a:pPr>
              <a:lnSpc>
                <a:spcPct val="100000"/>
              </a:lnSpc>
            </a:pPr>
            <a:endParaRPr>
              <a:latin typeface="Times New Roman"/>
              <a:cs typeface="Times New Roman"/>
            </a:endParaRPr>
          </a:p>
          <a:p>
            <a:pPr>
              <a:lnSpc>
                <a:spcPct val="100000"/>
              </a:lnSpc>
            </a:pPr>
            <a:endParaRPr>
              <a:latin typeface="Times New Roman"/>
              <a:cs typeface="Times New Roman"/>
            </a:endParaRPr>
          </a:p>
          <a:p>
            <a:pPr marL="258505">
              <a:spcBef>
                <a:spcPts val="1339"/>
              </a:spcBef>
            </a:pPr>
            <a:r>
              <a:rPr spc="394" dirty="0">
                <a:solidFill>
                  <a:srgbClr val="565656"/>
                </a:solidFill>
                <a:latin typeface="Arial"/>
                <a:cs typeface="Arial"/>
              </a:rPr>
              <a:t>}</a:t>
            </a:r>
            <a:endParaRPr>
              <a:latin typeface="Arial"/>
              <a:cs typeface="Arial"/>
            </a:endParaRPr>
          </a:p>
        </p:txBody>
      </p:sp>
      <p:sp>
        <p:nvSpPr>
          <p:cNvPr id="11" name="object 11"/>
          <p:cNvSpPr/>
          <p:nvPr/>
        </p:nvSpPr>
        <p:spPr>
          <a:xfrm>
            <a:off x="2402086" y="5723930"/>
            <a:ext cx="4384477" cy="946547"/>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625328" y="5786438"/>
            <a:ext cx="3929063" cy="901898"/>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2433340" y="5755184"/>
            <a:ext cx="4286250" cy="677365"/>
          </a:xfrm>
          <a:prstGeom prst="rect">
            <a:avLst/>
          </a:prstGeom>
          <a:solidFill>
            <a:srgbClr val="FFFFCC"/>
          </a:solidFill>
          <a:ln w="12700">
            <a:solidFill>
              <a:srgbClr val="000000"/>
            </a:solidFill>
          </a:ln>
        </p:spPr>
        <p:txBody>
          <a:bodyPr vert="horz" wrap="square" lIns="0" tIns="86614" rIns="0" bIns="0" rtlCol="0">
            <a:spAutoFit/>
          </a:bodyPr>
          <a:lstStyle/>
          <a:p>
            <a:pPr marR="6251" algn="ctr">
              <a:lnSpc>
                <a:spcPts val="2305"/>
              </a:lnSpc>
              <a:spcBef>
                <a:spcPts val="681"/>
              </a:spcBef>
            </a:pPr>
            <a:r>
              <a:rPr sz="2000" spc="-109" dirty="0">
                <a:solidFill>
                  <a:srgbClr val="002060"/>
                </a:solidFill>
                <a:latin typeface="Arial"/>
                <a:cs typeface="Arial"/>
              </a:rPr>
              <a:t>Add </a:t>
            </a:r>
            <a:r>
              <a:rPr sz="2000" spc="-148" dirty="0">
                <a:solidFill>
                  <a:srgbClr val="002060"/>
                </a:solidFill>
                <a:latin typeface="Arial"/>
                <a:cs typeface="Arial"/>
              </a:rPr>
              <a:t>dependency</a:t>
            </a:r>
            <a:r>
              <a:rPr sz="2000" spc="-225" dirty="0">
                <a:solidFill>
                  <a:srgbClr val="002060"/>
                </a:solidFill>
                <a:latin typeface="Arial"/>
                <a:cs typeface="Arial"/>
              </a:rPr>
              <a:t> </a:t>
            </a:r>
            <a:r>
              <a:rPr sz="2000" spc="102" dirty="0">
                <a:solidFill>
                  <a:srgbClr val="002060"/>
                </a:solidFill>
                <a:latin typeface="Arial"/>
                <a:cs typeface="Arial"/>
              </a:rPr>
              <a:t>to</a:t>
            </a:r>
            <a:endParaRPr sz="2000">
              <a:latin typeface="Arial"/>
              <a:cs typeface="Arial"/>
            </a:endParaRPr>
          </a:p>
          <a:p>
            <a:pPr marR="7590" algn="ctr">
              <a:lnSpc>
                <a:spcPts val="2305"/>
              </a:lnSpc>
            </a:pPr>
            <a:r>
              <a:rPr sz="2000" spc="-60" dirty="0">
                <a:solidFill>
                  <a:srgbClr val="002060"/>
                </a:solidFill>
                <a:latin typeface="Arial"/>
                <a:cs typeface="Arial"/>
              </a:rPr>
              <a:t>spring-cloud-starter-eureka-server</a:t>
            </a:r>
            <a:endParaRPr sz="20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rcRect/>
          <a:stretch>
            <a:fillRect/>
          </a:stretch>
        </p:blipFill>
        <p:spPr bwMode="auto">
          <a:xfrm>
            <a:off x="228600" y="228600"/>
            <a:ext cx="8915400" cy="6477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a:p>
        </p:txBody>
      </p:sp>
      <p:sp>
        <p:nvSpPr>
          <p:cNvPr id="3" name="Title 2"/>
          <p:cNvSpPr>
            <a:spLocks noGrp="1"/>
          </p:cNvSpPr>
          <p:nvPr>
            <p:ph type="title"/>
          </p:nvPr>
        </p:nvSpPr>
        <p:spPr/>
        <p:txBody>
          <a:bodyPr/>
          <a:lstStyle/>
          <a:p>
            <a:r>
              <a:rPr lang="en-US" dirty="0" smtClean="0"/>
              <a:t>Eureka Architectural diagram:</a:t>
            </a:r>
            <a:endParaRPr lang="en-US" dirty="0"/>
          </a:p>
        </p:txBody>
      </p:sp>
      <p:pic>
        <p:nvPicPr>
          <p:cNvPr id="1026" name="Picture 2" descr="C:\Users\NTTDATA\Desktop\eurekaRegistry.jpg"/>
          <p:cNvPicPr>
            <a:picLocks noChangeAspect="1" noChangeArrowheads="1"/>
          </p:cNvPicPr>
          <p:nvPr/>
        </p:nvPicPr>
        <p:blipFill>
          <a:blip r:embed="rId2"/>
          <a:srcRect/>
          <a:stretch>
            <a:fillRect/>
          </a:stretch>
        </p:blipFill>
        <p:spPr bwMode="auto">
          <a:xfrm>
            <a:off x="228601" y="1066800"/>
            <a:ext cx="8763000" cy="54102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2466380"/>
            <a:ext cx="6096000" cy="942765"/>
          </a:xfrm>
          <a:prstGeom prst="rect">
            <a:avLst/>
          </a:prstGeom>
        </p:spPr>
        <p:txBody>
          <a:bodyPr vert="horz" wrap="square" lIns="0" tIns="44647" rIns="0" bIns="0" rtlCol="0">
            <a:spAutoFit/>
          </a:bodyPr>
          <a:lstStyle/>
          <a:p>
            <a:pPr marL="8929" marR="3572" indent="553621">
              <a:lnSpc>
                <a:spcPts val="7031"/>
              </a:lnSpc>
              <a:spcBef>
                <a:spcPts val="352"/>
              </a:spcBef>
            </a:pPr>
            <a:r>
              <a:rPr spc="-137" smtClean="0"/>
              <a:t>Hystrix</a:t>
            </a:r>
            <a:r>
              <a:rPr lang="en-US" spc="-137" dirty="0" smtClean="0"/>
              <a:t>(Fault Tolerance)</a:t>
            </a:r>
            <a:endParaRPr spc="-148"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3" name="object 3"/>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4" name="object 4"/>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5" name="object 5"/>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6" name="object 6"/>
          <p:cNvSpPr txBox="1">
            <a:spLocks noGrp="1"/>
          </p:cNvSpPr>
          <p:nvPr>
            <p:ph type="title"/>
          </p:nvPr>
        </p:nvSpPr>
        <p:spPr>
          <a:xfrm>
            <a:off x="1219200" y="533400"/>
            <a:ext cx="2242245" cy="686125"/>
          </a:xfrm>
          <a:prstGeom prst="rect">
            <a:avLst/>
          </a:prstGeom>
        </p:spPr>
        <p:txBody>
          <a:bodyPr vert="horz" wrap="square" lIns="0" tIns="8929" rIns="0" bIns="0" rtlCol="0">
            <a:spAutoFit/>
          </a:bodyPr>
          <a:lstStyle/>
          <a:p>
            <a:pPr marL="8929">
              <a:spcBef>
                <a:spcPts val="70"/>
              </a:spcBef>
            </a:pPr>
            <a:r>
              <a:rPr lang="en-US" spc="-204" dirty="0" err="1" smtClean="0">
                <a:solidFill>
                  <a:srgbClr val="565656"/>
                </a:solidFill>
              </a:rPr>
              <a:t>Hystrix</a:t>
            </a:r>
            <a:endParaRPr spc="-204" dirty="0">
              <a:solidFill>
                <a:srgbClr val="565656"/>
              </a:solidFill>
            </a:endParaRPr>
          </a:p>
        </p:txBody>
      </p:sp>
      <p:sp>
        <p:nvSpPr>
          <p:cNvPr id="7" name="object 7"/>
          <p:cNvSpPr txBox="1"/>
          <p:nvPr/>
        </p:nvSpPr>
        <p:spPr>
          <a:xfrm>
            <a:off x="1143000" y="1752600"/>
            <a:ext cx="6858000" cy="2509701"/>
          </a:xfrm>
          <a:prstGeom prst="rect">
            <a:avLst/>
          </a:prstGeom>
        </p:spPr>
        <p:txBody>
          <a:bodyPr vert="horz" wrap="square" lIns="0" tIns="8929" rIns="0" bIns="0" rtlCol="0">
            <a:spAutoFit/>
          </a:bodyPr>
          <a:lstStyle/>
          <a:p>
            <a:pPr marL="8929">
              <a:spcBef>
                <a:spcPts val="70"/>
              </a:spcBef>
              <a:tabLst>
                <a:tab pos="410305" algn="l"/>
              </a:tabLst>
            </a:pPr>
            <a:r>
              <a:rPr sz="3000" spc="-611" dirty="0">
                <a:solidFill>
                  <a:srgbClr val="4B8BB2"/>
                </a:solidFill>
                <a:latin typeface="Trebuchet MS"/>
                <a:cs typeface="Trebuchet MS"/>
              </a:rPr>
              <a:t>&gt;	</a:t>
            </a:r>
            <a:r>
              <a:rPr sz="3000" spc="-120" dirty="0">
                <a:solidFill>
                  <a:srgbClr val="565656"/>
                </a:solidFill>
                <a:latin typeface="Trebuchet MS"/>
                <a:cs typeface="Trebuchet MS"/>
              </a:rPr>
              <a:t>Enable </a:t>
            </a:r>
            <a:r>
              <a:rPr sz="3000" spc="-158">
                <a:solidFill>
                  <a:srgbClr val="565656"/>
                </a:solidFill>
                <a:latin typeface="Trebuchet MS"/>
                <a:cs typeface="Trebuchet MS"/>
              </a:rPr>
              <a:t>resilient</a:t>
            </a:r>
            <a:r>
              <a:rPr sz="3000" spc="-443">
                <a:solidFill>
                  <a:srgbClr val="565656"/>
                </a:solidFill>
                <a:latin typeface="Trebuchet MS"/>
                <a:cs typeface="Trebuchet MS"/>
              </a:rPr>
              <a:t> </a:t>
            </a:r>
            <a:r>
              <a:rPr sz="3000" spc="-116" smtClean="0">
                <a:solidFill>
                  <a:srgbClr val="565656"/>
                </a:solidFill>
                <a:latin typeface="Trebuchet MS"/>
                <a:cs typeface="Trebuchet MS"/>
              </a:rPr>
              <a:t>applications</a:t>
            </a:r>
            <a:endParaRPr sz="3000">
              <a:latin typeface="Trebuchet MS"/>
              <a:cs typeface="Trebuchet MS"/>
            </a:endParaRPr>
          </a:p>
          <a:p>
            <a:pPr marL="8929">
              <a:spcBef>
                <a:spcPts val="1730"/>
              </a:spcBef>
              <a:tabLst>
                <a:tab pos="410305" algn="l"/>
              </a:tabLst>
            </a:pPr>
            <a:r>
              <a:rPr sz="3000" spc="-611" dirty="0">
                <a:solidFill>
                  <a:srgbClr val="4B8BB2"/>
                </a:solidFill>
                <a:latin typeface="Trebuchet MS"/>
                <a:cs typeface="Trebuchet MS"/>
              </a:rPr>
              <a:t>&gt;	</a:t>
            </a:r>
            <a:r>
              <a:rPr sz="3000" spc="-214" dirty="0">
                <a:solidFill>
                  <a:srgbClr val="565656"/>
                </a:solidFill>
                <a:latin typeface="Trebuchet MS"/>
                <a:cs typeface="Trebuchet MS"/>
              </a:rPr>
              <a:t>Won’t </a:t>
            </a:r>
            <a:r>
              <a:rPr sz="3000" spc="-127" dirty="0">
                <a:solidFill>
                  <a:srgbClr val="565656"/>
                </a:solidFill>
                <a:latin typeface="Trebuchet MS"/>
                <a:cs typeface="Trebuchet MS"/>
              </a:rPr>
              <a:t>block </a:t>
            </a:r>
            <a:r>
              <a:rPr sz="3000" spc="-155" dirty="0">
                <a:solidFill>
                  <a:srgbClr val="565656"/>
                </a:solidFill>
                <a:latin typeface="Trebuchet MS"/>
                <a:cs typeface="Trebuchet MS"/>
              </a:rPr>
              <a:t>request</a:t>
            </a:r>
            <a:r>
              <a:rPr sz="3000" spc="-316" dirty="0">
                <a:solidFill>
                  <a:srgbClr val="565656"/>
                </a:solidFill>
                <a:latin typeface="Trebuchet MS"/>
                <a:cs typeface="Trebuchet MS"/>
              </a:rPr>
              <a:t> </a:t>
            </a:r>
            <a:r>
              <a:rPr sz="3000" spc="-137" dirty="0">
                <a:solidFill>
                  <a:srgbClr val="565656"/>
                </a:solidFill>
                <a:latin typeface="Trebuchet MS"/>
                <a:cs typeface="Trebuchet MS"/>
              </a:rPr>
              <a:t>handler</a:t>
            </a:r>
            <a:endParaRPr sz="3000">
              <a:latin typeface="Trebuchet MS"/>
              <a:cs typeface="Trebuchet MS"/>
            </a:endParaRPr>
          </a:p>
          <a:p>
            <a:pPr marL="8929">
              <a:spcBef>
                <a:spcPts val="1659"/>
              </a:spcBef>
              <a:tabLst>
                <a:tab pos="410305" algn="l"/>
              </a:tabLst>
            </a:pPr>
            <a:r>
              <a:rPr sz="3000" spc="-611" dirty="0">
                <a:solidFill>
                  <a:srgbClr val="4B8BB2"/>
                </a:solidFill>
                <a:latin typeface="Trebuchet MS"/>
                <a:cs typeface="Trebuchet MS"/>
              </a:rPr>
              <a:t>&gt;	</a:t>
            </a:r>
            <a:r>
              <a:rPr sz="3000" spc="-130" dirty="0">
                <a:solidFill>
                  <a:srgbClr val="565656"/>
                </a:solidFill>
                <a:latin typeface="Trebuchet MS"/>
                <a:cs typeface="Trebuchet MS"/>
              </a:rPr>
              <a:t>Can </a:t>
            </a:r>
            <a:r>
              <a:rPr sz="3000" spc="-179">
                <a:solidFill>
                  <a:srgbClr val="565656"/>
                </a:solidFill>
                <a:latin typeface="Trebuchet MS"/>
                <a:cs typeface="Trebuchet MS"/>
              </a:rPr>
              <a:t>implement</a:t>
            </a:r>
            <a:r>
              <a:rPr sz="3000" spc="-253">
                <a:solidFill>
                  <a:srgbClr val="565656"/>
                </a:solidFill>
                <a:latin typeface="Trebuchet MS"/>
                <a:cs typeface="Trebuchet MS"/>
              </a:rPr>
              <a:t> </a:t>
            </a:r>
            <a:r>
              <a:rPr sz="3000" spc="-186" smtClean="0">
                <a:solidFill>
                  <a:srgbClr val="565656"/>
                </a:solidFill>
                <a:latin typeface="Trebuchet MS"/>
                <a:cs typeface="Trebuchet MS"/>
              </a:rPr>
              <a:t>timeout</a:t>
            </a:r>
            <a:endParaRPr lang="en-US" sz="3000" spc="-186" dirty="0" smtClean="0">
              <a:solidFill>
                <a:srgbClr val="565656"/>
              </a:solidFill>
              <a:latin typeface="Trebuchet MS"/>
              <a:cs typeface="Trebuchet MS"/>
            </a:endParaRPr>
          </a:p>
          <a:p>
            <a:pPr marL="8929">
              <a:spcBef>
                <a:spcPts val="1659"/>
              </a:spcBef>
              <a:tabLst>
                <a:tab pos="410305" algn="l"/>
              </a:tabLst>
            </a:pPr>
            <a:r>
              <a:rPr lang="en-US" sz="3000" spc="-186" dirty="0" smtClean="0">
                <a:solidFill>
                  <a:srgbClr val="565656"/>
                </a:solidFill>
                <a:latin typeface="Trebuchet MS"/>
                <a:cs typeface="Trebuchet MS"/>
              </a:rPr>
              <a:t>&gt;   Monitor using </a:t>
            </a:r>
            <a:r>
              <a:rPr lang="en-US" sz="3000" spc="-186" dirty="0" err="1" smtClean="0">
                <a:solidFill>
                  <a:srgbClr val="565656"/>
                </a:solidFill>
                <a:latin typeface="Trebuchet MS"/>
                <a:cs typeface="Trebuchet MS"/>
              </a:rPr>
              <a:t>Hystrix</a:t>
            </a:r>
            <a:r>
              <a:rPr lang="en-US" sz="3000" spc="-186" dirty="0" smtClean="0">
                <a:solidFill>
                  <a:srgbClr val="565656"/>
                </a:solidFill>
                <a:latin typeface="Trebuchet MS"/>
                <a:cs typeface="Trebuchet MS"/>
              </a:rPr>
              <a:t> Dashboard</a:t>
            </a:r>
            <a:endParaRPr sz="30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Monolithic Vs </a:t>
            </a:r>
            <a:r>
              <a:rPr lang="en-US" dirty="0" err="1" smtClean="0"/>
              <a:t>Microservice</a:t>
            </a:r>
            <a:endParaRPr lang="en-US" dirty="0"/>
          </a:p>
        </p:txBody>
      </p:sp>
      <p:pic>
        <p:nvPicPr>
          <p:cNvPr id="2050" name="Picture 2" descr="C:\Users\NTTDATA\Desktop\monoVsMicro.png"/>
          <p:cNvPicPr>
            <a:picLocks noChangeAspect="1" noChangeArrowheads="1"/>
          </p:cNvPicPr>
          <p:nvPr/>
        </p:nvPicPr>
        <p:blipFill>
          <a:blip r:embed="rId2"/>
          <a:srcRect/>
          <a:stretch>
            <a:fillRect/>
          </a:stretch>
        </p:blipFill>
        <p:spPr bwMode="auto">
          <a:xfrm>
            <a:off x="228600" y="1066800"/>
            <a:ext cx="8305800" cy="54864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3" name="object 3"/>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4" name="object 4"/>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5" name="object 5"/>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6" name="object 6"/>
          <p:cNvSpPr txBox="1">
            <a:spLocks noGrp="1"/>
          </p:cNvSpPr>
          <p:nvPr>
            <p:ph type="title"/>
          </p:nvPr>
        </p:nvSpPr>
        <p:spPr>
          <a:xfrm>
            <a:off x="919758" y="514349"/>
            <a:ext cx="2242245" cy="686125"/>
          </a:xfrm>
          <a:prstGeom prst="rect">
            <a:avLst/>
          </a:prstGeom>
        </p:spPr>
        <p:txBody>
          <a:bodyPr vert="horz" wrap="square" lIns="0" tIns="8929" rIns="0" bIns="0" rtlCol="0">
            <a:spAutoFit/>
          </a:bodyPr>
          <a:lstStyle/>
          <a:p>
            <a:pPr marL="8929">
              <a:spcBef>
                <a:spcPts val="70"/>
              </a:spcBef>
            </a:pPr>
            <a:r>
              <a:rPr spc="-151" dirty="0">
                <a:solidFill>
                  <a:srgbClr val="565656"/>
                </a:solidFill>
              </a:rPr>
              <a:t>H</a:t>
            </a:r>
            <a:r>
              <a:rPr spc="-95" dirty="0">
                <a:solidFill>
                  <a:srgbClr val="565656"/>
                </a:solidFill>
              </a:rPr>
              <a:t>y</a:t>
            </a:r>
            <a:r>
              <a:rPr spc="418" dirty="0">
                <a:solidFill>
                  <a:srgbClr val="565656"/>
                </a:solidFill>
              </a:rPr>
              <a:t>s</a:t>
            </a:r>
            <a:r>
              <a:rPr spc="-450" dirty="0">
                <a:solidFill>
                  <a:srgbClr val="565656"/>
                </a:solidFill>
              </a:rPr>
              <a:t>t</a:t>
            </a:r>
            <a:r>
              <a:rPr spc="-404" dirty="0">
                <a:solidFill>
                  <a:srgbClr val="565656"/>
                </a:solidFill>
              </a:rPr>
              <a:t>r</a:t>
            </a:r>
            <a:r>
              <a:rPr spc="-70" dirty="0">
                <a:solidFill>
                  <a:srgbClr val="565656"/>
                </a:solidFill>
              </a:rPr>
              <a:t>i</a:t>
            </a:r>
            <a:r>
              <a:rPr spc="-204" dirty="0">
                <a:solidFill>
                  <a:srgbClr val="565656"/>
                </a:solidFill>
              </a:rPr>
              <a:t>x</a:t>
            </a:r>
          </a:p>
        </p:txBody>
      </p:sp>
      <p:sp>
        <p:nvSpPr>
          <p:cNvPr id="7" name="object 7"/>
          <p:cNvSpPr txBox="1"/>
          <p:nvPr/>
        </p:nvSpPr>
        <p:spPr>
          <a:xfrm>
            <a:off x="1066800" y="1371600"/>
            <a:ext cx="6546354" cy="4017719"/>
          </a:xfrm>
          <a:prstGeom prst="rect">
            <a:avLst/>
          </a:prstGeom>
        </p:spPr>
        <p:txBody>
          <a:bodyPr vert="horz" wrap="square" lIns="0" tIns="219663" rIns="0" bIns="0" rtlCol="0">
            <a:spAutoFit/>
          </a:bodyPr>
          <a:lstStyle/>
          <a:p>
            <a:pPr marL="8929">
              <a:spcBef>
                <a:spcPts val="1730"/>
              </a:spcBef>
              <a:tabLst>
                <a:tab pos="410305" algn="l"/>
              </a:tabLst>
            </a:pPr>
            <a:r>
              <a:rPr sz="3000" spc="-611" dirty="0">
                <a:solidFill>
                  <a:srgbClr val="4B8BB2"/>
                </a:solidFill>
                <a:latin typeface="Trebuchet MS"/>
                <a:cs typeface="Trebuchet MS"/>
              </a:rPr>
              <a:t>&gt;	</a:t>
            </a:r>
            <a:r>
              <a:rPr sz="3000" spc="-190" dirty="0">
                <a:solidFill>
                  <a:srgbClr val="565656"/>
                </a:solidFill>
                <a:latin typeface="Trebuchet MS"/>
                <a:cs typeface="Trebuchet MS"/>
              </a:rPr>
              <a:t>Circuit</a:t>
            </a:r>
            <a:r>
              <a:rPr sz="3000" spc="-207" dirty="0">
                <a:solidFill>
                  <a:srgbClr val="565656"/>
                </a:solidFill>
                <a:latin typeface="Trebuchet MS"/>
                <a:cs typeface="Trebuchet MS"/>
              </a:rPr>
              <a:t> </a:t>
            </a:r>
            <a:r>
              <a:rPr sz="3000" spc="-161" dirty="0">
                <a:solidFill>
                  <a:srgbClr val="565656"/>
                </a:solidFill>
                <a:latin typeface="Trebuchet MS"/>
                <a:cs typeface="Trebuchet MS"/>
              </a:rPr>
              <a:t>Breaker</a:t>
            </a:r>
            <a:endParaRPr sz="3000">
              <a:latin typeface="Trebuchet MS"/>
              <a:cs typeface="Trebuchet MS"/>
            </a:endParaRPr>
          </a:p>
          <a:p>
            <a:pPr marL="8929">
              <a:spcBef>
                <a:spcPts val="1659"/>
              </a:spcBef>
              <a:tabLst>
                <a:tab pos="410305" algn="l"/>
              </a:tabLst>
            </a:pPr>
            <a:r>
              <a:rPr sz="3000" spc="-611" dirty="0">
                <a:solidFill>
                  <a:srgbClr val="4B8BB2"/>
                </a:solidFill>
                <a:latin typeface="Trebuchet MS"/>
                <a:cs typeface="Trebuchet MS"/>
              </a:rPr>
              <a:t>&gt;	</a:t>
            </a:r>
            <a:r>
              <a:rPr sz="3000" spc="-214" dirty="0">
                <a:solidFill>
                  <a:srgbClr val="565656"/>
                </a:solidFill>
                <a:latin typeface="Trebuchet MS"/>
                <a:cs typeface="Trebuchet MS"/>
              </a:rPr>
              <a:t>If </a:t>
            </a:r>
            <a:r>
              <a:rPr sz="3000" spc="-158" dirty="0">
                <a:solidFill>
                  <a:srgbClr val="565656"/>
                </a:solidFill>
                <a:latin typeface="Trebuchet MS"/>
                <a:cs typeface="Trebuchet MS"/>
              </a:rPr>
              <a:t>call </a:t>
            </a:r>
            <a:r>
              <a:rPr sz="3000" spc="-130" dirty="0">
                <a:solidFill>
                  <a:srgbClr val="565656"/>
                </a:solidFill>
                <a:latin typeface="Trebuchet MS"/>
                <a:cs typeface="Trebuchet MS"/>
              </a:rPr>
              <a:t>system </a:t>
            </a:r>
            <a:r>
              <a:rPr sz="3000" spc="-183" dirty="0">
                <a:solidFill>
                  <a:srgbClr val="565656"/>
                </a:solidFill>
                <a:latin typeface="Trebuchet MS"/>
                <a:cs typeface="Trebuchet MS"/>
              </a:rPr>
              <a:t>fail</a:t>
            </a:r>
            <a:r>
              <a:rPr sz="3000" spc="-334" dirty="0">
                <a:solidFill>
                  <a:srgbClr val="565656"/>
                </a:solidFill>
                <a:latin typeface="Trebuchet MS"/>
                <a:cs typeface="Trebuchet MS"/>
              </a:rPr>
              <a:t> </a:t>
            </a:r>
            <a:r>
              <a:rPr sz="3000" spc="-109" dirty="0">
                <a:solidFill>
                  <a:srgbClr val="565656"/>
                </a:solidFill>
                <a:latin typeface="Trebuchet MS"/>
                <a:cs typeface="Trebuchet MS"/>
              </a:rPr>
              <a:t>open</a:t>
            </a:r>
            <a:endParaRPr sz="3000">
              <a:latin typeface="Trebuchet MS"/>
              <a:cs typeface="Trebuchet MS"/>
            </a:endParaRPr>
          </a:p>
          <a:p>
            <a:pPr marL="8929">
              <a:spcBef>
                <a:spcPts val="1659"/>
              </a:spcBef>
              <a:tabLst>
                <a:tab pos="410305" algn="l"/>
              </a:tabLst>
            </a:pPr>
            <a:r>
              <a:rPr sz="3000" spc="-611" dirty="0">
                <a:solidFill>
                  <a:srgbClr val="4B8BB2"/>
                </a:solidFill>
                <a:latin typeface="Trebuchet MS"/>
                <a:cs typeface="Trebuchet MS"/>
              </a:rPr>
              <a:t>&gt;	</a:t>
            </a:r>
            <a:r>
              <a:rPr sz="3000" spc="-214" dirty="0">
                <a:solidFill>
                  <a:srgbClr val="565656"/>
                </a:solidFill>
                <a:latin typeface="Trebuchet MS"/>
                <a:cs typeface="Trebuchet MS"/>
              </a:rPr>
              <a:t>If </a:t>
            </a:r>
            <a:r>
              <a:rPr sz="3000" spc="-109" dirty="0">
                <a:solidFill>
                  <a:srgbClr val="565656"/>
                </a:solidFill>
                <a:latin typeface="Trebuchet MS"/>
                <a:cs typeface="Trebuchet MS"/>
              </a:rPr>
              <a:t>open </a:t>
            </a:r>
            <a:r>
              <a:rPr sz="3000" spc="-74" dirty="0">
                <a:solidFill>
                  <a:srgbClr val="565656"/>
                </a:solidFill>
                <a:latin typeface="Trebuchet MS"/>
                <a:cs typeface="Trebuchet MS"/>
              </a:rPr>
              <a:t>do </a:t>
            </a:r>
            <a:r>
              <a:rPr sz="3000" spc="-141" dirty="0">
                <a:solidFill>
                  <a:srgbClr val="565656"/>
                </a:solidFill>
                <a:latin typeface="Trebuchet MS"/>
                <a:cs typeface="Trebuchet MS"/>
              </a:rPr>
              <a:t>not </a:t>
            </a:r>
            <a:r>
              <a:rPr sz="3000" spc="-176" dirty="0">
                <a:solidFill>
                  <a:srgbClr val="565656"/>
                </a:solidFill>
                <a:latin typeface="Trebuchet MS"/>
                <a:cs typeface="Trebuchet MS"/>
              </a:rPr>
              <a:t>forward</a:t>
            </a:r>
            <a:r>
              <a:rPr sz="3000" spc="-576" dirty="0">
                <a:solidFill>
                  <a:srgbClr val="565656"/>
                </a:solidFill>
                <a:latin typeface="Trebuchet MS"/>
                <a:cs typeface="Trebuchet MS"/>
              </a:rPr>
              <a:t> </a:t>
            </a:r>
            <a:r>
              <a:rPr sz="3000" spc="-158" dirty="0">
                <a:solidFill>
                  <a:srgbClr val="565656"/>
                </a:solidFill>
                <a:latin typeface="Trebuchet MS"/>
                <a:cs typeface="Trebuchet MS"/>
              </a:rPr>
              <a:t>call</a:t>
            </a:r>
            <a:endParaRPr sz="3000">
              <a:latin typeface="Trebuchet MS"/>
              <a:cs typeface="Trebuchet MS"/>
            </a:endParaRPr>
          </a:p>
          <a:p>
            <a:pPr marL="8929">
              <a:spcBef>
                <a:spcPts val="1730"/>
              </a:spcBef>
              <a:tabLst>
                <a:tab pos="410305" algn="l"/>
              </a:tabLst>
            </a:pPr>
            <a:r>
              <a:rPr sz="3000" spc="-611" dirty="0">
                <a:solidFill>
                  <a:srgbClr val="4B8BB2"/>
                </a:solidFill>
                <a:latin typeface="Trebuchet MS"/>
                <a:cs typeface="Trebuchet MS"/>
              </a:rPr>
              <a:t>&gt;	</a:t>
            </a:r>
            <a:r>
              <a:rPr sz="3000" spc="-169" dirty="0">
                <a:solidFill>
                  <a:srgbClr val="565656"/>
                </a:solidFill>
                <a:latin typeface="Trebuchet MS"/>
                <a:cs typeface="Trebuchet MS"/>
              </a:rPr>
              <a:t>Forward </a:t>
            </a:r>
            <a:r>
              <a:rPr sz="3000" spc="-109" dirty="0">
                <a:solidFill>
                  <a:srgbClr val="565656"/>
                </a:solidFill>
                <a:latin typeface="Trebuchet MS"/>
                <a:cs typeface="Trebuchet MS"/>
              </a:rPr>
              <a:t>calls </a:t>
            </a:r>
            <a:r>
              <a:rPr sz="3000" spc="-239" dirty="0">
                <a:solidFill>
                  <a:srgbClr val="565656"/>
                </a:solidFill>
                <a:latin typeface="Trebuchet MS"/>
                <a:cs typeface="Trebuchet MS"/>
              </a:rPr>
              <a:t>after </a:t>
            </a:r>
            <a:r>
              <a:rPr sz="3000" spc="-98" dirty="0">
                <a:solidFill>
                  <a:srgbClr val="565656"/>
                </a:solidFill>
                <a:latin typeface="Trebuchet MS"/>
                <a:cs typeface="Trebuchet MS"/>
              </a:rPr>
              <a:t>a </a:t>
            </a:r>
            <a:r>
              <a:rPr sz="3000" spc="-214">
                <a:solidFill>
                  <a:srgbClr val="565656"/>
                </a:solidFill>
                <a:latin typeface="Trebuchet MS"/>
                <a:cs typeface="Trebuchet MS"/>
              </a:rPr>
              <a:t>time</a:t>
            </a:r>
            <a:r>
              <a:rPr sz="3000" spc="-496">
                <a:solidFill>
                  <a:srgbClr val="565656"/>
                </a:solidFill>
                <a:latin typeface="Trebuchet MS"/>
                <a:cs typeface="Trebuchet MS"/>
              </a:rPr>
              <a:t> </a:t>
            </a:r>
            <a:r>
              <a:rPr sz="3000" spc="-141" smtClean="0">
                <a:solidFill>
                  <a:srgbClr val="565656"/>
                </a:solidFill>
                <a:latin typeface="Trebuchet MS"/>
                <a:cs typeface="Trebuchet MS"/>
              </a:rPr>
              <a:t>window</a:t>
            </a:r>
            <a:endParaRPr sz="3500">
              <a:latin typeface="Times New Roman"/>
              <a:cs typeface="Times New Roman"/>
            </a:endParaRPr>
          </a:p>
          <a:p>
            <a:pPr marL="8929">
              <a:spcBef>
                <a:spcPts val="2890"/>
              </a:spcBef>
              <a:tabLst>
                <a:tab pos="410305" algn="l"/>
              </a:tabLst>
            </a:pPr>
            <a:r>
              <a:rPr sz="3000" spc="-611" dirty="0">
                <a:solidFill>
                  <a:srgbClr val="4B8BB2"/>
                </a:solidFill>
                <a:latin typeface="Trebuchet MS"/>
                <a:cs typeface="Trebuchet MS"/>
              </a:rPr>
              <a:t>&gt;	</a:t>
            </a:r>
            <a:r>
              <a:rPr sz="3000" spc="-120" dirty="0">
                <a:solidFill>
                  <a:srgbClr val="565656"/>
                </a:solidFill>
                <a:latin typeface="Trebuchet MS"/>
                <a:cs typeface="Trebuchet MS"/>
              </a:rPr>
              <a:t>System </a:t>
            </a:r>
            <a:r>
              <a:rPr sz="3000" spc="-221" dirty="0">
                <a:solidFill>
                  <a:srgbClr val="565656"/>
                </a:solidFill>
                <a:latin typeface="Trebuchet MS"/>
                <a:cs typeface="Trebuchet MS"/>
              </a:rPr>
              <a:t>won’t </a:t>
            </a:r>
            <a:r>
              <a:rPr sz="3000" spc="-141" dirty="0">
                <a:solidFill>
                  <a:srgbClr val="565656"/>
                </a:solidFill>
                <a:latin typeface="Trebuchet MS"/>
                <a:cs typeface="Trebuchet MS"/>
              </a:rPr>
              <a:t>be </a:t>
            </a:r>
            <a:r>
              <a:rPr sz="3000" spc="-120" dirty="0">
                <a:solidFill>
                  <a:srgbClr val="565656"/>
                </a:solidFill>
                <a:latin typeface="Trebuchet MS"/>
                <a:cs typeface="Trebuchet MS"/>
              </a:rPr>
              <a:t>swamped </a:t>
            </a:r>
            <a:r>
              <a:rPr sz="3000" spc="-193" dirty="0">
                <a:solidFill>
                  <a:srgbClr val="565656"/>
                </a:solidFill>
                <a:latin typeface="Trebuchet MS"/>
                <a:cs typeface="Trebuchet MS"/>
              </a:rPr>
              <a:t>with</a:t>
            </a:r>
            <a:r>
              <a:rPr sz="3000" spc="-527" dirty="0">
                <a:solidFill>
                  <a:srgbClr val="565656"/>
                </a:solidFill>
                <a:latin typeface="Trebuchet MS"/>
                <a:cs typeface="Trebuchet MS"/>
              </a:rPr>
              <a:t> </a:t>
            </a:r>
            <a:r>
              <a:rPr sz="3000" spc="-127" dirty="0">
                <a:solidFill>
                  <a:srgbClr val="565656"/>
                </a:solidFill>
                <a:latin typeface="Trebuchet MS"/>
                <a:cs typeface="Trebuchet MS"/>
              </a:rPr>
              <a:t>requests</a:t>
            </a:r>
            <a:endParaRPr sz="3000">
              <a:latin typeface="Trebuchet MS"/>
              <a:cs typeface="Trebuchet MS"/>
            </a:endParaRPr>
          </a:p>
        </p:txBody>
      </p:sp>
      <p:sp>
        <p:nvSpPr>
          <p:cNvPr id="8" name="object 8"/>
          <p:cNvSpPr/>
          <p:nvPr/>
        </p:nvSpPr>
        <p:spPr>
          <a:xfrm>
            <a:off x="6643688" y="491133"/>
            <a:ext cx="2080617" cy="259853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7CF70"/>
          </a:solidFill>
        </p:spPr>
        <p:txBody>
          <a:bodyPr wrap="square" lIns="0" tIns="0" rIns="0" bIns="0" rtlCol="0"/>
          <a:lstStyle/>
          <a:p>
            <a:endParaRPr/>
          </a:p>
        </p:txBody>
      </p:sp>
      <p:sp>
        <p:nvSpPr>
          <p:cNvPr id="3" name="object 3"/>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4" name="object 4"/>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5" name="object 5"/>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6" name="object 6"/>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7" name="object 7"/>
          <p:cNvSpPr/>
          <p:nvPr/>
        </p:nvSpPr>
        <p:spPr>
          <a:xfrm>
            <a:off x="290215" y="772418"/>
            <a:ext cx="8099227" cy="5063133"/>
          </a:xfrm>
          <a:custGeom>
            <a:avLst/>
            <a:gdLst/>
            <a:ahLst/>
            <a:cxnLst/>
            <a:rect l="l" t="t" r="r" b="b"/>
            <a:pathLst>
              <a:path w="11518900" h="7200900">
                <a:moveTo>
                  <a:pt x="0" y="0"/>
                </a:moveTo>
                <a:lnTo>
                  <a:pt x="11518900" y="0"/>
                </a:lnTo>
                <a:lnTo>
                  <a:pt x="11518900" y="7200900"/>
                </a:lnTo>
                <a:lnTo>
                  <a:pt x="0" y="7200900"/>
                </a:lnTo>
                <a:lnTo>
                  <a:pt x="0" y="0"/>
                </a:lnTo>
                <a:close/>
              </a:path>
            </a:pathLst>
          </a:custGeom>
          <a:solidFill>
            <a:srgbClr val="FFFFCC"/>
          </a:solidFill>
        </p:spPr>
        <p:txBody>
          <a:bodyPr wrap="square" lIns="0" tIns="0" rIns="0" bIns="0" rtlCol="0"/>
          <a:lstStyle/>
          <a:p>
            <a:endParaRPr/>
          </a:p>
        </p:txBody>
      </p:sp>
      <p:sp>
        <p:nvSpPr>
          <p:cNvPr id="8" name="object 8"/>
          <p:cNvSpPr/>
          <p:nvPr/>
        </p:nvSpPr>
        <p:spPr>
          <a:xfrm>
            <a:off x="290215" y="772418"/>
            <a:ext cx="8099673" cy="5063133"/>
          </a:xfrm>
          <a:custGeom>
            <a:avLst/>
            <a:gdLst/>
            <a:ahLst/>
            <a:cxnLst/>
            <a:rect l="l" t="t" r="r" b="b"/>
            <a:pathLst>
              <a:path w="11519535" h="7200900">
                <a:moveTo>
                  <a:pt x="0" y="0"/>
                </a:moveTo>
                <a:lnTo>
                  <a:pt x="11518906" y="0"/>
                </a:lnTo>
                <a:lnTo>
                  <a:pt x="11518906" y="7200904"/>
                </a:lnTo>
                <a:lnTo>
                  <a:pt x="0" y="7200904"/>
                </a:lnTo>
                <a:lnTo>
                  <a:pt x="0" y="0"/>
                </a:lnTo>
                <a:close/>
              </a:path>
            </a:pathLst>
          </a:custGeom>
          <a:ln w="12700">
            <a:solidFill>
              <a:srgbClr val="000000"/>
            </a:solidFill>
          </a:ln>
        </p:spPr>
        <p:txBody>
          <a:bodyPr wrap="square" lIns="0" tIns="0" rIns="0" bIns="0" rtlCol="0"/>
          <a:lstStyle/>
          <a:p>
            <a:endParaRPr/>
          </a:p>
        </p:txBody>
      </p:sp>
      <p:sp>
        <p:nvSpPr>
          <p:cNvPr id="9" name="object 9"/>
          <p:cNvSpPr txBox="1"/>
          <p:nvPr/>
        </p:nvSpPr>
        <p:spPr>
          <a:xfrm>
            <a:off x="537318" y="921919"/>
            <a:ext cx="7059811" cy="2848640"/>
          </a:xfrm>
          <a:prstGeom prst="rect">
            <a:avLst/>
          </a:prstGeom>
        </p:spPr>
        <p:txBody>
          <a:bodyPr vert="horz" wrap="square" lIns="0" tIns="8929" rIns="0" bIns="0" rtlCol="0">
            <a:spAutoFit/>
          </a:bodyPr>
          <a:lstStyle/>
          <a:p>
            <a:pPr marL="8929">
              <a:spcBef>
                <a:spcPts val="70"/>
              </a:spcBef>
            </a:pPr>
            <a:r>
              <a:rPr spc="4" dirty="0">
                <a:solidFill>
                  <a:srgbClr val="646464"/>
                </a:solidFill>
                <a:latin typeface="Courier New"/>
                <a:cs typeface="Courier New"/>
              </a:rPr>
              <a:t>@HystrixCommand</a:t>
            </a:r>
            <a:r>
              <a:rPr spc="4" dirty="0">
                <a:latin typeface="Courier New"/>
                <a:cs typeface="Courier New"/>
              </a:rPr>
              <a:t>(fallbackMethod </a:t>
            </a:r>
            <a:r>
              <a:rPr dirty="0">
                <a:latin typeface="Courier New"/>
                <a:cs typeface="Courier New"/>
              </a:rPr>
              <a:t>=</a:t>
            </a:r>
            <a:r>
              <a:rPr spc="-158" dirty="0">
                <a:latin typeface="Courier New"/>
                <a:cs typeface="Courier New"/>
              </a:rPr>
              <a:t> </a:t>
            </a:r>
            <a:r>
              <a:rPr spc="7" dirty="0">
                <a:solidFill>
                  <a:srgbClr val="2A00FF"/>
                </a:solidFill>
                <a:latin typeface="Courier New"/>
                <a:cs typeface="Courier New"/>
              </a:rPr>
              <a:t>"getItemsCache"</a:t>
            </a:r>
            <a:r>
              <a:rPr spc="7" dirty="0">
                <a:latin typeface="Courier New"/>
                <a:cs typeface="Courier New"/>
              </a:rPr>
              <a:t>)</a:t>
            </a:r>
            <a:endParaRPr>
              <a:latin typeface="Courier New"/>
              <a:cs typeface="Courier New"/>
            </a:endParaRPr>
          </a:p>
          <a:p>
            <a:pPr marL="8929">
              <a:spcBef>
                <a:spcPts val="1673"/>
              </a:spcBef>
            </a:pPr>
            <a:r>
              <a:rPr b="1" spc="18" dirty="0">
                <a:solidFill>
                  <a:srgbClr val="7F0055"/>
                </a:solidFill>
                <a:latin typeface="Courier New"/>
                <a:cs typeface="Courier New"/>
              </a:rPr>
              <a:t>public </a:t>
            </a:r>
            <a:r>
              <a:rPr b="1" spc="14" dirty="0">
                <a:latin typeface="Courier New"/>
                <a:cs typeface="Courier New"/>
              </a:rPr>
              <a:t>Collection&lt;Item&gt; </a:t>
            </a:r>
            <a:r>
              <a:rPr b="1" spc="21" dirty="0">
                <a:latin typeface="Courier New"/>
                <a:cs typeface="Courier New"/>
              </a:rPr>
              <a:t>findAll()</a:t>
            </a:r>
            <a:r>
              <a:rPr b="1" spc="-650" dirty="0">
                <a:latin typeface="Courier New"/>
                <a:cs typeface="Courier New"/>
              </a:rPr>
              <a:t> </a:t>
            </a:r>
            <a:r>
              <a:rPr b="1" dirty="0">
                <a:latin typeface="Courier New"/>
                <a:cs typeface="Courier New"/>
              </a:rPr>
              <a:t>{</a:t>
            </a:r>
            <a:endParaRPr>
              <a:latin typeface="Courier New"/>
              <a:cs typeface="Courier New"/>
            </a:endParaRPr>
          </a:p>
          <a:p>
            <a:pPr marL="410305">
              <a:spcBef>
                <a:spcPts val="1673"/>
              </a:spcBef>
            </a:pPr>
            <a:r>
              <a:rPr dirty="0">
                <a:latin typeface="Courier New"/>
                <a:cs typeface="Courier New"/>
              </a:rPr>
              <a:t>…</a:t>
            </a:r>
            <a:endParaRPr>
              <a:latin typeface="Courier New"/>
              <a:cs typeface="Courier New"/>
            </a:endParaRPr>
          </a:p>
          <a:p>
            <a:pPr marL="606751" marR="3572">
              <a:lnSpc>
                <a:spcPct val="176300"/>
              </a:lnSpc>
              <a:spcBef>
                <a:spcPts val="70"/>
              </a:spcBef>
            </a:pPr>
            <a:r>
              <a:rPr b="1" spc="11" dirty="0">
                <a:solidFill>
                  <a:srgbClr val="7F0055"/>
                </a:solidFill>
                <a:latin typeface="Courier New"/>
                <a:cs typeface="Courier New"/>
              </a:rPr>
              <a:t>this</a:t>
            </a:r>
            <a:r>
              <a:rPr b="1" spc="11" dirty="0">
                <a:latin typeface="Courier New"/>
                <a:cs typeface="Courier New"/>
              </a:rPr>
              <a:t>.</a:t>
            </a:r>
            <a:r>
              <a:rPr b="1" spc="11" dirty="0">
                <a:solidFill>
                  <a:srgbClr val="0000C0"/>
                </a:solidFill>
                <a:latin typeface="Courier New"/>
                <a:cs typeface="Courier New"/>
              </a:rPr>
              <a:t>itemsCache </a:t>
            </a:r>
            <a:r>
              <a:rPr b="1" dirty="0">
                <a:latin typeface="Courier New"/>
                <a:cs typeface="Courier New"/>
              </a:rPr>
              <a:t>=</a:t>
            </a:r>
            <a:r>
              <a:rPr b="1" spc="-204" dirty="0">
                <a:latin typeface="Courier New"/>
                <a:cs typeface="Courier New"/>
              </a:rPr>
              <a:t> </a:t>
            </a:r>
            <a:r>
              <a:rPr b="1" spc="4" dirty="0">
                <a:solidFill>
                  <a:srgbClr val="6A3E3E"/>
                </a:solidFill>
                <a:latin typeface="Courier New"/>
                <a:cs typeface="Courier New"/>
              </a:rPr>
              <a:t>pagedResources</a:t>
            </a:r>
            <a:r>
              <a:rPr b="1" spc="4" dirty="0">
                <a:latin typeface="Courier New"/>
                <a:cs typeface="Courier New"/>
              </a:rPr>
              <a:t>.getContent();  </a:t>
            </a:r>
            <a:r>
              <a:rPr b="1" spc="18" dirty="0">
                <a:solidFill>
                  <a:srgbClr val="7F0055"/>
                </a:solidFill>
                <a:latin typeface="Courier New"/>
                <a:cs typeface="Courier New"/>
              </a:rPr>
              <a:t>return</a:t>
            </a:r>
            <a:r>
              <a:rPr b="1" spc="-158" dirty="0">
                <a:solidFill>
                  <a:srgbClr val="7F0055"/>
                </a:solidFill>
                <a:latin typeface="Courier New"/>
                <a:cs typeface="Courier New"/>
              </a:rPr>
              <a:t> </a:t>
            </a:r>
            <a:r>
              <a:rPr b="1" spc="21" dirty="0">
                <a:solidFill>
                  <a:srgbClr val="0000C0"/>
                </a:solidFill>
                <a:latin typeface="Courier New"/>
                <a:cs typeface="Courier New"/>
              </a:rPr>
              <a:t>itemsCache</a:t>
            </a:r>
            <a:r>
              <a:rPr b="1" spc="21" dirty="0">
                <a:latin typeface="Courier New"/>
                <a:cs typeface="Courier New"/>
              </a:rPr>
              <a:t>;</a:t>
            </a:r>
            <a:endParaRPr>
              <a:latin typeface="Courier New"/>
              <a:cs typeface="Courier New"/>
            </a:endParaRPr>
          </a:p>
          <a:p>
            <a:pPr marL="8929">
              <a:spcBef>
                <a:spcPts val="1673"/>
              </a:spcBef>
            </a:pPr>
            <a:r>
              <a:rPr dirty="0">
                <a:latin typeface="Courier New"/>
                <a:cs typeface="Courier New"/>
              </a:rPr>
              <a:t>}</a:t>
            </a:r>
            <a:endParaRPr>
              <a:latin typeface="Courier New"/>
              <a:cs typeface="Courier New"/>
            </a:endParaRPr>
          </a:p>
        </p:txBody>
      </p:sp>
      <p:sp>
        <p:nvSpPr>
          <p:cNvPr id="10" name="object 10"/>
          <p:cNvSpPr txBox="1"/>
          <p:nvPr/>
        </p:nvSpPr>
        <p:spPr>
          <a:xfrm>
            <a:off x="537318" y="4368778"/>
            <a:ext cx="5881539" cy="1250382"/>
          </a:xfrm>
          <a:prstGeom prst="rect">
            <a:avLst/>
          </a:prstGeom>
        </p:spPr>
        <p:txBody>
          <a:bodyPr vert="horz" wrap="square" lIns="0" tIns="8929" rIns="0" bIns="0" rtlCol="0">
            <a:spAutoFit/>
          </a:bodyPr>
          <a:lstStyle/>
          <a:p>
            <a:pPr marL="8929">
              <a:spcBef>
                <a:spcPts val="70"/>
              </a:spcBef>
            </a:pPr>
            <a:r>
              <a:rPr b="1" spc="21" dirty="0">
                <a:solidFill>
                  <a:srgbClr val="7F0055"/>
                </a:solidFill>
                <a:latin typeface="Courier New"/>
                <a:cs typeface="Courier New"/>
              </a:rPr>
              <a:t>private </a:t>
            </a:r>
            <a:r>
              <a:rPr b="1" spc="7" dirty="0">
                <a:latin typeface="Courier New"/>
                <a:cs typeface="Courier New"/>
              </a:rPr>
              <a:t>Collection&lt;Item&gt; getItemsCache()</a:t>
            </a:r>
            <a:r>
              <a:rPr b="1" spc="-492" dirty="0">
                <a:latin typeface="Courier New"/>
                <a:cs typeface="Courier New"/>
              </a:rPr>
              <a:t> </a:t>
            </a:r>
            <a:r>
              <a:rPr b="1" dirty="0">
                <a:latin typeface="Courier New"/>
                <a:cs typeface="Courier New"/>
              </a:rPr>
              <a:t>{</a:t>
            </a:r>
            <a:endParaRPr>
              <a:latin typeface="Courier New"/>
              <a:cs typeface="Courier New"/>
            </a:endParaRPr>
          </a:p>
          <a:p>
            <a:pPr marL="606751">
              <a:spcBef>
                <a:spcPts val="1744"/>
              </a:spcBef>
            </a:pPr>
            <a:r>
              <a:rPr b="1" spc="18" dirty="0">
                <a:solidFill>
                  <a:srgbClr val="7F0055"/>
                </a:solidFill>
                <a:latin typeface="Courier New"/>
                <a:cs typeface="Courier New"/>
              </a:rPr>
              <a:t>return</a:t>
            </a:r>
            <a:r>
              <a:rPr b="1" spc="-161" dirty="0">
                <a:solidFill>
                  <a:srgbClr val="7F0055"/>
                </a:solidFill>
                <a:latin typeface="Courier New"/>
                <a:cs typeface="Courier New"/>
              </a:rPr>
              <a:t> </a:t>
            </a:r>
            <a:r>
              <a:rPr b="1" spc="21" dirty="0">
                <a:solidFill>
                  <a:srgbClr val="0000C0"/>
                </a:solidFill>
                <a:latin typeface="Courier New"/>
                <a:cs typeface="Courier New"/>
              </a:rPr>
              <a:t>itemsCache</a:t>
            </a:r>
            <a:r>
              <a:rPr b="1" spc="21" dirty="0">
                <a:latin typeface="Courier New"/>
                <a:cs typeface="Courier New"/>
              </a:rPr>
              <a:t>;</a:t>
            </a:r>
            <a:endParaRPr>
              <a:latin typeface="Courier New"/>
              <a:cs typeface="Courier New"/>
            </a:endParaRPr>
          </a:p>
          <a:p>
            <a:pPr marL="8929">
              <a:spcBef>
                <a:spcPts val="1533"/>
              </a:spcBef>
            </a:pPr>
            <a:r>
              <a:rPr dirty="0">
                <a:latin typeface="Courier New"/>
                <a:cs typeface="Courier New"/>
              </a:rPr>
              <a:t>}</a:t>
            </a:r>
            <a:endParaRPr>
              <a:latin typeface="Courier New"/>
              <a:cs typeface="Courier New"/>
            </a:endParaRPr>
          </a:p>
        </p:txBody>
      </p:sp>
      <p:sp>
        <p:nvSpPr>
          <p:cNvPr id="11" name="object 11"/>
          <p:cNvSpPr/>
          <p:nvPr/>
        </p:nvSpPr>
        <p:spPr>
          <a:xfrm>
            <a:off x="6822281" y="276820"/>
            <a:ext cx="2277070" cy="544711"/>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7366992" y="276820"/>
            <a:ext cx="1178719" cy="625078"/>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6853535" y="308074"/>
            <a:ext cx="2178844" cy="446484"/>
          </a:xfrm>
          <a:custGeom>
            <a:avLst/>
            <a:gdLst/>
            <a:ahLst/>
            <a:cxnLst/>
            <a:rect l="l" t="t" r="r" b="b"/>
            <a:pathLst>
              <a:path w="3098800" h="635000">
                <a:moveTo>
                  <a:pt x="0" y="0"/>
                </a:moveTo>
                <a:lnTo>
                  <a:pt x="3098800" y="0"/>
                </a:lnTo>
                <a:lnTo>
                  <a:pt x="3098800" y="635000"/>
                </a:lnTo>
                <a:lnTo>
                  <a:pt x="0" y="635000"/>
                </a:lnTo>
                <a:lnTo>
                  <a:pt x="0" y="0"/>
                </a:lnTo>
                <a:close/>
              </a:path>
            </a:pathLst>
          </a:custGeom>
          <a:solidFill>
            <a:srgbClr val="FFFFCC"/>
          </a:solidFill>
        </p:spPr>
        <p:txBody>
          <a:bodyPr wrap="square" lIns="0" tIns="0" rIns="0" bIns="0" rtlCol="0"/>
          <a:lstStyle/>
          <a:p>
            <a:endParaRPr/>
          </a:p>
        </p:txBody>
      </p:sp>
      <p:sp>
        <p:nvSpPr>
          <p:cNvPr id="14" name="object 14"/>
          <p:cNvSpPr/>
          <p:nvPr/>
        </p:nvSpPr>
        <p:spPr>
          <a:xfrm>
            <a:off x="6853535" y="308074"/>
            <a:ext cx="2178844" cy="446484"/>
          </a:xfrm>
          <a:custGeom>
            <a:avLst/>
            <a:gdLst/>
            <a:ahLst/>
            <a:cxnLst/>
            <a:rect l="l" t="t" r="r" b="b"/>
            <a:pathLst>
              <a:path w="3098800" h="635000">
                <a:moveTo>
                  <a:pt x="0" y="0"/>
                </a:moveTo>
                <a:lnTo>
                  <a:pt x="3098801" y="0"/>
                </a:lnTo>
                <a:lnTo>
                  <a:pt x="3098801" y="635000"/>
                </a:lnTo>
                <a:lnTo>
                  <a:pt x="0" y="635000"/>
                </a:lnTo>
                <a:lnTo>
                  <a:pt x="0" y="0"/>
                </a:lnTo>
                <a:close/>
              </a:path>
            </a:pathLst>
          </a:custGeom>
          <a:ln w="12700">
            <a:solidFill>
              <a:srgbClr val="000000"/>
            </a:solidFill>
          </a:ln>
        </p:spPr>
        <p:txBody>
          <a:bodyPr wrap="square" lIns="0" tIns="0" rIns="0" bIns="0" rtlCol="0"/>
          <a:lstStyle/>
          <a:p>
            <a:endParaRPr/>
          </a:p>
        </p:txBody>
      </p:sp>
      <p:sp>
        <p:nvSpPr>
          <p:cNvPr id="15" name="object 15"/>
          <p:cNvSpPr txBox="1">
            <a:spLocks noGrp="1"/>
          </p:cNvSpPr>
          <p:nvPr>
            <p:ph type="title"/>
          </p:nvPr>
        </p:nvSpPr>
        <p:spPr>
          <a:xfrm>
            <a:off x="7532138" y="327023"/>
            <a:ext cx="800100" cy="624569"/>
          </a:xfrm>
          <a:prstGeom prst="rect">
            <a:avLst/>
          </a:prstGeom>
        </p:spPr>
        <p:txBody>
          <a:bodyPr vert="horz" wrap="square" lIns="0" tIns="8929" rIns="0" bIns="0" rtlCol="0">
            <a:spAutoFit/>
          </a:bodyPr>
          <a:lstStyle/>
          <a:p>
            <a:pPr marL="8929">
              <a:spcBef>
                <a:spcPts val="70"/>
              </a:spcBef>
            </a:pPr>
            <a:r>
              <a:rPr sz="2000" spc="-151" dirty="0">
                <a:solidFill>
                  <a:srgbClr val="002060"/>
                </a:solidFill>
                <a:latin typeface="Arial"/>
                <a:cs typeface="Arial"/>
              </a:rPr>
              <a:t>Fallback</a:t>
            </a:r>
            <a:endParaRPr sz="2000">
              <a:latin typeface="Arial"/>
              <a:cs typeface="Arial"/>
            </a:endParaRPr>
          </a:p>
        </p:txBody>
      </p:sp>
      <p:sp>
        <p:nvSpPr>
          <p:cNvPr id="16" name="object 16"/>
          <p:cNvSpPr/>
          <p:nvPr/>
        </p:nvSpPr>
        <p:spPr>
          <a:xfrm>
            <a:off x="6657080" y="754559"/>
            <a:ext cx="1284982" cy="166538"/>
          </a:xfrm>
          <a:custGeom>
            <a:avLst/>
            <a:gdLst/>
            <a:ahLst/>
            <a:cxnLst/>
            <a:rect l="l" t="t" r="r" b="b"/>
            <a:pathLst>
              <a:path w="1827529" h="236855">
                <a:moveTo>
                  <a:pt x="1826960" y="0"/>
                </a:moveTo>
                <a:lnTo>
                  <a:pt x="0" y="236517"/>
                </a:lnTo>
              </a:path>
            </a:pathLst>
          </a:custGeom>
          <a:ln w="12700">
            <a:solidFill>
              <a:srgbClr val="000000"/>
            </a:solidFill>
          </a:ln>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7CF70"/>
          </a:solidFill>
        </p:spPr>
        <p:txBody>
          <a:bodyPr wrap="square" lIns="0" tIns="0" rIns="0" bIns="0" rtlCol="0"/>
          <a:lstStyle/>
          <a:p>
            <a:endParaRPr/>
          </a:p>
        </p:txBody>
      </p:sp>
      <p:sp>
        <p:nvSpPr>
          <p:cNvPr id="3" name="object 3"/>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4" name="object 4"/>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5" name="object 5"/>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6" name="object 6"/>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7" name="object 7"/>
          <p:cNvSpPr/>
          <p:nvPr/>
        </p:nvSpPr>
        <p:spPr>
          <a:xfrm>
            <a:off x="4027289" y="5447109"/>
            <a:ext cx="1080492" cy="4018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187649" y="2911078"/>
            <a:ext cx="6795492" cy="0"/>
          </a:xfrm>
          <a:custGeom>
            <a:avLst/>
            <a:gdLst/>
            <a:ahLst/>
            <a:cxnLst/>
            <a:rect l="l" t="t" r="r" b="b"/>
            <a:pathLst>
              <a:path w="9664700">
                <a:moveTo>
                  <a:pt x="0" y="0"/>
                </a:moveTo>
                <a:lnTo>
                  <a:pt x="9664705" y="1"/>
                </a:lnTo>
              </a:path>
            </a:pathLst>
          </a:custGeom>
          <a:ln w="25400">
            <a:solidFill>
              <a:srgbClr val="EBEBEB"/>
            </a:solidFill>
          </a:ln>
        </p:spPr>
        <p:txBody>
          <a:bodyPr wrap="square" lIns="0" tIns="0" rIns="0" bIns="0" rtlCol="0"/>
          <a:lstStyle/>
          <a:p>
            <a:endParaRPr/>
          </a:p>
        </p:txBody>
      </p:sp>
      <p:sp>
        <p:nvSpPr>
          <p:cNvPr id="9" name="object 9"/>
          <p:cNvSpPr/>
          <p:nvPr/>
        </p:nvSpPr>
        <p:spPr>
          <a:xfrm>
            <a:off x="0" y="732235"/>
            <a:ext cx="9144000" cy="518814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027414" y="982265"/>
            <a:ext cx="2848570" cy="553641"/>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456039" y="982266"/>
            <a:ext cx="1982391" cy="625078"/>
          </a:xfrm>
          <a:prstGeom prst="rect">
            <a:avLst/>
          </a:prstGeom>
          <a:blipFill>
            <a:blip r:embed="rId5" cstate="print"/>
            <a:stretch>
              <a:fillRect/>
            </a:stretch>
          </a:blipFill>
        </p:spPr>
        <p:txBody>
          <a:bodyPr wrap="square" lIns="0" tIns="0" rIns="0" bIns="0" rtlCol="0"/>
          <a:lstStyle/>
          <a:p>
            <a:endParaRPr/>
          </a:p>
        </p:txBody>
      </p:sp>
      <p:sp>
        <p:nvSpPr>
          <p:cNvPr id="12" name="object 12"/>
          <p:cNvSpPr txBox="1">
            <a:spLocks noGrp="1"/>
          </p:cNvSpPr>
          <p:nvPr>
            <p:ph type="title"/>
          </p:nvPr>
        </p:nvSpPr>
        <p:spPr>
          <a:xfrm>
            <a:off x="5058668" y="1013520"/>
            <a:ext cx="2750344" cy="336630"/>
          </a:xfrm>
          <a:prstGeom prst="rect">
            <a:avLst/>
          </a:prstGeom>
          <a:solidFill>
            <a:srgbClr val="FFFFCC"/>
          </a:solidFill>
          <a:ln w="12700">
            <a:solidFill>
              <a:srgbClr val="000000"/>
            </a:solidFill>
          </a:ln>
        </p:spPr>
        <p:txBody>
          <a:bodyPr vert="horz" wrap="square" lIns="0" tIns="28574" rIns="0" bIns="0" rtlCol="0">
            <a:spAutoFit/>
          </a:bodyPr>
          <a:lstStyle/>
          <a:p>
            <a:pPr marL="574158">
              <a:spcBef>
                <a:spcPts val="225"/>
              </a:spcBef>
            </a:pPr>
            <a:r>
              <a:rPr sz="2000" spc="-53" dirty="0">
                <a:solidFill>
                  <a:srgbClr val="002060"/>
                </a:solidFill>
                <a:latin typeface="Arial"/>
                <a:cs typeface="Arial"/>
              </a:rPr>
              <a:t>Stream </a:t>
            </a:r>
            <a:r>
              <a:rPr sz="2000" spc="-155" dirty="0">
                <a:solidFill>
                  <a:srgbClr val="002060"/>
                </a:solidFill>
                <a:latin typeface="Arial"/>
                <a:cs typeface="Arial"/>
              </a:rPr>
              <a:t>via</a:t>
            </a:r>
            <a:r>
              <a:rPr sz="2000" spc="-299" dirty="0">
                <a:solidFill>
                  <a:srgbClr val="002060"/>
                </a:solidFill>
                <a:latin typeface="Arial"/>
                <a:cs typeface="Arial"/>
              </a:rPr>
              <a:t> </a:t>
            </a:r>
            <a:r>
              <a:rPr sz="2000" spc="98" dirty="0">
                <a:solidFill>
                  <a:srgbClr val="002060"/>
                </a:solidFill>
                <a:latin typeface="Arial"/>
                <a:cs typeface="Arial"/>
              </a:rPr>
              <a:t>http</a:t>
            </a:r>
            <a:endParaRPr sz="2000">
              <a:latin typeface="Arial"/>
              <a:cs typeface="Arial"/>
            </a:endParaRPr>
          </a:p>
        </p:txBody>
      </p:sp>
      <p:sp>
        <p:nvSpPr>
          <p:cNvPr id="13" name="object 13"/>
          <p:cNvSpPr/>
          <p:nvPr/>
        </p:nvSpPr>
        <p:spPr>
          <a:xfrm>
            <a:off x="4692548" y="1468934"/>
            <a:ext cx="1739057" cy="347811"/>
          </a:xfrm>
          <a:custGeom>
            <a:avLst/>
            <a:gdLst/>
            <a:ahLst/>
            <a:cxnLst/>
            <a:rect l="l" t="t" r="r" b="b"/>
            <a:pathLst>
              <a:path w="2473325" h="494664">
                <a:moveTo>
                  <a:pt x="2473011" y="0"/>
                </a:moveTo>
                <a:lnTo>
                  <a:pt x="0" y="494535"/>
                </a:lnTo>
              </a:path>
            </a:pathLst>
          </a:custGeom>
          <a:ln w="12700">
            <a:solidFill>
              <a:srgbClr val="000000"/>
            </a:solidFill>
          </a:ln>
        </p:spPr>
        <p:txBody>
          <a:bodyPr wrap="square" lIns="0" tIns="0" rIns="0" bIns="0" rtlCol="0"/>
          <a:lstStyle/>
          <a:p>
            <a:endParaRPr/>
          </a:p>
        </p:txBody>
      </p:sp>
      <p:sp>
        <p:nvSpPr>
          <p:cNvPr id="14" name="object 14"/>
          <p:cNvSpPr/>
          <p:nvPr/>
        </p:nvSpPr>
        <p:spPr>
          <a:xfrm>
            <a:off x="5357813" y="4839891"/>
            <a:ext cx="2848570" cy="544711"/>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5456039" y="4839891"/>
            <a:ext cx="2643188" cy="625078"/>
          </a:xfrm>
          <a:prstGeom prst="rect">
            <a:avLst/>
          </a:prstGeom>
          <a:blipFill>
            <a:blip r:embed="rId7" cstate="print"/>
            <a:stretch>
              <a:fillRect/>
            </a:stretch>
          </a:blipFill>
        </p:spPr>
        <p:txBody>
          <a:bodyPr wrap="square" lIns="0" tIns="0" rIns="0" bIns="0" rtlCol="0"/>
          <a:lstStyle/>
          <a:p>
            <a:endParaRPr/>
          </a:p>
        </p:txBody>
      </p:sp>
      <p:sp>
        <p:nvSpPr>
          <p:cNvPr id="16" name="object 16"/>
          <p:cNvSpPr txBox="1"/>
          <p:nvPr/>
        </p:nvSpPr>
        <p:spPr>
          <a:xfrm>
            <a:off x="5389066" y="4871145"/>
            <a:ext cx="2750344" cy="335278"/>
          </a:xfrm>
          <a:prstGeom prst="rect">
            <a:avLst/>
          </a:prstGeom>
          <a:solidFill>
            <a:srgbClr val="FFFFCC"/>
          </a:solidFill>
          <a:ln w="12700">
            <a:solidFill>
              <a:srgbClr val="000000"/>
            </a:solidFill>
          </a:ln>
        </p:spPr>
        <p:txBody>
          <a:bodyPr vert="horz" wrap="square" lIns="0" tIns="27235" rIns="0" bIns="0" rtlCol="0">
            <a:spAutoFit/>
          </a:bodyPr>
          <a:lstStyle/>
          <a:p>
            <a:pPr marL="247344">
              <a:spcBef>
                <a:spcPts val="214"/>
              </a:spcBef>
            </a:pPr>
            <a:r>
              <a:rPr sz="2000" spc="-60" dirty="0">
                <a:solidFill>
                  <a:srgbClr val="002060"/>
                </a:solidFill>
                <a:latin typeface="Arial"/>
                <a:cs typeface="Arial"/>
              </a:rPr>
              <a:t>Circuit </a:t>
            </a:r>
            <a:r>
              <a:rPr sz="2000" spc="-102" dirty="0">
                <a:solidFill>
                  <a:srgbClr val="002060"/>
                </a:solidFill>
                <a:latin typeface="Arial"/>
                <a:cs typeface="Arial"/>
              </a:rPr>
              <a:t>Breaker</a:t>
            </a:r>
            <a:r>
              <a:rPr sz="2000" spc="-327" dirty="0">
                <a:solidFill>
                  <a:srgbClr val="002060"/>
                </a:solidFill>
                <a:latin typeface="Arial"/>
                <a:cs typeface="Arial"/>
              </a:rPr>
              <a:t> </a:t>
            </a:r>
            <a:r>
              <a:rPr sz="2000" spc="56" dirty="0">
                <a:solidFill>
                  <a:srgbClr val="002060"/>
                </a:solidFill>
                <a:latin typeface="Arial"/>
                <a:cs typeface="Arial"/>
              </a:rPr>
              <a:t>status</a:t>
            </a:r>
            <a:endParaRPr sz="2000">
              <a:latin typeface="Arial"/>
              <a:cs typeface="Arial"/>
            </a:endParaRPr>
          </a:p>
        </p:txBody>
      </p:sp>
      <p:sp>
        <p:nvSpPr>
          <p:cNvPr id="17" name="object 17"/>
          <p:cNvSpPr/>
          <p:nvPr/>
        </p:nvSpPr>
        <p:spPr>
          <a:xfrm>
            <a:off x="5326560" y="3504894"/>
            <a:ext cx="1437680" cy="1368475"/>
          </a:xfrm>
          <a:custGeom>
            <a:avLst/>
            <a:gdLst/>
            <a:ahLst/>
            <a:cxnLst/>
            <a:rect l="l" t="t" r="r" b="b"/>
            <a:pathLst>
              <a:path w="2044700" h="1946275">
                <a:moveTo>
                  <a:pt x="2044621" y="1946121"/>
                </a:moveTo>
                <a:lnTo>
                  <a:pt x="0" y="0"/>
                </a:lnTo>
              </a:path>
            </a:pathLst>
          </a:custGeom>
          <a:ln w="12700">
            <a:solidFill>
              <a:srgbClr val="000000"/>
            </a:solidFill>
          </a:ln>
        </p:spPr>
        <p:txBody>
          <a:bodyPr wrap="square" lIns="0" tIns="0" rIns="0" bIns="0" rtlCol="0"/>
          <a:lstStyle/>
          <a:p>
            <a:endParaRPr/>
          </a:p>
        </p:txBody>
      </p:sp>
      <p:sp>
        <p:nvSpPr>
          <p:cNvPr id="18" name="object 18"/>
          <p:cNvSpPr/>
          <p:nvPr/>
        </p:nvSpPr>
        <p:spPr>
          <a:xfrm>
            <a:off x="2937867" y="5723930"/>
            <a:ext cx="2848570" cy="544711"/>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3214688" y="5723930"/>
            <a:ext cx="2303859" cy="625078"/>
          </a:xfrm>
          <a:prstGeom prst="rect">
            <a:avLst/>
          </a:prstGeom>
          <a:blipFill>
            <a:blip r:embed="rId8" cstate="print"/>
            <a:stretch>
              <a:fillRect/>
            </a:stretch>
          </a:blipFill>
        </p:spPr>
        <p:txBody>
          <a:bodyPr wrap="square" lIns="0" tIns="0" rIns="0" bIns="0" rtlCol="0"/>
          <a:lstStyle/>
          <a:p>
            <a:endParaRPr/>
          </a:p>
        </p:txBody>
      </p:sp>
      <p:sp>
        <p:nvSpPr>
          <p:cNvPr id="20" name="object 20"/>
          <p:cNvSpPr txBox="1"/>
          <p:nvPr/>
        </p:nvSpPr>
        <p:spPr>
          <a:xfrm>
            <a:off x="2969121" y="5755184"/>
            <a:ext cx="2750344" cy="336179"/>
          </a:xfrm>
          <a:prstGeom prst="rect">
            <a:avLst/>
          </a:prstGeom>
          <a:solidFill>
            <a:srgbClr val="FFFFCC"/>
          </a:solidFill>
          <a:ln w="12700">
            <a:solidFill>
              <a:srgbClr val="000000"/>
            </a:solidFill>
          </a:ln>
        </p:spPr>
        <p:txBody>
          <a:bodyPr vert="horz" wrap="square" lIns="0" tIns="28128" rIns="0" bIns="0" rtlCol="0">
            <a:spAutoFit/>
          </a:bodyPr>
          <a:lstStyle/>
          <a:p>
            <a:pPr marL="418787">
              <a:spcBef>
                <a:spcPts val="221"/>
              </a:spcBef>
            </a:pPr>
            <a:r>
              <a:rPr sz="2000" spc="-148" dirty="0">
                <a:solidFill>
                  <a:srgbClr val="002060"/>
                </a:solidFill>
                <a:latin typeface="Arial"/>
                <a:cs typeface="Arial"/>
              </a:rPr>
              <a:t>Thread </a:t>
            </a:r>
            <a:r>
              <a:rPr sz="2000" spc="-176" dirty="0">
                <a:solidFill>
                  <a:srgbClr val="002060"/>
                </a:solidFill>
                <a:latin typeface="Arial"/>
                <a:cs typeface="Arial"/>
              </a:rPr>
              <a:t>Pool</a:t>
            </a:r>
            <a:r>
              <a:rPr sz="2000" spc="-148" dirty="0">
                <a:solidFill>
                  <a:srgbClr val="002060"/>
                </a:solidFill>
                <a:latin typeface="Arial"/>
                <a:cs typeface="Arial"/>
              </a:rPr>
              <a:t> </a:t>
            </a:r>
            <a:r>
              <a:rPr sz="2000" spc="56" dirty="0">
                <a:solidFill>
                  <a:srgbClr val="002060"/>
                </a:solidFill>
                <a:latin typeface="Arial"/>
                <a:cs typeface="Arial"/>
              </a:rPr>
              <a:t>status</a:t>
            </a:r>
            <a:endParaRPr sz="2000">
              <a:latin typeface="Arial"/>
              <a:cs typeface="Arial"/>
            </a:endParaRPr>
          </a:p>
        </p:txBody>
      </p:sp>
      <p:sp>
        <p:nvSpPr>
          <p:cNvPr id="21" name="object 21"/>
          <p:cNvSpPr/>
          <p:nvPr/>
        </p:nvSpPr>
        <p:spPr>
          <a:xfrm>
            <a:off x="2861965" y="5228332"/>
            <a:ext cx="1484561" cy="529977"/>
          </a:xfrm>
          <a:custGeom>
            <a:avLst/>
            <a:gdLst/>
            <a:ahLst/>
            <a:cxnLst/>
            <a:rect l="l" t="t" r="r" b="b"/>
            <a:pathLst>
              <a:path w="2111375" h="753745">
                <a:moveTo>
                  <a:pt x="2110841" y="753744"/>
                </a:moveTo>
                <a:lnTo>
                  <a:pt x="0" y="0"/>
                </a:lnTo>
              </a:path>
            </a:pathLst>
          </a:custGeom>
          <a:ln w="12700">
            <a:solidFill>
              <a:srgbClr val="000000"/>
            </a:solidFill>
          </a:ln>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3" name="object 3"/>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4" name="object 4"/>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5" name="object 5"/>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7" name="object 7"/>
          <p:cNvSpPr txBox="1"/>
          <p:nvPr/>
        </p:nvSpPr>
        <p:spPr>
          <a:xfrm>
            <a:off x="609600" y="1295400"/>
            <a:ext cx="7924800" cy="4881058"/>
          </a:xfrm>
          <a:prstGeom prst="rect">
            <a:avLst/>
          </a:prstGeom>
        </p:spPr>
        <p:txBody>
          <a:bodyPr vert="horz" wrap="square" lIns="0" tIns="167872" rIns="0" bIns="0" rtlCol="0">
            <a:spAutoFit/>
          </a:bodyPr>
          <a:lstStyle/>
          <a:p>
            <a:pPr marL="8929">
              <a:spcBef>
                <a:spcPts val="1322"/>
              </a:spcBef>
              <a:tabLst>
                <a:tab pos="410305" algn="l"/>
              </a:tabLst>
            </a:pPr>
            <a:r>
              <a:rPr sz="3600" spc="-742" dirty="0">
                <a:solidFill>
                  <a:srgbClr val="4B8BB2"/>
                </a:solidFill>
                <a:latin typeface="Trebuchet MS"/>
                <a:cs typeface="Trebuchet MS"/>
              </a:rPr>
              <a:t>&gt;	</a:t>
            </a:r>
            <a:r>
              <a:rPr sz="3600" spc="-109" dirty="0">
                <a:solidFill>
                  <a:srgbClr val="565656"/>
                </a:solidFill>
                <a:latin typeface="Trebuchet MS"/>
                <a:cs typeface="Trebuchet MS"/>
              </a:rPr>
              <a:t>Easy </a:t>
            </a:r>
            <a:r>
              <a:rPr sz="3600" spc="-214" dirty="0">
                <a:solidFill>
                  <a:srgbClr val="565656"/>
                </a:solidFill>
                <a:latin typeface="Trebuchet MS"/>
                <a:cs typeface="Trebuchet MS"/>
              </a:rPr>
              <a:t>to </a:t>
            </a:r>
            <a:r>
              <a:rPr sz="3600" spc="-250" dirty="0">
                <a:solidFill>
                  <a:srgbClr val="565656"/>
                </a:solidFill>
                <a:latin typeface="Trebuchet MS"/>
                <a:cs typeface="Trebuchet MS"/>
              </a:rPr>
              <a:t>create </a:t>
            </a:r>
            <a:r>
              <a:rPr sz="3600" spc="-120">
                <a:solidFill>
                  <a:srgbClr val="565656"/>
                </a:solidFill>
                <a:latin typeface="Trebuchet MS"/>
                <a:cs typeface="Trebuchet MS"/>
              </a:rPr>
              <a:t>a </a:t>
            </a:r>
            <a:r>
              <a:rPr sz="3600" spc="-218" smtClean="0">
                <a:solidFill>
                  <a:srgbClr val="565656"/>
                </a:solidFill>
                <a:latin typeface="Trebuchet MS"/>
                <a:cs typeface="Trebuchet MS"/>
              </a:rPr>
              <a:t>new</a:t>
            </a:r>
            <a:r>
              <a:rPr lang="en-US" sz="3600" spc="-570" dirty="0" smtClean="0">
                <a:solidFill>
                  <a:srgbClr val="565656"/>
                </a:solidFill>
                <a:latin typeface="Trebuchet MS"/>
                <a:cs typeface="Trebuchet MS"/>
              </a:rPr>
              <a:t> </a:t>
            </a:r>
            <a:r>
              <a:rPr sz="3600" spc="-253" smtClean="0">
                <a:solidFill>
                  <a:srgbClr val="565656"/>
                </a:solidFill>
                <a:latin typeface="Trebuchet MS"/>
                <a:cs typeface="Trebuchet MS"/>
              </a:rPr>
              <a:t>project</a:t>
            </a:r>
            <a:r>
              <a:rPr lang="en-US" sz="3600" spc="-253" dirty="0" smtClean="0">
                <a:solidFill>
                  <a:srgbClr val="565656"/>
                </a:solidFill>
                <a:latin typeface="Trebuchet MS"/>
                <a:cs typeface="Trebuchet MS"/>
              </a:rPr>
              <a:t>(Spring boot)</a:t>
            </a:r>
            <a:endParaRPr sz="3600">
              <a:latin typeface="Trebuchet MS"/>
              <a:cs typeface="Trebuchet MS"/>
            </a:endParaRPr>
          </a:p>
          <a:p>
            <a:pPr marL="8929">
              <a:spcBef>
                <a:spcPts val="1252"/>
              </a:spcBef>
              <a:tabLst>
                <a:tab pos="410305" algn="l"/>
              </a:tabLst>
            </a:pPr>
            <a:r>
              <a:rPr sz="3600" spc="-742" dirty="0">
                <a:solidFill>
                  <a:srgbClr val="4B8BB2"/>
                </a:solidFill>
                <a:latin typeface="Trebuchet MS"/>
                <a:cs typeface="Trebuchet MS"/>
              </a:rPr>
              <a:t>&gt;	</a:t>
            </a:r>
            <a:r>
              <a:rPr sz="3600" spc="-186" dirty="0">
                <a:solidFill>
                  <a:srgbClr val="565656"/>
                </a:solidFill>
                <a:latin typeface="Trebuchet MS"/>
                <a:cs typeface="Trebuchet MS"/>
              </a:rPr>
              <a:t>REST</a:t>
            </a:r>
            <a:r>
              <a:rPr sz="3600" spc="-225" dirty="0">
                <a:solidFill>
                  <a:srgbClr val="565656"/>
                </a:solidFill>
                <a:latin typeface="Trebuchet MS"/>
                <a:cs typeface="Trebuchet MS"/>
              </a:rPr>
              <a:t> </a:t>
            </a:r>
            <a:r>
              <a:rPr sz="3600" spc="-207" dirty="0">
                <a:solidFill>
                  <a:srgbClr val="565656"/>
                </a:solidFill>
                <a:latin typeface="Trebuchet MS"/>
                <a:cs typeface="Trebuchet MS"/>
              </a:rPr>
              <a:t>integrated</a:t>
            </a:r>
            <a:endParaRPr sz="3600">
              <a:latin typeface="Trebuchet MS"/>
              <a:cs typeface="Trebuchet MS"/>
            </a:endParaRPr>
          </a:p>
          <a:p>
            <a:pPr marL="8929">
              <a:spcBef>
                <a:spcPts val="1252"/>
              </a:spcBef>
              <a:tabLst>
                <a:tab pos="410305" algn="l"/>
              </a:tabLst>
            </a:pPr>
            <a:r>
              <a:rPr sz="3600" spc="-742" dirty="0">
                <a:solidFill>
                  <a:srgbClr val="4B8BB2"/>
                </a:solidFill>
                <a:latin typeface="Trebuchet MS"/>
                <a:cs typeface="Trebuchet MS"/>
              </a:rPr>
              <a:t>&gt;	</a:t>
            </a:r>
            <a:r>
              <a:rPr sz="3600" spc="-39" dirty="0">
                <a:solidFill>
                  <a:srgbClr val="565656"/>
                </a:solidFill>
                <a:latin typeface="Trebuchet MS"/>
                <a:cs typeface="Trebuchet MS"/>
              </a:rPr>
              <a:t>Messaging</a:t>
            </a:r>
            <a:r>
              <a:rPr sz="3600" spc="-264" dirty="0">
                <a:solidFill>
                  <a:srgbClr val="565656"/>
                </a:solidFill>
                <a:latin typeface="Trebuchet MS"/>
                <a:cs typeface="Trebuchet MS"/>
              </a:rPr>
              <a:t> </a:t>
            </a:r>
            <a:r>
              <a:rPr sz="3600" spc="-143" dirty="0">
                <a:solidFill>
                  <a:srgbClr val="565656"/>
                </a:solidFill>
                <a:latin typeface="Trebuchet MS"/>
                <a:cs typeface="Trebuchet MS"/>
              </a:rPr>
              <a:t>supported</a:t>
            </a:r>
            <a:endParaRPr sz="3600">
              <a:latin typeface="Trebuchet MS"/>
              <a:cs typeface="Trebuchet MS"/>
            </a:endParaRPr>
          </a:p>
          <a:p>
            <a:pPr marL="8929">
              <a:spcBef>
                <a:spcPts val="1322"/>
              </a:spcBef>
              <a:tabLst>
                <a:tab pos="410305" algn="l"/>
              </a:tabLst>
            </a:pPr>
            <a:r>
              <a:rPr sz="3600" spc="-742" dirty="0">
                <a:solidFill>
                  <a:srgbClr val="4B8BB2"/>
                </a:solidFill>
                <a:latin typeface="Trebuchet MS"/>
                <a:cs typeface="Trebuchet MS"/>
              </a:rPr>
              <a:t>&gt;	</a:t>
            </a:r>
            <a:r>
              <a:rPr sz="3600" spc="-143" dirty="0">
                <a:solidFill>
                  <a:srgbClr val="565656"/>
                </a:solidFill>
                <a:latin typeface="Trebuchet MS"/>
                <a:cs typeface="Trebuchet MS"/>
              </a:rPr>
              <a:t>Simple</a:t>
            </a:r>
            <a:r>
              <a:rPr sz="3600" spc="-264" dirty="0">
                <a:solidFill>
                  <a:srgbClr val="565656"/>
                </a:solidFill>
                <a:latin typeface="Trebuchet MS"/>
                <a:cs typeface="Trebuchet MS"/>
              </a:rPr>
              <a:t> </a:t>
            </a:r>
            <a:r>
              <a:rPr sz="3600" spc="-183" dirty="0">
                <a:solidFill>
                  <a:srgbClr val="565656"/>
                </a:solidFill>
                <a:latin typeface="Trebuchet MS"/>
                <a:cs typeface="Trebuchet MS"/>
              </a:rPr>
              <a:t>deployment</a:t>
            </a:r>
            <a:endParaRPr sz="3600">
              <a:latin typeface="Trebuchet MS"/>
              <a:cs typeface="Trebuchet MS"/>
            </a:endParaRPr>
          </a:p>
          <a:p>
            <a:pPr marL="8929">
              <a:spcBef>
                <a:spcPts val="1252"/>
              </a:spcBef>
              <a:tabLst>
                <a:tab pos="410305" algn="l"/>
              </a:tabLst>
            </a:pPr>
            <a:r>
              <a:rPr sz="3600" spc="-742" dirty="0">
                <a:solidFill>
                  <a:srgbClr val="4B8BB2"/>
                </a:solidFill>
                <a:latin typeface="Trebuchet MS"/>
                <a:cs typeface="Trebuchet MS"/>
              </a:rPr>
              <a:t>&gt;	</a:t>
            </a:r>
            <a:r>
              <a:rPr sz="3600" spc="-200">
                <a:solidFill>
                  <a:srgbClr val="565656"/>
                </a:solidFill>
                <a:latin typeface="Trebuchet MS"/>
                <a:cs typeface="Trebuchet MS"/>
              </a:rPr>
              <a:t>Uniform</a:t>
            </a:r>
            <a:r>
              <a:rPr sz="3600" spc="-302">
                <a:solidFill>
                  <a:srgbClr val="565656"/>
                </a:solidFill>
                <a:latin typeface="Trebuchet MS"/>
                <a:cs typeface="Trebuchet MS"/>
              </a:rPr>
              <a:t> </a:t>
            </a:r>
            <a:r>
              <a:rPr sz="3600" spc="-143" smtClean="0">
                <a:solidFill>
                  <a:srgbClr val="565656"/>
                </a:solidFill>
                <a:latin typeface="Trebuchet MS"/>
                <a:cs typeface="Trebuchet MS"/>
              </a:rPr>
              <a:t>operations</a:t>
            </a:r>
            <a:endParaRPr lang="en-US" sz="3600" spc="-143" dirty="0" smtClean="0">
              <a:solidFill>
                <a:srgbClr val="565656"/>
              </a:solidFill>
              <a:latin typeface="Trebuchet MS"/>
              <a:cs typeface="Trebuchet MS"/>
            </a:endParaRPr>
          </a:p>
          <a:p>
            <a:pPr marL="8929">
              <a:spcBef>
                <a:spcPts val="1252"/>
              </a:spcBef>
              <a:tabLst>
                <a:tab pos="410305" algn="l"/>
              </a:tabLst>
            </a:pPr>
            <a:r>
              <a:rPr lang="en-US" sz="3600" spc="-143" dirty="0" smtClean="0">
                <a:solidFill>
                  <a:srgbClr val="565656"/>
                </a:solidFill>
                <a:latin typeface="Trebuchet MS"/>
                <a:cs typeface="Trebuchet MS"/>
              </a:rPr>
              <a:t>&gt; Using cloud providers for IAAS(Amazon, pivotal, etc…)</a:t>
            </a:r>
            <a:endParaRPr sz="3600">
              <a:latin typeface="Trebuchet MS"/>
              <a:cs typeface="Trebuchet MS"/>
            </a:endParaRPr>
          </a:p>
        </p:txBody>
      </p:sp>
      <p:sp>
        <p:nvSpPr>
          <p:cNvPr id="8" name="Content Placeholder 2"/>
          <p:cNvSpPr>
            <a:spLocks noGrp="1"/>
          </p:cNvSpPr>
          <p:nvPr>
            <p:ph type="title"/>
          </p:nvPr>
        </p:nvSpPr>
        <p:spPr>
          <a:xfrm>
            <a:off x="919163" y="514350"/>
            <a:ext cx="6319837" cy="685800"/>
          </a:xfrm>
        </p:spPr>
        <p:txBody>
          <a:bodyPr>
            <a:normAutofit fontScale="90000"/>
          </a:bodyPr>
          <a:lstStyle/>
          <a:p>
            <a:r>
              <a:rPr lang="en-US" dirty="0" err="1" smtClean="0"/>
              <a:t>Techstack</a:t>
            </a:r>
            <a:r>
              <a:rPr lang="en-US" dirty="0" smtClean="0"/>
              <a:t> and Infrastructure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586"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F29D62"/>
          </a:solidFill>
        </p:spPr>
        <p:txBody>
          <a:bodyPr wrap="square" lIns="0" tIns="0" rIns="0" bIns="0" rtlCol="0"/>
          <a:lstStyle/>
          <a:p>
            <a:endParaRPr/>
          </a:p>
        </p:txBody>
      </p:sp>
      <p:sp>
        <p:nvSpPr>
          <p:cNvPr id="3" name="object 3"/>
          <p:cNvSpPr/>
          <p:nvPr/>
        </p:nvSpPr>
        <p:spPr>
          <a:xfrm>
            <a:off x="3661172" y="6795492"/>
            <a:ext cx="1821656" cy="62508"/>
          </a:xfrm>
          <a:custGeom>
            <a:avLst/>
            <a:gdLst/>
            <a:ahLst/>
            <a:cxnLst/>
            <a:rect l="l" t="t" r="r" b="b"/>
            <a:pathLst>
              <a:path w="2590800" h="88900">
                <a:moveTo>
                  <a:pt x="0" y="0"/>
                </a:moveTo>
                <a:lnTo>
                  <a:pt x="2590800" y="0"/>
                </a:lnTo>
                <a:lnTo>
                  <a:pt x="2590800" y="88900"/>
                </a:lnTo>
                <a:lnTo>
                  <a:pt x="0" y="88900"/>
                </a:lnTo>
                <a:lnTo>
                  <a:pt x="0" y="0"/>
                </a:lnTo>
                <a:close/>
              </a:path>
            </a:pathLst>
          </a:custGeom>
          <a:solidFill>
            <a:srgbClr val="78C78F"/>
          </a:solidFill>
        </p:spPr>
        <p:txBody>
          <a:bodyPr wrap="square" lIns="0" tIns="0" rIns="0" bIns="0" rtlCol="0"/>
          <a:lstStyle/>
          <a:p>
            <a:endParaRPr/>
          </a:p>
        </p:txBody>
      </p:sp>
      <p:sp>
        <p:nvSpPr>
          <p:cNvPr id="4" name="object 4"/>
          <p:cNvSpPr/>
          <p:nvPr/>
        </p:nvSpPr>
        <p:spPr>
          <a:xfrm>
            <a:off x="5482828"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34B8B4"/>
          </a:solidFill>
        </p:spPr>
        <p:txBody>
          <a:bodyPr wrap="square" lIns="0" tIns="0" rIns="0" bIns="0" rtlCol="0"/>
          <a:lstStyle/>
          <a:p>
            <a:endParaRPr/>
          </a:p>
        </p:txBody>
      </p:sp>
      <p:sp>
        <p:nvSpPr>
          <p:cNvPr id="5" name="object 5"/>
          <p:cNvSpPr/>
          <p:nvPr/>
        </p:nvSpPr>
        <p:spPr>
          <a:xfrm>
            <a:off x="7313414" y="6795492"/>
            <a:ext cx="1830586" cy="62508"/>
          </a:xfrm>
          <a:custGeom>
            <a:avLst/>
            <a:gdLst/>
            <a:ahLst/>
            <a:cxnLst/>
            <a:rect l="l" t="t" r="r" b="b"/>
            <a:pathLst>
              <a:path w="2603500" h="88900">
                <a:moveTo>
                  <a:pt x="0" y="0"/>
                </a:moveTo>
                <a:lnTo>
                  <a:pt x="2603500" y="0"/>
                </a:lnTo>
                <a:lnTo>
                  <a:pt x="2603500" y="88900"/>
                </a:lnTo>
                <a:lnTo>
                  <a:pt x="0" y="88900"/>
                </a:lnTo>
                <a:lnTo>
                  <a:pt x="0" y="0"/>
                </a:lnTo>
                <a:close/>
              </a:path>
            </a:pathLst>
          </a:custGeom>
          <a:solidFill>
            <a:srgbClr val="239BC6"/>
          </a:solidFill>
        </p:spPr>
        <p:txBody>
          <a:bodyPr wrap="square" lIns="0" tIns="0" rIns="0" bIns="0" rtlCol="0"/>
          <a:lstStyle/>
          <a:p>
            <a:endParaRPr/>
          </a:p>
        </p:txBody>
      </p:sp>
      <p:sp>
        <p:nvSpPr>
          <p:cNvPr id="6" name="object 6"/>
          <p:cNvSpPr txBox="1">
            <a:spLocks noGrp="1"/>
          </p:cNvSpPr>
          <p:nvPr>
            <p:ph type="title"/>
          </p:nvPr>
        </p:nvSpPr>
        <p:spPr>
          <a:xfrm>
            <a:off x="919758" y="514349"/>
            <a:ext cx="4196507" cy="686125"/>
          </a:xfrm>
          <a:prstGeom prst="rect">
            <a:avLst/>
          </a:prstGeom>
        </p:spPr>
        <p:txBody>
          <a:bodyPr vert="horz" wrap="square" lIns="0" tIns="8929" rIns="0" bIns="0" rtlCol="0">
            <a:spAutoFit/>
          </a:bodyPr>
          <a:lstStyle/>
          <a:p>
            <a:pPr marL="8929">
              <a:spcBef>
                <a:spcPts val="70"/>
              </a:spcBef>
            </a:pPr>
            <a:r>
              <a:rPr spc="56" dirty="0">
                <a:solidFill>
                  <a:srgbClr val="565656"/>
                </a:solidFill>
              </a:rPr>
              <a:t>Spring</a:t>
            </a:r>
            <a:r>
              <a:rPr spc="-499" dirty="0">
                <a:solidFill>
                  <a:srgbClr val="565656"/>
                </a:solidFill>
              </a:rPr>
              <a:t> </a:t>
            </a:r>
            <a:r>
              <a:rPr spc="-14" dirty="0">
                <a:solidFill>
                  <a:srgbClr val="565656"/>
                </a:solidFill>
              </a:rPr>
              <a:t>Cloud</a:t>
            </a:r>
          </a:p>
        </p:txBody>
      </p:sp>
      <p:sp>
        <p:nvSpPr>
          <p:cNvPr id="7" name="object 7"/>
          <p:cNvSpPr txBox="1"/>
          <p:nvPr/>
        </p:nvSpPr>
        <p:spPr>
          <a:xfrm>
            <a:off x="1143000" y="1524000"/>
            <a:ext cx="7239000" cy="3606350"/>
          </a:xfrm>
          <a:prstGeom prst="rect">
            <a:avLst/>
          </a:prstGeom>
        </p:spPr>
        <p:txBody>
          <a:bodyPr vert="horz" wrap="square" lIns="0" tIns="167872" rIns="0" bIns="0" rtlCol="0">
            <a:spAutoFit/>
          </a:bodyPr>
          <a:lstStyle/>
          <a:p>
            <a:pPr marL="8929">
              <a:spcBef>
                <a:spcPts val="1322"/>
              </a:spcBef>
              <a:tabLst>
                <a:tab pos="410305" algn="l"/>
              </a:tabLst>
            </a:pPr>
            <a:r>
              <a:rPr sz="3600" spc="-742" dirty="0">
                <a:solidFill>
                  <a:srgbClr val="4B8BB2"/>
                </a:solidFill>
                <a:latin typeface="Trebuchet MS"/>
                <a:cs typeface="Trebuchet MS"/>
              </a:rPr>
              <a:t>&gt;	</a:t>
            </a:r>
            <a:r>
              <a:rPr sz="3600" spc="-225" dirty="0">
                <a:solidFill>
                  <a:srgbClr val="565656"/>
                </a:solidFill>
                <a:latin typeface="Trebuchet MS"/>
                <a:cs typeface="Trebuchet MS"/>
              </a:rPr>
              <a:t>Eureka: </a:t>
            </a:r>
            <a:r>
              <a:rPr sz="3600" spc="-183" dirty="0">
                <a:solidFill>
                  <a:srgbClr val="565656"/>
                </a:solidFill>
                <a:latin typeface="Trebuchet MS"/>
                <a:cs typeface="Trebuchet MS"/>
              </a:rPr>
              <a:t>Service</a:t>
            </a:r>
            <a:r>
              <a:rPr sz="3600" spc="-236" dirty="0">
                <a:solidFill>
                  <a:srgbClr val="565656"/>
                </a:solidFill>
                <a:latin typeface="Trebuchet MS"/>
                <a:cs typeface="Trebuchet MS"/>
              </a:rPr>
              <a:t> </a:t>
            </a:r>
            <a:r>
              <a:rPr sz="3600" spc="-151" dirty="0">
                <a:solidFill>
                  <a:srgbClr val="565656"/>
                </a:solidFill>
                <a:latin typeface="Trebuchet MS"/>
                <a:cs typeface="Trebuchet MS"/>
              </a:rPr>
              <a:t>Discovery</a:t>
            </a:r>
            <a:endParaRPr sz="3600">
              <a:latin typeface="Trebuchet MS"/>
              <a:cs typeface="Trebuchet MS"/>
            </a:endParaRPr>
          </a:p>
          <a:p>
            <a:pPr marL="8929">
              <a:spcBef>
                <a:spcPts val="1252"/>
              </a:spcBef>
              <a:tabLst>
                <a:tab pos="410305" algn="l"/>
              </a:tabLst>
            </a:pPr>
            <a:r>
              <a:rPr sz="3600" spc="-742" dirty="0">
                <a:solidFill>
                  <a:srgbClr val="4B8BB2"/>
                </a:solidFill>
                <a:latin typeface="Trebuchet MS"/>
                <a:cs typeface="Trebuchet MS"/>
              </a:rPr>
              <a:t>&gt;	</a:t>
            </a:r>
            <a:r>
              <a:rPr sz="3600" spc="-236" dirty="0">
                <a:solidFill>
                  <a:srgbClr val="565656"/>
                </a:solidFill>
                <a:latin typeface="Trebuchet MS"/>
                <a:cs typeface="Trebuchet MS"/>
              </a:rPr>
              <a:t>Zuul: </a:t>
            </a:r>
            <a:r>
              <a:rPr sz="3600" spc="-190" dirty="0">
                <a:solidFill>
                  <a:srgbClr val="565656"/>
                </a:solidFill>
                <a:latin typeface="Trebuchet MS"/>
                <a:cs typeface="Trebuchet MS"/>
              </a:rPr>
              <a:t>Route </a:t>
            </a:r>
            <a:r>
              <a:rPr sz="3600" spc="-141" dirty="0">
                <a:solidFill>
                  <a:srgbClr val="565656"/>
                </a:solidFill>
                <a:latin typeface="Trebuchet MS"/>
                <a:cs typeface="Trebuchet MS"/>
              </a:rPr>
              <a:t>calls </a:t>
            </a:r>
            <a:r>
              <a:rPr sz="3600" spc="-214" dirty="0">
                <a:solidFill>
                  <a:srgbClr val="565656"/>
                </a:solidFill>
                <a:latin typeface="Trebuchet MS"/>
                <a:cs typeface="Trebuchet MS"/>
              </a:rPr>
              <a:t>to </a:t>
            </a:r>
            <a:r>
              <a:rPr sz="3600" spc="-120" dirty="0">
                <a:solidFill>
                  <a:srgbClr val="565656"/>
                </a:solidFill>
                <a:latin typeface="Trebuchet MS"/>
                <a:cs typeface="Trebuchet MS"/>
              </a:rPr>
              <a:t>a</a:t>
            </a:r>
            <a:r>
              <a:rPr sz="3600" spc="-524" dirty="0">
                <a:solidFill>
                  <a:srgbClr val="565656"/>
                </a:solidFill>
                <a:latin typeface="Trebuchet MS"/>
                <a:cs typeface="Trebuchet MS"/>
              </a:rPr>
              <a:t> </a:t>
            </a:r>
            <a:r>
              <a:rPr sz="3600" spc="-183" dirty="0">
                <a:solidFill>
                  <a:srgbClr val="565656"/>
                </a:solidFill>
                <a:latin typeface="Trebuchet MS"/>
                <a:cs typeface="Trebuchet MS"/>
              </a:rPr>
              <a:t>service</a:t>
            </a:r>
            <a:endParaRPr sz="3600">
              <a:latin typeface="Trebuchet MS"/>
              <a:cs typeface="Trebuchet MS"/>
            </a:endParaRPr>
          </a:p>
          <a:p>
            <a:pPr marL="8929">
              <a:spcBef>
                <a:spcPts val="1252"/>
              </a:spcBef>
              <a:tabLst>
                <a:tab pos="410305" algn="l"/>
              </a:tabLst>
            </a:pPr>
            <a:r>
              <a:rPr sz="3600" spc="-742" dirty="0">
                <a:solidFill>
                  <a:srgbClr val="4B8BB2"/>
                </a:solidFill>
                <a:latin typeface="Trebuchet MS"/>
                <a:cs typeface="Trebuchet MS"/>
              </a:rPr>
              <a:t>&gt;	</a:t>
            </a:r>
            <a:r>
              <a:rPr sz="3600" spc="-116" dirty="0">
                <a:solidFill>
                  <a:srgbClr val="565656"/>
                </a:solidFill>
                <a:latin typeface="Trebuchet MS"/>
                <a:cs typeface="Trebuchet MS"/>
              </a:rPr>
              <a:t>Spring </a:t>
            </a:r>
            <a:r>
              <a:rPr sz="3600" spc="-143" dirty="0">
                <a:solidFill>
                  <a:srgbClr val="565656"/>
                </a:solidFill>
                <a:latin typeface="Trebuchet MS"/>
                <a:cs typeface="Trebuchet MS"/>
              </a:rPr>
              <a:t>Cloud </a:t>
            </a:r>
            <a:r>
              <a:rPr sz="3600" spc="-211" dirty="0">
                <a:solidFill>
                  <a:srgbClr val="565656"/>
                </a:solidFill>
                <a:latin typeface="Trebuchet MS"/>
                <a:cs typeface="Trebuchet MS"/>
              </a:rPr>
              <a:t>Config:</a:t>
            </a:r>
            <a:r>
              <a:rPr sz="3600" spc="-485" dirty="0">
                <a:solidFill>
                  <a:srgbClr val="565656"/>
                </a:solidFill>
                <a:latin typeface="Trebuchet MS"/>
                <a:cs typeface="Trebuchet MS"/>
              </a:rPr>
              <a:t> </a:t>
            </a:r>
            <a:r>
              <a:rPr sz="3600" spc="-176" dirty="0">
                <a:solidFill>
                  <a:srgbClr val="565656"/>
                </a:solidFill>
                <a:latin typeface="Trebuchet MS"/>
                <a:cs typeface="Trebuchet MS"/>
              </a:rPr>
              <a:t>Configuration</a:t>
            </a:r>
            <a:endParaRPr sz="3600">
              <a:latin typeface="Trebuchet MS"/>
              <a:cs typeface="Trebuchet MS"/>
            </a:endParaRPr>
          </a:p>
          <a:p>
            <a:pPr marL="8929">
              <a:spcBef>
                <a:spcPts val="1322"/>
              </a:spcBef>
              <a:tabLst>
                <a:tab pos="410305" algn="l"/>
              </a:tabLst>
            </a:pPr>
            <a:r>
              <a:rPr sz="3600" spc="-742" dirty="0">
                <a:solidFill>
                  <a:srgbClr val="4B8BB2"/>
                </a:solidFill>
                <a:latin typeface="Trebuchet MS"/>
                <a:cs typeface="Trebuchet MS"/>
              </a:rPr>
              <a:t>&gt;	</a:t>
            </a:r>
            <a:r>
              <a:rPr sz="3600" spc="-176" dirty="0">
                <a:solidFill>
                  <a:srgbClr val="565656"/>
                </a:solidFill>
                <a:latin typeface="Trebuchet MS"/>
                <a:cs typeface="Trebuchet MS"/>
              </a:rPr>
              <a:t>Ribbon: </a:t>
            </a:r>
            <a:r>
              <a:rPr sz="3600" spc="-112" dirty="0">
                <a:solidFill>
                  <a:srgbClr val="565656"/>
                </a:solidFill>
                <a:latin typeface="Trebuchet MS"/>
                <a:cs typeface="Trebuchet MS"/>
              </a:rPr>
              <a:t>Load</a:t>
            </a:r>
            <a:r>
              <a:rPr sz="3600" spc="-380" dirty="0">
                <a:solidFill>
                  <a:srgbClr val="565656"/>
                </a:solidFill>
                <a:latin typeface="Trebuchet MS"/>
                <a:cs typeface="Trebuchet MS"/>
              </a:rPr>
              <a:t> </a:t>
            </a:r>
            <a:r>
              <a:rPr sz="3600" spc="-130" dirty="0">
                <a:solidFill>
                  <a:srgbClr val="565656"/>
                </a:solidFill>
                <a:latin typeface="Trebuchet MS"/>
                <a:cs typeface="Trebuchet MS"/>
              </a:rPr>
              <a:t>Balancing</a:t>
            </a:r>
            <a:endParaRPr sz="3600">
              <a:latin typeface="Trebuchet MS"/>
              <a:cs typeface="Trebuchet MS"/>
            </a:endParaRPr>
          </a:p>
          <a:p>
            <a:pPr marL="8929">
              <a:spcBef>
                <a:spcPts val="1252"/>
              </a:spcBef>
              <a:tabLst>
                <a:tab pos="410305" algn="l"/>
              </a:tabLst>
            </a:pPr>
            <a:r>
              <a:rPr sz="3600" spc="-742" dirty="0">
                <a:solidFill>
                  <a:srgbClr val="4B8BB2"/>
                </a:solidFill>
                <a:latin typeface="Trebuchet MS"/>
                <a:cs typeface="Trebuchet MS"/>
              </a:rPr>
              <a:t>&gt;	</a:t>
            </a:r>
            <a:r>
              <a:rPr sz="3600" spc="-243" dirty="0">
                <a:solidFill>
                  <a:srgbClr val="565656"/>
                </a:solidFill>
                <a:latin typeface="Trebuchet MS"/>
                <a:cs typeface="Trebuchet MS"/>
              </a:rPr>
              <a:t>Hystrix:</a:t>
            </a:r>
            <a:r>
              <a:rPr sz="3600" spc="-232" dirty="0">
                <a:solidFill>
                  <a:srgbClr val="565656"/>
                </a:solidFill>
                <a:latin typeface="Trebuchet MS"/>
                <a:cs typeface="Trebuchet MS"/>
              </a:rPr>
              <a:t> </a:t>
            </a:r>
            <a:r>
              <a:rPr sz="3600" spc="-165" dirty="0">
                <a:solidFill>
                  <a:srgbClr val="565656"/>
                </a:solidFill>
                <a:latin typeface="Trebuchet MS"/>
                <a:cs typeface="Trebuchet MS"/>
              </a:rPr>
              <a:t>Resilience</a:t>
            </a:r>
            <a:endParaRPr sz="3600">
              <a:latin typeface="Trebuchet MS"/>
              <a:cs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r>
              <a:rPr lang="en-US" dirty="0" smtClean="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 Microservices Architecture?</a:t>
            </a:r>
          </a:p>
        </p:txBody>
      </p:sp>
      <p:pic>
        <p:nvPicPr>
          <p:cNvPr id="1026" name="Picture 2" descr="C:\Users\NTTDATA\Desktop\index.png"/>
          <p:cNvPicPr>
            <a:picLocks noChangeAspect="1" noChangeArrowheads="1"/>
          </p:cNvPicPr>
          <p:nvPr/>
        </p:nvPicPr>
        <p:blipFill>
          <a:blip r:embed="rId2"/>
          <a:srcRect/>
          <a:stretch>
            <a:fillRect/>
          </a:stretch>
        </p:blipFill>
        <p:spPr bwMode="auto">
          <a:xfrm>
            <a:off x="838200" y="1143000"/>
            <a:ext cx="7239000" cy="5105399"/>
          </a:xfrm>
          <a:prstGeom prst="rect">
            <a:avLst/>
          </a:prstGeom>
          <a:noFill/>
        </p:spPr>
      </p:pic>
    </p:spTree>
    <p:extLst>
      <p:ext uri="{BB962C8B-B14F-4D97-AF65-F5344CB8AC3E}">
        <p14:creationId xmlns="" xmlns:p14="http://schemas.microsoft.com/office/powerpoint/2010/main" val="3950607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82044" y="0"/>
            <a:ext cx="8339136" cy="6857999"/>
          </a:xfrm>
        </p:spPr>
        <p:txBody>
          <a:bodyPr/>
          <a:lstStyle/>
          <a:p>
            <a:pPr>
              <a:buNone/>
            </a:pPr>
            <a:r>
              <a:rPr lang="en-US" sz="2400" b="1" dirty="0" smtClean="0">
                <a:latin typeface="+mj-lt"/>
              </a:rPr>
              <a:t>Microservices Pros and Cons:</a:t>
            </a:r>
          </a:p>
          <a:p>
            <a:pPr>
              <a:buNone/>
            </a:pPr>
            <a:r>
              <a:rPr lang="en-US" b="1" dirty="0" smtClean="0"/>
              <a:t>Pros</a:t>
            </a:r>
          </a:p>
          <a:p>
            <a:r>
              <a:rPr lang="en-US" dirty="0" smtClean="0"/>
              <a:t>    Micro service architecture gives developers the freedom to independently develop and deploy services</a:t>
            </a:r>
          </a:p>
          <a:p>
            <a:r>
              <a:rPr lang="en-US" dirty="0" smtClean="0"/>
              <a:t>Code for different services can be written in different languages (though many practitioners discourage it)</a:t>
            </a:r>
          </a:p>
          <a:p>
            <a:r>
              <a:rPr lang="en-US" dirty="0" smtClean="0"/>
              <a:t>    Easy integration and automatic deployment (using open-source continuous integration tools such as Jenkins, Hudson, etc.)</a:t>
            </a:r>
          </a:p>
          <a:p>
            <a:r>
              <a:rPr lang="en-US" dirty="0" smtClean="0"/>
              <a:t>    Easy to understand and modify for developers, thus can help a new team member become productive quickly.</a:t>
            </a:r>
          </a:p>
          <a:p>
            <a:r>
              <a:rPr lang="en-US" dirty="0" smtClean="0"/>
              <a:t>    The developers can make use of the latest technologies</a:t>
            </a:r>
          </a:p>
          <a:p>
            <a:r>
              <a:rPr lang="en-US" dirty="0" smtClean="0"/>
              <a:t>    The code is organized around business capabilities</a:t>
            </a:r>
          </a:p>
          <a:p>
            <a:r>
              <a:rPr lang="en-US" dirty="0" smtClean="0"/>
              <a:t>    Starts the web container more quickly, so the deployment is also faster</a:t>
            </a:r>
          </a:p>
          <a:p>
            <a:r>
              <a:rPr lang="en-US" dirty="0" smtClean="0"/>
              <a:t>    When change is required in a certain part of the application, only the related service can be modified and redeployed—no need to modify and redeploy the entire application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82044" y="304800"/>
            <a:ext cx="8339136" cy="6095999"/>
          </a:xfrm>
        </p:spPr>
        <p:txBody>
          <a:bodyPr/>
          <a:lstStyle/>
          <a:p>
            <a:r>
              <a:rPr lang="en-US" dirty="0" smtClean="0"/>
              <a:t>Better fault isolation: if one micro service fails, the other will continue to work (although one problematic area of a monolith application can jeopardize the entire system)</a:t>
            </a:r>
          </a:p>
          <a:p>
            <a:pPr>
              <a:buNone/>
            </a:pPr>
            <a:r>
              <a:rPr lang="en-US" b="1" dirty="0" smtClean="0">
                <a:latin typeface="+mj-lt"/>
              </a:rPr>
              <a:t>Cons:</a:t>
            </a:r>
          </a:p>
          <a:p>
            <a:r>
              <a:rPr lang="en-US" dirty="0" smtClean="0"/>
              <a:t>Due to distributed deployment, testing can become complicated and tedious.</a:t>
            </a:r>
          </a:p>
          <a:p>
            <a:r>
              <a:rPr lang="en-US" dirty="0" smtClean="0"/>
              <a:t>The architecture brings additional complexity as the developers have to mitigate fault tolerance, network latency, and deal with a variety of message formats as well as load balancing.</a:t>
            </a:r>
          </a:p>
          <a:p>
            <a:r>
              <a:rPr lang="en-US" dirty="0" smtClean="0"/>
              <a:t>Being a distributed system, it can result in duplication of effort.</a:t>
            </a:r>
          </a:p>
          <a:p>
            <a:r>
              <a:rPr lang="en-US" dirty="0" smtClean="0"/>
              <a:t>When number of services increases, integration and managing whole products can become complicated.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 result for microservice architecture"/>
          <p:cNvSpPr>
            <a:spLocks noChangeAspect="1" noChangeArrowheads="1"/>
          </p:cNvSpPr>
          <p:nvPr/>
        </p:nvSpPr>
        <p:spPr bwMode="auto">
          <a:xfrm>
            <a:off x="155575" y="-1608138"/>
            <a:ext cx="63531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microservice architecture"/>
          <p:cNvSpPr>
            <a:spLocks noChangeAspect="1" noChangeArrowheads="1"/>
          </p:cNvSpPr>
          <p:nvPr/>
        </p:nvSpPr>
        <p:spPr bwMode="auto">
          <a:xfrm>
            <a:off x="155575" y="-1608138"/>
            <a:ext cx="63531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mage result for microservice architecture"/>
          <p:cNvSpPr>
            <a:spLocks noChangeAspect="1" noChangeArrowheads="1"/>
          </p:cNvSpPr>
          <p:nvPr/>
        </p:nvSpPr>
        <p:spPr bwMode="auto">
          <a:xfrm>
            <a:off x="155575" y="-1608138"/>
            <a:ext cx="63531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Image result for microservice architecture"/>
          <p:cNvSpPr>
            <a:spLocks noChangeAspect="1" noChangeArrowheads="1"/>
          </p:cNvSpPr>
          <p:nvPr/>
        </p:nvSpPr>
        <p:spPr bwMode="auto">
          <a:xfrm>
            <a:off x="155575" y="-1608138"/>
            <a:ext cx="635317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Image title"/>
          <p:cNvSpPr>
            <a:spLocks noChangeAspect="1" noChangeArrowheads="1"/>
          </p:cNvSpPr>
          <p:nvPr/>
        </p:nvSpPr>
        <p:spPr bwMode="auto">
          <a:xfrm>
            <a:off x="155575" y="-3116263"/>
            <a:ext cx="6505575" cy="65055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0" y="27432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12" name="Rectangle 11"/>
          <p:cNvSpPr/>
          <p:nvPr/>
        </p:nvSpPr>
        <p:spPr>
          <a:xfrm>
            <a:off x="1524000" y="2590800"/>
            <a:ext cx="1676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 Gateway(ZUUL)</a:t>
            </a:r>
            <a:endParaRPr lang="en-US" dirty="0"/>
          </a:p>
        </p:txBody>
      </p:sp>
      <p:sp>
        <p:nvSpPr>
          <p:cNvPr id="13" name="Rectangle 12"/>
          <p:cNvSpPr/>
          <p:nvPr/>
        </p:nvSpPr>
        <p:spPr>
          <a:xfrm>
            <a:off x="3581400" y="1066800"/>
            <a:ext cx="10668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Registry</a:t>
            </a:r>
            <a:endParaRPr lang="en-US" dirty="0"/>
          </a:p>
        </p:txBody>
      </p:sp>
      <p:sp>
        <p:nvSpPr>
          <p:cNvPr id="14" name="Rectangle 13"/>
          <p:cNvSpPr/>
          <p:nvPr/>
        </p:nvSpPr>
        <p:spPr>
          <a:xfrm>
            <a:off x="5181600" y="13716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Service-1</a:t>
            </a:r>
            <a:endParaRPr lang="en-US" dirty="0"/>
          </a:p>
        </p:txBody>
      </p:sp>
      <p:sp>
        <p:nvSpPr>
          <p:cNvPr id="19" name="Rectangle 18"/>
          <p:cNvSpPr/>
          <p:nvPr/>
        </p:nvSpPr>
        <p:spPr>
          <a:xfrm>
            <a:off x="5181600" y="22098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Service-2</a:t>
            </a:r>
            <a:endParaRPr lang="en-US" dirty="0"/>
          </a:p>
        </p:txBody>
      </p:sp>
      <p:sp>
        <p:nvSpPr>
          <p:cNvPr id="20" name="Rectangle 19"/>
          <p:cNvSpPr/>
          <p:nvPr/>
        </p:nvSpPr>
        <p:spPr>
          <a:xfrm>
            <a:off x="5181600" y="30480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Service-3</a:t>
            </a:r>
            <a:endParaRPr lang="en-US" dirty="0"/>
          </a:p>
        </p:txBody>
      </p:sp>
      <p:sp>
        <p:nvSpPr>
          <p:cNvPr id="21" name="Rectangle 20"/>
          <p:cNvSpPr/>
          <p:nvPr/>
        </p:nvSpPr>
        <p:spPr>
          <a:xfrm>
            <a:off x="5181600" y="38862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Service-4</a:t>
            </a:r>
            <a:endParaRPr lang="en-US" dirty="0"/>
          </a:p>
        </p:txBody>
      </p:sp>
      <p:sp>
        <p:nvSpPr>
          <p:cNvPr id="22" name="Flowchart: Magnetic Disk 21"/>
          <p:cNvSpPr/>
          <p:nvPr/>
        </p:nvSpPr>
        <p:spPr>
          <a:xfrm>
            <a:off x="7620000" y="1371600"/>
            <a:ext cx="8382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24" name="Flowchart: Magnetic Disk 23"/>
          <p:cNvSpPr/>
          <p:nvPr/>
        </p:nvSpPr>
        <p:spPr>
          <a:xfrm>
            <a:off x="7620000" y="2209800"/>
            <a:ext cx="8382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25" name="Flowchart: Magnetic Disk 24"/>
          <p:cNvSpPr/>
          <p:nvPr/>
        </p:nvSpPr>
        <p:spPr>
          <a:xfrm>
            <a:off x="7620000" y="3124200"/>
            <a:ext cx="8382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26" name="Flowchart: Magnetic Disk 25"/>
          <p:cNvSpPr/>
          <p:nvPr/>
        </p:nvSpPr>
        <p:spPr>
          <a:xfrm>
            <a:off x="7620000" y="3886200"/>
            <a:ext cx="8382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cxnSp>
        <p:nvCxnSpPr>
          <p:cNvPr id="28" name="Straight Arrow Connector 27"/>
          <p:cNvCxnSpPr>
            <a:stCxn id="11" idx="3"/>
          </p:cNvCxnSpPr>
          <p:nvPr/>
        </p:nvCxnSpPr>
        <p:spPr>
          <a:xfrm>
            <a:off x="990600" y="3048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3"/>
          </p:cNvCxnSpPr>
          <p:nvPr/>
        </p:nvCxnSpPr>
        <p:spPr>
          <a:xfrm>
            <a:off x="3200400" y="3048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3"/>
          </p:cNvCxnSpPr>
          <p:nvPr/>
        </p:nvCxnSpPr>
        <p:spPr>
          <a:xfrm flipV="1">
            <a:off x="4648200" y="1752600"/>
            <a:ext cx="5334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6200000" flipH="1">
            <a:off x="4381500" y="30861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3"/>
          </p:cNvCxnSpPr>
          <p:nvPr/>
        </p:nvCxnSpPr>
        <p:spPr>
          <a:xfrm flipV="1">
            <a:off x="4648200" y="2514600"/>
            <a:ext cx="4572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3"/>
            <a:endCxn id="20" idx="1"/>
          </p:cNvCxnSpPr>
          <p:nvPr/>
        </p:nvCxnSpPr>
        <p:spPr>
          <a:xfrm>
            <a:off x="4648200" y="3009900"/>
            <a:ext cx="5334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4" idx="3"/>
          </p:cNvCxnSpPr>
          <p:nvPr/>
        </p:nvCxnSpPr>
        <p:spPr>
          <a:xfrm>
            <a:off x="6629400" y="1600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629400" y="243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629400" y="3276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629400" y="4114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657600" y="13716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Eureka </a:t>
            </a:r>
          </a:p>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82044" y="685800"/>
            <a:ext cx="8339136" cy="5118103"/>
          </a:xfrm>
        </p:spPr>
        <p:txBody>
          <a:bodyPr/>
          <a:lstStyle/>
          <a:p>
            <a:r>
              <a:rPr lang="en-US" b="1" dirty="0" smtClean="0"/>
              <a:t>API Gateway</a:t>
            </a:r>
            <a:r>
              <a:rPr lang="en-US" dirty="0" smtClean="0"/>
              <a:t>, aka </a:t>
            </a:r>
            <a:r>
              <a:rPr lang="en-US" b="1" dirty="0" smtClean="0"/>
              <a:t>Edge Service</a:t>
            </a:r>
            <a:r>
              <a:rPr lang="en-US" dirty="0" smtClean="0"/>
              <a:t>, provides a unified interface for a set of microservices so that clients no need to know about all the details of microservices internals. However, there are some pros and cons of using API Gateway pattern in microservices architecture.</a:t>
            </a:r>
          </a:p>
          <a:p>
            <a:r>
              <a:rPr lang="en-US" b="1" dirty="0" smtClean="0"/>
              <a:t>Pros:</a:t>
            </a:r>
            <a:endParaRPr lang="en-US" dirty="0" smtClean="0"/>
          </a:p>
          <a:p>
            <a:r>
              <a:rPr lang="en-US" dirty="0" smtClean="0"/>
              <a:t>Provides easier interface to clients</a:t>
            </a:r>
          </a:p>
          <a:p>
            <a:r>
              <a:rPr lang="en-US" dirty="0" smtClean="0"/>
              <a:t>Can be used to prevent exposing the internal microservices structure to clients</a:t>
            </a:r>
          </a:p>
          <a:p>
            <a:r>
              <a:rPr lang="en-US" dirty="0" smtClean="0"/>
              <a:t>Allows to re-factor microservices without forcing the clients to re-factor consuming logic</a:t>
            </a:r>
          </a:p>
          <a:p>
            <a:r>
              <a:rPr lang="en-US" dirty="0" smtClean="0"/>
              <a:t>Can centralize cross-cutting concerns like security, monitoring, rate limiting etc.</a:t>
            </a:r>
          </a:p>
          <a:p>
            <a:endParaRPr lang="en-US" dirty="0" smtClean="0"/>
          </a:p>
          <a:p>
            <a:endParaRPr lang="en-US" dirty="0"/>
          </a:p>
        </p:txBody>
      </p:sp>
      <p:sp>
        <p:nvSpPr>
          <p:cNvPr id="3" name="Title 2"/>
          <p:cNvSpPr>
            <a:spLocks noGrp="1"/>
          </p:cNvSpPr>
          <p:nvPr>
            <p:ph type="title"/>
          </p:nvPr>
        </p:nvSpPr>
        <p:spPr>
          <a:xfrm>
            <a:off x="381000" y="228600"/>
            <a:ext cx="8353969" cy="304800"/>
          </a:xfrm>
        </p:spPr>
        <p:txBody>
          <a:bodyPr/>
          <a:lstStyle/>
          <a:p>
            <a:r>
              <a:rPr lang="en-US" dirty="0" smtClean="0"/>
              <a:t>Why do we need API Gateway?</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28600" y="381000"/>
            <a:ext cx="8339136" cy="5943600"/>
          </a:xfrm>
        </p:spPr>
        <p:txBody>
          <a:bodyPr/>
          <a:lstStyle/>
          <a:p>
            <a:pPr>
              <a:buNone/>
            </a:pPr>
            <a:r>
              <a:rPr lang="en-US" b="1" dirty="0" smtClean="0"/>
              <a:t>Cons:</a:t>
            </a:r>
            <a:endParaRPr lang="en-US" dirty="0" smtClean="0"/>
          </a:p>
          <a:p>
            <a:r>
              <a:rPr lang="en-US" dirty="0" smtClean="0"/>
              <a:t>It could become a single point of failure if proper measures are not taken to make it highly available</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TotalTime>
  <Words>860</Words>
  <Application>Microsoft Office PowerPoint</Application>
  <PresentationFormat>On-screen Show (4:3)</PresentationFormat>
  <Paragraphs>210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Micro services By Narayana &amp; Adithya</vt:lpstr>
      <vt:lpstr>Slide 2</vt:lpstr>
      <vt:lpstr>Monolithic Vs Microservice</vt:lpstr>
      <vt:lpstr>What is a Microservices Architecture?</vt:lpstr>
      <vt:lpstr>Slide 5</vt:lpstr>
      <vt:lpstr>Slide 6</vt:lpstr>
      <vt:lpstr>Slide 7</vt:lpstr>
      <vt:lpstr>Why do we need API Gateway? </vt:lpstr>
      <vt:lpstr>Slide 9</vt:lpstr>
      <vt:lpstr>Zuul  Routing</vt:lpstr>
      <vt:lpstr>Routing</vt:lpstr>
      <vt:lpstr>Automatically maps route to server registered on Eureka</vt:lpstr>
      <vt:lpstr>Zuul Proxy</vt:lpstr>
      <vt:lpstr>Spring Cloud Config</vt:lpstr>
      <vt:lpstr>Configuration</vt:lpstr>
      <vt:lpstr>Proxy Load Balancing</vt:lpstr>
      <vt:lpstr>Ribbon: Client Side  Load Balancing</vt:lpstr>
      <vt:lpstr>Slide 18</vt:lpstr>
      <vt:lpstr>RestTemplate &amp; Load</vt:lpstr>
      <vt:lpstr>Service Discovery  Eureka</vt:lpstr>
      <vt:lpstr>What is Eureka? </vt:lpstr>
      <vt:lpstr>Why Eureka?</vt:lpstr>
      <vt:lpstr>Eureka Client    in                 Spring Cloud </vt:lpstr>
      <vt:lpstr>application.properties</vt:lpstr>
      <vt:lpstr>Eureka Server</vt:lpstr>
      <vt:lpstr>Slide 26</vt:lpstr>
      <vt:lpstr>Eureka Architectural diagram:</vt:lpstr>
      <vt:lpstr>Hystrix(Fault Tolerance)</vt:lpstr>
      <vt:lpstr>Hystrix</vt:lpstr>
      <vt:lpstr>Hystrix</vt:lpstr>
      <vt:lpstr>Fallback</vt:lpstr>
      <vt:lpstr>Stream via http</vt:lpstr>
      <vt:lpstr>Techstack and Infrastructure</vt:lpstr>
      <vt:lpstr>Spring Cloud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services</dc:title>
  <dc:creator>NTTDATA</dc:creator>
  <cp:lastModifiedBy>NarayanaReddy</cp:lastModifiedBy>
  <cp:revision>65</cp:revision>
  <dcterms:created xsi:type="dcterms:W3CDTF">2019-01-11T07:01:25Z</dcterms:created>
  <dcterms:modified xsi:type="dcterms:W3CDTF">2019-06-19T09:14:41Z</dcterms:modified>
</cp:coreProperties>
</file>