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76" r:id="rId3"/>
    <p:sldId id="307" r:id="rId4"/>
    <p:sldId id="278" r:id="rId5"/>
    <p:sldId id="313" r:id="rId6"/>
    <p:sldId id="283" r:id="rId7"/>
    <p:sldId id="284" r:id="rId8"/>
    <p:sldId id="288" r:id="rId9"/>
    <p:sldId id="289" r:id="rId10"/>
    <p:sldId id="285" r:id="rId11"/>
    <p:sldId id="282" r:id="rId12"/>
    <p:sldId id="291" r:id="rId13"/>
    <p:sldId id="287" r:id="rId14"/>
    <p:sldId id="290" r:id="rId15"/>
    <p:sldId id="293" r:id="rId16"/>
    <p:sldId id="292" r:id="rId17"/>
    <p:sldId id="294" r:id="rId18"/>
    <p:sldId id="296" r:id="rId19"/>
    <p:sldId id="297" r:id="rId20"/>
    <p:sldId id="298" r:id="rId21"/>
    <p:sldId id="300" r:id="rId22"/>
    <p:sldId id="305" r:id="rId23"/>
    <p:sldId id="301" r:id="rId24"/>
    <p:sldId id="302" r:id="rId25"/>
    <p:sldId id="303" r:id="rId26"/>
    <p:sldId id="304" r:id="rId27"/>
    <p:sldId id="306" r:id="rId28"/>
    <p:sldId id="280" r:id="rId29"/>
    <p:sldId id="312" r:id="rId30"/>
    <p:sldId id="311" r:id="rId31"/>
    <p:sldId id="270" r:id="rId32"/>
    <p:sldId id="295" r:id="rId33"/>
    <p:sldId id="29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se study – ‘Flight Data Analysis'" id="{CD2281E8-8631-4A5C-A735-CD285BD984EC}">
          <p14:sldIdLst>
            <p14:sldId id="256"/>
          </p14:sldIdLst>
        </p14:section>
        <p14:section name="Introduction" id="{C369807C-3CA4-4D14-A6AF-9A288A71BB05}">
          <p14:sldIdLst>
            <p14:sldId id="276"/>
            <p14:sldId id="307"/>
          </p14:sldIdLst>
        </p14:section>
        <p14:section name="Approach" id="{71CDD9A7-7664-49F9-BD81-055DCDFE26F9}">
          <p14:sldIdLst>
            <p14:sldId id="278"/>
            <p14:sldId id="313"/>
            <p14:sldId id="283"/>
            <p14:sldId id="284"/>
            <p14:sldId id="288"/>
            <p14:sldId id="289"/>
            <p14:sldId id="285"/>
            <p14:sldId id="282"/>
            <p14:sldId id="291"/>
            <p14:sldId id="287"/>
            <p14:sldId id="290"/>
            <p14:sldId id="293"/>
          </p14:sldIdLst>
        </p14:section>
        <p14:section name="Analysis" id="{E1CAFD5C-185C-400F-85F1-0AE214E41B67}">
          <p14:sldIdLst>
            <p14:sldId id="292"/>
            <p14:sldId id="294"/>
            <p14:sldId id="296"/>
            <p14:sldId id="297"/>
            <p14:sldId id="298"/>
            <p14:sldId id="300"/>
            <p14:sldId id="305"/>
            <p14:sldId id="301"/>
            <p14:sldId id="302"/>
            <p14:sldId id="303"/>
            <p14:sldId id="304"/>
            <p14:sldId id="306"/>
          </p14:sldIdLst>
        </p14:section>
        <p14:section name="Future Works" id="{661D9129-F56E-44BE-A608-EEABB305E851}">
          <p14:sldIdLst>
            <p14:sldId id="280"/>
            <p14:sldId id="312"/>
            <p14:sldId id="311"/>
            <p14:sldId id="270"/>
          </p14:sldIdLst>
        </p14:section>
        <p14:section name="Appendix" id="{48AAFCFE-C487-4188-B77F-E80E38D97FA3}">
          <p14:sldIdLst>
            <p14:sldId id="295"/>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E9D1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0C8FB4-3D7E-46E0-8D39-E7B4A6782B54}" v="3018" dt="2022-01-10T01:40:17.136"/>
    <p1510:client id="{F5152B21-FB75-8845-8C89-A3B15A751C4A}" v="4" dt="2022-01-10T00:29:03.8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67700" autoAdjust="0"/>
  </p:normalViewPr>
  <p:slideViewPr>
    <p:cSldViewPr snapToGrid="0">
      <p:cViewPr varScale="1">
        <p:scale>
          <a:sx n="50" d="100"/>
          <a:sy n="50" d="100"/>
        </p:scale>
        <p:origin x="145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11/16/2023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dirty="0"/>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Good afternoon, everyone! Today, I'm here to present my findings based on a multi-dimensional dataset of domestic flights in the United States. This dataset was made available by the US Department of Transportation for the year 2021</a:t>
            </a:r>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1</a:t>
            </a:fld>
            <a:endParaRPr lang="en-US" dirty="0"/>
          </a:p>
        </p:txBody>
      </p:sp>
    </p:spTree>
    <p:extLst>
      <p:ext uri="{BB962C8B-B14F-4D97-AF65-F5344CB8AC3E}">
        <p14:creationId xmlns:p14="http://schemas.microsoft.com/office/powerpoint/2010/main" val="3267842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Next, I checked if all</a:t>
            </a:r>
            <a:r>
              <a:rPr lang="en-GB" baseline="0" dirty="0" smtClean="0"/>
              <a:t> the values taken for analysis were rationale. By this I mean to check if there were no negative values for departure and arrival times, distance, air time and other relevant factors.</a:t>
            </a:r>
          </a:p>
          <a:p>
            <a:r>
              <a:rPr lang="en-US" sz="1200" b="0" i="0" kern="1200" dirty="0" smtClean="0">
                <a:solidFill>
                  <a:schemeClr val="tx1"/>
                </a:solidFill>
                <a:effectLst/>
                <a:latin typeface="+mn-lt"/>
                <a:ea typeface="+mn-ea"/>
                <a:cs typeface="+mn-cs"/>
              </a:rPr>
              <a:t>An essential sanity check that I conducted involved verifying the uniqueness and complementarity of the Origin Airport ID (issued by the US DOT to uniquely identify airports) and the Origin Airport Code. This step ensures the reliability and consistency of the data, allowing us to confidently use these identifiers in our analysis.</a:t>
            </a:r>
          </a:p>
          <a:p>
            <a:r>
              <a:rPr lang="en-US" sz="1200" b="0" i="0" kern="1200" dirty="0" smtClean="0">
                <a:solidFill>
                  <a:schemeClr val="tx1"/>
                </a:solidFill>
                <a:effectLst/>
                <a:latin typeface="+mn-lt"/>
                <a:ea typeface="+mn-ea"/>
                <a:cs typeface="+mn-cs"/>
              </a:rPr>
              <a:t>Similar was the case for Destination</a:t>
            </a:r>
            <a:r>
              <a:rPr lang="en-US" sz="1200" b="0" i="0" kern="1200" baseline="0" dirty="0" smtClean="0">
                <a:solidFill>
                  <a:schemeClr val="tx1"/>
                </a:solidFill>
                <a:effectLst/>
                <a:latin typeface="+mn-lt"/>
                <a:ea typeface="+mn-ea"/>
                <a:cs typeface="+mn-cs"/>
              </a:rPr>
              <a:t> and </a:t>
            </a:r>
            <a:r>
              <a:rPr lang="en-US" sz="1200" b="0" i="0" kern="1200" baseline="0" dirty="0" err="1" smtClean="0">
                <a:solidFill>
                  <a:schemeClr val="tx1"/>
                </a:solidFill>
                <a:effectLst/>
                <a:latin typeface="+mn-lt"/>
                <a:ea typeface="+mn-ea"/>
                <a:cs typeface="+mn-cs"/>
              </a:rPr>
              <a:t>airlinecodes</a:t>
            </a:r>
            <a:r>
              <a:rPr lang="en-US" sz="1200" b="0" i="0" kern="1200" baseline="0" dirty="0" smtClean="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10</a:t>
            </a:fld>
            <a:endParaRPr lang="en-US" dirty="0"/>
          </a:p>
        </p:txBody>
      </p:sp>
    </p:spTree>
    <p:extLst>
      <p:ext uri="{BB962C8B-B14F-4D97-AF65-F5344CB8AC3E}">
        <p14:creationId xmlns:p14="http://schemas.microsoft.com/office/powerpoint/2010/main" val="64219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Addressing</a:t>
            </a:r>
            <a:r>
              <a:rPr lang="en-GB" baseline="0" dirty="0" smtClean="0"/>
              <a:t> missing values is indeed a critical aspect of any analysis. While checking for missing values, a significant number of arrival times had missing values which had to be imputed or removed. </a:t>
            </a:r>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11</a:t>
            </a:fld>
            <a:endParaRPr lang="en-US" dirty="0"/>
          </a:p>
        </p:txBody>
      </p:sp>
    </p:spTree>
    <p:extLst>
      <p:ext uri="{BB962C8B-B14F-4D97-AF65-F5344CB8AC3E}">
        <p14:creationId xmlns:p14="http://schemas.microsoft.com/office/powerpoint/2010/main" val="2573711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But,</a:t>
            </a:r>
            <a:r>
              <a:rPr lang="en-US" sz="1200" b="0" i="0" kern="1200" baseline="0" dirty="0" smtClean="0">
                <a:solidFill>
                  <a:schemeClr val="tx1"/>
                </a:solidFill>
                <a:effectLst/>
                <a:latin typeface="+mn-lt"/>
                <a:ea typeface="+mn-ea"/>
                <a:cs typeface="+mn-cs"/>
              </a:rPr>
              <a:t> i</a:t>
            </a:r>
            <a:r>
              <a:rPr lang="en-US" sz="1200" b="0" i="0" kern="1200" dirty="0" smtClean="0">
                <a:solidFill>
                  <a:schemeClr val="tx1"/>
                </a:solidFill>
                <a:effectLst/>
                <a:latin typeface="+mn-lt"/>
                <a:ea typeface="+mn-ea"/>
                <a:cs typeface="+mn-cs"/>
              </a:rPr>
              <a:t>f we address NA's now, it could potentially lead to loss of important data points of over 20,000 data</a:t>
            </a:r>
            <a:r>
              <a:rPr lang="en-US" sz="1200" b="0" i="0" kern="1200" baseline="0" dirty="0" smtClean="0">
                <a:solidFill>
                  <a:schemeClr val="tx1"/>
                </a:solidFill>
                <a:effectLst/>
                <a:latin typeface="+mn-lt"/>
                <a:ea typeface="+mn-ea"/>
                <a:cs typeface="+mn-cs"/>
              </a:rPr>
              <a:t> points</a:t>
            </a:r>
            <a:r>
              <a:rPr lang="en-US" sz="1200" b="0" i="0" kern="1200" dirty="0" smtClean="0">
                <a:solidFill>
                  <a:schemeClr val="tx1"/>
                </a:solidFill>
                <a:effectLst/>
                <a:latin typeface="+mn-lt"/>
                <a:ea typeface="+mn-ea"/>
                <a:cs typeface="+mn-cs"/>
              </a:rPr>
              <a:t>. Let's instead try to see if there is a rational explanation for some of these, i.e. if a flight is cancelled, it would logically follow that certain data points related to delays might not be applicable or available. </a:t>
            </a:r>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12</a:t>
            </a:fld>
            <a:endParaRPr lang="en-US" dirty="0"/>
          </a:p>
        </p:txBody>
      </p:sp>
    </p:spTree>
    <p:extLst>
      <p:ext uri="{BB962C8B-B14F-4D97-AF65-F5344CB8AC3E}">
        <p14:creationId xmlns:p14="http://schemas.microsoft.com/office/powerpoint/2010/main" val="3490658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explore this further, I generated a </a:t>
            </a:r>
            <a:r>
              <a:rPr lang="en-US" sz="1200" b="0" i="0" kern="1200" dirty="0" err="1" smtClean="0">
                <a:solidFill>
                  <a:schemeClr val="tx1"/>
                </a:solidFill>
                <a:effectLst/>
                <a:latin typeface="+mn-lt"/>
                <a:ea typeface="+mn-ea"/>
                <a:cs typeface="+mn-cs"/>
              </a:rPr>
              <a:t>heatmap</a:t>
            </a:r>
            <a:r>
              <a:rPr lang="en-US" sz="1200" b="0" i="0" kern="1200" dirty="0" smtClean="0">
                <a:solidFill>
                  <a:schemeClr val="tx1"/>
                </a:solidFill>
                <a:effectLst/>
                <a:latin typeface="+mn-lt"/>
                <a:ea typeface="+mn-ea"/>
                <a:cs typeface="+mn-cs"/>
              </a:rPr>
              <a:t> to investigate the relationship between diverted flights, canceled flights, and delays. As suspected, the </a:t>
            </a:r>
            <a:r>
              <a:rPr lang="en-US" sz="1200" b="0" i="0" kern="1200" dirty="0" err="1" smtClean="0">
                <a:solidFill>
                  <a:schemeClr val="tx1"/>
                </a:solidFill>
                <a:effectLst/>
                <a:latin typeface="+mn-lt"/>
                <a:ea typeface="+mn-ea"/>
                <a:cs typeface="+mn-cs"/>
              </a:rPr>
              <a:t>heatmap</a:t>
            </a:r>
            <a:r>
              <a:rPr lang="en-US" sz="1200" b="0" i="0" kern="1200" dirty="0" smtClean="0">
                <a:solidFill>
                  <a:schemeClr val="tx1"/>
                </a:solidFill>
                <a:effectLst/>
                <a:latin typeface="+mn-lt"/>
                <a:ea typeface="+mn-ea"/>
                <a:cs typeface="+mn-cs"/>
              </a:rPr>
              <a:t> confirmed that if a flight is canceled, there are no delay entries, leading to the observation that delay entries are synonymous with missing data (NA) in these cases. Consequently, the logical approach is to focus on selecting and analyzing the data for flights that were neither canceled nor diverted, ensuring that our analysis is based on meaningful and complete information.</a:t>
            </a:r>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14</a:t>
            </a:fld>
            <a:endParaRPr lang="en-US" dirty="0"/>
          </a:p>
        </p:txBody>
      </p:sp>
    </p:spTree>
    <p:extLst>
      <p:ext uri="{BB962C8B-B14F-4D97-AF65-F5344CB8AC3E}">
        <p14:creationId xmlns:p14="http://schemas.microsoft.com/office/powerpoint/2010/main" val="3721761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dive into our initial analysis, focusing on the pivotal aspect of on-time versus delayed flights. Brace yourselves for a staggering revelation: a whopping 47% of the flights are marked as delayed in our preliminary assessment. But let's inject a dose of rationality and practicality into the equation.</a:t>
            </a:r>
          </a:p>
          <a:p>
            <a:r>
              <a:rPr lang="en-US" sz="1200" b="0" i="0" kern="1200" dirty="0" smtClean="0">
                <a:solidFill>
                  <a:schemeClr val="tx1"/>
                </a:solidFill>
                <a:effectLst/>
                <a:latin typeface="+mn-lt"/>
                <a:ea typeface="+mn-ea"/>
                <a:cs typeface="+mn-cs"/>
              </a:rPr>
              <a:t>Upon closer inspection, I realized that a mere delay of 1-2 minutes might not be a cause for concern for passengers. Consequently, I propose a modification to the analysis by introducing a 15-minute delay tolerance. This adjustment significantly refines our perspective, revealing that only 1 in 4 flights experiences a delay when considering this extended threshold. Now, that's a noteworthy shift in our understanding of the delay dynamics.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16</a:t>
            </a:fld>
            <a:endParaRPr lang="en-US" dirty="0"/>
          </a:p>
        </p:txBody>
      </p:sp>
    </p:spTree>
    <p:extLst>
      <p:ext uri="{BB962C8B-B14F-4D97-AF65-F5344CB8AC3E}">
        <p14:creationId xmlns:p14="http://schemas.microsoft.com/office/powerpoint/2010/main" val="1089737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my quest to identify the punctuality champions and those lagging behind, I turned my attention to individual airlines. Allegiant Airlines emerges with the lowest on-time percentage, clocking in at 61%, while on the other end of the spectrum, Pinnacle Airlines takes the lead with an impressive 86% on-time performance. It's crucial to note that these findings are based on the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analysis, considering a 15-minute delay tolerance. This insight provides valuable context to decide upon the reliability of different carriers within this specific timeframe.</a:t>
            </a:r>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17</a:t>
            </a:fld>
            <a:endParaRPr lang="en-US" dirty="0"/>
          </a:p>
        </p:txBody>
      </p:sp>
    </p:spTree>
    <p:extLst>
      <p:ext uri="{BB962C8B-B14F-4D97-AF65-F5344CB8AC3E}">
        <p14:creationId xmlns:p14="http://schemas.microsoft.com/office/powerpoint/2010/main" val="2571832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talk about how delays in flights seem to have a domino effect. Picture this: from 5 AM onward, we see more and more flights running late. As the day goes on, the delays start piling up, and here's where it gets interesting.</a:t>
            </a:r>
          </a:p>
          <a:p>
            <a:r>
              <a:rPr lang="en-US" sz="1200" b="0" i="0" kern="1200" dirty="0" smtClean="0">
                <a:solidFill>
                  <a:schemeClr val="tx1"/>
                </a:solidFill>
                <a:effectLst/>
                <a:latin typeface="+mn-lt"/>
                <a:ea typeface="+mn-ea"/>
                <a:cs typeface="+mn-cs"/>
              </a:rPr>
              <a:t>If we zoom in on the timing of delays, it looks like they're happening in a kind of hourly rhythm. Why? Well, it seems linked to how flights are scheduled throughout the day. Now, when we break down the data, we notice two main groups of flights. One theory is that as the day rolls on, the flights with shorter delays become a sort of trigger, setting off a chain reaction that affects the next flights in line.</a:t>
            </a:r>
          </a:p>
          <a:p>
            <a:r>
              <a:rPr lang="en-US" sz="1200" b="0" i="0" kern="1200" dirty="0" smtClean="0">
                <a:solidFill>
                  <a:schemeClr val="tx1"/>
                </a:solidFill>
                <a:effectLst/>
                <a:latin typeface="+mn-lt"/>
                <a:ea typeface="+mn-ea"/>
                <a:cs typeface="+mn-cs"/>
              </a:rPr>
              <a:t>This whole thing eventually splits into two categories: flights with longer delays and those with shorter ones. So, in a nutshell, the time of day and the length of delays are playing a tag team, shaking up our flight schedules in more ways than one</a:t>
            </a:r>
          </a:p>
          <a:p>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18</a:t>
            </a:fld>
            <a:endParaRPr lang="en-US" dirty="0"/>
          </a:p>
        </p:txBody>
      </p:sp>
    </p:spTree>
    <p:extLst>
      <p:ext uri="{BB962C8B-B14F-4D97-AF65-F5344CB8AC3E}">
        <p14:creationId xmlns:p14="http://schemas.microsoft.com/office/powerpoint/2010/main" val="4294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let's explore a fascinating angle in the analysis: the perks of starting flights early. The numbers are quite eye-opening. Surprisingly, 13% of flights that took off early still ended up arriving late. out of this, 2% faced delays of more than 15 minutes.</a:t>
            </a:r>
            <a:r>
              <a:rPr lang="en-US" sz="1200" b="0" i="0" kern="1200" baseline="0" dirty="0" smtClean="0">
                <a:solidFill>
                  <a:schemeClr val="tx1"/>
                </a:solidFill>
                <a:effectLst/>
                <a:latin typeface="+mn-lt"/>
                <a:ea typeface="+mn-ea"/>
                <a:cs typeface="+mn-cs"/>
              </a:rPr>
              <a:t> That’s</a:t>
            </a:r>
            <a:r>
              <a:rPr lang="en-US" sz="1200" b="0" i="0" kern="1200" dirty="0" smtClean="0">
                <a:solidFill>
                  <a:schemeClr val="tx1"/>
                </a:solidFill>
                <a:effectLst/>
                <a:latin typeface="+mn-lt"/>
                <a:ea typeface="+mn-ea"/>
                <a:cs typeface="+mn-cs"/>
              </a:rPr>
              <a:t> a whopping 1700 flights in just two months fell into this category.</a:t>
            </a:r>
          </a:p>
          <a:p>
            <a:r>
              <a:rPr lang="en-US" sz="1200" b="0" i="0" kern="1200" dirty="0" smtClean="0">
                <a:solidFill>
                  <a:schemeClr val="tx1"/>
                </a:solidFill>
                <a:effectLst/>
                <a:latin typeface="+mn-lt"/>
                <a:ea typeface="+mn-ea"/>
                <a:cs typeface="+mn-cs"/>
              </a:rPr>
              <a:t>Naturally, the question arises: why on earth is this happening? What's causing these early birds to miss their on-time targets? </a:t>
            </a:r>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19</a:t>
            </a:fld>
            <a:endParaRPr lang="en-US" dirty="0"/>
          </a:p>
        </p:txBody>
      </p:sp>
    </p:spTree>
    <p:extLst>
      <p:ext uri="{BB962C8B-B14F-4D97-AF65-F5344CB8AC3E}">
        <p14:creationId xmlns:p14="http://schemas.microsoft.com/office/powerpoint/2010/main" val="765881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you might have guessed.</a:t>
            </a:r>
            <a:r>
              <a:rPr lang="en-GB" baseline="0" dirty="0" smtClean="0"/>
              <a:t> Speed it is. </a:t>
            </a:r>
            <a:r>
              <a:rPr lang="en-US" sz="1200" b="0" i="0" kern="1200" dirty="0" smtClean="0">
                <a:solidFill>
                  <a:schemeClr val="tx1"/>
                </a:solidFill>
                <a:effectLst/>
                <a:latin typeface="+mn-lt"/>
                <a:ea typeface="+mn-ea"/>
                <a:cs typeface="+mn-cs"/>
              </a:rPr>
              <a:t>These flights are cruising at an unexpectedly sluggish pace. Now, consider this: the typical flying speed for US domestic flights is between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550 to 600 miles per hour.</a:t>
            </a:r>
          </a:p>
          <a:p>
            <a:r>
              <a:rPr lang="en-US" sz="1200" b="0" i="0" kern="1200" dirty="0" smtClean="0">
                <a:solidFill>
                  <a:schemeClr val="tx1"/>
                </a:solidFill>
                <a:effectLst/>
                <a:latin typeface="+mn-lt"/>
                <a:ea typeface="+mn-ea"/>
                <a:cs typeface="+mn-cs"/>
              </a:rPr>
              <a:t>But why the slowdown? Let's toss around a few ideas:</a:t>
            </a:r>
          </a:p>
          <a:p>
            <a:r>
              <a:rPr lang="en-US" sz="1200" b="0" i="0" kern="1200" dirty="0" smtClean="0">
                <a:solidFill>
                  <a:schemeClr val="tx1"/>
                </a:solidFill>
                <a:effectLst/>
                <a:latin typeface="+mn-lt"/>
                <a:ea typeface="+mn-ea"/>
                <a:cs typeface="+mn-cs"/>
              </a:rPr>
              <a:t>First up, we've got the air traffic controllers (ATC) pulling the strings on altitudes and speeds. They might be throwing in some curveballs that affect the flight speed.</a:t>
            </a:r>
          </a:p>
          <a:p>
            <a:r>
              <a:rPr lang="en-US" sz="1200" b="0" i="0" kern="1200" dirty="0" smtClean="0">
                <a:solidFill>
                  <a:schemeClr val="tx1"/>
                </a:solidFill>
                <a:effectLst/>
                <a:latin typeface="+mn-lt"/>
                <a:ea typeface="+mn-ea"/>
                <a:cs typeface="+mn-cs"/>
              </a:rPr>
              <a:t>Then there's the quality of the flights themselves. Are we dealing with some old flights here? It's worth investigating if the aircraft conditions are contributing to this leisurely pace.</a:t>
            </a:r>
          </a:p>
          <a:p>
            <a:r>
              <a:rPr lang="en-US" sz="1200" b="0" i="0" kern="1200" dirty="0" smtClean="0">
                <a:solidFill>
                  <a:schemeClr val="tx1"/>
                </a:solidFill>
                <a:effectLst/>
                <a:latin typeface="+mn-lt"/>
                <a:ea typeface="+mn-ea"/>
                <a:cs typeface="+mn-cs"/>
              </a:rPr>
              <a:t>And let's not forget those holding patterns. Are flights circling around up there, burning precious time in the sky?</a:t>
            </a:r>
          </a:p>
          <a:p>
            <a:r>
              <a:rPr lang="en-US" sz="1200" b="0" i="0" kern="1200" dirty="0" smtClean="0">
                <a:solidFill>
                  <a:schemeClr val="tx1"/>
                </a:solidFill>
                <a:effectLst/>
                <a:latin typeface="+mn-lt"/>
                <a:ea typeface="+mn-ea"/>
                <a:cs typeface="+mn-cs"/>
              </a:rPr>
              <a:t>So, in a nutshell, the need for speed is real, and it seems like we've got a few potential culprits slowing things down.</a:t>
            </a:r>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20</a:t>
            </a:fld>
            <a:endParaRPr lang="en-US" dirty="0"/>
          </a:p>
        </p:txBody>
      </p:sp>
    </p:spTree>
    <p:extLst>
      <p:ext uri="{BB962C8B-B14F-4D97-AF65-F5344CB8AC3E}">
        <p14:creationId xmlns:p14="http://schemas.microsoft.com/office/powerpoint/2010/main" val="4088192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crack into finding the best days to fly in a week. Sundays are usually busy as they are prime for those returning from weekend getaways, and Mondays are the go-to for business commuters jetting off to their work destinations.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If you want to reach on time Tuesday, Wednesdays</a:t>
            </a:r>
            <a:r>
              <a:rPr lang="en-US" sz="1200" kern="1200" baseline="0" dirty="0" smtClean="0">
                <a:solidFill>
                  <a:schemeClr val="tx1"/>
                </a:solidFill>
                <a:effectLst/>
                <a:latin typeface="+mn-lt"/>
                <a:ea typeface="+mn-ea"/>
                <a:cs typeface="+mn-cs"/>
              </a:rPr>
              <a:t> and</a:t>
            </a:r>
            <a:r>
              <a:rPr lang="en-US" sz="1200" kern="1200" dirty="0" smtClean="0">
                <a:solidFill>
                  <a:schemeClr val="tx1"/>
                </a:solidFill>
                <a:effectLst/>
                <a:latin typeface="+mn-lt"/>
                <a:ea typeface="+mn-ea"/>
                <a:cs typeface="+mn-cs"/>
              </a:rPr>
              <a:t> Saturday is your golden ticket. It tends to be a tad less bustling in the US airspace as most of the savvy travelers gear up and head to weekend getaways on Thursdays and Fridays.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As a result, Saturdays tend to be less occupied, and airline operators may choose to bring in more offers or discounts to boost sales on this particular day.</a:t>
            </a:r>
          </a:p>
          <a:p>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22</a:t>
            </a:fld>
            <a:endParaRPr lang="en-US" dirty="0"/>
          </a:p>
        </p:txBody>
      </p:sp>
    </p:spTree>
    <p:extLst>
      <p:ext uri="{BB962C8B-B14F-4D97-AF65-F5344CB8AC3E}">
        <p14:creationId xmlns:p14="http://schemas.microsoft.com/office/powerpoint/2010/main" val="901518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At a high level, this analysis will provide an overview of my approach, which includes data preparation and feature selection. I will also share key insights and visualizations, as well as explore any other potentially valuable data sources.</a:t>
            </a:r>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2</a:t>
            </a:fld>
            <a:endParaRPr lang="en-US" dirty="0"/>
          </a:p>
        </p:txBody>
      </p:sp>
    </p:spTree>
    <p:extLst>
      <p:ext uri="{BB962C8B-B14F-4D97-AF65-F5344CB8AC3E}">
        <p14:creationId xmlns:p14="http://schemas.microsoft.com/office/powerpoint/2010/main" val="3522894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Hartsfield-Jackson Atlanta International Airport takes the crown as the busiest airport in the whole United States with more than 100,000 flights departing and landing in 2 months. Why? Well, first off, it's in the middle of Atlanta, making it a prime spot for connecting flights.</a:t>
            </a:r>
          </a:p>
          <a:p>
            <a:r>
              <a:rPr lang="en-US" sz="1200" b="0" i="0" kern="1200" dirty="0" smtClean="0">
                <a:solidFill>
                  <a:schemeClr val="tx1"/>
                </a:solidFill>
                <a:effectLst/>
                <a:latin typeface="+mn-lt"/>
                <a:ea typeface="+mn-ea"/>
                <a:cs typeface="+mn-cs"/>
              </a:rPr>
              <a:t>And</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it's like the headquarters for the third-biggest airline in the US—Delta Airlines. So, picture this airport as a buzzing hub, with flights coming and going, connecting people all west</a:t>
            </a:r>
            <a:r>
              <a:rPr lang="en-US" sz="1200" b="0" i="0" kern="1200" baseline="0" dirty="0" smtClean="0">
                <a:solidFill>
                  <a:schemeClr val="tx1"/>
                </a:solidFill>
                <a:effectLst/>
                <a:latin typeface="+mn-lt"/>
                <a:ea typeface="+mn-ea"/>
                <a:cs typeface="+mn-cs"/>
              </a:rPr>
              <a:t> and the east coast</a:t>
            </a:r>
            <a:r>
              <a:rPr lang="en-US" sz="1200" b="0" i="0" kern="1200" dirty="0" smtClean="0">
                <a:solidFill>
                  <a:schemeClr val="tx1"/>
                </a:solidFill>
                <a:effectLst/>
                <a:latin typeface="+mn-lt"/>
                <a:ea typeface="+mn-ea"/>
                <a:cs typeface="+mn-cs"/>
              </a:rPr>
              <a:t>. If you're thinking about catching a flight, chances are, Hartsfield-Jackson is in the mix. It's the heart of the action!</a:t>
            </a:r>
          </a:p>
          <a:p>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23</a:t>
            </a:fld>
            <a:endParaRPr lang="en-US" dirty="0"/>
          </a:p>
        </p:txBody>
      </p:sp>
    </p:spTree>
    <p:extLst>
      <p:ext uri="{BB962C8B-B14F-4D97-AF65-F5344CB8AC3E}">
        <p14:creationId xmlns:p14="http://schemas.microsoft.com/office/powerpoint/2010/main" val="1945881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Check out this pie chart breaking down the numbers on airline flight operations in the United States. Now, the big shot in the game? Southwest Airlines take the lead, claiming about 18% of</a:t>
            </a:r>
            <a:r>
              <a:rPr lang="en-US" sz="1200" b="0" i="0" kern="1200" baseline="0" dirty="0" smtClean="0">
                <a:solidFill>
                  <a:schemeClr val="tx1"/>
                </a:solidFill>
                <a:effectLst/>
                <a:latin typeface="+mn-lt"/>
                <a:ea typeface="+mn-ea"/>
                <a:cs typeface="+mn-cs"/>
              </a:rPr>
              <a:t> the market.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Followed by American Airlines,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Delta Airlines and </a:t>
            </a:r>
            <a:r>
              <a:rPr lang="en-US" sz="1200" b="0" i="0" kern="1200" dirty="0" err="1" smtClean="0">
                <a:solidFill>
                  <a:schemeClr val="tx1"/>
                </a:solidFill>
                <a:effectLst/>
                <a:latin typeface="+mn-lt"/>
                <a:ea typeface="+mn-ea"/>
                <a:cs typeface="+mn-cs"/>
              </a:rPr>
              <a:t>Skywest</a:t>
            </a:r>
            <a:r>
              <a:rPr lang="en-US" sz="1200" b="0" i="0" kern="1200" dirty="0" smtClean="0">
                <a:solidFill>
                  <a:schemeClr val="tx1"/>
                </a:solidFill>
                <a:effectLst/>
                <a:latin typeface="+mn-lt"/>
                <a:ea typeface="+mn-ea"/>
                <a:cs typeface="+mn-cs"/>
              </a:rPr>
              <a:t> Airlines</a:t>
            </a:r>
            <a:r>
              <a:rPr lang="en-US" sz="1200" b="0" i="0" kern="1200" baseline="0" dirty="0" smtClean="0">
                <a:solidFill>
                  <a:schemeClr val="tx1"/>
                </a:solidFill>
                <a:effectLst/>
                <a:latin typeface="+mn-lt"/>
                <a:ea typeface="+mn-ea"/>
                <a:cs typeface="+mn-cs"/>
              </a:rPr>
              <a:t> with 13%,</a:t>
            </a:r>
            <a:r>
              <a:rPr lang="en-US" sz="1200" b="0" i="0" kern="1200" dirty="0" smtClean="0">
                <a:solidFill>
                  <a:schemeClr val="tx1"/>
                </a:solidFill>
                <a:effectLst/>
                <a:latin typeface="+mn-lt"/>
                <a:ea typeface="+mn-ea"/>
                <a:cs typeface="+mn-cs"/>
              </a:rPr>
              <a:t> 12.6% and 11.8%, respectively playing in the big leagues too.</a:t>
            </a:r>
          </a:p>
          <a:p>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24</a:t>
            </a:fld>
            <a:endParaRPr lang="en-US" dirty="0"/>
          </a:p>
        </p:txBody>
      </p:sp>
    </p:spTree>
    <p:extLst>
      <p:ext uri="{BB962C8B-B14F-4D97-AF65-F5344CB8AC3E}">
        <p14:creationId xmlns:p14="http://schemas.microsoft.com/office/powerpoint/2010/main" val="1736889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dive into the flight trends during the Christmas and New Year weeks. When it comes to these festive weeks, the skies tend to be quieter. Why? Well, it seems people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prefer to cozy up at home for the celebrations.</a:t>
            </a:r>
          </a:p>
          <a:p>
            <a:r>
              <a:rPr lang="en-US" sz="1200" b="0" i="0" kern="1200" dirty="0" smtClean="0">
                <a:solidFill>
                  <a:schemeClr val="tx1"/>
                </a:solidFill>
                <a:effectLst/>
                <a:latin typeface="+mn-lt"/>
                <a:ea typeface="+mn-ea"/>
                <a:cs typeface="+mn-cs"/>
              </a:rPr>
              <a:t>But, there's a plot twist. Right before the Christmas week hits, there's a sudden surge in flight numbers. Maybe it's last-minute gift shopping or people wanting to land at their holiday destinations just in time for the festivities.</a:t>
            </a:r>
          </a:p>
          <a:p>
            <a:r>
              <a:rPr lang="en-US" sz="1200" b="0" i="0" kern="1200" dirty="0" smtClean="0">
                <a:solidFill>
                  <a:schemeClr val="tx1"/>
                </a:solidFill>
                <a:effectLst/>
                <a:latin typeface="+mn-lt"/>
                <a:ea typeface="+mn-ea"/>
                <a:cs typeface="+mn-cs"/>
              </a:rPr>
              <a:t>So, a calm and quiet Christmas week in the air, but a bit of a sky traffic jam as everyone tries to catch those special</a:t>
            </a:r>
            <a:r>
              <a:rPr lang="en-US" sz="1200" b="0" i="0" kern="1200" baseline="0" dirty="0" smtClean="0">
                <a:solidFill>
                  <a:schemeClr val="tx1"/>
                </a:solidFill>
                <a:effectLst/>
                <a:latin typeface="+mn-lt"/>
                <a:ea typeface="+mn-ea"/>
                <a:cs typeface="+mn-cs"/>
              </a:rPr>
              <a:t> occasions.</a:t>
            </a:r>
            <a:endParaRPr lang="en-US"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25</a:t>
            </a:fld>
            <a:endParaRPr lang="en-US" dirty="0"/>
          </a:p>
        </p:txBody>
      </p:sp>
    </p:spTree>
    <p:extLst>
      <p:ext uri="{BB962C8B-B14F-4D97-AF65-F5344CB8AC3E}">
        <p14:creationId xmlns:p14="http://schemas.microsoft.com/office/powerpoint/2010/main" val="11692554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During these festive seasons, Chicago</a:t>
            </a:r>
            <a:r>
              <a:rPr lang="en-US" sz="1200" b="0" i="0" kern="1200" baseline="0" dirty="0" smtClean="0">
                <a:solidFill>
                  <a:schemeClr val="tx1"/>
                </a:solidFill>
                <a:effectLst/>
                <a:latin typeface="+mn-lt"/>
                <a:ea typeface="+mn-ea"/>
                <a:cs typeface="+mn-cs"/>
              </a:rPr>
              <a:t> is the real hustle – having one of the busiest airport O’Hare with more than 20,000 flights arriving in couple of weeks. </a:t>
            </a:r>
            <a:r>
              <a:rPr lang="en-US" sz="1200" b="0" i="0" kern="1200" dirty="0" smtClean="0">
                <a:solidFill>
                  <a:schemeClr val="tx1"/>
                </a:solidFill>
                <a:effectLst/>
                <a:latin typeface="+mn-lt"/>
                <a:ea typeface="+mn-ea"/>
                <a:cs typeface="+mn-cs"/>
              </a:rPr>
              <a:t>Well, it's not just business travelers passing through; it's all about family reunions and holiday shopping sprees. O'Hare becomes this vibrant crossroads where families come together, and people jet off to buy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those perfect holiday gifts.</a:t>
            </a:r>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26</a:t>
            </a:fld>
            <a:endParaRPr lang="en-US" dirty="0"/>
          </a:p>
        </p:txBody>
      </p:sp>
    </p:spTree>
    <p:extLst>
      <p:ext uri="{BB962C8B-B14F-4D97-AF65-F5344CB8AC3E}">
        <p14:creationId xmlns:p14="http://schemas.microsoft.com/office/powerpoint/2010/main" val="23923550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Check out this graph giving us the</a:t>
            </a:r>
            <a:r>
              <a:rPr lang="en-US" sz="1200" b="0" i="0" kern="1200" baseline="0" dirty="0" smtClean="0">
                <a:solidFill>
                  <a:schemeClr val="tx1"/>
                </a:solidFill>
                <a:effectLst/>
                <a:latin typeface="+mn-lt"/>
                <a:ea typeface="+mn-ea"/>
                <a:cs typeface="+mn-cs"/>
              </a:rPr>
              <a:t> statistics of </a:t>
            </a:r>
            <a:r>
              <a:rPr lang="en-US" sz="1200" b="0" i="0" kern="1200" dirty="0" smtClean="0">
                <a:solidFill>
                  <a:schemeClr val="tx1"/>
                </a:solidFill>
                <a:effectLst/>
                <a:latin typeface="+mn-lt"/>
                <a:ea typeface="+mn-ea"/>
                <a:cs typeface="+mn-cs"/>
              </a:rPr>
              <a:t>flight cancellations in the US for November and December. A staggering 65% of the total 17,000 i.e. almost 10,000 flights hit the cancellation button, and guess who’s responsible? The carriers take the lead, accounting for the majority.</a:t>
            </a:r>
          </a:p>
          <a:p>
            <a:r>
              <a:rPr lang="en-US" sz="1200" b="0" i="0" kern="1200" dirty="0" smtClean="0">
                <a:solidFill>
                  <a:schemeClr val="tx1"/>
                </a:solidFill>
                <a:effectLst/>
                <a:latin typeface="+mn-lt"/>
                <a:ea typeface="+mn-ea"/>
                <a:cs typeface="+mn-cs"/>
              </a:rPr>
              <a:t>Regular maintenance and inspections can be the superheroes here, helping</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 to reduce cancellations. It's like giving the planes a regular check-up, keeping them always</a:t>
            </a:r>
            <a:r>
              <a:rPr lang="en-US" sz="1200" b="0" i="0" kern="1200" baseline="0" dirty="0" smtClean="0">
                <a:solidFill>
                  <a:schemeClr val="tx1"/>
                </a:solidFill>
                <a:effectLst/>
                <a:latin typeface="+mn-lt"/>
                <a:ea typeface="+mn-ea"/>
                <a:cs typeface="+mn-cs"/>
              </a:rPr>
              <a:t> in r</a:t>
            </a:r>
            <a:r>
              <a:rPr lang="en-US" sz="1200" b="0" i="0" kern="1200" dirty="0" smtClean="0">
                <a:solidFill>
                  <a:schemeClr val="tx1"/>
                </a:solidFill>
                <a:effectLst/>
                <a:latin typeface="+mn-lt"/>
                <a:ea typeface="+mn-ea"/>
                <a:cs typeface="+mn-cs"/>
              </a:rPr>
              <a:t>eady for action.</a:t>
            </a:r>
          </a:p>
          <a:p>
            <a:r>
              <a:rPr lang="en-US" sz="1200" b="0" i="0" kern="1200" dirty="0" smtClean="0">
                <a:solidFill>
                  <a:schemeClr val="tx1"/>
                </a:solidFill>
                <a:effectLst/>
                <a:latin typeface="+mn-lt"/>
                <a:ea typeface="+mn-ea"/>
                <a:cs typeface="+mn-cs"/>
              </a:rPr>
              <a:t>But that's not all. Imagine this: If we</a:t>
            </a:r>
            <a:r>
              <a:rPr lang="en-US" sz="1200" b="0" i="0" kern="1200" baseline="0" dirty="0" smtClean="0">
                <a:solidFill>
                  <a:schemeClr val="tx1"/>
                </a:solidFill>
                <a:effectLst/>
                <a:latin typeface="+mn-lt"/>
                <a:ea typeface="+mn-ea"/>
                <a:cs typeface="+mn-cs"/>
              </a:rPr>
              <a:t> could gather </a:t>
            </a:r>
            <a:r>
              <a:rPr lang="en-US" sz="1200" b="0" i="0" kern="1200" dirty="0" smtClean="0">
                <a:solidFill>
                  <a:schemeClr val="tx1"/>
                </a:solidFill>
                <a:effectLst/>
                <a:latin typeface="+mn-lt"/>
                <a:ea typeface="+mn-ea"/>
                <a:cs typeface="+mn-cs"/>
              </a:rPr>
              <a:t>performance data, we could schedule those inspections strategically, cutting down on carrier cancellations.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And by harnessing weather data, we can forecast disruptions and be smart about rescheduling, preventing those cancellations before they even happen.</a:t>
            </a:r>
          </a:p>
          <a:p>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27</a:t>
            </a:fld>
            <a:endParaRPr lang="en-US" dirty="0"/>
          </a:p>
        </p:txBody>
      </p:sp>
    </p:spTree>
    <p:extLst>
      <p:ext uri="{BB962C8B-B14F-4D97-AF65-F5344CB8AC3E}">
        <p14:creationId xmlns:p14="http://schemas.microsoft.com/office/powerpoint/2010/main" val="538485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Expanding the dataset for a deeper analysis can unlock a treasure trove of insights. Here are some additional data sources to consider:</a:t>
            </a:r>
          </a:p>
          <a:p>
            <a:r>
              <a:rPr lang="en-US" sz="1200" b="1" i="0" kern="1200" dirty="0" smtClean="0">
                <a:solidFill>
                  <a:schemeClr val="tx1"/>
                </a:solidFill>
                <a:effectLst/>
                <a:latin typeface="+mn-lt"/>
                <a:ea typeface="+mn-ea"/>
                <a:cs typeface="+mn-cs"/>
              </a:rPr>
              <a:t>Carbon Emission Data:</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Having access to carbon emission data for each flight can provide valuable insights into the environmental impact of air travel. It helps in understanding and mitigating the carbon footprint associated with different routes and airlines.</a:t>
            </a:r>
          </a:p>
          <a:p>
            <a:r>
              <a:rPr lang="en-US" sz="1200" b="1" i="0" kern="1200" dirty="0" smtClean="0">
                <a:solidFill>
                  <a:schemeClr val="tx1"/>
                </a:solidFill>
                <a:effectLst/>
                <a:latin typeface="+mn-lt"/>
                <a:ea typeface="+mn-ea"/>
                <a:cs typeface="+mn-cs"/>
              </a:rPr>
              <a:t>Weather Dataset:</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Incorporating a comprehensive weather dataset can be a game-changer. It enables the identification of less-disrupted flight routes, leading to reduced delays and a smoother overall travel experience for passengers.</a:t>
            </a:r>
          </a:p>
          <a:p>
            <a:r>
              <a:rPr lang="en-US" sz="1200" b="1" i="0" kern="1200" dirty="0" smtClean="0">
                <a:solidFill>
                  <a:schemeClr val="tx1"/>
                </a:solidFill>
                <a:effectLst/>
                <a:latin typeface="+mn-lt"/>
                <a:ea typeface="+mn-ea"/>
                <a:cs typeface="+mn-cs"/>
              </a:rPr>
              <a:t>Flight Performance Dataset:</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Access to flight performance data is crucial for scheduling maintenance and inspections. This dataset can offer insights into the health and efficiency of aircraft, ensuring they are in optimal condition for every flight.</a:t>
            </a:r>
          </a:p>
          <a:p>
            <a:r>
              <a:rPr lang="en-US" sz="1200" b="1" i="0" kern="1200" dirty="0" smtClean="0">
                <a:solidFill>
                  <a:schemeClr val="tx1"/>
                </a:solidFill>
                <a:effectLst/>
                <a:latin typeface="+mn-lt"/>
                <a:ea typeface="+mn-ea"/>
                <a:cs typeface="+mn-cs"/>
              </a:rPr>
              <a:t>Flight Capacity and Seat Information:</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A dataset containing flight capacity and seat information opens up new possibilities. It allows for optimizing load factors, understanding trends in seating preferences, and ultimately improving the efficiency of each flight.</a:t>
            </a:r>
          </a:p>
          <a:p>
            <a:r>
              <a:rPr lang="en-US" sz="1200" b="1" i="0" kern="1200" dirty="0" smtClean="0">
                <a:solidFill>
                  <a:schemeClr val="tx1"/>
                </a:solidFill>
                <a:effectLst/>
                <a:latin typeface="+mn-lt"/>
                <a:ea typeface="+mn-ea"/>
                <a:cs typeface="+mn-cs"/>
              </a:rPr>
              <a:t>Flight Rates Information:</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Including flight rates information provides a holistic view of the business side of air travel. This dataset can offer insights into pricing strategies, market trends, and competitive benchmarking, aiding airlines in making informed decisions.</a:t>
            </a:r>
          </a:p>
          <a:p>
            <a:r>
              <a:rPr lang="en-US" sz="1200" b="0" i="0" kern="1200" dirty="0" smtClean="0">
                <a:solidFill>
                  <a:schemeClr val="tx1"/>
                </a:solidFill>
                <a:effectLst/>
                <a:latin typeface="+mn-lt"/>
                <a:ea typeface="+mn-ea"/>
                <a:cs typeface="+mn-cs"/>
              </a:rPr>
              <a:t>By integrating these diverse datasets, the analysis becomes more comprehensive and insightful, addressing environmental concerns, operational efficiency, customer preferences, and business strategies in the aviation industry.</a:t>
            </a:r>
          </a:p>
          <a:p>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28</a:t>
            </a:fld>
            <a:endParaRPr lang="en-US" dirty="0"/>
          </a:p>
        </p:txBody>
      </p:sp>
    </p:spTree>
    <p:extLst>
      <p:ext uri="{BB962C8B-B14F-4D97-AF65-F5344CB8AC3E}">
        <p14:creationId xmlns:p14="http://schemas.microsoft.com/office/powerpoint/2010/main" val="16963969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Conducting a sustainability vs. profit analysis based on net emissions can be a strategic move for airlines. Here's how it might unfold:</a:t>
            </a:r>
          </a:p>
          <a:p>
            <a:r>
              <a:rPr lang="en-US" sz="1200" b="1" i="0" kern="1200" dirty="0" smtClean="0">
                <a:solidFill>
                  <a:schemeClr val="tx1"/>
                </a:solidFill>
                <a:effectLst/>
                <a:latin typeface="+mn-lt"/>
                <a:ea typeface="+mn-ea"/>
                <a:cs typeface="+mn-cs"/>
              </a:rPr>
              <a:t>Net Emissions Calculation:</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Net emissions can be calculated by multiplying the average airtime of flights by the average passenger count and the emission rate per passenger per hour. For instance, if 100 passengers travel for an average of 2 hours, with an emission rate of 90 kg CO2 per person per hour, the net emissions per flight would be 100 * 2 * 90 = 18,000 kg CO2.</a:t>
            </a:r>
          </a:p>
          <a:p>
            <a:r>
              <a:rPr lang="en-US" sz="1200" b="1" i="0" kern="1200" dirty="0" smtClean="0">
                <a:solidFill>
                  <a:schemeClr val="tx1"/>
                </a:solidFill>
                <a:effectLst/>
                <a:latin typeface="+mn-lt"/>
                <a:ea typeface="+mn-ea"/>
                <a:cs typeface="+mn-cs"/>
              </a:rPr>
              <a:t>Identifying High Emission Airlines: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Using this calculation, </a:t>
            </a:r>
            <a:r>
              <a:rPr lang="en-US" sz="1200" b="0" i="0" kern="1200" dirty="0" err="1" smtClean="0">
                <a:solidFill>
                  <a:schemeClr val="tx1"/>
                </a:solidFill>
                <a:effectLst/>
                <a:latin typeface="+mn-lt"/>
                <a:ea typeface="+mn-ea"/>
                <a:cs typeface="+mn-cs"/>
              </a:rPr>
              <a:t>i've</a:t>
            </a:r>
            <a:r>
              <a:rPr lang="en-US" sz="1200" b="0" i="0" kern="1200" dirty="0" smtClean="0">
                <a:solidFill>
                  <a:schemeClr val="tx1"/>
                </a:solidFill>
                <a:effectLst/>
                <a:latin typeface="+mn-lt"/>
                <a:ea typeface="+mn-ea"/>
                <a:cs typeface="+mn-cs"/>
              </a:rPr>
              <a:t> identified that Alaska Airlines, for example, produces the highest net carbon emissions during these months, reaching 1.7 million kg. This information is crucial for understanding the environmental impact of each airline.</a:t>
            </a:r>
          </a:p>
          <a:p>
            <a:r>
              <a:rPr lang="en-US" sz="1200" b="1" i="0" kern="1200" dirty="0" smtClean="0">
                <a:solidFill>
                  <a:schemeClr val="tx1"/>
                </a:solidFill>
                <a:effectLst/>
                <a:latin typeface="+mn-lt"/>
                <a:ea typeface="+mn-ea"/>
                <a:cs typeface="+mn-cs"/>
              </a:rPr>
              <a:t>Profitability vs. Emissions Correlation:</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Plotting a correlation between profitability and emissions allows for a visual representation of how these factors align or diverge. Flights with low profitability and high emissions become focal points for potential adjustments.</a:t>
            </a:r>
          </a:p>
          <a:p>
            <a:r>
              <a:rPr lang="en-US" sz="1200" b="1" i="0" kern="1200" dirty="0" smtClean="0">
                <a:solidFill>
                  <a:schemeClr val="tx1"/>
                </a:solidFill>
                <a:effectLst/>
                <a:latin typeface="+mn-lt"/>
                <a:ea typeface="+mn-ea"/>
                <a:cs typeface="+mn-cs"/>
              </a:rPr>
              <a:t>Strategic Decision-Making:</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Armed with this correlation, airlines can make strategic decisions. Flights that fall into the quadrant of low profitability and high emissions may be candidates for optimization, rerouting, or even considering alternative transportation modes.</a:t>
            </a:r>
          </a:p>
          <a:p>
            <a:r>
              <a:rPr lang="en-US" sz="1200" b="1" i="0" kern="1200" dirty="0" smtClean="0">
                <a:solidFill>
                  <a:schemeClr val="tx1"/>
                </a:solidFill>
                <a:effectLst/>
                <a:latin typeface="+mn-lt"/>
                <a:ea typeface="+mn-ea"/>
                <a:cs typeface="+mn-cs"/>
              </a:rPr>
              <a:t>Environmental Impact Reduction:</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By cutting down flights that are both less profitable and environmentally impactful, airlines can actively contribute to reducing their overall carbon footprint, aligning with sustainability goals and potentially enhancing their reputation in an environmentally conscious market.</a:t>
            </a:r>
          </a:p>
          <a:p>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29</a:t>
            </a:fld>
            <a:endParaRPr lang="en-US" dirty="0"/>
          </a:p>
        </p:txBody>
      </p:sp>
    </p:spTree>
    <p:extLst>
      <p:ext uri="{BB962C8B-B14F-4D97-AF65-F5344CB8AC3E}">
        <p14:creationId xmlns:p14="http://schemas.microsoft.com/office/powerpoint/2010/main" val="3557714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break down the key takeaways:</a:t>
            </a:r>
          </a:p>
          <a:p>
            <a:r>
              <a:rPr lang="en-US" sz="1200" b="1" i="0" kern="1200" dirty="0" smtClean="0">
                <a:solidFill>
                  <a:schemeClr val="tx1"/>
                </a:solidFill>
                <a:effectLst/>
                <a:latin typeface="+mn-lt"/>
                <a:ea typeface="+mn-ea"/>
                <a:cs typeface="+mn-cs"/>
              </a:rPr>
              <a:t>One in Four Flights Delayed:</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A notable statistic reveals that one in four domestic flights in the United States faces delays. This highlights a substantial impact on the timeliness of air travel within the country.</a:t>
            </a:r>
          </a:p>
          <a:p>
            <a:r>
              <a:rPr lang="en-US" sz="1200" b="1" i="0" kern="1200" dirty="0" smtClean="0">
                <a:solidFill>
                  <a:schemeClr val="tx1"/>
                </a:solidFill>
                <a:effectLst/>
                <a:latin typeface="+mn-lt"/>
                <a:ea typeface="+mn-ea"/>
                <a:cs typeface="+mn-cs"/>
              </a:rPr>
              <a:t>Pinnacle Airlines Leads in Punctuality:</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Pinnacle Airlines stands out with the highest level of punctuality among all airlines. This accomplishment sets them apart in terms of reliability and timely service.</a:t>
            </a:r>
          </a:p>
          <a:p>
            <a:r>
              <a:rPr lang="en-US" sz="1200" b="1" i="0" kern="1200" dirty="0" smtClean="0">
                <a:solidFill>
                  <a:schemeClr val="tx1"/>
                </a:solidFill>
                <a:effectLst/>
                <a:latin typeface="+mn-lt"/>
                <a:ea typeface="+mn-ea"/>
                <a:cs typeface="+mn-cs"/>
              </a:rPr>
              <a:t>Progressive Delays Throughout the Day:</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Delays exhibit a cascading effect as the day progresses. This pattern emphasizes the importance of understanding and addressing the temporal dynamics of flight delays.</a:t>
            </a:r>
          </a:p>
          <a:p>
            <a:r>
              <a:rPr lang="en-US" sz="1200" b="1" i="0" kern="1200" dirty="0" smtClean="0">
                <a:solidFill>
                  <a:schemeClr val="tx1"/>
                </a:solidFill>
                <a:effectLst/>
                <a:latin typeface="+mn-lt"/>
                <a:ea typeface="+mn-ea"/>
                <a:cs typeface="+mn-cs"/>
              </a:rPr>
              <a:t>Impact of Reduced Speed on Delays: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Delays may be influenced by reduced flight speed, potentially attributed to the impact of older engines. This insight suggests a need for evaluating and updating aircraft technology.</a:t>
            </a:r>
          </a:p>
          <a:p>
            <a:r>
              <a:rPr lang="en-US" sz="1200" b="1" i="0" kern="1200" dirty="0" smtClean="0">
                <a:solidFill>
                  <a:schemeClr val="tx1"/>
                </a:solidFill>
                <a:effectLst/>
                <a:latin typeface="+mn-lt"/>
                <a:ea typeface="+mn-ea"/>
                <a:cs typeface="+mn-cs"/>
              </a:rPr>
              <a:t>Incentivizing Flight Demand:</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Airlines can consider introducing special offers and discounts to stimulate flight demand during specific periods. This strategy may help balance load factors and enhance overall operational efficiency.</a:t>
            </a:r>
          </a:p>
          <a:p>
            <a:r>
              <a:rPr lang="en-US" sz="1200" b="1" i="0" kern="1200" dirty="0" smtClean="0">
                <a:solidFill>
                  <a:schemeClr val="tx1"/>
                </a:solidFill>
                <a:effectLst/>
                <a:latin typeface="+mn-lt"/>
                <a:ea typeface="+mn-ea"/>
                <a:cs typeface="+mn-cs"/>
              </a:rPr>
              <a:t>Busy Hubs in Atlanta and Chicago:</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The central locations of Atlanta and Chicago contribute to their status as two of the busiest airports. These hubs play a crucial role in connecting flights and accommodating high passenger volumes.</a:t>
            </a:r>
          </a:p>
          <a:p>
            <a:r>
              <a:rPr lang="en-US" sz="1200" b="1" i="0" kern="1200" dirty="0" smtClean="0">
                <a:solidFill>
                  <a:schemeClr val="tx1"/>
                </a:solidFill>
                <a:effectLst/>
                <a:latin typeface="+mn-lt"/>
                <a:ea typeface="+mn-ea"/>
                <a:cs typeface="+mn-cs"/>
              </a:rPr>
              <a:t>Sustainability vs Profitability:</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The correlation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of sustainability and profitability emerges as a critical consideration. Balancing environmental impact with financial success becomes a key challenge for the aviation industry.</a:t>
            </a:r>
          </a:p>
          <a:p>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30</a:t>
            </a:fld>
            <a:endParaRPr lang="en-US" dirty="0"/>
          </a:p>
        </p:txBody>
      </p:sp>
    </p:spTree>
    <p:extLst>
      <p:ext uri="{BB962C8B-B14F-4D97-AF65-F5344CB8AC3E}">
        <p14:creationId xmlns:p14="http://schemas.microsoft.com/office/powerpoint/2010/main" val="3644198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Tableau and Power BI offer a more user-friendly approach to customization and visualization, requiring minimal coding. On the other hand, Python provides extensive visualization capabilities through libraries like </a:t>
            </a:r>
            <a:r>
              <a:rPr lang="en-US" sz="1200" b="0" i="0" kern="1200" dirty="0" err="1" smtClean="0">
                <a:solidFill>
                  <a:schemeClr val="tx1"/>
                </a:solidFill>
                <a:effectLst/>
                <a:latin typeface="+mn-lt"/>
                <a:ea typeface="+mn-ea"/>
                <a:cs typeface="+mn-cs"/>
              </a:rPr>
              <a:t>Matplotlib</a:t>
            </a:r>
            <a:r>
              <a:rPr lang="en-US" sz="1200" b="0" i="0" kern="1200" dirty="0" smtClean="0">
                <a:solidFill>
                  <a:schemeClr val="tx1"/>
                </a:solidFill>
                <a:effectLst/>
                <a:latin typeface="+mn-lt"/>
                <a:ea typeface="+mn-ea"/>
                <a:cs typeface="+mn-cs"/>
              </a:rPr>
              <a:t>, offering fine-grained control over design. It's worth noting that Python is free and open source, while Tableau and Power BI typically require licenses.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Furthermore, Python boasts better scalability through the use of </a:t>
            </a:r>
            <a:r>
              <a:rPr lang="en-US" sz="1200" b="0" i="0" kern="1200" dirty="0" err="1" smtClean="0">
                <a:solidFill>
                  <a:schemeClr val="tx1"/>
                </a:solidFill>
                <a:effectLst/>
                <a:latin typeface="+mn-lt"/>
                <a:ea typeface="+mn-ea"/>
                <a:cs typeface="+mn-cs"/>
              </a:rPr>
              <a:t>PySpark</a:t>
            </a:r>
            <a:r>
              <a:rPr lang="en-US" sz="1200" b="0" i="0" kern="1200" dirty="0" smtClean="0">
                <a:solidFill>
                  <a:schemeClr val="tx1"/>
                </a:solidFill>
                <a:effectLst/>
                <a:latin typeface="+mn-lt"/>
                <a:ea typeface="+mn-ea"/>
                <a:cs typeface="+mn-cs"/>
              </a:rPr>
              <a:t> and Apache Spark, making it capable of handling enormous datasets, provided the right computer hardware, which sets it apart from Tableau and Power BI in terms of sheer data processing capabilities.</a:t>
            </a:r>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3</a:t>
            </a:fld>
            <a:endParaRPr lang="en-US" dirty="0"/>
          </a:p>
        </p:txBody>
      </p:sp>
    </p:spTree>
    <p:extLst>
      <p:ext uri="{BB962C8B-B14F-4D97-AF65-F5344CB8AC3E}">
        <p14:creationId xmlns:p14="http://schemas.microsoft.com/office/powerpoint/2010/main" val="2434566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framework I've adopted for this analysis comprises several key stages. I began with a set of initial objectives, understanding that these may evolve as the analysis progresses. The stages include:</a:t>
            </a:r>
          </a:p>
          <a:p>
            <a:r>
              <a:rPr lang="en-US" sz="1200" b="1" i="0" kern="1200" dirty="0" smtClean="0">
                <a:solidFill>
                  <a:schemeClr val="tx1"/>
                </a:solidFill>
                <a:effectLst/>
                <a:latin typeface="+mn-lt"/>
                <a:ea typeface="+mn-ea"/>
                <a:cs typeface="+mn-cs"/>
              </a:rPr>
              <a:t>Data Exploration and Analysis:</a:t>
            </a:r>
            <a:r>
              <a:rPr lang="en-US" sz="1200" b="0" i="0" kern="1200" dirty="0" smtClean="0">
                <a:solidFill>
                  <a:schemeClr val="tx1"/>
                </a:solidFill>
                <a:effectLst/>
                <a:latin typeface="+mn-lt"/>
                <a:ea typeface="+mn-ea"/>
                <a:cs typeface="+mn-cs"/>
              </a:rPr>
              <a:t> This step involves delving into the dataset to understand its structure, characteristics, and initial patterns. It sets the foundation for the entire analysis.</a:t>
            </a:r>
          </a:p>
          <a:p>
            <a:r>
              <a:rPr lang="en-US" sz="1200" b="1" i="0" kern="1200" dirty="0" smtClean="0">
                <a:solidFill>
                  <a:schemeClr val="tx1"/>
                </a:solidFill>
                <a:effectLst/>
                <a:latin typeface="+mn-lt"/>
                <a:ea typeface="+mn-ea"/>
                <a:cs typeface="+mn-cs"/>
              </a:rPr>
              <a:t>Handling Missing Values and Sanity Checks:</a:t>
            </a:r>
            <a:r>
              <a:rPr lang="en-US" sz="1200" b="0" i="0" kern="1200" dirty="0" smtClean="0">
                <a:solidFill>
                  <a:schemeClr val="tx1"/>
                </a:solidFill>
                <a:effectLst/>
                <a:latin typeface="+mn-lt"/>
                <a:ea typeface="+mn-ea"/>
                <a:cs typeface="+mn-cs"/>
              </a:rPr>
              <a:t> Addressing missing data and conducting sanity checks is crucial to ensure the quality and reliability of the dataset. This step helps maintain the integrity of the analysis.</a:t>
            </a:r>
          </a:p>
          <a:p>
            <a:r>
              <a:rPr lang="en-US" sz="1200" b="1" i="0" kern="1200" dirty="0" smtClean="0">
                <a:solidFill>
                  <a:schemeClr val="tx1"/>
                </a:solidFill>
                <a:effectLst/>
                <a:latin typeface="+mn-lt"/>
                <a:ea typeface="+mn-ea"/>
                <a:cs typeface="+mn-cs"/>
              </a:rPr>
              <a:t>Analysis and Visualizations:</a:t>
            </a:r>
            <a:r>
              <a:rPr lang="en-US" sz="1200" b="0" i="0" kern="1200" dirty="0" smtClean="0">
                <a:solidFill>
                  <a:schemeClr val="tx1"/>
                </a:solidFill>
                <a:effectLst/>
                <a:latin typeface="+mn-lt"/>
                <a:ea typeface="+mn-ea"/>
                <a:cs typeface="+mn-cs"/>
              </a:rPr>
              <a:t> The heart of the analysis, where I performed</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in-depth examinations, derive insights, and create visualizations to communicate our findings effectively.</a:t>
            </a:r>
          </a:p>
          <a:p>
            <a:r>
              <a:rPr lang="en-US" sz="1200" b="1" i="0" kern="1200" dirty="0" smtClean="0">
                <a:solidFill>
                  <a:schemeClr val="tx1"/>
                </a:solidFill>
                <a:effectLst/>
                <a:latin typeface="+mn-lt"/>
                <a:ea typeface="+mn-ea"/>
                <a:cs typeface="+mn-cs"/>
              </a:rPr>
              <a:t>Key Takeaways:</a:t>
            </a:r>
            <a:r>
              <a:rPr lang="en-US" sz="1200" b="0" i="0" kern="1200" dirty="0" smtClean="0">
                <a:solidFill>
                  <a:schemeClr val="tx1"/>
                </a:solidFill>
                <a:effectLst/>
                <a:latin typeface="+mn-lt"/>
                <a:ea typeface="+mn-ea"/>
                <a:cs typeface="+mn-cs"/>
              </a:rPr>
              <a:t> In the end, I summarized the most critical findings and insights that have emerged from the analysis, which will provide valuable insights and conclusions.</a:t>
            </a:r>
          </a:p>
          <a:p>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4</a:t>
            </a:fld>
            <a:endParaRPr lang="en-US" dirty="0"/>
          </a:p>
        </p:txBody>
      </p:sp>
    </p:spTree>
    <p:extLst>
      <p:ext uri="{BB962C8B-B14F-4D97-AF65-F5344CB8AC3E}">
        <p14:creationId xmlns:p14="http://schemas.microsoft.com/office/powerpoint/2010/main" val="301564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very first step of the analysis was to read the CSV</a:t>
            </a:r>
            <a:r>
              <a:rPr lang="en-GB" baseline="0" dirty="0" smtClean="0"/>
              <a:t> in pandas as a </a:t>
            </a:r>
            <a:r>
              <a:rPr lang="en-GB" baseline="0" dirty="0" err="1" smtClean="0"/>
              <a:t>dataframe</a:t>
            </a:r>
            <a:r>
              <a:rPr lang="en-GB" baseline="0" dirty="0" smtClean="0"/>
              <a:t> and explore the shape. The dataset had over 1 million data points and 110 features. </a:t>
            </a:r>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5</a:t>
            </a:fld>
            <a:endParaRPr lang="en-US" dirty="0"/>
          </a:p>
        </p:txBody>
      </p:sp>
    </p:spTree>
    <p:extLst>
      <p:ext uri="{BB962C8B-B14F-4D97-AF65-F5344CB8AC3E}">
        <p14:creationId xmlns:p14="http://schemas.microsoft.com/office/powerpoint/2010/main" val="482746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Next,</a:t>
            </a:r>
            <a:r>
              <a:rPr lang="en-GB" baseline="0" dirty="0" smtClean="0"/>
              <a:t> I examined the readme file that contained all necessary information regarding the fields. I concluded that the flight data encompassed Quarter 4 data of months November and December only – initial thoughts were that because the data consisted of only 2 months data of a particular year, it wouldn’t be ideal to use them for building predictive models as the traffic is comparatively more in December and as a consequence of this flight delays may be more.</a:t>
            </a:r>
          </a:p>
          <a:p>
            <a:r>
              <a:rPr lang="en-GB" baseline="0" dirty="0" smtClean="0"/>
              <a:t>Furthermore, many features like </a:t>
            </a:r>
            <a:r>
              <a:rPr lang="en-GB" baseline="0" dirty="0" err="1" smtClean="0"/>
              <a:t>reporting_airline</a:t>
            </a:r>
            <a:r>
              <a:rPr lang="en-GB" baseline="0" dirty="0" smtClean="0"/>
              <a:t>, </a:t>
            </a:r>
            <a:r>
              <a:rPr lang="en-GB" sz="1200" b="0" i="0" kern="1200" dirty="0" smtClean="0">
                <a:solidFill>
                  <a:schemeClr val="tx1"/>
                </a:solidFill>
                <a:effectLst/>
                <a:latin typeface="+mn-lt"/>
                <a:ea typeface="+mn-ea"/>
                <a:cs typeface="+mn-cs"/>
              </a:rPr>
              <a:t>DOT_ID, IATA_CODE,</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IATA_CODE, </a:t>
            </a:r>
            <a:r>
              <a:rPr lang="en-GB" sz="1200" b="0" i="0" kern="1200" dirty="0" err="1" smtClean="0">
                <a:solidFill>
                  <a:schemeClr val="tx1"/>
                </a:solidFill>
                <a:effectLst/>
                <a:latin typeface="+mn-lt"/>
                <a:ea typeface="+mn-ea"/>
                <a:cs typeface="+mn-cs"/>
              </a:rPr>
              <a:t>Flight_number</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tail_number</a:t>
            </a:r>
            <a:r>
              <a:rPr lang="en-GB" sz="1200" b="0" i="0" kern="1200" dirty="0" smtClean="0">
                <a:solidFill>
                  <a:schemeClr val="tx1"/>
                </a:solidFill>
                <a:effectLst/>
                <a:latin typeface="+mn-lt"/>
                <a:ea typeface="+mn-ea"/>
                <a:cs typeface="+mn-cs"/>
              </a:rPr>
              <a:t> that uniquely identified airlines could be clubbed together</a:t>
            </a:r>
            <a:r>
              <a:rPr lang="en-GB" sz="1200" b="0" i="0" kern="1200" baseline="0" dirty="0" smtClean="0">
                <a:solidFill>
                  <a:schemeClr val="tx1"/>
                </a:solidFill>
                <a:effectLst/>
                <a:latin typeface="+mn-lt"/>
                <a:ea typeface="+mn-ea"/>
                <a:cs typeface="+mn-cs"/>
              </a:rPr>
              <a:t> as they serve the same purpose of uniquely identifying the flight. Similar conditions applied to origin and destination codes. </a:t>
            </a:r>
            <a:r>
              <a:rPr lang="en-GB" baseline="0" dirty="0" smtClean="0"/>
              <a:t> </a:t>
            </a:r>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6</a:t>
            </a:fld>
            <a:endParaRPr lang="en-US" dirty="0"/>
          </a:p>
        </p:txBody>
      </p:sp>
    </p:spTree>
    <p:extLst>
      <p:ext uri="{BB962C8B-B14F-4D97-AF65-F5344CB8AC3E}">
        <p14:creationId xmlns:p14="http://schemas.microsoft.com/office/powerpoint/2010/main" val="3429692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very first step was to simply plot a correlation</a:t>
            </a:r>
            <a:r>
              <a:rPr lang="en-GB" baseline="0" dirty="0" smtClean="0"/>
              <a:t> plot or a heat map to identify how each features were related to others and how easily the likelihood of one feature could be predicted from others.</a:t>
            </a:r>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7</a:t>
            </a:fld>
            <a:endParaRPr lang="en-US" dirty="0"/>
          </a:p>
        </p:txBody>
      </p:sp>
    </p:spTree>
    <p:extLst>
      <p:ext uri="{BB962C8B-B14F-4D97-AF65-F5344CB8AC3E}">
        <p14:creationId xmlns:p14="http://schemas.microsoft.com/office/powerpoint/2010/main" val="314744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a:t>
            </a:r>
            <a:r>
              <a:rPr lang="en-GB" baseline="0" dirty="0" smtClean="0"/>
              <a:t> you can clearly see from this plot, there are a lot of missing values especially in the features towards the end. </a:t>
            </a:r>
          </a:p>
          <a:p>
            <a:pPr marL="171450" indent="-171450">
              <a:buFont typeface="Arial" panose="020B0604020202020204" pitchFamily="34" charset="0"/>
              <a:buChar char="•"/>
            </a:pPr>
            <a:r>
              <a:rPr lang="en-GB" dirty="0" smtClean="0"/>
              <a:t>Some features have high correlation</a:t>
            </a:r>
            <a:r>
              <a:rPr lang="en-GB" baseline="0" dirty="0" smtClean="0"/>
              <a:t> and prove multi-collinearity</a:t>
            </a:r>
          </a:p>
          <a:p>
            <a:pPr marL="171450" indent="-171450">
              <a:buFont typeface="Arial" panose="020B0604020202020204" pitchFamily="34" charset="0"/>
              <a:buChar char="•"/>
            </a:pPr>
            <a:r>
              <a:rPr lang="en-GB" baseline="0" dirty="0" smtClean="0"/>
              <a:t>In order to have a better analysis, I transformed this into a light dataset containing 30 features.</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8</a:t>
            </a:fld>
            <a:endParaRPr lang="en-US" dirty="0"/>
          </a:p>
        </p:txBody>
      </p:sp>
    </p:spTree>
    <p:extLst>
      <p:ext uri="{BB962C8B-B14F-4D97-AF65-F5344CB8AC3E}">
        <p14:creationId xmlns:p14="http://schemas.microsoft.com/office/powerpoint/2010/main" val="2568776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Plot of a revised</a:t>
            </a:r>
            <a:r>
              <a:rPr lang="en-GB" baseline="0" dirty="0" smtClean="0"/>
              <a:t> </a:t>
            </a:r>
            <a:r>
              <a:rPr lang="en-GB" baseline="0" dirty="0" err="1" smtClean="0"/>
              <a:t>heatmap</a:t>
            </a:r>
            <a:r>
              <a:rPr lang="en-GB" baseline="0" dirty="0" smtClean="0"/>
              <a:t> with 30 features.</a:t>
            </a:r>
          </a:p>
          <a:p>
            <a:pPr marL="171450" indent="-171450">
              <a:buFont typeface="Arial" panose="020B0604020202020204" pitchFamily="34" charset="0"/>
              <a:buChar char="•"/>
            </a:pPr>
            <a:r>
              <a:rPr lang="en-GB" baseline="0" dirty="0" smtClean="0"/>
              <a:t>Strong correlation between delays and scheduled departure and arrival times</a:t>
            </a:r>
          </a:p>
          <a:p>
            <a:pPr marL="171450" indent="-171450">
              <a:buFont typeface="Arial" panose="020B0604020202020204" pitchFamily="34" charset="0"/>
              <a:buChar char="•"/>
            </a:pPr>
            <a:r>
              <a:rPr lang="en-GB" baseline="0" dirty="0" smtClean="0"/>
              <a:t>This helps in building predictive models capable of predicting delays given a scheduled departure/arrival time (using decision trees/random forests)</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5A01C38D-F26D-4167-83EF-8774BC62D548}" type="slidenum">
              <a:rPr lang="en-US" smtClean="0"/>
              <a:t>9</a:t>
            </a:fld>
            <a:endParaRPr lang="en-US" dirty="0"/>
          </a:p>
        </p:txBody>
      </p:sp>
    </p:spTree>
    <p:extLst>
      <p:ext uri="{BB962C8B-B14F-4D97-AF65-F5344CB8AC3E}">
        <p14:creationId xmlns:p14="http://schemas.microsoft.com/office/powerpoint/2010/main" val="7291738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xmlns=""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xmlns=""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xmlns=""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xmlns=""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xmlns=""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xmlns=""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xmlns=""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xmlns=""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xmlns=""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xmlns=""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xmlns=""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xmlns=""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xmlns=""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dirty="0"/>
              <a:t>Click to edit Master title style</a:t>
            </a:r>
          </a:p>
        </p:txBody>
      </p:sp>
      <p:sp>
        <p:nvSpPr>
          <p:cNvPr id="3" name="Text Placeholder 2">
            <a:extLst>
              <a:ext uri="{FF2B5EF4-FFF2-40B4-BE49-F238E27FC236}">
                <a16:creationId xmlns:a16="http://schemas.microsoft.com/office/drawing/2014/main" xmlns=""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11/16/2023</a:t>
            </a:fld>
            <a:endParaRPr lang="en-US" dirty="0"/>
          </a:p>
        </p:txBody>
      </p:sp>
      <p:sp>
        <p:nvSpPr>
          <p:cNvPr id="5" name="Footer Placeholder 4">
            <a:extLst>
              <a:ext uri="{FF2B5EF4-FFF2-40B4-BE49-F238E27FC236}">
                <a16:creationId xmlns:a16="http://schemas.microsoft.com/office/drawing/2014/main" xmlns=""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FF0000"/>
                </a:solidFill>
              </a:defRPr>
            </a:lvl1pPr>
          </a:lstStyle>
          <a:p>
            <a:endParaRPr lang="en-US" dirty="0"/>
          </a:p>
        </p:txBody>
      </p:sp>
      <p:sp>
        <p:nvSpPr>
          <p:cNvPr id="6" name="Slide Number Placeholder 5">
            <a:extLst>
              <a:ext uri="{FF2B5EF4-FFF2-40B4-BE49-F238E27FC236}">
                <a16:creationId xmlns:a16="http://schemas.microsoft.com/office/drawing/2014/main" xmlns=""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dirty="0"/>
          </a:p>
        </p:txBody>
      </p:sp>
      <p:cxnSp>
        <p:nvCxnSpPr>
          <p:cNvPr id="8" name="Straight Connector 7">
            <a:extLst>
              <a:ext uri="{FF2B5EF4-FFF2-40B4-BE49-F238E27FC236}">
                <a16:creationId xmlns:a16="http://schemas.microsoft.com/office/drawing/2014/main" xmlns=""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7.png"/><Relationship Id="rId5" Type="http://schemas.openxmlformats.org/officeDocument/2006/relationships/image" Target="../media/image16.svg"/><Relationship Id="rId10" Type="http://schemas.openxmlformats.org/officeDocument/2006/relationships/image" Target="../media/image6.png"/><Relationship Id="rId9" Type="http://schemas.openxmlformats.org/officeDocument/2006/relationships/image" Target="../media/image20.sv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slide" Target="slide3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3.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F8D61-9318-4DC8-A868-2B1BFDD2B2C0}"/>
              </a:ext>
            </a:extLst>
          </p:cNvPr>
          <p:cNvSpPr>
            <a:spLocks noGrp="1"/>
          </p:cNvSpPr>
          <p:nvPr>
            <p:ph type="ctrTitle"/>
          </p:nvPr>
        </p:nvSpPr>
        <p:spPr>
          <a:xfrm>
            <a:off x="847725" y="2152650"/>
            <a:ext cx="9810750" cy="1981200"/>
          </a:xfrm>
        </p:spPr>
        <p:txBody>
          <a:bodyPr/>
          <a:lstStyle/>
          <a:p>
            <a:r>
              <a:rPr lang="en-US" dirty="0"/>
              <a:t>Case study – </a:t>
            </a:r>
            <a:r>
              <a:rPr lang="en-US" dirty="0" smtClean="0"/>
              <a:t>‘Flight Data Analysis’</a:t>
            </a:r>
            <a:r>
              <a:rPr lang="en-US" dirty="0"/>
              <a:t/>
            </a:r>
            <a:br>
              <a:rPr lang="en-US" dirty="0"/>
            </a:br>
            <a:r>
              <a:rPr lang="en-US" dirty="0"/>
              <a:t/>
            </a:r>
            <a:br>
              <a:rPr lang="en-US" dirty="0"/>
            </a:br>
            <a:r>
              <a:rPr lang="en-US" sz="2800" dirty="0" smtClean="0"/>
              <a:t>US Department of Transportation</a:t>
            </a:r>
            <a:endParaRPr lang="en-US" sz="2800" dirty="0"/>
          </a:p>
        </p:txBody>
      </p:sp>
      <p:sp>
        <p:nvSpPr>
          <p:cNvPr id="5" name="Title 1">
            <a:extLst>
              <a:ext uri="{FF2B5EF4-FFF2-40B4-BE49-F238E27FC236}">
                <a16:creationId xmlns:a16="http://schemas.microsoft.com/office/drawing/2014/main" xmlns=""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About this deck</a:t>
            </a:r>
          </a:p>
        </p:txBody>
      </p:sp>
      <p:sp>
        <p:nvSpPr>
          <p:cNvPr id="4" name="Subtitle 2">
            <a:extLst>
              <a:ext uri="{FF2B5EF4-FFF2-40B4-BE49-F238E27FC236}">
                <a16:creationId xmlns:a16="http://schemas.microsoft.com/office/drawing/2014/main" xmlns=""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u="sng" dirty="0"/>
              <a:t>This is prepared as response to </a:t>
            </a:r>
            <a:r>
              <a:rPr lang="en-US" sz="1200" u="sng" dirty="0" smtClean="0"/>
              <a:t>flight data analysis case </a:t>
            </a:r>
            <a:r>
              <a:rPr lang="en-US" sz="1200" u="sng" dirty="0" smtClean="0"/>
              <a:t>study</a:t>
            </a:r>
            <a:endParaRPr lang="en-US" sz="1200" u="sng" dirty="0"/>
          </a:p>
        </p:txBody>
      </p:sp>
    </p:spTree>
    <p:extLst>
      <p:ext uri="{BB962C8B-B14F-4D97-AF65-F5344CB8AC3E}">
        <p14:creationId xmlns:p14="http://schemas.microsoft.com/office/powerpoint/2010/main" val="2997580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lstStyle/>
          <a:p>
            <a:pPr lvl="0" defTabSz="889000">
              <a:spcAft>
                <a:spcPct val="35000"/>
              </a:spcAft>
            </a:pPr>
            <a:r>
              <a:rPr lang="en-US" dirty="0"/>
              <a:t>Handling Missing Values and Performing Sanity Checks</a:t>
            </a:r>
            <a:endParaRPr lang="en-IN" dirty="0"/>
          </a:p>
        </p:txBody>
      </p:sp>
      <p:sp>
        <p:nvSpPr>
          <p:cNvPr id="7" name="Rounded Rectangle 6"/>
          <p:cNvSpPr/>
          <p:nvPr/>
        </p:nvSpPr>
        <p:spPr>
          <a:xfrm>
            <a:off x="587940" y="1604211"/>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8" name="Group 7"/>
          <p:cNvGrpSpPr/>
          <p:nvPr/>
        </p:nvGrpSpPr>
        <p:grpSpPr>
          <a:xfrm>
            <a:off x="843212" y="1846720"/>
            <a:ext cx="2297447" cy="1458879"/>
            <a:chOff x="255273" y="1827588"/>
            <a:chExt cx="2297447" cy="1458879"/>
          </a:xfrm>
        </p:grpSpPr>
        <p:sp>
          <p:nvSpPr>
            <p:cNvPr id="21" name="Rounded Rectangle 20"/>
            <p:cNvSpPr/>
            <p:nvPr/>
          </p:nvSpPr>
          <p:spPr>
            <a:xfrm>
              <a:off x="255273" y="1827588"/>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Rounded Rectangle 5"/>
            <p:cNvSpPr/>
            <p:nvPr/>
          </p:nvSpPr>
          <p:spPr>
            <a:xfrm>
              <a:off x="298002" y="1870317"/>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r>
                <a:rPr lang="en-US" sz="1400" dirty="0" smtClean="0"/>
                <a:t>Read CSV as Data Frame</a:t>
              </a:r>
            </a:p>
            <a:p>
              <a:r>
                <a:rPr lang="en-US" sz="1400" dirty="0" smtClean="0"/>
                <a:t>1 million data points and 110 fields</a:t>
              </a:r>
              <a:endParaRPr lang="en-US" sz="1400" dirty="0"/>
            </a:p>
          </p:txBody>
        </p:sp>
      </p:grpSp>
      <p:sp>
        <p:nvSpPr>
          <p:cNvPr id="9" name="Rounded Rectangle 8"/>
          <p:cNvSpPr/>
          <p:nvPr/>
        </p:nvSpPr>
        <p:spPr>
          <a:xfrm>
            <a:off x="4692003" y="1604211"/>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0" name="Group 9"/>
          <p:cNvGrpSpPr/>
          <p:nvPr/>
        </p:nvGrpSpPr>
        <p:grpSpPr>
          <a:xfrm>
            <a:off x="4947275" y="1846720"/>
            <a:ext cx="2297447" cy="1458879"/>
            <a:chOff x="3063265" y="1827588"/>
            <a:chExt cx="2297447" cy="1458879"/>
          </a:xfrm>
        </p:grpSpPr>
        <p:sp>
          <p:nvSpPr>
            <p:cNvPr id="19" name="Rounded Rectangle 18"/>
            <p:cNvSpPr/>
            <p:nvPr/>
          </p:nvSpPr>
          <p:spPr>
            <a:xfrm>
              <a:off x="3063265" y="1827588"/>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Rounded Rectangle 8"/>
            <p:cNvSpPr/>
            <p:nvPr/>
          </p:nvSpPr>
          <p:spPr>
            <a:xfrm>
              <a:off x="3105994" y="1870317"/>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400" kern="1200" dirty="0" smtClean="0"/>
                <a:t>Examining descriptions of each field</a:t>
              </a:r>
              <a:endParaRPr lang="en-US" sz="1400" kern="1200" dirty="0"/>
            </a:p>
          </p:txBody>
        </p:sp>
      </p:grpSp>
      <p:sp>
        <p:nvSpPr>
          <p:cNvPr id="11" name="Rounded Rectangle 10"/>
          <p:cNvSpPr/>
          <p:nvPr/>
        </p:nvSpPr>
        <p:spPr>
          <a:xfrm>
            <a:off x="9051338" y="1587655"/>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2" name="Group 11"/>
          <p:cNvGrpSpPr/>
          <p:nvPr/>
        </p:nvGrpSpPr>
        <p:grpSpPr>
          <a:xfrm>
            <a:off x="9306610" y="1830163"/>
            <a:ext cx="2297447" cy="1458879"/>
            <a:chOff x="5864617" y="1645665"/>
            <a:chExt cx="2297447" cy="1458879"/>
          </a:xfrm>
        </p:grpSpPr>
        <p:sp>
          <p:nvSpPr>
            <p:cNvPr id="17" name="Rounded Rectangle 16"/>
            <p:cNvSpPr/>
            <p:nvPr/>
          </p:nvSpPr>
          <p:spPr>
            <a:xfrm>
              <a:off x="5864617" y="1645665"/>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Rounded Rectangle 11"/>
            <p:cNvSpPr/>
            <p:nvPr/>
          </p:nvSpPr>
          <p:spPr>
            <a:xfrm>
              <a:off x="5907346" y="1688394"/>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400" dirty="0"/>
                <a:t>Plotting a </a:t>
              </a:r>
              <a:r>
                <a:rPr lang="en-US" sz="1400" dirty="0" smtClean="0"/>
                <a:t>Heat map </a:t>
              </a:r>
              <a:r>
                <a:rPr lang="en-US" sz="1400" dirty="0"/>
                <a:t>to Identify Correlations</a:t>
              </a:r>
              <a:endParaRPr lang="en-US" sz="1300" kern="1200" dirty="0"/>
            </a:p>
          </p:txBody>
        </p:sp>
      </p:grpSp>
      <p:sp>
        <p:nvSpPr>
          <p:cNvPr id="13" name="Rounded Rectangle 12"/>
          <p:cNvSpPr/>
          <p:nvPr/>
        </p:nvSpPr>
        <p:spPr>
          <a:xfrm>
            <a:off x="9025565" y="4482756"/>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4" name="Group 13"/>
          <p:cNvGrpSpPr/>
          <p:nvPr/>
        </p:nvGrpSpPr>
        <p:grpSpPr>
          <a:xfrm>
            <a:off x="9280837" y="4725264"/>
            <a:ext cx="2297447" cy="1458879"/>
            <a:chOff x="8682465" y="1675193"/>
            <a:chExt cx="2297447" cy="1458879"/>
          </a:xfrm>
        </p:grpSpPr>
        <p:sp>
          <p:nvSpPr>
            <p:cNvPr id="15" name="Rounded Rectangle 14"/>
            <p:cNvSpPr/>
            <p:nvPr/>
          </p:nvSpPr>
          <p:spPr>
            <a:xfrm>
              <a:off x="8682465" y="1675193"/>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Rounded Rectangle 14"/>
            <p:cNvSpPr/>
            <p:nvPr/>
          </p:nvSpPr>
          <p:spPr>
            <a:xfrm>
              <a:off x="8725194" y="1717922"/>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400" b="1" dirty="0" smtClean="0"/>
                <a:t>Sanity Checks</a:t>
              </a:r>
            </a:p>
            <a:p>
              <a:pPr lvl="0" algn="ctr" defTabSz="577850">
                <a:lnSpc>
                  <a:spcPct val="90000"/>
                </a:lnSpc>
                <a:spcBef>
                  <a:spcPct val="0"/>
                </a:spcBef>
                <a:spcAft>
                  <a:spcPct val="35000"/>
                </a:spcAft>
              </a:pPr>
              <a:r>
                <a:rPr lang="en-US" sz="1400" b="1" kern="1200" dirty="0" smtClean="0"/>
                <a:t>Are the values rationale?</a:t>
              </a:r>
              <a:endParaRPr lang="en-US" sz="1300" b="1" kern="1200" dirty="0"/>
            </a:p>
          </p:txBody>
        </p:sp>
      </p:grpSp>
      <p:sp>
        <p:nvSpPr>
          <p:cNvPr id="23" name="Rounded Rectangle 22"/>
          <p:cNvSpPr/>
          <p:nvPr/>
        </p:nvSpPr>
        <p:spPr>
          <a:xfrm>
            <a:off x="4692003" y="4492132"/>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24" name="Group 23"/>
          <p:cNvGrpSpPr/>
          <p:nvPr/>
        </p:nvGrpSpPr>
        <p:grpSpPr>
          <a:xfrm>
            <a:off x="4947275" y="4734640"/>
            <a:ext cx="2297447" cy="1458879"/>
            <a:chOff x="8682465" y="1675193"/>
            <a:chExt cx="2297447" cy="1458879"/>
          </a:xfrm>
        </p:grpSpPr>
        <p:sp>
          <p:nvSpPr>
            <p:cNvPr id="25" name="Rounded Rectangle 24"/>
            <p:cNvSpPr/>
            <p:nvPr/>
          </p:nvSpPr>
          <p:spPr>
            <a:xfrm>
              <a:off x="8682465" y="1675193"/>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Rounded Rectangle 14"/>
            <p:cNvSpPr/>
            <p:nvPr/>
          </p:nvSpPr>
          <p:spPr>
            <a:xfrm>
              <a:off x="8725194" y="1717922"/>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algn="ctr" defTabSz="577850">
                <a:lnSpc>
                  <a:spcPct val="90000"/>
                </a:lnSpc>
                <a:spcBef>
                  <a:spcPct val="0"/>
                </a:spcBef>
                <a:spcAft>
                  <a:spcPct val="35000"/>
                </a:spcAft>
              </a:pPr>
              <a:endParaRPr lang="en-US" sz="1400" dirty="0" smtClean="0"/>
            </a:p>
            <a:p>
              <a:pPr algn="ctr" defTabSz="577850">
                <a:lnSpc>
                  <a:spcPct val="90000"/>
                </a:lnSpc>
                <a:spcBef>
                  <a:spcPct val="0"/>
                </a:spcBef>
                <a:spcAft>
                  <a:spcPct val="35000"/>
                </a:spcAft>
              </a:pPr>
              <a:r>
                <a:rPr lang="en-US" sz="1400" dirty="0" smtClean="0"/>
                <a:t>Handling </a:t>
              </a:r>
              <a:r>
                <a:rPr lang="en-US" sz="1400" dirty="0"/>
                <a:t>Missing Values: Remove or Impute?</a:t>
              </a:r>
              <a:endParaRPr lang="en-US" sz="1300" dirty="0"/>
            </a:p>
            <a:p>
              <a:pPr lvl="0" algn="ctr" defTabSz="577850">
                <a:lnSpc>
                  <a:spcPct val="90000"/>
                </a:lnSpc>
                <a:spcBef>
                  <a:spcPct val="0"/>
                </a:spcBef>
                <a:spcAft>
                  <a:spcPct val="35000"/>
                </a:spcAft>
              </a:pPr>
              <a:endParaRPr lang="en-US" sz="1400" dirty="0" smtClean="0"/>
            </a:p>
          </p:txBody>
        </p:sp>
      </p:grpSp>
      <p:sp>
        <p:nvSpPr>
          <p:cNvPr id="28" name="Rounded Rectangle 27"/>
          <p:cNvSpPr/>
          <p:nvPr/>
        </p:nvSpPr>
        <p:spPr>
          <a:xfrm>
            <a:off x="618428" y="4475576"/>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29" name="Group 28"/>
          <p:cNvGrpSpPr/>
          <p:nvPr/>
        </p:nvGrpSpPr>
        <p:grpSpPr>
          <a:xfrm>
            <a:off x="873700" y="4718084"/>
            <a:ext cx="2297447" cy="1458879"/>
            <a:chOff x="8682465" y="1675193"/>
            <a:chExt cx="2297447" cy="1458879"/>
          </a:xfrm>
        </p:grpSpPr>
        <p:sp>
          <p:nvSpPr>
            <p:cNvPr id="30" name="Rounded Rectangle 29"/>
            <p:cNvSpPr/>
            <p:nvPr/>
          </p:nvSpPr>
          <p:spPr>
            <a:xfrm>
              <a:off x="8682465" y="1675193"/>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1" name="Rounded Rectangle 14"/>
            <p:cNvSpPr/>
            <p:nvPr/>
          </p:nvSpPr>
          <p:spPr>
            <a:xfrm>
              <a:off x="8725194" y="1717922"/>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400" dirty="0"/>
                <a:t>Missing Arrival Time Data for Cancellations and </a:t>
              </a:r>
              <a:r>
                <a:rPr lang="en-US" sz="1400" dirty="0" smtClean="0"/>
                <a:t>Diversions</a:t>
              </a:r>
              <a:r>
                <a:rPr lang="en-US" sz="1300" dirty="0"/>
                <a:t> </a:t>
              </a:r>
              <a:endParaRPr lang="en-US" sz="1400" dirty="0" smtClean="0"/>
            </a:p>
          </p:txBody>
        </p:sp>
      </p:grpSp>
      <p:sp>
        <p:nvSpPr>
          <p:cNvPr id="32" name="Right Arrow 31"/>
          <p:cNvSpPr/>
          <p:nvPr/>
        </p:nvSpPr>
        <p:spPr>
          <a:xfrm>
            <a:off x="3309257" y="2351314"/>
            <a:ext cx="1284514"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Right Arrow 34"/>
          <p:cNvSpPr/>
          <p:nvPr/>
        </p:nvSpPr>
        <p:spPr>
          <a:xfrm>
            <a:off x="7509349" y="2307390"/>
            <a:ext cx="1284514"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Right Arrow 35"/>
          <p:cNvSpPr/>
          <p:nvPr/>
        </p:nvSpPr>
        <p:spPr>
          <a:xfrm rot="10800000">
            <a:off x="3274074" y="5205015"/>
            <a:ext cx="1284514"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ight Arrow 36"/>
          <p:cNvSpPr/>
          <p:nvPr/>
        </p:nvSpPr>
        <p:spPr>
          <a:xfrm rot="10800000">
            <a:off x="7509349" y="5205015"/>
            <a:ext cx="1284514"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Right Arrow 37"/>
          <p:cNvSpPr/>
          <p:nvPr/>
        </p:nvSpPr>
        <p:spPr>
          <a:xfrm rot="5400000">
            <a:off x="9907856" y="3697674"/>
            <a:ext cx="965409"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ounded Rectangular Callout 32"/>
          <p:cNvSpPr/>
          <p:nvPr/>
        </p:nvSpPr>
        <p:spPr>
          <a:xfrm>
            <a:off x="7244722" y="3402273"/>
            <a:ext cx="4356837" cy="1255878"/>
          </a:xfrm>
          <a:prstGeom prst="wedgeRoundRectCallout">
            <a:avLst>
              <a:gd name="adj1" fmla="val 12789"/>
              <a:gd name="adj2" fmla="val 74619"/>
              <a:gd name="adj3" fmla="val 16667"/>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i="1" dirty="0">
                <a:solidFill>
                  <a:schemeClr val="dk1">
                    <a:hueOff val="0"/>
                    <a:satOff val="0"/>
                    <a:lumOff val="0"/>
                    <a:alphaOff val="0"/>
                  </a:schemeClr>
                </a:solidFill>
              </a:rPr>
              <a:t>All data points, including arrival delays, departure delays, and arrival/departure times, were rational</a:t>
            </a:r>
          </a:p>
          <a:p>
            <a:pPr marL="285750" indent="-285750">
              <a:buFont typeface="Arial" panose="020B0604020202020204" pitchFamily="34" charset="0"/>
              <a:buChar char="•"/>
            </a:pPr>
            <a:r>
              <a:rPr lang="en-US" sz="1400" i="1" dirty="0">
                <a:solidFill>
                  <a:schemeClr val="dk1">
                    <a:hueOff val="0"/>
                    <a:satOff val="0"/>
                    <a:lumOff val="0"/>
                    <a:alphaOff val="0"/>
                  </a:schemeClr>
                </a:solidFill>
              </a:rPr>
              <a:t>Furthermore, all airport codes had unique airport IDs issued by the US DOT, indicating no reuse during this analysis period</a:t>
            </a:r>
            <a:r>
              <a:rPr lang="en-US" sz="1400" i="1" dirty="0" smtClean="0">
                <a:solidFill>
                  <a:schemeClr val="dk1">
                    <a:hueOff val="0"/>
                    <a:satOff val="0"/>
                    <a:lumOff val="0"/>
                    <a:alphaOff val="0"/>
                  </a:schemeClr>
                </a:solidFill>
              </a:rPr>
              <a:t>.</a:t>
            </a:r>
            <a:endParaRPr lang="en-US" sz="1400" i="1" dirty="0">
              <a:solidFill>
                <a:schemeClr val="dk1">
                  <a:hueOff val="0"/>
                  <a:satOff val="0"/>
                  <a:lumOff val="0"/>
                  <a:alphaOff val="0"/>
                </a:schemeClr>
              </a:solidFill>
            </a:endParaRPr>
          </a:p>
        </p:txBody>
      </p:sp>
      <p:sp>
        <p:nvSpPr>
          <p:cNvPr id="34" name="Oval 33"/>
          <p:cNvSpPr/>
          <p:nvPr/>
        </p:nvSpPr>
        <p:spPr>
          <a:xfrm>
            <a:off x="11535555" y="33220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3</a:t>
            </a:r>
            <a:endParaRPr lang="en-GB" b="1" dirty="0"/>
          </a:p>
        </p:txBody>
      </p:sp>
    </p:spTree>
    <p:extLst>
      <p:ext uri="{BB962C8B-B14F-4D97-AF65-F5344CB8AC3E}">
        <p14:creationId xmlns:p14="http://schemas.microsoft.com/office/powerpoint/2010/main" val="2986626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lstStyle/>
          <a:p>
            <a:pPr lvl="0" defTabSz="889000">
              <a:spcAft>
                <a:spcPct val="35000"/>
              </a:spcAft>
            </a:pPr>
            <a:r>
              <a:rPr lang="en-US" dirty="0"/>
              <a:t>Handling Missing Values and Performing Sanity Checks</a:t>
            </a:r>
            <a:endParaRPr lang="en-IN" dirty="0"/>
          </a:p>
        </p:txBody>
      </p:sp>
      <p:sp>
        <p:nvSpPr>
          <p:cNvPr id="7" name="Rounded Rectangle 6"/>
          <p:cNvSpPr/>
          <p:nvPr/>
        </p:nvSpPr>
        <p:spPr>
          <a:xfrm>
            <a:off x="587940" y="1604211"/>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8" name="Group 7"/>
          <p:cNvGrpSpPr/>
          <p:nvPr/>
        </p:nvGrpSpPr>
        <p:grpSpPr>
          <a:xfrm>
            <a:off x="843212" y="1846720"/>
            <a:ext cx="2297447" cy="1458879"/>
            <a:chOff x="255273" y="1827588"/>
            <a:chExt cx="2297447" cy="1458879"/>
          </a:xfrm>
        </p:grpSpPr>
        <p:sp>
          <p:nvSpPr>
            <p:cNvPr id="21" name="Rounded Rectangle 20"/>
            <p:cNvSpPr/>
            <p:nvPr/>
          </p:nvSpPr>
          <p:spPr>
            <a:xfrm>
              <a:off x="255273" y="1827588"/>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Rounded Rectangle 5"/>
            <p:cNvSpPr/>
            <p:nvPr/>
          </p:nvSpPr>
          <p:spPr>
            <a:xfrm>
              <a:off x="298002" y="1870317"/>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r>
                <a:rPr lang="en-US" sz="1400" dirty="0" smtClean="0"/>
                <a:t>Read CSV as Data Frame</a:t>
              </a:r>
            </a:p>
            <a:p>
              <a:r>
                <a:rPr lang="en-US" sz="1400" dirty="0" smtClean="0"/>
                <a:t>1 million data points and 110 fields</a:t>
              </a:r>
              <a:endParaRPr lang="en-US" sz="1400" dirty="0"/>
            </a:p>
          </p:txBody>
        </p:sp>
      </p:grpSp>
      <p:sp>
        <p:nvSpPr>
          <p:cNvPr id="9" name="Rounded Rectangle 8"/>
          <p:cNvSpPr/>
          <p:nvPr/>
        </p:nvSpPr>
        <p:spPr>
          <a:xfrm>
            <a:off x="4692003" y="1604211"/>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0" name="Group 9"/>
          <p:cNvGrpSpPr/>
          <p:nvPr/>
        </p:nvGrpSpPr>
        <p:grpSpPr>
          <a:xfrm>
            <a:off x="4947275" y="1846720"/>
            <a:ext cx="2297447" cy="1458879"/>
            <a:chOff x="3063265" y="1827588"/>
            <a:chExt cx="2297447" cy="1458879"/>
          </a:xfrm>
        </p:grpSpPr>
        <p:sp>
          <p:nvSpPr>
            <p:cNvPr id="19" name="Rounded Rectangle 18"/>
            <p:cNvSpPr/>
            <p:nvPr/>
          </p:nvSpPr>
          <p:spPr>
            <a:xfrm>
              <a:off x="3063265" y="1827588"/>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Rounded Rectangle 8"/>
            <p:cNvSpPr/>
            <p:nvPr/>
          </p:nvSpPr>
          <p:spPr>
            <a:xfrm>
              <a:off x="3105994" y="1870317"/>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400" kern="1200" dirty="0" smtClean="0"/>
                <a:t>Examining descriptions of each field</a:t>
              </a:r>
              <a:endParaRPr lang="en-US" sz="1400" kern="1200" dirty="0"/>
            </a:p>
          </p:txBody>
        </p:sp>
      </p:grpSp>
      <p:sp>
        <p:nvSpPr>
          <p:cNvPr id="11" name="Rounded Rectangle 10"/>
          <p:cNvSpPr/>
          <p:nvPr/>
        </p:nvSpPr>
        <p:spPr>
          <a:xfrm>
            <a:off x="9051338" y="1587655"/>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2" name="Group 11"/>
          <p:cNvGrpSpPr/>
          <p:nvPr/>
        </p:nvGrpSpPr>
        <p:grpSpPr>
          <a:xfrm>
            <a:off x="9306610" y="1830163"/>
            <a:ext cx="2297447" cy="1458879"/>
            <a:chOff x="5864617" y="1645665"/>
            <a:chExt cx="2297447" cy="1458879"/>
          </a:xfrm>
        </p:grpSpPr>
        <p:sp>
          <p:nvSpPr>
            <p:cNvPr id="17" name="Rounded Rectangle 16"/>
            <p:cNvSpPr/>
            <p:nvPr/>
          </p:nvSpPr>
          <p:spPr>
            <a:xfrm>
              <a:off x="5864617" y="1645665"/>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Rounded Rectangle 11"/>
            <p:cNvSpPr/>
            <p:nvPr/>
          </p:nvSpPr>
          <p:spPr>
            <a:xfrm>
              <a:off x="5907346" y="1688394"/>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400" dirty="0"/>
                <a:t>Plotting a </a:t>
              </a:r>
              <a:r>
                <a:rPr lang="en-US" sz="1400" dirty="0" smtClean="0"/>
                <a:t>Heat map </a:t>
              </a:r>
              <a:r>
                <a:rPr lang="en-US" sz="1400" dirty="0"/>
                <a:t>to Identify Correlations</a:t>
              </a:r>
              <a:endParaRPr lang="en-US" sz="1300" kern="1200" dirty="0"/>
            </a:p>
          </p:txBody>
        </p:sp>
      </p:grpSp>
      <p:sp>
        <p:nvSpPr>
          <p:cNvPr id="13" name="Rounded Rectangle 12"/>
          <p:cNvSpPr/>
          <p:nvPr/>
        </p:nvSpPr>
        <p:spPr>
          <a:xfrm>
            <a:off x="9025565" y="4482756"/>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4" name="Group 13"/>
          <p:cNvGrpSpPr/>
          <p:nvPr/>
        </p:nvGrpSpPr>
        <p:grpSpPr>
          <a:xfrm>
            <a:off x="9280837" y="4725264"/>
            <a:ext cx="2297447" cy="1458879"/>
            <a:chOff x="8682465" y="1675193"/>
            <a:chExt cx="2297447" cy="1458879"/>
          </a:xfrm>
        </p:grpSpPr>
        <p:sp>
          <p:nvSpPr>
            <p:cNvPr id="15" name="Rounded Rectangle 14"/>
            <p:cNvSpPr/>
            <p:nvPr/>
          </p:nvSpPr>
          <p:spPr>
            <a:xfrm>
              <a:off x="8682465" y="1675193"/>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Rounded Rectangle 14"/>
            <p:cNvSpPr/>
            <p:nvPr/>
          </p:nvSpPr>
          <p:spPr>
            <a:xfrm>
              <a:off x="8725194" y="1717922"/>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400" dirty="0" smtClean="0"/>
                <a:t>Sanity Checks</a:t>
              </a:r>
            </a:p>
            <a:p>
              <a:pPr lvl="0" algn="ctr" defTabSz="577850">
                <a:lnSpc>
                  <a:spcPct val="90000"/>
                </a:lnSpc>
                <a:spcBef>
                  <a:spcPct val="0"/>
                </a:spcBef>
                <a:spcAft>
                  <a:spcPct val="35000"/>
                </a:spcAft>
              </a:pPr>
              <a:r>
                <a:rPr lang="en-US" sz="1400" kern="1200" dirty="0" smtClean="0"/>
                <a:t>Are the values rationale?</a:t>
              </a:r>
              <a:endParaRPr lang="en-US" sz="1300" kern="1200" dirty="0"/>
            </a:p>
          </p:txBody>
        </p:sp>
      </p:grpSp>
      <p:sp>
        <p:nvSpPr>
          <p:cNvPr id="23" name="Rounded Rectangle 22"/>
          <p:cNvSpPr/>
          <p:nvPr/>
        </p:nvSpPr>
        <p:spPr>
          <a:xfrm>
            <a:off x="4692003" y="4492132"/>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24" name="Group 23"/>
          <p:cNvGrpSpPr/>
          <p:nvPr/>
        </p:nvGrpSpPr>
        <p:grpSpPr>
          <a:xfrm>
            <a:off x="4947275" y="4734640"/>
            <a:ext cx="2297447" cy="1458879"/>
            <a:chOff x="8682465" y="1675193"/>
            <a:chExt cx="2297447" cy="1458879"/>
          </a:xfrm>
        </p:grpSpPr>
        <p:sp>
          <p:nvSpPr>
            <p:cNvPr id="25" name="Rounded Rectangle 24"/>
            <p:cNvSpPr/>
            <p:nvPr/>
          </p:nvSpPr>
          <p:spPr>
            <a:xfrm>
              <a:off x="8682465" y="1675193"/>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Rounded Rectangle 14"/>
            <p:cNvSpPr/>
            <p:nvPr/>
          </p:nvSpPr>
          <p:spPr>
            <a:xfrm>
              <a:off x="8725194" y="1717922"/>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algn="ctr" defTabSz="577850">
                <a:lnSpc>
                  <a:spcPct val="90000"/>
                </a:lnSpc>
                <a:spcBef>
                  <a:spcPct val="0"/>
                </a:spcBef>
                <a:spcAft>
                  <a:spcPct val="35000"/>
                </a:spcAft>
              </a:pPr>
              <a:endParaRPr lang="en-US" sz="1400" b="1" dirty="0" smtClean="0"/>
            </a:p>
            <a:p>
              <a:pPr algn="ctr" defTabSz="577850">
                <a:lnSpc>
                  <a:spcPct val="90000"/>
                </a:lnSpc>
                <a:spcBef>
                  <a:spcPct val="0"/>
                </a:spcBef>
                <a:spcAft>
                  <a:spcPct val="35000"/>
                </a:spcAft>
              </a:pPr>
              <a:r>
                <a:rPr lang="en-US" sz="1400" b="1" dirty="0" smtClean="0"/>
                <a:t>Handling </a:t>
              </a:r>
              <a:r>
                <a:rPr lang="en-US" sz="1400" b="1" dirty="0"/>
                <a:t>Missing Values: Remove or Impute?</a:t>
              </a:r>
              <a:endParaRPr lang="en-US" sz="1300" b="1" dirty="0"/>
            </a:p>
            <a:p>
              <a:pPr lvl="0" algn="ctr" defTabSz="577850">
                <a:lnSpc>
                  <a:spcPct val="90000"/>
                </a:lnSpc>
                <a:spcBef>
                  <a:spcPct val="0"/>
                </a:spcBef>
                <a:spcAft>
                  <a:spcPct val="35000"/>
                </a:spcAft>
              </a:pPr>
              <a:endParaRPr lang="en-US" sz="1400" b="1" dirty="0" smtClean="0"/>
            </a:p>
          </p:txBody>
        </p:sp>
      </p:grpSp>
      <p:sp>
        <p:nvSpPr>
          <p:cNvPr id="28" name="Rounded Rectangle 27"/>
          <p:cNvSpPr/>
          <p:nvPr/>
        </p:nvSpPr>
        <p:spPr>
          <a:xfrm>
            <a:off x="618428" y="4475576"/>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29" name="Group 28"/>
          <p:cNvGrpSpPr/>
          <p:nvPr/>
        </p:nvGrpSpPr>
        <p:grpSpPr>
          <a:xfrm>
            <a:off x="873700" y="4718084"/>
            <a:ext cx="2297447" cy="1458879"/>
            <a:chOff x="8682465" y="1675193"/>
            <a:chExt cx="2297447" cy="1458879"/>
          </a:xfrm>
        </p:grpSpPr>
        <p:sp>
          <p:nvSpPr>
            <p:cNvPr id="30" name="Rounded Rectangle 29"/>
            <p:cNvSpPr/>
            <p:nvPr/>
          </p:nvSpPr>
          <p:spPr>
            <a:xfrm>
              <a:off x="8682465" y="1675193"/>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1" name="Rounded Rectangle 14"/>
            <p:cNvSpPr/>
            <p:nvPr/>
          </p:nvSpPr>
          <p:spPr>
            <a:xfrm>
              <a:off x="8725194" y="1717922"/>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400" dirty="0"/>
                <a:t>Missing Arrival Time Data for Cancellations and </a:t>
              </a:r>
              <a:r>
                <a:rPr lang="en-US" sz="1400" dirty="0" smtClean="0"/>
                <a:t>Diversions</a:t>
              </a:r>
              <a:r>
                <a:rPr lang="en-US" sz="1300" dirty="0"/>
                <a:t> </a:t>
              </a:r>
              <a:endParaRPr lang="en-US" sz="1400" dirty="0" smtClean="0"/>
            </a:p>
          </p:txBody>
        </p:sp>
      </p:grpSp>
      <p:sp>
        <p:nvSpPr>
          <p:cNvPr id="32" name="Right Arrow 31"/>
          <p:cNvSpPr/>
          <p:nvPr/>
        </p:nvSpPr>
        <p:spPr>
          <a:xfrm>
            <a:off x="3309257" y="2351314"/>
            <a:ext cx="1284514"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Right Arrow 34"/>
          <p:cNvSpPr/>
          <p:nvPr/>
        </p:nvSpPr>
        <p:spPr>
          <a:xfrm>
            <a:off x="7509349" y="2307390"/>
            <a:ext cx="1284514"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Right Arrow 35"/>
          <p:cNvSpPr/>
          <p:nvPr/>
        </p:nvSpPr>
        <p:spPr>
          <a:xfrm rot="10800000">
            <a:off x="3274074" y="5205015"/>
            <a:ext cx="1284514"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ight Arrow 36"/>
          <p:cNvSpPr/>
          <p:nvPr/>
        </p:nvSpPr>
        <p:spPr>
          <a:xfrm rot="10800000">
            <a:off x="7509349" y="5205015"/>
            <a:ext cx="1284514"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Right Arrow 37"/>
          <p:cNvSpPr/>
          <p:nvPr/>
        </p:nvSpPr>
        <p:spPr>
          <a:xfrm rot="5400000">
            <a:off x="9907856" y="3697674"/>
            <a:ext cx="965409"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Oval 33"/>
          <p:cNvSpPr/>
          <p:nvPr/>
        </p:nvSpPr>
        <p:spPr>
          <a:xfrm>
            <a:off x="11535555" y="33220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3</a:t>
            </a:r>
            <a:endParaRPr lang="en-GB" b="1" dirty="0"/>
          </a:p>
        </p:txBody>
      </p:sp>
    </p:spTree>
    <p:extLst>
      <p:ext uri="{BB962C8B-B14F-4D97-AF65-F5344CB8AC3E}">
        <p14:creationId xmlns:p14="http://schemas.microsoft.com/office/powerpoint/2010/main" val="1597467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lstStyle/>
          <a:p>
            <a:pPr lvl="0" defTabSz="889000">
              <a:spcAft>
                <a:spcPct val="35000"/>
              </a:spcAft>
            </a:pPr>
            <a:r>
              <a:rPr lang="en-US" dirty="0"/>
              <a:t>Handling Missing Values and Performing Sanity Checks</a:t>
            </a:r>
            <a:endParaRPr lang="en-IN" dirty="0"/>
          </a:p>
        </p:txBody>
      </p:sp>
      <p:sp>
        <p:nvSpPr>
          <p:cNvPr id="7" name="Hexagon 6"/>
          <p:cNvSpPr/>
          <p:nvPr/>
        </p:nvSpPr>
        <p:spPr>
          <a:xfrm>
            <a:off x="1240972" y="2286000"/>
            <a:ext cx="2971800" cy="246017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Hexagon 7"/>
          <p:cNvSpPr/>
          <p:nvPr/>
        </p:nvSpPr>
        <p:spPr>
          <a:xfrm>
            <a:off x="1621972" y="2286000"/>
            <a:ext cx="2971800" cy="2460171"/>
          </a:xfrm>
          <a:prstGeom prst="hexagon">
            <a:avLst/>
          </a:prstGeom>
          <a:solidFill>
            <a:schemeClr val="bg1">
              <a:alpha val="89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p:cNvSpPr txBox="1"/>
          <p:nvPr/>
        </p:nvSpPr>
        <p:spPr>
          <a:xfrm>
            <a:off x="2275114" y="3004457"/>
            <a:ext cx="1796143" cy="1132114"/>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400" b="1" dirty="0" smtClean="0">
                <a:solidFill>
                  <a:prstClr val="black">
                    <a:lumMod val="75000"/>
                    <a:lumOff val="25000"/>
                  </a:prstClr>
                </a:solidFill>
                <a:latin typeface="Segoe UI" panose="020B0502040204020203" pitchFamily="34" charset="0"/>
                <a:cs typeface="Segoe UI" panose="020B0502040204020203" pitchFamily="34" charset="0"/>
              </a:rPr>
              <a:t>Approx. 20,000 data points to be removed or imputed?</a:t>
            </a:r>
          </a:p>
        </p:txBody>
      </p:sp>
      <p:sp>
        <p:nvSpPr>
          <p:cNvPr id="11" name="Right Arrow 10"/>
          <p:cNvSpPr/>
          <p:nvPr/>
        </p:nvSpPr>
        <p:spPr>
          <a:xfrm>
            <a:off x="5225142" y="3230335"/>
            <a:ext cx="2139318" cy="571499"/>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p:cNvSpPr/>
          <p:nvPr/>
        </p:nvSpPr>
        <p:spPr>
          <a:xfrm>
            <a:off x="11535555" y="33220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3</a:t>
            </a:r>
            <a:endParaRPr lang="en-GB" b="1" dirty="0"/>
          </a:p>
        </p:txBody>
      </p:sp>
      <p:sp>
        <p:nvSpPr>
          <p:cNvPr id="4" name="Rounded Rectangle 3"/>
          <p:cNvSpPr/>
          <p:nvPr/>
        </p:nvSpPr>
        <p:spPr>
          <a:xfrm>
            <a:off x="7748043" y="2596242"/>
            <a:ext cx="3102429" cy="1948543"/>
          </a:xfrm>
          <a:prstGeom prst="round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7364460" y="2612571"/>
            <a:ext cx="3869597" cy="2111829"/>
          </a:xfrm>
          <a:prstGeom prst="rect">
            <a:avLst/>
          </a:prstGeom>
        </p:spPr>
        <p:txBody>
          <a:bodyPr vert="horz" wrap="square" lIns="91440" tIns="45720" rIns="91440" bIns="45720" rtlCol="0">
            <a:noAutofit/>
          </a:bodyPr>
          <a:lstStyle/>
          <a:p>
            <a:pPr marL="0" indent="0" algn="ctr">
              <a:lnSpc>
                <a:spcPts val="1800"/>
              </a:lnSpc>
              <a:spcAft>
                <a:spcPts val="600"/>
              </a:spcAft>
              <a:buNone/>
            </a:pPr>
            <a:endParaRPr lang="en-IN" sz="3600" b="1"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lgn="ctr">
              <a:lnSpc>
                <a:spcPts val="1800"/>
              </a:lnSpc>
              <a:spcAft>
                <a:spcPts val="600"/>
              </a:spcAft>
              <a:buNone/>
            </a:pPr>
            <a:endParaRPr lang="en-IN" sz="3600" b="1" dirty="0">
              <a:solidFill>
                <a:prstClr val="black">
                  <a:lumMod val="75000"/>
                  <a:lumOff val="25000"/>
                </a:prstClr>
              </a:solidFill>
              <a:latin typeface="Segoe UI" panose="020B0502040204020203" pitchFamily="34" charset="0"/>
              <a:cs typeface="Segoe UI" panose="020B0502040204020203" pitchFamily="34" charset="0"/>
            </a:endParaRPr>
          </a:p>
          <a:p>
            <a:pPr marL="0" indent="0" algn="ctr">
              <a:lnSpc>
                <a:spcPts val="1800"/>
              </a:lnSpc>
              <a:spcAft>
                <a:spcPts val="600"/>
              </a:spcAft>
              <a:buNone/>
            </a:pPr>
            <a:r>
              <a:rPr lang="en-IN" sz="3600" b="1" dirty="0" smtClean="0">
                <a:solidFill>
                  <a:prstClr val="black">
                    <a:lumMod val="75000"/>
                    <a:lumOff val="25000"/>
                  </a:prstClr>
                </a:solidFill>
                <a:latin typeface="Segoe UI" panose="020B0502040204020203" pitchFamily="34" charset="0"/>
                <a:cs typeface="Segoe UI" panose="020B0502040204020203" pitchFamily="34" charset="0"/>
              </a:rPr>
              <a:t>POTENTIAL</a:t>
            </a:r>
          </a:p>
          <a:p>
            <a:pPr marL="0" indent="0" algn="ctr">
              <a:lnSpc>
                <a:spcPts val="1800"/>
              </a:lnSpc>
              <a:spcAft>
                <a:spcPts val="600"/>
              </a:spcAft>
              <a:buNone/>
            </a:pPr>
            <a:endParaRPr lang="en-IN" sz="3600" b="1" dirty="0">
              <a:solidFill>
                <a:prstClr val="black">
                  <a:lumMod val="75000"/>
                  <a:lumOff val="25000"/>
                </a:prstClr>
              </a:solidFill>
              <a:latin typeface="Segoe UI" panose="020B0502040204020203" pitchFamily="34" charset="0"/>
              <a:cs typeface="Segoe UI" panose="020B0502040204020203" pitchFamily="34" charset="0"/>
            </a:endParaRPr>
          </a:p>
          <a:p>
            <a:pPr marL="0" indent="0" algn="ctr">
              <a:lnSpc>
                <a:spcPts val="1800"/>
              </a:lnSpc>
              <a:spcAft>
                <a:spcPts val="600"/>
              </a:spcAft>
              <a:buNone/>
            </a:pPr>
            <a:r>
              <a:rPr lang="en-IN" sz="3600" b="1" dirty="0" smtClean="0">
                <a:solidFill>
                  <a:prstClr val="black">
                    <a:lumMod val="75000"/>
                    <a:lumOff val="25000"/>
                  </a:prstClr>
                </a:solidFill>
                <a:latin typeface="Segoe UI" panose="020B0502040204020203" pitchFamily="34" charset="0"/>
                <a:cs typeface="Segoe UI" panose="020B0502040204020203" pitchFamily="34" charset="0"/>
              </a:rPr>
              <a:t> DATA LOSS !</a:t>
            </a:r>
          </a:p>
        </p:txBody>
      </p:sp>
    </p:spTree>
    <p:extLst>
      <p:ext uri="{BB962C8B-B14F-4D97-AF65-F5344CB8AC3E}">
        <p14:creationId xmlns:p14="http://schemas.microsoft.com/office/powerpoint/2010/main" val="11138588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lstStyle/>
          <a:p>
            <a:pPr lvl="0" defTabSz="889000">
              <a:spcAft>
                <a:spcPct val="35000"/>
              </a:spcAft>
            </a:pPr>
            <a:r>
              <a:rPr lang="en-US" dirty="0"/>
              <a:t>Handling Missing Values and Performing Sanity Checks</a:t>
            </a:r>
            <a:endParaRPr lang="en-IN" dirty="0"/>
          </a:p>
        </p:txBody>
      </p:sp>
      <p:sp>
        <p:nvSpPr>
          <p:cNvPr id="7" name="Rounded Rectangle 6"/>
          <p:cNvSpPr/>
          <p:nvPr/>
        </p:nvSpPr>
        <p:spPr>
          <a:xfrm>
            <a:off x="587940" y="1604211"/>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8" name="Group 7"/>
          <p:cNvGrpSpPr/>
          <p:nvPr/>
        </p:nvGrpSpPr>
        <p:grpSpPr>
          <a:xfrm>
            <a:off x="843212" y="1846720"/>
            <a:ext cx="2297447" cy="1458879"/>
            <a:chOff x="255273" y="1827588"/>
            <a:chExt cx="2297447" cy="1458879"/>
          </a:xfrm>
        </p:grpSpPr>
        <p:sp>
          <p:nvSpPr>
            <p:cNvPr id="21" name="Rounded Rectangle 20"/>
            <p:cNvSpPr/>
            <p:nvPr/>
          </p:nvSpPr>
          <p:spPr>
            <a:xfrm>
              <a:off x="255273" y="1827588"/>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Rounded Rectangle 5"/>
            <p:cNvSpPr/>
            <p:nvPr/>
          </p:nvSpPr>
          <p:spPr>
            <a:xfrm>
              <a:off x="298002" y="1870317"/>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r>
                <a:rPr lang="en-US" sz="1400" dirty="0" smtClean="0"/>
                <a:t>Read CSV as Data Frame</a:t>
              </a:r>
            </a:p>
            <a:p>
              <a:r>
                <a:rPr lang="en-US" sz="1400" dirty="0" smtClean="0"/>
                <a:t>1 million data points and 110 fields</a:t>
              </a:r>
              <a:endParaRPr lang="en-US" sz="1400" dirty="0"/>
            </a:p>
          </p:txBody>
        </p:sp>
      </p:grpSp>
      <p:sp>
        <p:nvSpPr>
          <p:cNvPr id="9" name="Rounded Rectangle 8"/>
          <p:cNvSpPr/>
          <p:nvPr/>
        </p:nvSpPr>
        <p:spPr>
          <a:xfrm>
            <a:off x="4692003" y="1604211"/>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0" name="Group 9"/>
          <p:cNvGrpSpPr/>
          <p:nvPr/>
        </p:nvGrpSpPr>
        <p:grpSpPr>
          <a:xfrm>
            <a:off x="4947275" y="1846720"/>
            <a:ext cx="2297447" cy="1458879"/>
            <a:chOff x="3063265" y="1827588"/>
            <a:chExt cx="2297447" cy="1458879"/>
          </a:xfrm>
        </p:grpSpPr>
        <p:sp>
          <p:nvSpPr>
            <p:cNvPr id="19" name="Rounded Rectangle 18"/>
            <p:cNvSpPr/>
            <p:nvPr/>
          </p:nvSpPr>
          <p:spPr>
            <a:xfrm>
              <a:off x="3063265" y="1827588"/>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Rounded Rectangle 8"/>
            <p:cNvSpPr/>
            <p:nvPr/>
          </p:nvSpPr>
          <p:spPr>
            <a:xfrm>
              <a:off x="3105994" y="1870317"/>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400" kern="1200" dirty="0" smtClean="0"/>
                <a:t>Examining descriptions of each field</a:t>
              </a:r>
              <a:endParaRPr lang="en-US" sz="1400" kern="1200" dirty="0"/>
            </a:p>
          </p:txBody>
        </p:sp>
      </p:grpSp>
      <p:sp>
        <p:nvSpPr>
          <p:cNvPr id="11" name="Rounded Rectangle 10"/>
          <p:cNvSpPr/>
          <p:nvPr/>
        </p:nvSpPr>
        <p:spPr>
          <a:xfrm>
            <a:off x="9051338" y="1587655"/>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2" name="Group 11"/>
          <p:cNvGrpSpPr/>
          <p:nvPr/>
        </p:nvGrpSpPr>
        <p:grpSpPr>
          <a:xfrm>
            <a:off x="9306610" y="1830163"/>
            <a:ext cx="2297447" cy="1458879"/>
            <a:chOff x="5864617" y="1645665"/>
            <a:chExt cx="2297447" cy="1458879"/>
          </a:xfrm>
        </p:grpSpPr>
        <p:sp>
          <p:nvSpPr>
            <p:cNvPr id="17" name="Rounded Rectangle 16"/>
            <p:cNvSpPr/>
            <p:nvPr/>
          </p:nvSpPr>
          <p:spPr>
            <a:xfrm>
              <a:off x="5864617" y="1645665"/>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Rounded Rectangle 11"/>
            <p:cNvSpPr/>
            <p:nvPr/>
          </p:nvSpPr>
          <p:spPr>
            <a:xfrm>
              <a:off x="5907346" y="1688394"/>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400" dirty="0"/>
                <a:t>Plotting a </a:t>
              </a:r>
              <a:r>
                <a:rPr lang="en-US" sz="1400" dirty="0" smtClean="0"/>
                <a:t>Heat map: Identifying </a:t>
              </a:r>
              <a:r>
                <a:rPr lang="en-US" sz="1400" dirty="0"/>
                <a:t>Correlations</a:t>
              </a:r>
              <a:endParaRPr lang="en-US" sz="1300" kern="1200" dirty="0"/>
            </a:p>
          </p:txBody>
        </p:sp>
      </p:grpSp>
      <p:sp>
        <p:nvSpPr>
          <p:cNvPr id="13" name="Rounded Rectangle 12"/>
          <p:cNvSpPr/>
          <p:nvPr/>
        </p:nvSpPr>
        <p:spPr>
          <a:xfrm>
            <a:off x="9025565" y="4482756"/>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4" name="Group 13"/>
          <p:cNvGrpSpPr/>
          <p:nvPr/>
        </p:nvGrpSpPr>
        <p:grpSpPr>
          <a:xfrm>
            <a:off x="9280837" y="4725264"/>
            <a:ext cx="2297447" cy="1458879"/>
            <a:chOff x="8682465" y="1675193"/>
            <a:chExt cx="2297447" cy="1458879"/>
          </a:xfrm>
        </p:grpSpPr>
        <p:sp>
          <p:nvSpPr>
            <p:cNvPr id="15" name="Rounded Rectangle 14"/>
            <p:cNvSpPr/>
            <p:nvPr/>
          </p:nvSpPr>
          <p:spPr>
            <a:xfrm>
              <a:off x="8682465" y="1675193"/>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Rounded Rectangle 14"/>
            <p:cNvSpPr/>
            <p:nvPr/>
          </p:nvSpPr>
          <p:spPr>
            <a:xfrm>
              <a:off x="8725194" y="1717922"/>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400" dirty="0" smtClean="0"/>
                <a:t>Sanity Checks:</a:t>
              </a:r>
            </a:p>
            <a:p>
              <a:pPr lvl="0" algn="ctr" defTabSz="577850">
                <a:lnSpc>
                  <a:spcPct val="90000"/>
                </a:lnSpc>
                <a:spcBef>
                  <a:spcPct val="0"/>
                </a:spcBef>
                <a:spcAft>
                  <a:spcPct val="35000"/>
                </a:spcAft>
              </a:pPr>
              <a:r>
                <a:rPr lang="en-US" sz="1400" kern="1200" dirty="0" smtClean="0"/>
                <a:t>Are the values rationale?</a:t>
              </a:r>
              <a:endParaRPr lang="en-US" sz="1300" kern="1200" dirty="0"/>
            </a:p>
          </p:txBody>
        </p:sp>
      </p:grpSp>
      <p:sp>
        <p:nvSpPr>
          <p:cNvPr id="23" name="Rounded Rectangle 22"/>
          <p:cNvSpPr/>
          <p:nvPr/>
        </p:nvSpPr>
        <p:spPr>
          <a:xfrm>
            <a:off x="4692003" y="4492132"/>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24" name="Group 23"/>
          <p:cNvGrpSpPr/>
          <p:nvPr/>
        </p:nvGrpSpPr>
        <p:grpSpPr>
          <a:xfrm>
            <a:off x="4947275" y="4734640"/>
            <a:ext cx="2297447" cy="1458879"/>
            <a:chOff x="8682465" y="1675193"/>
            <a:chExt cx="2297447" cy="1458879"/>
          </a:xfrm>
        </p:grpSpPr>
        <p:sp>
          <p:nvSpPr>
            <p:cNvPr id="25" name="Rounded Rectangle 24"/>
            <p:cNvSpPr/>
            <p:nvPr/>
          </p:nvSpPr>
          <p:spPr>
            <a:xfrm>
              <a:off x="8682465" y="1675193"/>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Rounded Rectangle 14"/>
            <p:cNvSpPr/>
            <p:nvPr/>
          </p:nvSpPr>
          <p:spPr>
            <a:xfrm>
              <a:off x="8725194" y="1717922"/>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algn="ctr" defTabSz="577850">
                <a:lnSpc>
                  <a:spcPct val="90000"/>
                </a:lnSpc>
                <a:spcBef>
                  <a:spcPct val="0"/>
                </a:spcBef>
                <a:spcAft>
                  <a:spcPct val="35000"/>
                </a:spcAft>
              </a:pPr>
              <a:endParaRPr lang="en-US" sz="1400" dirty="0" smtClean="0"/>
            </a:p>
            <a:p>
              <a:pPr algn="ctr" defTabSz="577850">
                <a:lnSpc>
                  <a:spcPct val="90000"/>
                </a:lnSpc>
                <a:spcBef>
                  <a:spcPct val="0"/>
                </a:spcBef>
                <a:spcAft>
                  <a:spcPct val="35000"/>
                </a:spcAft>
              </a:pPr>
              <a:r>
                <a:rPr lang="en-US" sz="1400" dirty="0" smtClean="0"/>
                <a:t>Handling </a:t>
              </a:r>
              <a:r>
                <a:rPr lang="en-US" sz="1400" dirty="0"/>
                <a:t>Missing Values</a:t>
              </a:r>
              <a:r>
                <a:rPr lang="en-US" sz="1400" dirty="0" smtClean="0"/>
                <a:t>:</a:t>
              </a:r>
            </a:p>
            <a:p>
              <a:pPr algn="ctr" defTabSz="577850">
                <a:lnSpc>
                  <a:spcPct val="90000"/>
                </a:lnSpc>
                <a:spcBef>
                  <a:spcPct val="0"/>
                </a:spcBef>
                <a:spcAft>
                  <a:spcPct val="35000"/>
                </a:spcAft>
              </a:pPr>
              <a:r>
                <a:rPr lang="en-US" sz="1400" dirty="0" smtClean="0"/>
                <a:t> </a:t>
              </a:r>
              <a:r>
                <a:rPr lang="en-US" sz="1400" dirty="0"/>
                <a:t>Remove or Impute?</a:t>
              </a:r>
              <a:endParaRPr lang="en-US" sz="1300" dirty="0"/>
            </a:p>
            <a:p>
              <a:pPr lvl="0" algn="ctr" defTabSz="577850">
                <a:lnSpc>
                  <a:spcPct val="90000"/>
                </a:lnSpc>
                <a:spcBef>
                  <a:spcPct val="0"/>
                </a:spcBef>
                <a:spcAft>
                  <a:spcPct val="35000"/>
                </a:spcAft>
              </a:pPr>
              <a:endParaRPr lang="en-US" sz="1400" dirty="0" smtClean="0"/>
            </a:p>
          </p:txBody>
        </p:sp>
      </p:grpSp>
      <p:sp>
        <p:nvSpPr>
          <p:cNvPr id="28" name="Rounded Rectangle 27"/>
          <p:cNvSpPr/>
          <p:nvPr/>
        </p:nvSpPr>
        <p:spPr>
          <a:xfrm>
            <a:off x="618428" y="4475576"/>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29" name="Group 28"/>
          <p:cNvGrpSpPr/>
          <p:nvPr/>
        </p:nvGrpSpPr>
        <p:grpSpPr>
          <a:xfrm>
            <a:off x="873700" y="4718084"/>
            <a:ext cx="2297447" cy="1458879"/>
            <a:chOff x="8682465" y="1675193"/>
            <a:chExt cx="2297447" cy="1458879"/>
          </a:xfrm>
        </p:grpSpPr>
        <p:sp>
          <p:nvSpPr>
            <p:cNvPr id="30" name="Rounded Rectangle 29"/>
            <p:cNvSpPr/>
            <p:nvPr/>
          </p:nvSpPr>
          <p:spPr>
            <a:xfrm>
              <a:off x="8682465" y="1675193"/>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1" name="Rounded Rectangle 14"/>
            <p:cNvSpPr/>
            <p:nvPr/>
          </p:nvSpPr>
          <p:spPr>
            <a:xfrm>
              <a:off x="8725194" y="1717922"/>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400" b="1" dirty="0"/>
                <a:t>Missing Arrival Time Data for Cancellations and </a:t>
              </a:r>
              <a:r>
                <a:rPr lang="en-US" sz="1400" b="1" dirty="0" smtClean="0"/>
                <a:t>Diversions</a:t>
              </a:r>
              <a:r>
                <a:rPr lang="en-US" sz="1300" b="1" dirty="0"/>
                <a:t> </a:t>
              </a:r>
              <a:endParaRPr lang="en-US" sz="1400" b="1" dirty="0" smtClean="0"/>
            </a:p>
          </p:txBody>
        </p:sp>
      </p:grpSp>
      <p:sp>
        <p:nvSpPr>
          <p:cNvPr id="32" name="Right Arrow 31"/>
          <p:cNvSpPr/>
          <p:nvPr/>
        </p:nvSpPr>
        <p:spPr>
          <a:xfrm>
            <a:off x="3309257" y="2351314"/>
            <a:ext cx="1284514"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Right Arrow 34"/>
          <p:cNvSpPr/>
          <p:nvPr/>
        </p:nvSpPr>
        <p:spPr>
          <a:xfrm>
            <a:off x="7509349" y="2307390"/>
            <a:ext cx="1284514"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Right Arrow 35"/>
          <p:cNvSpPr/>
          <p:nvPr/>
        </p:nvSpPr>
        <p:spPr>
          <a:xfrm rot="10800000">
            <a:off x="3274074" y="5205015"/>
            <a:ext cx="1284514"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ight Arrow 36"/>
          <p:cNvSpPr/>
          <p:nvPr/>
        </p:nvSpPr>
        <p:spPr>
          <a:xfrm rot="10800000">
            <a:off x="7509349" y="5205015"/>
            <a:ext cx="1284514"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Right Arrow 37"/>
          <p:cNvSpPr/>
          <p:nvPr/>
        </p:nvSpPr>
        <p:spPr>
          <a:xfrm rot="5400000">
            <a:off x="9907856" y="3697674"/>
            <a:ext cx="965409"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Oval 33"/>
          <p:cNvSpPr/>
          <p:nvPr/>
        </p:nvSpPr>
        <p:spPr>
          <a:xfrm>
            <a:off x="11535555" y="33220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3</a:t>
            </a:r>
            <a:endParaRPr lang="en-GB" b="1" dirty="0"/>
          </a:p>
        </p:txBody>
      </p:sp>
    </p:spTree>
    <p:extLst>
      <p:ext uri="{BB962C8B-B14F-4D97-AF65-F5344CB8AC3E}">
        <p14:creationId xmlns:p14="http://schemas.microsoft.com/office/powerpoint/2010/main" val="4026758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2390" y="1670094"/>
            <a:ext cx="4624009" cy="4263111"/>
          </a:xfrm>
        </p:spPr>
      </p:pic>
      <p:sp>
        <p:nvSpPr>
          <p:cNvPr id="3" name="Title 2"/>
          <p:cNvSpPr>
            <a:spLocks noGrp="1"/>
          </p:cNvSpPr>
          <p:nvPr>
            <p:ph type="title"/>
          </p:nvPr>
        </p:nvSpPr>
        <p:spPr/>
        <p:txBody>
          <a:bodyPr/>
          <a:lstStyle/>
          <a:p>
            <a:pPr lvl="0" defTabSz="889000">
              <a:spcAft>
                <a:spcPct val="35000"/>
              </a:spcAft>
            </a:pPr>
            <a:r>
              <a:rPr lang="en-US" dirty="0"/>
              <a:t>Handling Missing Values and Performing Sanity Checks</a:t>
            </a:r>
            <a:endParaRPr lang="en-IN"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0271" y="1670094"/>
            <a:ext cx="4624010" cy="4263111"/>
          </a:xfrm>
          <a:prstGeom prst="rect">
            <a:avLst/>
          </a:prstGeom>
        </p:spPr>
      </p:pic>
      <p:sp>
        <p:nvSpPr>
          <p:cNvPr id="9" name="TextBox 8"/>
          <p:cNvSpPr txBox="1"/>
          <p:nvPr/>
        </p:nvSpPr>
        <p:spPr>
          <a:xfrm>
            <a:off x="762953" y="5933205"/>
            <a:ext cx="5246914" cy="304976"/>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200" i="1" dirty="0" smtClean="0">
                <a:solidFill>
                  <a:prstClr val="black">
                    <a:lumMod val="75000"/>
                    <a:lumOff val="25000"/>
                  </a:prstClr>
                </a:solidFill>
                <a:latin typeface="Segoe UI" panose="020B0502040204020203" pitchFamily="34" charset="0"/>
                <a:cs typeface="Segoe UI" panose="020B0502040204020203" pitchFamily="34" charset="0"/>
              </a:rPr>
              <a:t>Fig3: Correlation plot of diverted vs delay</a:t>
            </a:r>
          </a:p>
        </p:txBody>
      </p:sp>
      <p:sp>
        <p:nvSpPr>
          <p:cNvPr id="10" name="TextBox 9"/>
          <p:cNvSpPr txBox="1"/>
          <p:nvPr/>
        </p:nvSpPr>
        <p:spPr>
          <a:xfrm>
            <a:off x="6745842" y="5933205"/>
            <a:ext cx="5246914" cy="304976"/>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200" i="1" dirty="0" smtClean="0">
                <a:solidFill>
                  <a:prstClr val="black">
                    <a:lumMod val="75000"/>
                    <a:lumOff val="25000"/>
                  </a:prstClr>
                </a:solidFill>
                <a:latin typeface="Segoe UI" panose="020B0502040204020203" pitchFamily="34" charset="0"/>
                <a:cs typeface="Segoe UI" panose="020B0502040204020203" pitchFamily="34" charset="0"/>
              </a:rPr>
              <a:t>Fig4: Correlation plot of cancelled vs delayed</a:t>
            </a:r>
          </a:p>
        </p:txBody>
      </p:sp>
      <p:sp>
        <p:nvSpPr>
          <p:cNvPr id="8" name="Oval 7"/>
          <p:cNvSpPr/>
          <p:nvPr/>
        </p:nvSpPr>
        <p:spPr>
          <a:xfrm>
            <a:off x="11535555" y="33220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3</a:t>
            </a:r>
            <a:endParaRPr lang="en-GB" b="1" dirty="0"/>
          </a:p>
        </p:txBody>
      </p:sp>
      <p:sp>
        <p:nvSpPr>
          <p:cNvPr id="2" name="TextBox 1"/>
          <p:cNvSpPr txBox="1"/>
          <p:nvPr/>
        </p:nvSpPr>
        <p:spPr>
          <a:xfrm>
            <a:off x="4108361" y="6238181"/>
            <a:ext cx="4906850" cy="49747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GB"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Rectangle 3"/>
          <p:cNvSpPr/>
          <p:nvPr/>
        </p:nvSpPr>
        <p:spPr>
          <a:xfrm>
            <a:off x="2541657" y="6233001"/>
            <a:ext cx="8517228" cy="507831"/>
          </a:xfrm>
          <a:prstGeom prst="rect">
            <a:avLst/>
          </a:prstGeom>
        </p:spPr>
        <p:txBody>
          <a:bodyPr wrap="square">
            <a:spAutoFit/>
          </a:bodyPr>
          <a:lstStyle/>
          <a:p>
            <a:pPr>
              <a:lnSpc>
                <a:spcPct val="150000"/>
              </a:lnSpc>
            </a:pPr>
            <a:r>
              <a:rPr lang="en-US" dirty="0" smtClean="0"/>
              <a:t>No </a:t>
            </a:r>
            <a:r>
              <a:rPr lang="en-US" dirty="0"/>
              <a:t>correlation between cancelled, diverted and delayed fields inferred</a:t>
            </a:r>
          </a:p>
        </p:txBody>
      </p:sp>
    </p:spTree>
    <p:extLst>
      <p:ext uri="{BB962C8B-B14F-4D97-AF65-F5344CB8AC3E}">
        <p14:creationId xmlns:p14="http://schemas.microsoft.com/office/powerpoint/2010/main" val="1938723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lstStyle/>
          <a:p>
            <a:pPr lvl="0" defTabSz="889000">
              <a:spcAft>
                <a:spcPct val="35000"/>
              </a:spcAft>
            </a:pPr>
            <a:r>
              <a:rPr lang="en-US" dirty="0"/>
              <a:t>Handling Missing Values and Performing Sanity Checks</a:t>
            </a:r>
            <a:endParaRPr lang="en-IN" dirty="0"/>
          </a:p>
        </p:txBody>
      </p:sp>
      <p:sp>
        <p:nvSpPr>
          <p:cNvPr id="7" name="Hexagon 6"/>
          <p:cNvSpPr/>
          <p:nvPr/>
        </p:nvSpPr>
        <p:spPr>
          <a:xfrm>
            <a:off x="1240972" y="2286000"/>
            <a:ext cx="2971800" cy="246017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Hexagon 7"/>
          <p:cNvSpPr/>
          <p:nvPr/>
        </p:nvSpPr>
        <p:spPr>
          <a:xfrm>
            <a:off x="1621972" y="2286000"/>
            <a:ext cx="2971800" cy="2460171"/>
          </a:xfrm>
          <a:prstGeom prst="hexagon">
            <a:avLst/>
          </a:prstGeom>
          <a:solidFill>
            <a:schemeClr val="bg1">
              <a:alpha val="89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p:cNvSpPr txBox="1"/>
          <p:nvPr/>
        </p:nvSpPr>
        <p:spPr>
          <a:xfrm>
            <a:off x="2275114" y="3004457"/>
            <a:ext cx="1796143" cy="1132114"/>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400" b="1" dirty="0" smtClean="0">
                <a:solidFill>
                  <a:prstClr val="black">
                    <a:lumMod val="75000"/>
                    <a:lumOff val="25000"/>
                  </a:prstClr>
                </a:solidFill>
                <a:latin typeface="Segoe UI" panose="020B0502040204020203" pitchFamily="34" charset="0"/>
                <a:cs typeface="Segoe UI" panose="020B0502040204020203" pitchFamily="34" charset="0"/>
              </a:rPr>
              <a:t>Removing data points of cancelled and diverted flights</a:t>
            </a:r>
          </a:p>
        </p:txBody>
      </p:sp>
      <p:sp>
        <p:nvSpPr>
          <p:cNvPr id="11" name="Right Arrow 10"/>
          <p:cNvSpPr/>
          <p:nvPr/>
        </p:nvSpPr>
        <p:spPr>
          <a:xfrm>
            <a:off x="5026339" y="3230335"/>
            <a:ext cx="2139318" cy="571499"/>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p:cNvSpPr/>
          <p:nvPr/>
        </p:nvSpPr>
        <p:spPr>
          <a:xfrm>
            <a:off x="11535555" y="345080"/>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3</a:t>
            </a:r>
            <a:endParaRPr lang="en-GB" b="1" dirty="0"/>
          </a:p>
        </p:txBody>
      </p:sp>
      <p:sp>
        <p:nvSpPr>
          <p:cNvPr id="4" name="Rounded Rectangle 3"/>
          <p:cNvSpPr/>
          <p:nvPr/>
        </p:nvSpPr>
        <p:spPr>
          <a:xfrm>
            <a:off x="7210629" y="2334984"/>
            <a:ext cx="4177257" cy="2362200"/>
          </a:xfrm>
          <a:prstGeom prst="round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7364458" y="2394856"/>
            <a:ext cx="3869597" cy="2351315"/>
          </a:xfrm>
          <a:prstGeom prst="rect">
            <a:avLst/>
          </a:prstGeom>
        </p:spPr>
        <p:txBody>
          <a:bodyPr vert="horz" wrap="square" lIns="91440" tIns="45720" rIns="91440" bIns="45720" rtlCol="0">
            <a:noAutofit/>
          </a:bodyPr>
          <a:lstStyle/>
          <a:p>
            <a:pPr marL="0" indent="0" algn="ctr">
              <a:lnSpc>
                <a:spcPts val="1800"/>
              </a:lnSpc>
              <a:spcAft>
                <a:spcPts val="600"/>
              </a:spcAft>
              <a:buNone/>
            </a:pPr>
            <a:endParaRPr lang="en-IN" sz="3200" b="1" dirty="0" smtClean="0">
              <a:latin typeface="Segoe UI" panose="020B0502040204020203" pitchFamily="34" charset="0"/>
              <a:cs typeface="Segoe UI" panose="020B0502040204020203" pitchFamily="34" charset="0"/>
            </a:endParaRPr>
          </a:p>
          <a:p>
            <a:pPr marL="0" indent="0" algn="ctr">
              <a:lnSpc>
                <a:spcPts val="1800"/>
              </a:lnSpc>
              <a:spcAft>
                <a:spcPts val="600"/>
              </a:spcAft>
              <a:buNone/>
            </a:pPr>
            <a:endParaRPr lang="en-IN" sz="3200" b="1" dirty="0">
              <a:latin typeface="Segoe UI" panose="020B0502040204020203" pitchFamily="34" charset="0"/>
              <a:cs typeface="Segoe UI" panose="020B0502040204020203" pitchFamily="34" charset="0"/>
            </a:endParaRPr>
          </a:p>
          <a:p>
            <a:pPr marL="0" indent="0" algn="ctr">
              <a:lnSpc>
                <a:spcPts val="1800"/>
              </a:lnSpc>
              <a:spcAft>
                <a:spcPts val="600"/>
              </a:spcAft>
              <a:buNone/>
            </a:pPr>
            <a:r>
              <a:rPr lang="en-IN" sz="3200" b="1" dirty="0" smtClean="0">
                <a:latin typeface="Segoe UI" panose="020B0502040204020203" pitchFamily="34" charset="0"/>
                <a:cs typeface="Segoe UI" panose="020B0502040204020203" pitchFamily="34" charset="0"/>
              </a:rPr>
              <a:t>Missing delay data </a:t>
            </a:r>
          </a:p>
          <a:p>
            <a:pPr marL="0" indent="0" algn="ctr">
              <a:lnSpc>
                <a:spcPts val="1800"/>
              </a:lnSpc>
              <a:spcAft>
                <a:spcPts val="600"/>
              </a:spcAft>
              <a:buNone/>
            </a:pPr>
            <a:endParaRPr lang="en-IN" sz="3200" b="1" dirty="0">
              <a:latin typeface="Segoe UI" panose="020B0502040204020203" pitchFamily="34" charset="0"/>
              <a:cs typeface="Segoe UI" panose="020B0502040204020203" pitchFamily="34" charset="0"/>
            </a:endParaRPr>
          </a:p>
          <a:p>
            <a:pPr marL="0" indent="0" algn="ctr">
              <a:lnSpc>
                <a:spcPts val="1800"/>
              </a:lnSpc>
              <a:spcAft>
                <a:spcPts val="600"/>
              </a:spcAft>
              <a:buNone/>
            </a:pPr>
            <a:r>
              <a:rPr lang="en-IN" sz="3200" b="1" dirty="0" smtClean="0">
                <a:latin typeface="Segoe UI" panose="020B0502040204020203" pitchFamily="34" charset="0"/>
                <a:cs typeface="Segoe UI" panose="020B0502040204020203" pitchFamily="34" charset="0"/>
              </a:rPr>
              <a:t>=</a:t>
            </a:r>
          </a:p>
          <a:p>
            <a:pPr marL="0" indent="0" algn="ctr">
              <a:lnSpc>
                <a:spcPts val="1800"/>
              </a:lnSpc>
              <a:spcAft>
                <a:spcPts val="600"/>
              </a:spcAft>
              <a:buNone/>
            </a:pPr>
            <a:endParaRPr lang="en-IN" sz="3200" b="1" dirty="0">
              <a:latin typeface="Segoe UI" panose="020B0502040204020203" pitchFamily="34" charset="0"/>
              <a:cs typeface="Segoe UI" panose="020B0502040204020203" pitchFamily="34" charset="0"/>
            </a:endParaRPr>
          </a:p>
          <a:p>
            <a:pPr marL="0" indent="0" algn="ctr">
              <a:lnSpc>
                <a:spcPts val="1800"/>
              </a:lnSpc>
              <a:spcAft>
                <a:spcPts val="600"/>
              </a:spcAft>
              <a:buNone/>
            </a:pPr>
            <a:r>
              <a:rPr lang="en-IN" sz="3200" b="1" dirty="0" smtClean="0">
                <a:latin typeface="Segoe UI" panose="020B0502040204020203" pitchFamily="34" charset="0"/>
                <a:cs typeface="Segoe UI" panose="020B0502040204020203" pitchFamily="34" charset="0"/>
              </a:rPr>
              <a:t>NULL</a:t>
            </a:r>
          </a:p>
        </p:txBody>
      </p:sp>
    </p:spTree>
    <p:extLst>
      <p:ext uri="{BB962C8B-B14F-4D97-AF65-F5344CB8AC3E}">
        <p14:creationId xmlns:p14="http://schemas.microsoft.com/office/powerpoint/2010/main" val="1984563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Analysis and Visualisations – On time vs delayed flights</a:t>
            </a:r>
            <a:endParaRPr lang="en-IN" dirty="0"/>
          </a:p>
        </p:txBody>
      </p:sp>
      <p:sp>
        <p:nvSpPr>
          <p:cNvPr id="16" name="TextBox 15"/>
          <p:cNvSpPr txBox="1"/>
          <p:nvPr/>
        </p:nvSpPr>
        <p:spPr>
          <a:xfrm>
            <a:off x="604434" y="6081469"/>
            <a:ext cx="5246914" cy="304976"/>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200" i="1" dirty="0" smtClean="0">
                <a:solidFill>
                  <a:prstClr val="black">
                    <a:lumMod val="75000"/>
                    <a:lumOff val="25000"/>
                  </a:prstClr>
                </a:solidFill>
                <a:latin typeface="Segoe UI" panose="020B0502040204020203" pitchFamily="34" charset="0"/>
                <a:cs typeface="Segoe UI" panose="020B0502040204020203" pitchFamily="34" charset="0"/>
              </a:rPr>
              <a:t>Fig5: On-time vs Delay percentage plot</a:t>
            </a:r>
          </a:p>
        </p:txBody>
      </p:sp>
      <p:sp>
        <p:nvSpPr>
          <p:cNvPr id="17" name="TextBox 16"/>
          <p:cNvSpPr txBox="1"/>
          <p:nvPr/>
        </p:nvSpPr>
        <p:spPr>
          <a:xfrm>
            <a:off x="5347468" y="6088069"/>
            <a:ext cx="5246914" cy="304976"/>
          </a:xfrm>
          <a:prstGeom prst="rect">
            <a:avLst/>
          </a:prstGeom>
        </p:spPr>
        <p:txBody>
          <a:bodyPr vert="horz" wrap="square" lIns="91440" tIns="45720" rIns="91440" bIns="45720" rtlCol="0">
            <a:noAutofit/>
          </a:bodyPr>
          <a:lstStyle/>
          <a:p>
            <a:pPr>
              <a:lnSpc>
                <a:spcPts val="1800"/>
              </a:lnSpc>
              <a:spcAft>
                <a:spcPts val="600"/>
              </a:spcAft>
            </a:pPr>
            <a:r>
              <a:rPr lang="en-IN" sz="1200" i="1" dirty="0" smtClean="0">
                <a:solidFill>
                  <a:prstClr val="black">
                    <a:lumMod val="75000"/>
                    <a:lumOff val="25000"/>
                  </a:prstClr>
                </a:solidFill>
                <a:latin typeface="Segoe UI" panose="020B0502040204020203" pitchFamily="34" charset="0"/>
                <a:cs typeface="Segoe UI" panose="020B0502040204020203" pitchFamily="34" charset="0"/>
              </a:rPr>
              <a:t>Fig6: </a:t>
            </a:r>
            <a:r>
              <a:rPr lang="en-IN" sz="1200" i="1" dirty="0">
                <a:solidFill>
                  <a:prstClr val="black">
                    <a:lumMod val="75000"/>
                    <a:lumOff val="25000"/>
                  </a:prstClr>
                </a:solidFill>
                <a:latin typeface="Segoe UI" panose="020B0502040204020203" pitchFamily="34" charset="0"/>
                <a:cs typeface="Segoe UI" panose="020B0502040204020203" pitchFamily="34" charset="0"/>
              </a:rPr>
              <a:t>On-time vs </a:t>
            </a:r>
            <a:r>
              <a:rPr lang="en-IN" sz="1200" i="1" dirty="0" smtClean="0">
                <a:solidFill>
                  <a:prstClr val="black">
                    <a:lumMod val="75000"/>
                    <a:lumOff val="25000"/>
                  </a:prstClr>
                </a:solidFill>
                <a:latin typeface="Segoe UI" panose="020B0502040204020203" pitchFamily="34" charset="0"/>
                <a:cs typeface="Segoe UI" panose="020B0502040204020203" pitchFamily="34" charset="0"/>
              </a:rPr>
              <a:t>Delay(15 minute threshold) </a:t>
            </a:r>
            <a:r>
              <a:rPr lang="en-IN" sz="1200" i="1" dirty="0">
                <a:solidFill>
                  <a:prstClr val="black">
                    <a:lumMod val="75000"/>
                    <a:lumOff val="25000"/>
                  </a:prstClr>
                </a:solidFill>
                <a:latin typeface="Segoe UI" panose="020B0502040204020203" pitchFamily="34" charset="0"/>
                <a:cs typeface="Segoe UI" panose="020B0502040204020203" pitchFamily="34" charset="0"/>
              </a:rPr>
              <a:t>percentage plot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93" y="1699614"/>
            <a:ext cx="9452675" cy="4380353"/>
          </a:xfrm>
          <a:prstGeom prst="rect">
            <a:avLst/>
          </a:prstGeom>
        </p:spPr>
      </p:pic>
      <p:sp>
        <p:nvSpPr>
          <p:cNvPr id="11" name="Cloud Callout 10"/>
          <p:cNvSpPr/>
          <p:nvPr/>
        </p:nvSpPr>
        <p:spPr>
          <a:xfrm>
            <a:off x="9601199" y="2688772"/>
            <a:ext cx="1986366" cy="1132114"/>
          </a:xfrm>
          <a:prstGeom prst="cloudCallout">
            <a:avLst>
              <a:gd name="adj1" fmla="val -52070"/>
              <a:gd name="adj2" fmla="val 77885"/>
            </a:avLst>
          </a:prstGeom>
          <a:solidFill>
            <a:schemeClr val="accent6">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10071867" y="3048000"/>
            <a:ext cx="1045029" cy="413657"/>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18" name="TextBox 17"/>
          <p:cNvSpPr txBox="1"/>
          <p:nvPr/>
        </p:nvSpPr>
        <p:spPr>
          <a:xfrm>
            <a:off x="10057108" y="3048000"/>
            <a:ext cx="730634" cy="413657"/>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b="1" dirty="0" smtClean="0">
                <a:solidFill>
                  <a:prstClr val="black">
                    <a:lumMod val="75000"/>
                    <a:lumOff val="25000"/>
                  </a:prstClr>
                </a:solidFill>
                <a:latin typeface="Segoe UI" panose="020B0502040204020203" pitchFamily="34" charset="0"/>
                <a:cs typeface="Segoe UI" panose="020B0502040204020203" pitchFamily="34" charset="0"/>
              </a:rPr>
              <a:t>22 % </a:t>
            </a:r>
          </a:p>
        </p:txBody>
      </p:sp>
      <p:sp>
        <p:nvSpPr>
          <p:cNvPr id="19" name="Down Arrow 18"/>
          <p:cNvSpPr/>
          <p:nvPr/>
        </p:nvSpPr>
        <p:spPr>
          <a:xfrm>
            <a:off x="10750933" y="3048000"/>
            <a:ext cx="272143" cy="348342"/>
          </a:xfrm>
          <a:prstGeom prst="downArrow">
            <a:avLst/>
          </a:prstGeom>
          <a:solidFill>
            <a:schemeClr val="tx1">
              <a:alpha val="62000"/>
            </a:schemeClr>
          </a:solidFill>
          <a:ln>
            <a:solidFill>
              <a:schemeClr val="tx1">
                <a:alpha val="6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Oval 19"/>
          <p:cNvSpPr/>
          <p:nvPr/>
        </p:nvSpPr>
        <p:spPr>
          <a:xfrm>
            <a:off x="11535555" y="33220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4</a:t>
            </a:r>
            <a:endParaRPr lang="en-GB" b="1" dirty="0"/>
          </a:p>
        </p:txBody>
      </p:sp>
    </p:spTree>
    <p:extLst>
      <p:ext uri="{BB962C8B-B14F-4D97-AF65-F5344CB8AC3E}">
        <p14:creationId xmlns:p14="http://schemas.microsoft.com/office/powerpoint/2010/main" val="143321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Analysis and </a:t>
            </a:r>
            <a:r>
              <a:rPr lang="en-IN" dirty="0" smtClean="0"/>
              <a:t>Visualisations – Flight delays by carrier</a:t>
            </a:r>
            <a:endParaRPr lang="en-IN" dirty="0"/>
          </a:p>
        </p:txBody>
      </p:sp>
      <p:sp>
        <p:nvSpPr>
          <p:cNvPr id="5" name="TextBox 4"/>
          <p:cNvSpPr txBox="1"/>
          <p:nvPr/>
        </p:nvSpPr>
        <p:spPr>
          <a:xfrm>
            <a:off x="8463642" y="6263818"/>
            <a:ext cx="1883228" cy="402771"/>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200" dirty="0" smtClean="0">
                <a:solidFill>
                  <a:prstClr val="black">
                    <a:lumMod val="75000"/>
                    <a:lumOff val="25000"/>
                  </a:prstClr>
                </a:solidFill>
                <a:latin typeface="Segoe UI" panose="020B0502040204020203" pitchFamily="34" charset="0"/>
                <a:cs typeface="Segoe UI" panose="020B0502040204020203" pitchFamily="34" charset="0"/>
                <a:hlinkClick r:id="rId3" action="ppaction://hlinksldjump"/>
              </a:rPr>
              <a:t>Flight Codes</a:t>
            </a:r>
            <a:endParaRPr lang="en-IN"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6" name="TextBox 5"/>
          <p:cNvSpPr txBox="1"/>
          <p:nvPr/>
        </p:nvSpPr>
        <p:spPr>
          <a:xfrm>
            <a:off x="2691631" y="6323033"/>
            <a:ext cx="5246914" cy="304976"/>
          </a:xfrm>
          <a:prstGeom prst="rect">
            <a:avLst/>
          </a:prstGeom>
        </p:spPr>
        <p:txBody>
          <a:bodyPr vert="horz" wrap="square" lIns="91440" tIns="45720" rIns="91440" bIns="45720" rtlCol="0">
            <a:noAutofit/>
          </a:bodyPr>
          <a:lstStyle/>
          <a:p>
            <a:pPr>
              <a:lnSpc>
                <a:spcPts val="1800"/>
              </a:lnSpc>
              <a:spcAft>
                <a:spcPts val="600"/>
              </a:spcAft>
            </a:pPr>
            <a:r>
              <a:rPr lang="en-IN" sz="1200" i="1" dirty="0" smtClean="0">
                <a:solidFill>
                  <a:prstClr val="black">
                    <a:lumMod val="75000"/>
                    <a:lumOff val="25000"/>
                  </a:prstClr>
                </a:solidFill>
                <a:latin typeface="Segoe UI" panose="020B0502040204020203" pitchFamily="34" charset="0"/>
                <a:cs typeface="Segoe UI" panose="020B0502040204020203" pitchFamily="34" charset="0"/>
              </a:rPr>
              <a:t>Fig7: Delay percentage by carrier codes</a:t>
            </a:r>
            <a:endParaRPr lang="en-IN" sz="1200" i="1"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0" name="Oval 9"/>
          <p:cNvSpPr/>
          <p:nvPr/>
        </p:nvSpPr>
        <p:spPr>
          <a:xfrm>
            <a:off x="11535555" y="33220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4</a:t>
            </a:r>
            <a:endParaRPr lang="en-GB" b="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7672" y="1351729"/>
            <a:ext cx="6976657" cy="4868661"/>
          </a:xfrm>
          <a:prstGeom prst="rect">
            <a:avLst/>
          </a:prstGeom>
        </p:spPr>
      </p:pic>
      <p:sp>
        <p:nvSpPr>
          <p:cNvPr id="15" name="Cloud Callout 14"/>
          <p:cNvSpPr/>
          <p:nvPr/>
        </p:nvSpPr>
        <p:spPr>
          <a:xfrm>
            <a:off x="8371114" y="2332765"/>
            <a:ext cx="2677886" cy="1284515"/>
          </a:xfrm>
          <a:prstGeom prst="cloudCallout">
            <a:avLst>
              <a:gd name="adj1" fmla="val -44817"/>
              <a:gd name="adj2" fmla="val 76907"/>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p:cNvSpPr txBox="1"/>
          <p:nvPr/>
        </p:nvSpPr>
        <p:spPr>
          <a:xfrm>
            <a:off x="8643257" y="2653099"/>
            <a:ext cx="2405743" cy="620485"/>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200" b="1" dirty="0" smtClean="0">
                <a:latin typeface="Segoe UI" panose="020B0502040204020203" pitchFamily="34" charset="0"/>
                <a:cs typeface="Segoe UI" panose="020B0502040204020203" pitchFamily="34" charset="0"/>
              </a:rPr>
              <a:t>Allegiant airlines has the lowest on-time percentage of 61 %</a:t>
            </a:r>
          </a:p>
        </p:txBody>
      </p:sp>
      <p:sp>
        <p:nvSpPr>
          <p:cNvPr id="17" name="Cloud Callout 16"/>
          <p:cNvSpPr/>
          <p:nvPr/>
        </p:nvSpPr>
        <p:spPr>
          <a:xfrm>
            <a:off x="675466" y="3492094"/>
            <a:ext cx="2677886" cy="1284515"/>
          </a:xfrm>
          <a:prstGeom prst="cloudCallout">
            <a:avLst>
              <a:gd name="adj1" fmla="val 59249"/>
              <a:gd name="adj2" fmla="val 74364"/>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p:cNvSpPr txBox="1"/>
          <p:nvPr/>
        </p:nvSpPr>
        <p:spPr>
          <a:xfrm>
            <a:off x="947609" y="3824108"/>
            <a:ext cx="2405743" cy="620485"/>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200" b="1" dirty="0" smtClean="0">
                <a:latin typeface="Segoe UI" panose="020B0502040204020203" pitchFamily="34" charset="0"/>
                <a:cs typeface="Segoe UI" panose="020B0502040204020203" pitchFamily="34" charset="0"/>
              </a:rPr>
              <a:t>Pinnacle airlines has the highest on-time percentage of 86 %</a:t>
            </a:r>
          </a:p>
        </p:txBody>
      </p:sp>
    </p:spTree>
    <p:extLst>
      <p:ext uri="{BB962C8B-B14F-4D97-AF65-F5344CB8AC3E}">
        <p14:creationId xmlns:p14="http://schemas.microsoft.com/office/powerpoint/2010/main" val="22046744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Analysis and </a:t>
            </a:r>
            <a:r>
              <a:rPr lang="en-IN" dirty="0" smtClean="0"/>
              <a:t>Visualisations – Cascading effects of delay</a:t>
            </a:r>
            <a:endParaRPr lang="en-IN" dirty="0"/>
          </a:p>
        </p:txBody>
      </p:sp>
      <p:sp>
        <p:nvSpPr>
          <p:cNvPr id="5" name="TextBox 4"/>
          <p:cNvSpPr txBox="1"/>
          <p:nvPr/>
        </p:nvSpPr>
        <p:spPr>
          <a:xfrm>
            <a:off x="604434" y="6187381"/>
            <a:ext cx="5246914" cy="304976"/>
          </a:xfrm>
          <a:prstGeom prst="rect">
            <a:avLst/>
          </a:prstGeom>
        </p:spPr>
        <p:txBody>
          <a:bodyPr vert="horz" wrap="square" lIns="91440" tIns="45720" rIns="91440" bIns="45720" rtlCol="0">
            <a:noAutofit/>
          </a:bodyPr>
          <a:lstStyle/>
          <a:p>
            <a:pPr>
              <a:lnSpc>
                <a:spcPts val="1800"/>
              </a:lnSpc>
              <a:spcAft>
                <a:spcPts val="600"/>
              </a:spcAft>
            </a:pPr>
            <a:r>
              <a:rPr lang="en-IN" sz="1200" i="1" dirty="0" smtClean="0">
                <a:solidFill>
                  <a:prstClr val="black">
                    <a:lumMod val="75000"/>
                    <a:lumOff val="25000"/>
                  </a:prstClr>
                </a:solidFill>
                <a:latin typeface="Segoe UI" panose="020B0502040204020203" pitchFamily="34" charset="0"/>
                <a:cs typeface="Segoe UI" panose="020B0502040204020203" pitchFamily="34" charset="0"/>
              </a:rPr>
              <a:t>Fig8: Scheduled departure time vs Total delay plot</a:t>
            </a:r>
            <a:endParaRPr lang="en-IN" sz="1200" i="1"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extBox 7"/>
          <p:cNvSpPr txBox="1"/>
          <p:nvPr/>
        </p:nvSpPr>
        <p:spPr>
          <a:xfrm>
            <a:off x="6520543" y="1861457"/>
            <a:ext cx="4822371" cy="446315"/>
          </a:xfrm>
          <a:prstGeom prst="rect">
            <a:avLst/>
          </a:prstGeom>
        </p:spPr>
        <p:txBody>
          <a:bodyPr vert="horz" wrap="square" lIns="91440" tIns="45720" rIns="91440" bIns="45720" rtlCol="0">
            <a:noAutofit/>
          </a:bodyPr>
          <a:lstStyle/>
          <a:p>
            <a:pPr marL="171450" indent="-171450" algn="l">
              <a:lnSpc>
                <a:spcPts val="1800"/>
              </a:lnSpc>
              <a:spcAft>
                <a:spcPts val="600"/>
              </a:spcAft>
              <a:buFont typeface="Arial" panose="020B0604020202020204" pitchFamily="34" charset="0"/>
              <a:buChar char="•"/>
            </a:pPr>
            <a:r>
              <a:rPr lang="en-IN" sz="1600" b="1" u="sng" dirty="0" smtClean="0">
                <a:solidFill>
                  <a:prstClr val="black">
                    <a:lumMod val="75000"/>
                    <a:lumOff val="25000"/>
                  </a:prstClr>
                </a:solidFill>
                <a:latin typeface="Segoe UI" panose="020B0502040204020203" pitchFamily="34" charset="0"/>
                <a:cs typeface="Segoe UI" panose="020B0502040204020203" pitchFamily="34" charset="0"/>
              </a:rPr>
              <a:t>Key Takeaways</a:t>
            </a:r>
          </a:p>
          <a:p>
            <a:pPr marL="171450" indent="-171450" algn="l">
              <a:lnSpc>
                <a:spcPts val="1800"/>
              </a:lnSpc>
              <a:spcAft>
                <a:spcPts val="600"/>
              </a:spcAft>
              <a:buFont typeface="Arial" panose="020B0604020202020204" pitchFamily="34" charset="0"/>
              <a:buChar char="•"/>
            </a:pPr>
            <a:endParaRPr lang="en-IN" sz="1600" b="1" u="sng"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9" name="TextBox 8"/>
          <p:cNvSpPr txBox="1"/>
          <p:nvPr/>
        </p:nvSpPr>
        <p:spPr>
          <a:xfrm>
            <a:off x="6629400" y="2307772"/>
            <a:ext cx="4713514" cy="3461657"/>
          </a:xfrm>
          <a:prstGeom prst="rect">
            <a:avLst/>
          </a:prstGeom>
        </p:spPr>
        <p:txBody>
          <a:bodyPr vert="horz" wrap="square" lIns="91440" tIns="45720" rIns="91440" bIns="45720" rtlCol="0">
            <a:noAutofit/>
          </a:bodyPr>
          <a:lstStyle/>
          <a:p>
            <a:pPr marL="171450" indent="-171450" algn="l">
              <a:lnSpc>
                <a:spcPts val="1800"/>
              </a:lnSpc>
              <a:spcAft>
                <a:spcPts val="600"/>
              </a:spcAft>
              <a:buFont typeface="Arial" panose="020B0604020202020204" pitchFamily="34" charset="0"/>
              <a:buChar char="•"/>
            </a:pPr>
            <a:r>
              <a:rPr lang="en-IN" sz="1200" dirty="0" smtClean="0">
                <a:solidFill>
                  <a:prstClr val="black">
                    <a:lumMod val="75000"/>
                    <a:lumOff val="25000"/>
                  </a:prstClr>
                </a:solidFill>
                <a:latin typeface="Segoe UI" panose="020B0502040204020203" pitchFamily="34" charset="0"/>
                <a:cs typeface="Segoe UI" panose="020B0502040204020203" pitchFamily="34" charset="0"/>
              </a:rPr>
              <a:t>Flight traffic sees a sharp rise from 5 AM in morning</a:t>
            </a:r>
          </a:p>
          <a:p>
            <a:pPr marL="171450" indent="-171450" algn="l">
              <a:lnSpc>
                <a:spcPts val="1800"/>
              </a:lnSpc>
              <a:spcAft>
                <a:spcPts val="600"/>
              </a:spcAft>
              <a:buFont typeface="Arial" panose="020B0604020202020204" pitchFamily="34" charset="0"/>
              <a:buChar char="•"/>
            </a:pPr>
            <a:r>
              <a:rPr lang="en-IN" sz="1200" dirty="0" smtClean="0">
                <a:solidFill>
                  <a:prstClr val="black">
                    <a:lumMod val="75000"/>
                    <a:lumOff val="25000"/>
                  </a:prstClr>
                </a:solidFill>
                <a:latin typeface="Segoe UI" panose="020B0502040204020203" pitchFamily="34" charset="0"/>
                <a:cs typeface="Segoe UI" panose="020B0502040204020203" pitchFamily="34" charset="0"/>
              </a:rPr>
              <a:t>As the day progresses there are more delays. </a:t>
            </a:r>
          </a:p>
          <a:p>
            <a:pPr marL="171450" indent="-171450" algn="l">
              <a:lnSpc>
                <a:spcPts val="1800"/>
              </a:lnSpc>
              <a:spcAft>
                <a:spcPts val="600"/>
              </a:spcAft>
              <a:buFont typeface="Arial" panose="020B0604020202020204" pitchFamily="34" charset="0"/>
              <a:buChar char="•"/>
            </a:pPr>
            <a:r>
              <a:rPr lang="en-IN" sz="1200" dirty="0" smtClean="0">
                <a:solidFill>
                  <a:prstClr val="black">
                    <a:lumMod val="75000"/>
                    <a:lumOff val="25000"/>
                  </a:prstClr>
                </a:solidFill>
                <a:latin typeface="Segoe UI" panose="020B0502040204020203" pitchFamily="34" charset="0"/>
                <a:cs typeface="Segoe UI" panose="020B0502040204020203" pitchFamily="34" charset="0"/>
              </a:rPr>
              <a:t>Delays are focussed on hourly manner – this can be due to how departures are scheduled</a:t>
            </a:r>
          </a:p>
          <a:p>
            <a:pPr marL="171450" indent="-171450" algn="l">
              <a:lnSpc>
                <a:spcPts val="1800"/>
              </a:lnSpc>
              <a:spcAft>
                <a:spcPts val="600"/>
              </a:spcAft>
              <a:buFont typeface="Arial" panose="020B0604020202020204" pitchFamily="34" charset="0"/>
              <a:buChar char="•"/>
            </a:pPr>
            <a:r>
              <a:rPr lang="en-IN" sz="1200" dirty="0" smtClean="0">
                <a:solidFill>
                  <a:prstClr val="black">
                    <a:lumMod val="75000"/>
                    <a:lumOff val="25000"/>
                  </a:prstClr>
                </a:solidFill>
                <a:latin typeface="Segoe UI" panose="020B0502040204020203" pitchFamily="34" charset="0"/>
                <a:cs typeface="Segoe UI" panose="020B0502040204020203" pitchFamily="34" charset="0"/>
              </a:rPr>
              <a:t>Data points are split into two groups. One possible explanation is that as the day progress, flights with shorter delays increases and cascade the effects on upcoming flights.</a:t>
            </a:r>
          </a:p>
          <a:p>
            <a:pPr marL="171450" indent="-171450" algn="l">
              <a:lnSpc>
                <a:spcPts val="1800"/>
              </a:lnSpc>
              <a:spcAft>
                <a:spcPts val="600"/>
              </a:spcAft>
              <a:buFont typeface="Arial" panose="020B0604020202020204" pitchFamily="34" charset="0"/>
              <a:buChar char="•"/>
            </a:pPr>
            <a:r>
              <a:rPr lang="en-IN" sz="1200" dirty="0" smtClean="0">
                <a:solidFill>
                  <a:prstClr val="black">
                    <a:lumMod val="75000"/>
                    <a:lumOff val="25000"/>
                  </a:prstClr>
                </a:solidFill>
                <a:latin typeface="Segoe UI" panose="020B0502040204020203" pitchFamily="34" charset="0"/>
                <a:cs typeface="Segoe UI" panose="020B0502040204020203" pitchFamily="34" charset="0"/>
              </a:rPr>
              <a:t>This eventually splits into flights with longer and shorter delays							</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4434" y="1328981"/>
            <a:ext cx="4965448" cy="4858400"/>
          </a:xfrm>
        </p:spPr>
      </p:pic>
      <p:cxnSp>
        <p:nvCxnSpPr>
          <p:cNvPr id="10" name="Straight Connector 9"/>
          <p:cNvCxnSpPr/>
          <p:nvPr/>
        </p:nvCxnSpPr>
        <p:spPr>
          <a:xfrm flipV="1">
            <a:off x="4082143" y="3646714"/>
            <a:ext cx="2699657" cy="1235529"/>
          </a:xfrm>
          <a:prstGeom prst="line">
            <a:avLst/>
          </a:prstGeom>
          <a:ln w="38100" cmpd="sng">
            <a:solidFill>
              <a:schemeClr val="accent2"/>
            </a:solidFill>
            <a:prstDash val="sysDash"/>
            <a:round/>
            <a:headEnd type="triangle" w="lg" len="lg"/>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1535555" y="33220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4</a:t>
            </a:r>
            <a:endParaRPr lang="en-GB" b="1" dirty="0"/>
          </a:p>
        </p:txBody>
      </p:sp>
    </p:spTree>
    <p:extLst>
      <p:ext uri="{BB962C8B-B14F-4D97-AF65-F5344CB8AC3E}">
        <p14:creationId xmlns:p14="http://schemas.microsoft.com/office/powerpoint/2010/main" val="1276265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4434" y="1625641"/>
            <a:ext cx="5902021" cy="4269348"/>
          </a:xfrm>
        </p:spPr>
      </p:pic>
      <p:sp>
        <p:nvSpPr>
          <p:cNvPr id="3" name="Title 2"/>
          <p:cNvSpPr>
            <a:spLocks noGrp="1"/>
          </p:cNvSpPr>
          <p:nvPr>
            <p:ph type="title"/>
          </p:nvPr>
        </p:nvSpPr>
        <p:spPr/>
        <p:txBody>
          <a:bodyPr/>
          <a:lstStyle/>
          <a:p>
            <a:r>
              <a:rPr lang="en-IN" dirty="0"/>
              <a:t>Analysis and </a:t>
            </a:r>
            <a:r>
              <a:rPr lang="en-IN" dirty="0" smtClean="0"/>
              <a:t>Visualisations – Early Departures</a:t>
            </a:r>
            <a:endParaRPr lang="en-IN" dirty="0"/>
          </a:p>
        </p:txBody>
      </p:sp>
      <p:sp>
        <p:nvSpPr>
          <p:cNvPr id="5" name="TextBox 4"/>
          <p:cNvSpPr txBox="1"/>
          <p:nvPr/>
        </p:nvSpPr>
        <p:spPr>
          <a:xfrm>
            <a:off x="604434" y="5910603"/>
            <a:ext cx="5246914" cy="304976"/>
          </a:xfrm>
          <a:prstGeom prst="rect">
            <a:avLst/>
          </a:prstGeom>
        </p:spPr>
        <p:txBody>
          <a:bodyPr vert="horz" wrap="square" lIns="91440" tIns="45720" rIns="91440" bIns="45720" rtlCol="0">
            <a:noAutofit/>
          </a:bodyPr>
          <a:lstStyle/>
          <a:p>
            <a:pPr>
              <a:lnSpc>
                <a:spcPts val="1800"/>
              </a:lnSpc>
              <a:spcAft>
                <a:spcPts val="600"/>
              </a:spcAft>
            </a:pPr>
            <a:r>
              <a:rPr lang="en-IN" sz="1200" i="1" dirty="0" smtClean="0">
                <a:solidFill>
                  <a:prstClr val="black">
                    <a:lumMod val="75000"/>
                    <a:lumOff val="25000"/>
                  </a:prstClr>
                </a:solidFill>
                <a:latin typeface="Segoe UI" panose="020B0502040204020203" pitchFamily="34" charset="0"/>
                <a:cs typeface="Segoe UI" panose="020B0502040204020203" pitchFamily="34" charset="0"/>
              </a:rPr>
              <a:t>Fig9: Flight count vs types of flight plot</a:t>
            </a:r>
            <a:endParaRPr lang="en-IN" sz="1200" i="1"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6" name="Cloud Callout 5"/>
          <p:cNvSpPr/>
          <p:nvPr/>
        </p:nvSpPr>
        <p:spPr>
          <a:xfrm>
            <a:off x="6928756" y="1426029"/>
            <a:ext cx="3532415" cy="1883228"/>
          </a:xfrm>
          <a:prstGeom prst="cloudCallout">
            <a:avLst>
              <a:gd name="adj1" fmla="val -55968"/>
              <a:gd name="adj2" fmla="val 78918"/>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p:cNvSpPr txBox="1"/>
          <p:nvPr/>
        </p:nvSpPr>
        <p:spPr>
          <a:xfrm>
            <a:off x="5589813" y="3154485"/>
            <a:ext cx="1012372" cy="549029"/>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extBox 7"/>
          <p:cNvSpPr txBox="1"/>
          <p:nvPr/>
        </p:nvSpPr>
        <p:spPr>
          <a:xfrm>
            <a:off x="7391400" y="2013857"/>
            <a:ext cx="2656114" cy="566057"/>
          </a:xfrm>
          <a:prstGeom prst="rect">
            <a:avLst/>
          </a:prstGeom>
        </p:spPr>
        <p:txBody>
          <a:bodyPr vert="horz" wrap="square" lIns="91440" tIns="45720" rIns="91440" bIns="45720" rtlCol="0">
            <a:noAutofit/>
          </a:bodyPr>
          <a:lstStyle/>
          <a:p>
            <a:pPr marL="171450" indent="-171450" algn="l">
              <a:lnSpc>
                <a:spcPts val="1800"/>
              </a:lnSpc>
              <a:spcAft>
                <a:spcPts val="600"/>
              </a:spcAft>
              <a:buFont typeface="Arial" panose="020B0604020202020204" pitchFamily="34" charset="0"/>
              <a:buChar char="•"/>
            </a:pPr>
            <a:r>
              <a:rPr lang="en-IN" sz="1200" b="1" dirty="0" smtClean="0">
                <a:latin typeface="Segoe UI" panose="020B0502040204020203" pitchFamily="34" charset="0"/>
                <a:cs typeface="Segoe UI" panose="020B0502040204020203" pitchFamily="34" charset="0"/>
              </a:rPr>
              <a:t>13% late arrivals</a:t>
            </a:r>
          </a:p>
          <a:p>
            <a:pPr marL="171450" indent="-171450" algn="l">
              <a:lnSpc>
                <a:spcPts val="1800"/>
              </a:lnSpc>
              <a:spcAft>
                <a:spcPts val="600"/>
              </a:spcAft>
              <a:buFont typeface="Arial" panose="020B0604020202020204" pitchFamily="34" charset="0"/>
              <a:buChar char="•"/>
            </a:pPr>
            <a:r>
              <a:rPr lang="en-IN" sz="1200" b="1" dirty="0" smtClean="0">
                <a:latin typeface="Segoe UI" panose="020B0502040204020203" pitchFamily="34" charset="0"/>
                <a:cs typeface="Segoe UI" panose="020B0502040204020203" pitchFamily="34" charset="0"/>
              </a:rPr>
              <a:t>2% arrive more than 15 minutes late – 1700 flights</a:t>
            </a:r>
          </a:p>
        </p:txBody>
      </p:sp>
      <p:sp>
        <p:nvSpPr>
          <p:cNvPr id="11" name="TextBox 10"/>
          <p:cNvSpPr txBox="1"/>
          <p:nvPr/>
        </p:nvSpPr>
        <p:spPr>
          <a:xfrm>
            <a:off x="7709977" y="4649671"/>
            <a:ext cx="4060371" cy="1245318"/>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400" dirty="0" smtClean="0">
                <a:solidFill>
                  <a:prstClr val="black">
                    <a:lumMod val="75000"/>
                    <a:lumOff val="25000"/>
                  </a:prstClr>
                </a:solidFill>
                <a:latin typeface="Segoe UI" panose="020B0502040204020203" pitchFamily="34" charset="0"/>
                <a:cs typeface="Segoe UI" panose="020B0502040204020203" pitchFamily="34" charset="0"/>
              </a:rPr>
              <a:t>What could be the reason</a:t>
            </a:r>
          </a:p>
          <a:p>
            <a:pPr marL="0" indent="0" algn="l">
              <a:lnSpc>
                <a:spcPts val="1800"/>
              </a:lnSpc>
              <a:spcAft>
                <a:spcPts val="600"/>
              </a:spcAft>
              <a:buNone/>
            </a:pPr>
            <a:endParaRPr lang="en-IN" sz="2400" dirty="0" smtClean="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04967" y="4167071"/>
            <a:ext cx="791028" cy="791028"/>
          </a:xfrm>
          <a:prstGeom prst="rect">
            <a:avLst/>
          </a:prstGeom>
        </p:spPr>
      </p:pic>
      <p:cxnSp>
        <p:nvCxnSpPr>
          <p:cNvPr id="13" name="Straight Connector 12"/>
          <p:cNvCxnSpPr/>
          <p:nvPr/>
        </p:nvCxnSpPr>
        <p:spPr>
          <a:xfrm flipV="1">
            <a:off x="5301343" y="2177145"/>
            <a:ext cx="2055436" cy="2472526"/>
          </a:xfrm>
          <a:prstGeom prst="line">
            <a:avLst/>
          </a:prstGeom>
          <a:ln w="38100" cmpd="sng">
            <a:solidFill>
              <a:schemeClr val="accent2"/>
            </a:solidFill>
            <a:prstDash val="sysDash"/>
            <a:round/>
            <a:headEnd type="triangle" w="lg" len="lg"/>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1535555" y="33220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4</a:t>
            </a:r>
            <a:endParaRPr lang="en-GB" b="1" dirty="0"/>
          </a:p>
        </p:txBody>
      </p:sp>
    </p:spTree>
    <p:extLst>
      <p:ext uri="{BB962C8B-B14F-4D97-AF65-F5344CB8AC3E}">
        <p14:creationId xmlns:p14="http://schemas.microsoft.com/office/powerpoint/2010/main" val="4120474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Introduction to the case study and overall objectives</a:t>
            </a:r>
            <a:endParaRPr lang="en-IN" dirty="0"/>
          </a:p>
        </p:txBody>
      </p:sp>
      <p:sp>
        <p:nvSpPr>
          <p:cNvPr id="4" name="Oval 3">
            <a:extLst>
              <a:ext uri="{FF2B5EF4-FFF2-40B4-BE49-F238E27FC236}">
                <a16:creationId xmlns:a16="http://schemas.microsoft.com/office/drawing/2014/main" xmlns="" id="{D9204222-B989-4201-9A1E-BCBBD36DFA3B}"/>
              </a:ext>
            </a:extLst>
          </p:cNvPr>
          <p:cNvSpPr/>
          <p:nvPr/>
        </p:nvSpPr>
        <p:spPr>
          <a:xfrm>
            <a:off x="674050" y="3362119"/>
            <a:ext cx="1141475" cy="1141475"/>
          </a:xfrm>
          <a:prstGeom prst="ellipse">
            <a:avLst/>
          </a:prstGeom>
          <a:solidFill>
            <a:srgbClr val="DE478E">
              <a:hueOff val="0"/>
              <a:satOff val="0"/>
              <a:lumOff val="0"/>
              <a:alphaOff val="0"/>
            </a:srgbClr>
          </a:solidFill>
          <a:ln>
            <a:noFill/>
          </a:ln>
          <a:effectLst/>
        </p:spPr>
      </p:sp>
      <p:sp>
        <p:nvSpPr>
          <p:cNvPr id="5" name="TextBox 4">
            <a:extLst>
              <a:ext uri="{FF2B5EF4-FFF2-40B4-BE49-F238E27FC236}">
                <a16:creationId xmlns:a16="http://schemas.microsoft.com/office/drawing/2014/main" xmlns="" id="{561D11F8-9C61-41D2-9281-9D624EB92653}"/>
              </a:ext>
            </a:extLst>
          </p:cNvPr>
          <p:cNvSpPr txBox="1"/>
          <p:nvPr/>
        </p:nvSpPr>
        <p:spPr>
          <a:xfrm>
            <a:off x="1810464" y="3346831"/>
            <a:ext cx="4616554" cy="1213761"/>
          </a:xfrm>
          <a:prstGeom prst="rect">
            <a:avLst/>
          </a:prstGeom>
        </p:spPr>
        <p:txBody>
          <a:bodyPr vert="horz" wrap="square" lIns="91440" tIns="45720" rIns="91440" bIns="45720" rtlCol="0">
            <a:noAutofit/>
          </a:bodyPr>
          <a:lstStyle/>
          <a:p>
            <a:pPr lvl="0">
              <a:lnSpc>
                <a:spcPct val="100000"/>
              </a:lnSpc>
            </a:pPr>
            <a:r>
              <a:rPr lang="en-US" dirty="0" smtClean="0"/>
              <a:t>This case study provides meaningful data-driven insights from domestic flight data of United States Bureau of Transportation Statistics</a:t>
            </a:r>
            <a:endParaRPr lang="en-US" dirty="0"/>
          </a:p>
        </p:txBody>
      </p:sp>
      <p:sp>
        <p:nvSpPr>
          <p:cNvPr id="6" name="Rectangle 5" descr="Bar chart">
            <a:extLst>
              <a:ext uri="{FF2B5EF4-FFF2-40B4-BE49-F238E27FC236}">
                <a16:creationId xmlns:a16="http://schemas.microsoft.com/office/drawing/2014/main" xmlns="" id="{1E78C1AB-67EE-4665-9785-7DA78784129C}"/>
              </a:ext>
            </a:extLst>
          </p:cNvPr>
          <p:cNvSpPr/>
          <p:nvPr/>
        </p:nvSpPr>
        <p:spPr>
          <a:xfrm>
            <a:off x="913759" y="3601829"/>
            <a:ext cx="662055" cy="662055"/>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7" name="Oval 6">
            <a:extLst>
              <a:ext uri="{FF2B5EF4-FFF2-40B4-BE49-F238E27FC236}">
                <a16:creationId xmlns:a16="http://schemas.microsoft.com/office/drawing/2014/main" xmlns="" id="{F13E6631-EF77-49EC-9AD7-0F42E703B565}"/>
              </a:ext>
            </a:extLst>
          </p:cNvPr>
          <p:cNvSpPr/>
          <p:nvPr/>
        </p:nvSpPr>
        <p:spPr>
          <a:xfrm>
            <a:off x="7171566" y="4890958"/>
            <a:ext cx="1141476" cy="1070118"/>
          </a:xfrm>
          <a:prstGeom prst="ellipse">
            <a:avLst/>
          </a:prstGeom>
          <a:solidFill>
            <a:srgbClr val="6892A0">
              <a:hueOff val="0"/>
              <a:satOff val="0"/>
              <a:lumOff val="0"/>
              <a:alphaOff val="0"/>
            </a:srgbClr>
          </a:solidFill>
          <a:ln>
            <a:noFill/>
          </a:ln>
          <a:effectLst/>
        </p:spPr>
      </p:sp>
      <p:sp>
        <p:nvSpPr>
          <p:cNvPr id="8" name="Rectangle 7" descr="Upward trend">
            <a:extLst>
              <a:ext uri="{FF2B5EF4-FFF2-40B4-BE49-F238E27FC236}">
                <a16:creationId xmlns:a16="http://schemas.microsoft.com/office/drawing/2014/main" xmlns="" id="{4FF5B644-1EAA-4EC5-9FC3-E779ACD19597}"/>
              </a:ext>
            </a:extLst>
          </p:cNvPr>
          <p:cNvSpPr/>
          <p:nvPr/>
        </p:nvSpPr>
        <p:spPr>
          <a:xfrm>
            <a:off x="7403871" y="5097023"/>
            <a:ext cx="662055" cy="620668"/>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9" name="TextBox 8">
            <a:extLst>
              <a:ext uri="{FF2B5EF4-FFF2-40B4-BE49-F238E27FC236}">
                <a16:creationId xmlns:a16="http://schemas.microsoft.com/office/drawing/2014/main" xmlns="" id="{31C7419B-6221-4A7E-8982-03D034B47AD9}"/>
              </a:ext>
            </a:extLst>
          </p:cNvPr>
          <p:cNvSpPr txBox="1"/>
          <p:nvPr/>
        </p:nvSpPr>
        <p:spPr>
          <a:xfrm>
            <a:off x="8298231" y="4990293"/>
            <a:ext cx="3529462" cy="893045"/>
          </a:xfrm>
          <a:prstGeom prst="rect">
            <a:avLst/>
          </a:prstGeom>
        </p:spPr>
        <p:txBody>
          <a:bodyPr vert="horz" wrap="square" lIns="91440" tIns="45720" rIns="91440" bIns="45720" rtlCol="0">
            <a:noAutofit/>
          </a:bodyPr>
          <a:lstStyle/>
          <a:p>
            <a:pPr>
              <a:spcAft>
                <a:spcPts val="600"/>
              </a:spcAft>
            </a:pPr>
            <a:r>
              <a:rPr lang="en-GB" dirty="0"/>
              <a:t>Any other data sources that can be useful and benefits of having them</a:t>
            </a:r>
            <a:endParaRPr lang="en-US" dirty="0"/>
          </a:p>
        </p:txBody>
      </p:sp>
      <p:sp>
        <p:nvSpPr>
          <p:cNvPr id="13" name="Oval 12">
            <a:extLst>
              <a:ext uri="{FF2B5EF4-FFF2-40B4-BE49-F238E27FC236}">
                <a16:creationId xmlns:a16="http://schemas.microsoft.com/office/drawing/2014/main" xmlns="" id="{3DA85C04-F029-4298-8442-5DCE7E5EEF59}"/>
              </a:ext>
            </a:extLst>
          </p:cNvPr>
          <p:cNvSpPr/>
          <p:nvPr/>
        </p:nvSpPr>
        <p:spPr>
          <a:xfrm>
            <a:off x="7093967" y="1722129"/>
            <a:ext cx="1141475" cy="1141475"/>
          </a:xfrm>
          <a:prstGeom prst="ellipse">
            <a:avLst/>
          </a:prstGeom>
          <a:solidFill>
            <a:srgbClr val="795FAF">
              <a:hueOff val="0"/>
              <a:satOff val="0"/>
              <a:lumOff val="0"/>
              <a:alphaOff val="0"/>
            </a:srgbClr>
          </a:solidFill>
          <a:ln>
            <a:noFill/>
          </a:ln>
          <a:effectLst/>
        </p:spPr>
      </p:sp>
      <p:sp>
        <p:nvSpPr>
          <p:cNvPr id="15" name="TextBox 14">
            <a:extLst>
              <a:ext uri="{FF2B5EF4-FFF2-40B4-BE49-F238E27FC236}">
                <a16:creationId xmlns:a16="http://schemas.microsoft.com/office/drawing/2014/main" xmlns="" id="{5783A619-34AB-4950-9D9F-9C3B2F5F3138}"/>
              </a:ext>
            </a:extLst>
          </p:cNvPr>
          <p:cNvSpPr txBox="1"/>
          <p:nvPr/>
        </p:nvSpPr>
        <p:spPr>
          <a:xfrm>
            <a:off x="8789849" y="1808938"/>
            <a:ext cx="2832967" cy="1141475"/>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xmlns="" id="{823DB148-DC61-4EE4-8707-D31054603977}"/>
              </a:ext>
            </a:extLst>
          </p:cNvPr>
          <p:cNvSpPr txBox="1"/>
          <p:nvPr/>
        </p:nvSpPr>
        <p:spPr>
          <a:xfrm>
            <a:off x="8249074" y="1970560"/>
            <a:ext cx="3578619" cy="893044"/>
          </a:xfrm>
          <a:prstGeom prst="rect">
            <a:avLst/>
          </a:prstGeom>
        </p:spPr>
        <p:txBody>
          <a:bodyPr vert="horz" wrap="square" lIns="91440" tIns="45720" rIns="91440" bIns="45720" rtlCol="0">
            <a:noAutofit/>
          </a:bodyPr>
          <a:lstStyle/>
          <a:p>
            <a:pPr>
              <a:spcAft>
                <a:spcPts val="600"/>
              </a:spcAft>
            </a:pPr>
            <a:r>
              <a:rPr lang="en-GB" dirty="0" smtClean="0"/>
              <a:t>Understanding data and identifying key features for analysis</a:t>
            </a:r>
            <a:endParaRPr lang="en-US" dirty="0"/>
          </a:p>
        </p:txBody>
      </p:sp>
      <p:sp>
        <p:nvSpPr>
          <p:cNvPr id="17" name="Oval 16">
            <a:extLst>
              <a:ext uri="{FF2B5EF4-FFF2-40B4-BE49-F238E27FC236}">
                <a16:creationId xmlns:a16="http://schemas.microsoft.com/office/drawing/2014/main" xmlns="" id="{F8D252EC-BCB9-4961-A071-853090E742C6}"/>
              </a:ext>
            </a:extLst>
          </p:cNvPr>
          <p:cNvSpPr/>
          <p:nvPr/>
        </p:nvSpPr>
        <p:spPr>
          <a:xfrm>
            <a:off x="7142074" y="3357124"/>
            <a:ext cx="1141475" cy="1070118"/>
          </a:xfrm>
          <a:prstGeom prst="ellipse">
            <a:avLst/>
          </a:prstGeom>
          <a:solidFill>
            <a:srgbClr val="586EA6">
              <a:hueOff val="0"/>
              <a:satOff val="0"/>
              <a:lumOff val="0"/>
              <a:alphaOff val="0"/>
            </a:srgbClr>
          </a:solidFill>
          <a:ln>
            <a:noFill/>
          </a:ln>
          <a:effectLst/>
        </p:spPr>
      </p:sp>
      <p:sp>
        <p:nvSpPr>
          <p:cNvPr id="18" name="Rectangle 17" descr="Handshake">
            <a:extLst>
              <a:ext uri="{FF2B5EF4-FFF2-40B4-BE49-F238E27FC236}">
                <a16:creationId xmlns:a16="http://schemas.microsoft.com/office/drawing/2014/main" xmlns="" id="{3B43AA4A-6FE2-42A6-9028-196D16E3D54F}"/>
              </a:ext>
            </a:extLst>
          </p:cNvPr>
          <p:cNvSpPr/>
          <p:nvPr/>
        </p:nvSpPr>
        <p:spPr>
          <a:xfrm>
            <a:off x="7350278" y="3581849"/>
            <a:ext cx="662055" cy="620668"/>
          </a:xfrm>
          <a:prstGeom prst="rect">
            <a:avLst/>
          </a:prstGeom>
          <a:blipFill>
            <a:blip r:embed="rId10"/>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9" name="TextBox 18">
            <a:extLst>
              <a:ext uri="{FF2B5EF4-FFF2-40B4-BE49-F238E27FC236}">
                <a16:creationId xmlns:a16="http://schemas.microsoft.com/office/drawing/2014/main" xmlns="" id="{FEA838B6-A33E-472C-89DC-40EE3FFEFCD4}"/>
              </a:ext>
            </a:extLst>
          </p:cNvPr>
          <p:cNvSpPr txBox="1"/>
          <p:nvPr/>
        </p:nvSpPr>
        <p:spPr>
          <a:xfrm>
            <a:off x="8273652" y="3593497"/>
            <a:ext cx="3554041" cy="620668"/>
          </a:xfrm>
          <a:prstGeom prst="rect">
            <a:avLst/>
          </a:prstGeom>
        </p:spPr>
        <p:txBody>
          <a:bodyPr vert="horz" wrap="square" lIns="91440" tIns="45720" rIns="91440" bIns="45720" rtlCol="0">
            <a:noAutofit/>
          </a:bodyPr>
          <a:lstStyle/>
          <a:p>
            <a:pPr lvl="0">
              <a:lnSpc>
                <a:spcPct val="100000"/>
              </a:lnSpc>
              <a:spcAft>
                <a:spcPts val="600"/>
              </a:spcAft>
            </a:pPr>
            <a:r>
              <a:rPr lang="en-GB" dirty="0" smtClean="0"/>
              <a:t>Insights and visualisations</a:t>
            </a:r>
            <a:endParaRPr lang="en-US" dirty="0"/>
          </a:p>
        </p:txBody>
      </p:sp>
      <p:sp>
        <p:nvSpPr>
          <p:cNvPr id="24" name="Rectangle 23" descr="Handshake">
            <a:extLst>
              <a:ext uri="{FF2B5EF4-FFF2-40B4-BE49-F238E27FC236}">
                <a16:creationId xmlns:a16="http://schemas.microsoft.com/office/drawing/2014/main" xmlns="" id="{3B43AA4A-6FE2-42A6-9028-196D16E3D54F}"/>
              </a:ext>
            </a:extLst>
          </p:cNvPr>
          <p:cNvSpPr/>
          <p:nvPr/>
        </p:nvSpPr>
        <p:spPr>
          <a:xfrm>
            <a:off x="7344798" y="1982532"/>
            <a:ext cx="662055" cy="620668"/>
          </a:xfrm>
          <a:prstGeom prst="rect">
            <a:avLst/>
          </a:prstGeom>
          <a:blipFill>
            <a:blip r:embed="rId11"/>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330680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4434" y="1376364"/>
            <a:ext cx="5154536" cy="4676094"/>
          </a:xfrm>
        </p:spPr>
      </p:pic>
      <p:sp>
        <p:nvSpPr>
          <p:cNvPr id="3" name="Title 2"/>
          <p:cNvSpPr>
            <a:spLocks noGrp="1"/>
          </p:cNvSpPr>
          <p:nvPr>
            <p:ph type="title"/>
          </p:nvPr>
        </p:nvSpPr>
        <p:spPr/>
        <p:txBody>
          <a:bodyPr/>
          <a:lstStyle/>
          <a:p>
            <a:r>
              <a:rPr lang="en-IN" dirty="0"/>
              <a:t>Analysis and Visualisations </a:t>
            </a:r>
            <a:r>
              <a:rPr lang="en-IN" dirty="0" smtClean="0"/>
              <a:t>- Speed</a:t>
            </a:r>
            <a:endParaRPr lang="en-IN" dirty="0"/>
          </a:p>
        </p:txBody>
      </p:sp>
      <p:sp>
        <p:nvSpPr>
          <p:cNvPr id="5" name="TextBox 4"/>
          <p:cNvSpPr txBox="1"/>
          <p:nvPr/>
        </p:nvSpPr>
        <p:spPr>
          <a:xfrm>
            <a:off x="604434" y="6079943"/>
            <a:ext cx="5246914" cy="304976"/>
          </a:xfrm>
          <a:prstGeom prst="rect">
            <a:avLst/>
          </a:prstGeom>
        </p:spPr>
        <p:txBody>
          <a:bodyPr vert="horz" wrap="square" lIns="91440" tIns="45720" rIns="91440" bIns="45720" rtlCol="0">
            <a:noAutofit/>
          </a:bodyPr>
          <a:lstStyle/>
          <a:p>
            <a:pPr>
              <a:lnSpc>
                <a:spcPts val="1800"/>
              </a:lnSpc>
              <a:spcAft>
                <a:spcPts val="600"/>
              </a:spcAft>
            </a:pPr>
            <a:r>
              <a:rPr lang="en-IN" sz="1200" i="1" dirty="0" smtClean="0">
                <a:solidFill>
                  <a:prstClr val="black">
                    <a:lumMod val="75000"/>
                    <a:lumOff val="25000"/>
                  </a:prstClr>
                </a:solidFill>
                <a:latin typeface="Segoe UI" panose="020B0502040204020203" pitchFamily="34" charset="0"/>
                <a:cs typeface="Segoe UI" panose="020B0502040204020203" pitchFamily="34" charset="0"/>
              </a:rPr>
              <a:t>Fig10: Speed vs Airline</a:t>
            </a:r>
            <a:endParaRPr lang="en-IN" sz="1200" i="1"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TextBox 6"/>
          <p:cNvSpPr txBox="1"/>
          <p:nvPr/>
        </p:nvSpPr>
        <p:spPr>
          <a:xfrm>
            <a:off x="4664528" y="6079943"/>
            <a:ext cx="1883228" cy="402771"/>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200" dirty="0" smtClean="0">
                <a:solidFill>
                  <a:prstClr val="black">
                    <a:lumMod val="75000"/>
                    <a:lumOff val="25000"/>
                  </a:prstClr>
                </a:solidFill>
                <a:latin typeface="Segoe UI" panose="020B0502040204020203" pitchFamily="34" charset="0"/>
                <a:cs typeface="Segoe UI" panose="020B0502040204020203" pitchFamily="34" charset="0"/>
                <a:hlinkClick r:id="rId4" action="ppaction://hlinksldjump"/>
              </a:rPr>
              <a:t>Flight Codes</a:t>
            </a:r>
            <a:endParaRPr lang="en-IN"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9" name="Cloud 8"/>
          <p:cNvSpPr/>
          <p:nvPr/>
        </p:nvSpPr>
        <p:spPr>
          <a:xfrm rot="20503358">
            <a:off x="7005475" y="1241349"/>
            <a:ext cx="4598907" cy="5340915"/>
          </a:xfrm>
          <a:prstGeom prst="cloud">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7239978" y="2527912"/>
            <a:ext cx="4114800" cy="2601686"/>
          </a:xfrm>
          <a:prstGeom prst="rect">
            <a:avLst/>
          </a:prstGeom>
        </p:spPr>
        <p:txBody>
          <a:bodyPr vert="horz" wrap="square" lIns="91440" tIns="45720" rIns="91440" bIns="45720" rtlCol="0">
            <a:noAutofit/>
          </a:bodyPr>
          <a:lstStyle/>
          <a:p>
            <a:pPr marL="285750" indent="-285750">
              <a:buFont typeface="Arial" panose="020B0604020202020204" pitchFamily="34" charset="0"/>
              <a:buChar char="•"/>
            </a:pPr>
            <a:r>
              <a:rPr lang="en-US" sz="1400" dirty="0"/>
              <a:t>Flights are moving at an unusually slow  </a:t>
            </a:r>
            <a:r>
              <a:rPr lang="en-US" sz="1400" dirty="0" smtClean="0"/>
              <a:t>  pace.</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The </a:t>
            </a:r>
            <a:r>
              <a:rPr lang="en-US" sz="1400" dirty="0"/>
              <a:t>average flying speed of US domestic flights is between </a:t>
            </a:r>
            <a:r>
              <a:rPr lang="en-US" sz="1400" b="1" dirty="0"/>
              <a:t>550 and 600 </a:t>
            </a:r>
            <a:r>
              <a:rPr lang="en-US" sz="1400" dirty="0"/>
              <a:t>miles per hour.</a:t>
            </a:r>
          </a:p>
          <a:p>
            <a:pPr marL="285750" indent="-285750">
              <a:buFont typeface="Arial" panose="020B0604020202020204" pitchFamily="34" charset="0"/>
              <a:buChar char="•"/>
            </a:pPr>
            <a:endParaRPr lang="en-US" sz="1400" dirty="0" smtClean="0"/>
          </a:p>
          <a:p>
            <a:endParaRPr lang="en-US" sz="1400" dirty="0"/>
          </a:p>
          <a:p>
            <a:pPr marL="285750" indent="-285750">
              <a:buFont typeface="Arial" panose="020B0604020202020204" pitchFamily="34" charset="0"/>
              <a:buChar char="•"/>
            </a:pPr>
            <a:r>
              <a:rPr lang="en-US" sz="1400" dirty="0" smtClean="0"/>
              <a:t>Reasoning's can be:</a:t>
            </a:r>
            <a:endParaRPr lang="en-US" sz="1400" dirty="0"/>
          </a:p>
          <a:p>
            <a:pPr marL="742950" lvl="1" indent="-285750">
              <a:buFont typeface="Arial" panose="020B0604020202020204" pitchFamily="34" charset="0"/>
              <a:buChar char="•"/>
            </a:pPr>
            <a:r>
              <a:rPr lang="en-US" sz="1400" dirty="0" smtClean="0"/>
              <a:t>Altitudes </a:t>
            </a:r>
            <a:r>
              <a:rPr lang="en-US" sz="1400" dirty="0"/>
              <a:t>and speeds controlled by </a:t>
            </a:r>
            <a:r>
              <a:rPr lang="en-US" sz="1400" dirty="0" smtClean="0"/>
              <a:t>ATC</a:t>
            </a:r>
          </a:p>
          <a:p>
            <a:pPr marL="742950" lvl="1" indent="-285750">
              <a:buFont typeface="Arial" panose="020B0604020202020204" pitchFamily="34" charset="0"/>
              <a:buChar char="•"/>
            </a:pPr>
            <a:r>
              <a:rPr lang="en-US" sz="1400" dirty="0" smtClean="0"/>
              <a:t>Quality of Flights</a:t>
            </a:r>
          </a:p>
          <a:p>
            <a:pPr marL="742950" lvl="1" indent="-285750">
              <a:buFont typeface="Arial" panose="020B0604020202020204" pitchFamily="34" charset="0"/>
              <a:buChar char="•"/>
            </a:pPr>
            <a:r>
              <a:rPr lang="en-US" sz="1400" dirty="0" smtClean="0"/>
              <a:t>Holding patterns</a:t>
            </a:r>
            <a:endParaRPr lang="en-US" sz="1400" dirty="0"/>
          </a:p>
        </p:txBody>
      </p:sp>
      <p:sp>
        <p:nvSpPr>
          <p:cNvPr id="8" name="Oval 7"/>
          <p:cNvSpPr/>
          <p:nvPr/>
        </p:nvSpPr>
        <p:spPr>
          <a:xfrm>
            <a:off x="11535555" y="33220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4</a:t>
            </a:r>
            <a:endParaRPr lang="en-GB" b="1" dirty="0"/>
          </a:p>
        </p:txBody>
      </p:sp>
    </p:spTree>
    <p:extLst>
      <p:ext uri="{BB962C8B-B14F-4D97-AF65-F5344CB8AC3E}">
        <p14:creationId xmlns:p14="http://schemas.microsoft.com/office/powerpoint/2010/main" val="12241356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434" y="1333825"/>
            <a:ext cx="6043083" cy="4827134"/>
          </a:xfrm>
        </p:spPr>
      </p:pic>
      <p:sp>
        <p:nvSpPr>
          <p:cNvPr id="3" name="Title 2"/>
          <p:cNvSpPr>
            <a:spLocks noGrp="1"/>
          </p:cNvSpPr>
          <p:nvPr>
            <p:ph type="title"/>
          </p:nvPr>
        </p:nvSpPr>
        <p:spPr/>
        <p:txBody>
          <a:bodyPr/>
          <a:lstStyle/>
          <a:p>
            <a:r>
              <a:rPr lang="en-IN" dirty="0"/>
              <a:t>Analysis and </a:t>
            </a:r>
            <a:r>
              <a:rPr lang="en-IN" dirty="0" smtClean="0"/>
              <a:t>Visualisations – National Airspace System delays</a:t>
            </a:r>
            <a:endParaRPr lang="en-IN" dirty="0"/>
          </a:p>
        </p:txBody>
      </p:sp>
      <p:sp>
        <p:nvSpPr>
          <p:cNvPr id="5" name="TextBox 4"/>
          <p:cNvSpPr txBox="1"/>
          <p:nvPr/>
        </p:nvSpPr>
        <p:spPr>
          <a:xfrm>
            <a:off x="608019" y="6247835"/>
            <a:ext cx="5246914" cy="304976"/>
          </a:xfrm>
          <a:prstGeom prst="rect">
            <a:avLst/>
          </a:prstGeom>
        </p:spPr>
        <p:txBody>
          <a:bodyPr vert="horz" wrap="square" lIns="91440" tIns="45720" rIns="91440" bIns="45720" rtlCol="0">
            <a:noAutofit/>
          </a:bodyPr>
          <a:lstStyle/>
          <a:p>
            <a:pPr>
              <a:lnSpc>
                <a:spcPts val="1800"/>
              </a:lnSpc>
              <a:spcAft>
                <a:spcPts val="600"/>
              </a:spcAft>
            </a:pPr>
            <a:r>
              <a:rPr lang="en-IN" sz="1200" i="1" dirty="0" smtClean="0">
                <a:solidFill>
                  <a:prstClr val="black">
                    <a:lumMod val="75000"/>
                    <a:lumOff val="25000"/>
                  </a:prstClr>
                </a:solidFill>
                <a:latin typeface="Segoe UI" panose="020B0502040204020203" pitchFamily="34" charset="0"/>
                <a:cs typeface="Segoe UI" panose="020B0502040204020203" pitchFamily="34" charset="0"/>
              </a:rPr>
              <a:t>Fig12: NAS delay  percentage for top 10 airports</a:t>
            </a:r>
            <a:endParaRPr lang="en-IN" sz="1200" i="1"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6" name="Rounded Rectangle 5"/>
          <p:cNvSpPr/>
          <p:nvPr/>
        </p:nvSpPr>
        <p:spPr>
          <a:xfrm>
            <a:off x="8621597" y="1369041"/>
            <a:ext cx="2297447" cy="4584625"/>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7" name="Group 6"/>
          <p:cNvGrpSpPr/>
          <p:nvPr/>
        </p:nvGrpSpPr>
        <p:grpSpPr>
          <a:xfrm>
            <a:off x="8876869" y="1611550"/>
            <a:ext cx="2297447" cy="4584625"/>
            <a:chOff x="255273" y="1827588"/>
            <a:chExt cx="2297447" cy="1458879"/>
          </a:xfrm>
        </p:grpSpPr>
        <p:sp>
          <p:nvSpPr>
            <p:cNvPr id="8" name="Rounded Rectangle 7"/>
            <p:cNvSpPr/>
            <p:nvPr/>
          </p:nvSpPr>
          <p:spPr>
            <a:xfrm>
              <a:off x="255273" y="1827588"/>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Rounded Rectangle 5"/>
            <p:cNvSpPr/>
            <p:nvPr/>
          </p:nvSpPr>
          <p:spPr>
            <a:xfrm>
              <a:off x="298002" y="1870317"/>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r>
                <a:rPr lang="en-IN" sz="1400" dirty="0">
                  <a:solidFill>
                    <a:schemeClr val="bg2">
                      <a:lumMod val="25000"/>
                    </a:schemeClr>
                  </a:solidFill>
                </a:rPr>
                <a:t>Wilmington </a:t>
              </a:r>
              <a:r>
                <a:rPr lang="en-IN" sz="1400" dirty="0" smtClean="0">
                  <a:solidFill>
                    <a:schemeClr val="bg2">
                      <a:lumMod val="25000"/>
                    </a:schemeClr>
                  </a:solidFill>
                </a:rPr>
                <a:t>Airport has the highest NAS delay.</a:t>
              </a:r>
            </a:p>
            <a:p>
              <a:endParaRPr lang="en-IN" sz="1400" dirty="0">
                <a:solidFill>
                  <a:schemeClr val="bg2">
                    <a:lumMod val="25000"/>
                  </a:schemeClr>
                </a:solidFill>
              </a:endParaRPr>
            </a:p>
            <a:p>
              <a:r>
                <a:rPr lang="en-IN" sz="1400" dirty="0" smtClean="0">
                  <a:solidFill>
                    <a:schemeClr val="bg2">
                      <a:lumMod val="25000"/>
                    </a:schemeClr>
                  </a:solidFill>
                </a:rPr>
                <a:t>NAS delays are mainly due to limited airport infrastructures, air traffic control staffing's, system capacity and congestions</a:t>
              </a:r>
              <a:endParaRPr lang="en-IN" sz="1400" dirty="0">
                <a:solidFill>
                  <a:schemeClr val="bg2">
                    <a:lumMod val="25000"/>
                  </a:schemeClr>
                </a:solidFill>
              </a:endParaRPr>
            </a:p>
            <a:p>
              <a:endParaRPr lang="en-US" sz="1400" dirty="0">
                <a:solidFill>
                  <a:schemeClr val="bg2">
                    <a:lumMod val="25000"/>
                  </a:schemeClr>
                </a:solidFill>
              </a:endParaRPr>
            </a:p>
          </p:txBody>
        </p:sp>
      </p:grpSp>
      <p:cxnSp>
        <p:nvCxnSpPr>
          <p:cNvPr id="10" name="Straight Connector 9"/>
          <p:cNvCxnSpPr/>
          <p:nvPr/>
        </p:nvCxnSpPr>
        <p:spPr>
          <a:xfrm>
            <a:off x="6690246" y="1839686"/>
            <a:ext cx="2016809" cy="1360716"/>
          </a:xfrm>
          <a:prstGeom prst="line">
            <a:avLst/>
          </a:prstGeom>
          <a:ln w="38100" cmpd="sng">
            <a:solidFill>
              <a:schemeClr val="accent2"/>
            </a:solidFill>
            <a:prstDash val="sysDash"/>
            <a:round/>
            <a:headEnd type="triangle" w="lg" len="lg"/>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1535555" y="33220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4</a:t>
            </a:r>
            <a:endParaRPr lang="en-GB" b="1" dirty="0"/>
          </a:p>
        </p:txBody>
      </p:sp>
    </p:spTree>
    <p:extLst>
      <p:ext uri="{BB962C8B-B14F-4D97-AF65-F5344CB8AC3E}">
        <p14:creationId xmlns:p14="http://schemas.microsoft.com/office/powerpoint/2010/main" val="6340457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4434" y="1490305"/>
            <a:ext cx="5475993" cy="4572000"/>
          </a:xfrm>
        </p:spPr>
      </p:pic>
      <p:sp>
        <p:nvSpPr>
          <p:cNvPr id="3" name="Title 2"/>
          <p:cNvSpPr>
            <a:spLocks noGrp="1"/>
          </p:cNvSpPr>
          <p:nvPr>
            <p:ph type="title"/>
          </p:nvPr>
        </p:nvSpPr>
        <p:spPr/>
        <p:txBody>
          <a:bodyPr/>
          <a:lstStyle/>
          <a:p>
            <a:r>
              <a:rPr lang="en-IN" dirty="0"/>
              <a:t>Analysis and </a:t>
            </a:r>
            <a:r>
              <a:rPr lang="en-IN" dirty="0" smtClean="0"/>
              <a:t>Visualisations – Best days to travel in a week</a:t>
            </a:r>
            <a:endParaRPr lang="en-IN" dirty="0"/>
          </a:p>
        </p:txBody>
      </p:sp>
      <p:sp>
        <p:nvSpPr>
          <p:cNvPr id="5" name="Cloud 4"/>
          <p:cNvSpPr/>
          <p:nvPr/>
        </p:nvSpPr>
        <p:spPr>
          <a:xfrm rot="20503358">
            <a:off x="7379531" y="1425514"/>
            <a:ext cx="4188074" cy="5340915"/>
          </a:xfrm>
          <a:prstGeom prst="cloud">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 name="Straight Connector 5"/>
          <p:cNvCxnSpPr/>
          <p:nvPr/>
        </p:nvCxnSpPr>
        <p:spPr>
          <a:xfrm>
            <a:off x="4735285" y="4572000"/>
            <a:ext cx="3026229" cy="805543"/>
          </a:xfrm>
          <a:prstGeom prst="line">
            <a:avLst/>
          </a:prstGeom>
          <a:ln w="38100" cmpd="sng">
            <a:solidFill>
              <a:schemeClr val="accent2"/>
            </a:solidFill>
            <a:prstDash val="sysDash"/>
            <a:round/>
            <a:head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67400" y="1981200"/>
            <a:ext cx="2373086" cy="163286"/>
          </a:xfrm>
          <a:prstGeom prst="line">
            <a:avLst/>
          </a:prstGeom>
          <a:ln w="38100" cmpd="sng">
            <a:solidFill>
              <a:schemeClr val="accent2"/>
            </a:solidFill>
            <a:prstDash val="sysDash"/>
            <a:round/>
            <a:head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240486" y="2111829"/>
            <a:ext cx="3167743" cy="914400"/>
          </a:xfrm>
          <a:prstGeom prst="rect">
            <a:avLst/>
          </a:prstGeom>
        </p:spPr>
        <p:txBody>
          <a:bodyPr vert="horz" wrap="square" lIns="91440" tIns="45720" rIns="91440" bIns="45720" rtlCol="0">
            <a:noAutofit/>
          </a:bodyPr>
          <a:lstStyle/>
          <a:p>
            <a:pPr marL="171450" indent="-171450" algn="l">
              <a:lnSpc>
                <a:spcPts val="1800"/>
              </a:lnSpc>
              <a:spcAft>
                <a:spcPts val="600"/>
              </a:spcAft>
              <a:buFont typeface="Arial" panose="020B0604020202020204" pitchFamily="34" charset="0"/>
              <a:buChar char="•"/>
            </a:pPr>
            <a:r>
              <a:rPr lang="en-IN" sz="1200" dirty="0" smtClean="0">
                <a:latin typeface="Segoe UI" panose="020B0502040204020203" pitchFamily="34" charset="0"/>
                <a:cs typeface="Segoe UI" panose="020B0502040204020203" pitchFamily="34" charset="0"/>
              </a:rPr>
              <a:t>People use air travels more during Sundays &amp; Mondays. People usually return back after weekend getaways on Sundays.</a:t>
            </a:r>
          </a:p>
          <a:p>
            <a:pPr marL="171450" indent="-171450">
              <a:lnSpc>
                <a:spcPts val="1800"/>
              </a:lnSpc>
              <a:spcAft>
                <a:spcPts val="600"/>
              </a:spcAft>
              <a:buFont typeface="Arial" panose="020B0604020202020204" pitchFamily="34" charset="0"/>
              <a:buChar char="•"/>
            </a:pPr>
            <a:r>
              <a:rPr lang="en-US" sz="1200" dirty="0"/>
              <a:t>Monday is a common day for business commuters to fly out to their work locations</a:t>
            </a:r>
            <a:endParaRPr lang="en-IN" sz="1200" dirty="0" smtClean="0">
              <a:latin typeface="Segoe UI" panose="020B0502040204020203" pitchFamily="34" charset="0"/>
              <a:cs typeface="Segoe UI" panose="020B0502040204020203" pitchFamily="34" charset="0"/>
            </a:endParaRPr>
          </a:p>
        </p:txBody>
      </p:sp>
      <p:cxnSp>
        <p:nvCxnSpPr>
          <p:cNvPr id="14" name="Straight Connector 13"/>
          <p:cNvCxnSpPr/>
          <p:nvPr/>
        </p:nvCxnSpPr>
        <p:spPr>
          <a:xfrm flipV="1">
            <a:off x="1458686" y="2177143"/>
            <a:ext cx="6814457" cy="174171"/>
          </a:xfrm>
          <a:prstGeom prst="line">
            <a:avLst/>
          </a:prstGeom>
          <a:ln w="38100" cmpd="sng">
            <a:solidFill>
              <a:schemeClr val="accent2"/>
            </a:solidFill>
            <a:prstDash val="sysDash"/>
            <a:round/>
            <a:head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946571" y="4811486"/>
            <a:ext cx="3015343" cy="1250819"/>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18" name="TextBox 17"/>
          <p:cNvSpPr txBox="1"/>
          <p:nvPr/>
        </p:nvSpPr>
        <p:spPr>
          <a:xfrm>
            <a:off x="8328760" y="4349361"/>
            <a:ext cx="2633153" cy="1712944"/>
          </a:xfrm>
          <a:prstGeom prst="rect">
            <a:avLst/>
          </a:prstGeom>
        </p:spPr>
        <p:txBody>
          <a:bodyPr vert="horz" wrap="square" lIns="91440" tIns="45720" rIns="91440" bIns="45720" rtlCol="0">
            <a:noAutofit/>
          </a:bodyPr>
          <a:lstStyle/>
          <a:p>
            <a:pPr>
              <a:lnSpc>
                <a:spcPts val="1800"/>
              </a:lnSpc>
              <a:spcAft>
                <a:spcPts val="600"/>
              </a:spcAft>
            </a:pPr>
            <a:r>
              <a:rPr lang="en-US" sz="1200" dirty="0"/>
              <a:t>Saturdays tend to be relatively less busy for flights in the </a:t>
            </a:r>
            <a:r>
              <a:rPr lang="en-US" sz="1200" dirty="0" smtClean="0"/>
              <a:t>US:</a:t>
            </a:r>
          </a:p>
          <a:p>
            <a:pPr marL="171450" indent="-171450">
              <a:lnSpc>
                <a:spcPts val="1800"/>
              </a:lnSpc>
              <a:spcAft>
                <a:spcPts val="600"/>
              </a:spcAft>
              <a:buFont typeface="Arial" panose="020B0604020202020204" pitchFamily="34" charset="0"/>
              <a:buChar char="•"/>
            </a:pPr>
            <a:r>
              <a:rPr lang="en-US" sz="1200" dirty="0" smtClean="0"/>
              <a:t>To make most of the weekend, people usually travel out on Thursdays or Fridays.</a:t>
            </a:r>
          </a:p>
          <a:p>
            <a:pPr marL="171450" indent="-171450">
              <a:lnSpc>
                <a:spcPts val="1800"/>
              </a:lnSpc>
              <a:spcAft>
                <a:spcPts val="600"/>
              </a:spcAft>
              <a:buFont typeface="Arial" panose="020B0604020202020204" pitchFamily="34" charset="0"/>
              <a:buChar char="•"/>
            </a:pPr>
            <a:r>
              <a:rPr lang="en-US" sz="1200" dirty="0" smtClean="0"/>
              <a:t>Hence, it is a good day for travelers to avoid crowd</a:t>
            </a:r>
          </a:p>
          <a:p>
            <a:pPr marL="171450" indent="-171450">
              <a:lnSpc>
                <a:spcPts val="1800"/>
              </a:lnSpc>
              <a:spcAft>
                <a:spcPts val="600"/>
              </a:spcAft>
              <a:buFont typeface="Arial" panose="020B0604020202020204" pitchFamily="34" charset="0"/>
              <a:buChar char="•"/>
            </a:pPr>
            <a:endParaRPr lang="en-IN" sz="1200" dirty="0" smtClean="0">
              <a:latin typeface="Segoe UI" panose="020B0502040204020203" pitchFamily="34" charset="0"/>
              <a:cs typeface="Segoe UI" panose="020B0502040204020203" pitchFamily="34" charset="0"/>
            </a:endParaRPr>
          </a:p>
        </p:txBody>
      </p:sp>
      <p:sp>
        <p:nvSpPr>
          <p:cNvPr id="19" name="TextBox 18"/>
          <p:cNvSpPr txBox="1"/>
          <p:nvPr/>
        </p:nvSpPr>
        <p:spPr>
          <a:xfrm>
            <a:off x="604434" y="6127619"/>
            <a:ext cx="5246914" cy="304976"/>
          </a:xfrm>
          <a:prstGeom prst="rect">
            <a:avLst/>
          </a:prstGeom>
        </p:spPr>
        <p:txBody>
          <a:bodyPr vert="horz" wrap="square" lIns="91440" tIns="45720" rIns="91440" bIns="45720" rtlCol="0">
            <a:noAutofit/>
          </a:bodyPr>
          <a:lstStyle/>
          <a:p>
            <a:pPr>
              <a:lnSpc>
                <a:spcPts val="1800"/>
              </a:lnSpc>
              <a:spcAft>
                <a:spcPts val="600"/>
              </a:spcAft>
            </a:pPr>
            <a:r>
              <a:rPr lang="en-IN" sz="1200" i="1" dirty="0" smtClean="0">
                <a:solidFill>
                  <a:prstClr val="black">
                    <a:lumMod val="75000"/>
                    <a:lumOff val="25000"/>
                  </a:prstClr>
                </a:solidFill>
                <a:latin typeface="Segoe UI" panose="020B0502040204020203" pitchFamily="34" charset="0"/>
                <a:cs typeface="Segoe UI" panose="020B0502040204020203" pitchFamily="34" charset="0"/>
              </a:rPr>
              <a:t>Fig13: Average delay per weekdays</a:t>
            </a:r>
            <a:endParaRPr lang="en-IN" sz="1200" i="1"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2" name="Oval 11"/>
          <p:cNvSpPr/>
          <p:nvPr/>
        </p:nvSpPr>
        <p:spPr>
          <a:xfrm>
            <a:off x="11535555" y="33220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4</a:t>
            </a:r>
            <a:endParaRPr lang="en-GB" b="1" dirty="0"/>
          </a:p>
        </p:txBody>
      </p:sp>
    </p:spTree>
    <p:extLst>
      <p:ext uri="{BB962C8B-B14F-4D97-AF65-F5344CB8AC3E}">
        <p14:creationId xmlns:p14="http://schemas.microsoft.com/office/powerpoint/2010/main" val="11196632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4433" y="1318968"/>
            <a:ext cx="6112925" cy="4882923"/>
          </a:xfrm>
        </p:spPr>
      </p:pic>
      <p:sp>
        <p:nvSpPr>
          <p:cNvPr id="3" name="Title 2"/>
          <p:cNvSpPr>
            <a:spLocks noGrp="1"/>
          </p:cNvSpPr>
          <p:nvPr>
            <p:ph type="title"/>
          </p:nvPr>
        </p:nvSpPr>
        <p:spPr/>
        <p:txBody>
          <a:bodyPr/>
          <a:lstStyle/>
          <a:p>
            <a:r>
              <a:rPr lang="en-IN" dirty="0"/>
              <a:t>Analysis and </a:t>
            </a:r>
            <a:r>
              <a:rPr lang="en-IN" dirty="0" smtClean="0"/>
              <a:t>Visualisations – Busiest Airport in USA</a:t>
            </a:r>
            <a:endParaRPr lang="en-IN" dirty="0"/>
          </a:p>
        </p:txBody>
      </p:sp>
      <p:sp>
        <p:nvSpPr>
          <p:cNvPr id="5" name="Cloud 4"/>
          <p:cNvSpPr/>
          <p:nvPr/>
        </p:nvSpPr>
        <p:spPr>
          <a:xfrm rot="20503358">
            <a:off x="7449215" y="1344510"/>
            <a:ext cx="4188074" cy="5340915"/>
          </a:xfrm>
          <a:prstGeom prst="cloud">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 name="Straight Connector 5"/>
          <p:cNvCxnSpPr/>
          <p:nvPr/>
        </p:nvCxnSpPr>
        <p:spPr>
          <a:xfrm>
            <a:off x="1937657" y="1665514"/>
            <a:ext cx="5562600" cy="936172"/>
          </a:xfrm>
          <a:prstGeom prst="line">
            <a:avLst/>
          </a:prstGeom>
          <a:ln w="38100" cmpd="sng">
            <a:solidFill>
              <a:schemeClr val="accent2"/>
            </a:solidFill>
            <a:prstDash val="sysDash"/>
            <a:round/>
            <a:head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4433" y="6243461"/>
            <a:ext cx="5246914" cy="304976"/>
          </a:xfrm>
          <a:prstGeom prst="rect">
            <a:avLst/>
          </a:prstGeom>
        </p:spPr>
        <p:txBody>
          <a:bodyPr vert="horz" wrap="square" lIns="91440" tIns="45720" rIns="91440" bIns="45720" rtlCol="0">
            <a:noAutofit/>
          </a:bodyPr>
          <a:lstStyle/>
          <a:p>
            <a:pPr>
              <a:lnSpc>
                <a:spcPts val="1800"/>
              </a:lnSpc>
              <a:spcAft>
                <a:spcPts val="600"/>
              </a:spcAft>
            </a:pPr>
            <a:r>
              <a:rPr lang="en-IN" sz="1200" i="1" dirty="0" smtClean="0">
                <a:solidFill>
                  <a:prstClr val="black">
                    <a:lumMod val="75000"/>
                    <a:lumOff val="25000"/>
                  </a:prstClr>
                </a:solidFill>
                <a:latin typeface="Segoe UI" panose="020B0502040204020203" pitchFamily="34" charset="0"/>
                <a:cs typeface="Segoe UI" panose="020B0502040204020203" pitchFamily="34" charset="0"/>
              </a:rPr>
              <a:t>Fig14: Busiest airport in the US</a:t>
            </a:r>
            <a:endParaRPr lang="en-IN" sz="1200" i="1"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0" name="TextBox 9"/>
          <p:cNvSpPr txBox="1"/>
          <p:nvPr/>
        </p:nvSpPr>
        <p:spPr>
          <a:xfrm>
            <a:off x="8229600" y="2601686"/>
            <a:ext cx="2471057" cy="3015343"/>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12" name="TextBox 11"/>
          <p:cNvSpPr txBox="1"/>
          <p:nvPr/>
        </p:nvSpPr>
        <p:spPr>
          <a:xfrm>
            <a:off x="8307723" y="2804914"/>
            <a:ext cx="2471057" cy="1911029"/>
          </a:xfrm>
          <a:prstGeom prst="rect">
            <a:avLst/>
          </a:prstGeom>
        </p:spPr>
        <p:txBody>
          <a:bodyPr vert="horz" wrap="square" lIns="91440" tIns="45720" rIns="91440" bIns="45720" rtlCol="0">
            <a:noAutofit/>
          </a:bodyPr>
          <a:lstStyle/>
          <a:p>
            <a:pPr>
              <a:lnSpc>
                <a:spcPts val="1800"/>
              </a:lnSpc>
              <a:spcAft>
                <a:spcPts val="600"/>
              </a:spcAft>
            </a:pPr>
            <a:r>
              <a:rPr lang="en-US" sz="1200" dirty="0">
                <a:solidFill>
                  <a:schemeClr val="bg2">
                    <a:lumMod val="25000"/>
                  </a:schemeClr>
                </a:solidFill>
              </a:rPr>
              <a:t>Hartsfield-Jackson Atlanta International Airport is the busiest airport in the United States </a:t>
            </a:r>
            <a:r>
              <a:rPr lang="en-US" sz="1200" dirty="0" smtClean="0">
                <a:solidFill>
                  <a:schemeClr val="bg2">
                    <a:lumMod val="25000"/>
                  </a:schemeClr>
                </a:solidFill>
              </a:rPr>
              <a:t>:</a:t>
            </a:r>
          </a:p>
          <a:p>
            <a:pPr marL="171450" indent="-171450">
              <a:lnSpc>
                <a:spcPts val="1800"/>
              </a:lnSpc>
              <a:spcAft>
                <a:spcPts val="600"/>
              </a:spcAft>
              <a:buFont typeface="Arial" panose="020B0604020202020204" pitchFamily="34" charset="0"/>
              <a:buChar char="•"/>
            </a:pPr>
            <a:r>
              <a:rPr lang="en-US" sz="1200" dirty="0" smtClean="0">
                <a:solidFill>
                  <a:schemeClr val="bg2">
                    <a:lumMod val="25000"/>
                  </a:schemeClr>
                </a:solidFill>
                <a:latin typeface="Segoe UI" panose="020B0502040204020203" pitchFamily="34" charset="0"/>
                <a:cs typeface="Segoe UI" panose="020B0502040204020203" pitchFamily="34" charset="0"/>
              </a:rPr>
              <a:t>Central locality of Atlanta facilitates connection flights</a:t>
            </a:r>
          </a:p>
          <a:p>
            <a:pPr marL="171450" indent="-171450">
              <a:lnSpc>
                <a:spcPts val="1800"/>
              </a:lnSpc>
              <a:spcAft>
                <a:spcPts val="600"/>
              </a:spcAft>
              <a:buFont typeface="Arial" panose="020B0604020202020204" pitchFamily="34" charset="0"/>
              <a:buChar char="•"/>
            </a:pPr>
            <a:r>
              <a:rPr lang="en-US" sz="1200" dirty="0" smtClean="0">
                <a:solidFill>
                  <a:schemeClr val="bg2">
                    <a:lumMod val="25000"/>
                  </a:schemeClr>
                </a:solidFill>
                <a:latin typeface="Segoe UI" panose="020B0502040204020203" pitchFamily="34" charset="0"/>
                <a:cs typeface="Segoe UI" panose="020B0502040204020203" pitchFamily="34" charset="0"/>
              </a:rPr>
              <a:t>Hub of the 3</a:t>
            </a:r>
            <a:r>
              <a:rPr lang="en-US" sz="1200" baseline="30000" dirty="0" smtClean="0">
                <a:solidFill>
                  <a:schemeClr val="bg2">
                    <a:lumMod val="25000"/>
                  </a:schemeClr>
                </a:solidFill>
                <a:latin typeface="Segoe UI" panose="020B0502040204020203" pitchFamily="34" charset="0"/>
                <a:cs typeface="Segoe UI" panose="020B0502040204020203" pitchFamily="34" charset="0"/>
              </a:rPr>
              <a:t>rd</a:t>
            </a:r>
            <a:r>
              <a:rPr lang="en-US" sz="1200" dirty="0" smtClean="0">
                <a:solidFill>
                  <a:schemeClr val="bg2">
                    <a:lumMod val="25000"/>
                  </a:schemeClr>
                </a:solidFill>
                <a:latin typeface="Segoe UI" panose="020B0502040204020203" pitchFamily="34" charset="0"/>
                <a:cs typeface="Segoe UI" panose="020B0502040204020203" pitchFamily="34" charset="0"/>
              </a:rPr>
              <a:t> largest airline carrier (Delta Airlines) in the US</a:t>
            </a:r>
          </a:p>
          <a:p>
            <a:pPr>
              <a:lnSpc>
                <a:spcPts val="1800"/>
              </a:lnSpc>
              <a:spcAft>
                <a:spcPts val="600"/>
              </a:spcAft>
            </a:pPr>
            <a:endParaRPr lang="en-US" sz="1200" dirty="0" smtClean="0">
              <a:solidFill>
                <a:schemeClr val="bg2">
                  <a:lumMod val="25000"/>
                </a:schemeClr>
              </a:solidFill>
              <a:latin typeface="Segoe UI" panose="020B0502040204020203" pitchFamily="34" charset="0"/>
              <a:cs typeface="Segoe UI" panose="020B0502040204020203" pitchFamily="34" charset="0"/>
            </a:endParaRPr>
          </a:p>
          <a:p>
            <a:pPr marL="171450" indent="-171450">
              <a:lnSpc>
                <a:spcPts val="1800"/>
              </a:lnSpc>
              <a:spcAft>
                <a:spcPts val="600"/>
              </a:spcAft>
              <a:buFont typeface="Arial" panose="020B0604020202020204" pitchFamily="34" charset="0"/>
              <a:buChar char="•"/>
            </a:pPr>
            <a:endParaRPr lang="en-IN" sz="1200" dirty="0" smtClean="0">
              <a:solidFill>
                <a:schemeClr val="bg2">
                  <a:lumMod val="25000"/>
                </a:schemeClr>
              </a:solidFill>
              <a:latin typeface="Segoe UI" panose="020B0502040204020203" pitchFamily="34" charset="0"/>
              <a:cs typeface="Segoe UI" panose="020B0502040204020203" pitchFamily="34" charset="0"/>
            </a:endParaRPr>
          </a:p>
        </p:txBody>
      </p:sp>
      <p:sp>
        <p:nvSpPr>
          <p:cNvPr id="13" name="TextBox 12"/>
          <p:cNvSpPr txBox="1"/>
          <p:nvPr/>
        </p:nvSpPr>
        <p:spPr>
          <a:xfrm>
            <a:off x="4822372" y="6227636"/>
            <a:ext cx="3178627" cy="489857"/>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000" b="1" i="1" dirty="0" smtClean="0">
                <a:solidFill>
                  <a:prstClr val="black">
                    <a:lumMod val="75000"/>
                    <a:lumOff val="25000"/>
                  </a:prstClr>
                </a:solidFill>
                <a:latin typeface="Segoe UI" panose="020B0502040204020203" pitchFamily="34" charset="0"/>
                <a:cs typeface="Segoe UI" panose="020B0502040204020203" pitchFamily="34" charset="0"/>
              </a:rPr>
              <a:t>* Graph includes both arrival and departures</a:t>
            </a:r>
          </a:p>
        </p:txBody>
      </p:sp>
      <p:sp>
        <p:nvSpPr>
          <p:cNvPr id="11" name="Oval 10"/>
          <p:cNvSpPr/>
          <p:nvPr/>
        </p:nvSpPr>
        <p:spPr>
          <a:xfrm>
            <a:off x="11535555" y="33220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4</a:t>
            </a:r>
            <a:endParaRPr lang="en-GB" b="1" dirty="0"/>
          </a:p>
        </p:txBody>
      </p:sp>
    </p:spTree>
    <p:extLst>
      <p:ext uri="{BB962C8B-B14F-4D97-AF65-F5344CB8AC3E}">
        <p14:creationId xmlns:p14="http://schemas.microsoft.com/office/powerpoint/2010/main" val="41288603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4433" y="1430791"/>
            <a:ext cx="4598937" cy="4794175"/>
          </a:xfrm>
        </p:spPr>
      </p:pic>
      <p:sp>
        <p:nvSpPr>
          <p:cNvPr id="3" name="Title 2"/>
          <p:cNvSpPr>
            <a:spLocks noGrp="1"/>
          </p:cNvSpPr>
          <p:nvPr>
            <p:ph type="title"/>
          </p:nvPr>
        </p:nvSpPr>
        <p:spPr/>
        <p:txBody>
          <a:bodyPr/>
          <a:lstStyle/>
          <a:p>
            <a:r>
              <a:rPr lang="en-IN" dirty="0"/>
              <a:t>Analysis and Visualisations - </a:t>
            </a:r>
            <a:r>
              <a:rPr lang="en-US" dirty="0"/>
              <a:t>Airlines' Flight Operations: By the Numbers</a:t>
            </a:r>
            <a:endParaRPr lang="en-IN" dirty="0"/>
          </a:p>
        </p:txBody>
      </p:sp>
      <p:sp>
        <p:nvSpPr>
          <p:cNvPr id="5" name="Cloud 4"/>
          <p:cNvSpPr/>
          <p:nvPr/>
        </p:nvSpPr>
        <p:spPr>
          <a:xfrm rot="20503358">
            <a:off x="7536299" y="1157421"/>
            <a:ext cx="4188074" cy="5340915"/>
          </a:xfrm>
          <a:prstGeom prst="cloud">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 name="Straight Connector 5"/>
          <p:cNvCxnSpPr/>
          <p:nvPr/>
        </p:nvCxnSpPr>
        <p:spPr>
          <a:xfrm flipV="1">
            <a:off x="4299857" y="3439887"/>
            <a:ext cx="3352800" cy="1698170"/>
          </a:xfrm>
          <a:prstGeom prst="line">
            <a:avLst/>
          </a:prstGeom>
          <a:ln w="38100" cmpd="sng">
            <a:solidFill>
              <a:schemeClr val="accent2"/>
            </a:solidFill>
            <a:prstDash val="sysDash"/>
            <a:round/>
            <a:head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650621" y="2834735"/>
            <a:ext cx="1959429" cy="2547258"/>
          </a:xfrm>
          <a:prstGeom prst="rect">
            <a:avLst/>
          </a:prstGeom>
        </p:spPr>
        <p:txBody>
          <a:bodyPr vert="horz" wrap="square" lIns="91440" tIns="45720" rIns="91440" bIns="45720" rtlCol="0">
            <a:noAutofit/>
          </a:bodyPr>
          <a:lstStyle/>
          <a:p>
            <a:pPr algn="ctr">
              <a:lnSpc>
                <a:spcPts val="1800"/>
              </a:lnSpc>
              <a:spcAft>
                <a:spcPts val="600"/>
              </a:spcAft>
            </a:pPr>
            <a:r>
              <a:rPr lang="en-IN" sz="1200" dirty="0" smtClean="0">
                <a:latin typeface="Segoe UI" panose="020B0502040204020203" pitchFamily="34" charset="0"/>
                <a:cs typeface="Segoe UI" panose="020B0502040204020203" pitchFamily="34" charset="0"/>
              </a:rPr>
              <a:t>Southwest Airlines and American Airlines are </a:t>
            </a:r>
            <a:r>
              <a:rPr lang="en-US" sz="1200" dirty="0" smtClean="0"/>
              <a:t>among </a:t>
            </a:r>
            <a:r>
              <a:rPr lang="en-US" sz="1200" dirty="0"/>
              <a:t>the biggest airlines in the United </a:t>
            </a:r>
            <a:r>
              <a:rPr lang="en-US" sz="1200" dirty="0" smtClean="0"/>
              <a:t>States.</a:t>
            </a:r>
            <a:endParaRPr lang="en-IN" sz="1200" dirty="0" smtClean="0">
              <a:latin typeface="Segoe UI" panose="020B0502040204020203" pitchFamily="34" charset="0"/>
              <a:cs typeface="Segoe UI" panose="020B0502040204020203" pitchFamily="34" charset="0"/>
            </a:endParaRPr>
          </a:p>
        </p:txBody>
      </p:sp>
      <p:sp>
        <p:nvSpPr>
          <p:cNvPr id="7" name="TextBox 6"/>
          <p:cNvSpPr txBox="1"/>
          <p:nvPr/>
        </p:nvSpPr>
        <p:spPr>
          <a:xfrm>
            <a:off x="604433" y="6243461"/>
            <a:ext cx="5246914" cy="304976"/>
          </a:xfrm>
          <a:prstGeom prst="rect">
            <a:avLst/>
          </a:prstGeom>
        </p:spPr>
        <p:txBody>
          <a:bodyPr vert="horz" wrap="square" lIns="91440" tIns="45720" rIns="91440" bIns="45720" rtlCol="0">
            <a:noAutofit/>
          </a:bodyPr>
          <a:lstStyle/>
          <a:p>
            <a:pPr>
              <a:lnSpc>
                <a:spcPts val="1800"/>
              </a:lnSpc>
              <a:spcAft>
                <a:spcPts val="600"/>
              </a:spcAft>
            </a:pPr>
            <a:r>
              <a:rPr lang="en-IN" sz="1200" i="1" dirty="0" smtClean="0">
                <a:solidFill>
                  <a:prstClr val="black">
                    <a:lumMod val="75000"/>
                    <a:lumOff val="25000"/>
                  </a:prstClr>
                </a:solidFill>
                <a:latin typeface="Segoe UI" panose="020B0502040204020203" pitchFamily="34" charset="0"/>
                <a:cs typeface="Segoe UI" panose="020B0502040204020203" pitchFamily="34" charset="0"/>
              </a:rPr>
              <a:t>Fig15: Flight count per airline pi chart</a:t>
            </a:r>
            <a:endParaRPr lang="en-IN" sz="1200" i="1"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Oval 7"/>
          <p:cNvSpPr/>
          <p:nvPr/>
        </p:nvSpPr>
        <p:spPr>
          <a:xfrm>
            <a:off x="11535555" y="33220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4</a:t>
            </a:r>
            <a:endParaRPr lang="en-GB" b="1" dirty="0"/>
          </a:p>
        </p:txBody>
      </p:sp>
    </p:spTree>
    <p:extLst>
      <p:ext uri="{BB962C8B-B14F-4D97-AF65-F5344CB8AC3E}">
        <p14:creationId xmlns:p14="http://schemas.microsoft.com/office/powerpoint/2010/main" val="22563390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4434" y="1385279"/>
            <a:ext cx="6645452" cy="4541312"/>
          </a:xfrm>
        </p:spPr>
      </p:pic>
      <p:sp>
        <p:nvSpPr>
          <p:cNvPr id="3" name="Title 2"/>
          <p:cNvSpPr>
            <a:spLocks noGrp="1"/>
          </p:cNvSpPr>
          <p:nvPr>
            <p:ph type="title"/>
          </p:nvPr>
        </p:nvSpPr>
        <p:spPr/>
        <p:txBody>
          <a:bodyPr>
            <a:normAutofit fontScale="90000"/>
          </a:bodyPr>
          <a:lstStyle/>
          <a:p>
            <a:r>
              <a:rPr lang="en-IN" dirty="0"/>
              <a:t>Analysis and Visualisations - </a:t>
            </a:r>
            <a:r>
              <a:rPr lang="en-US" dirty="0"/>
              <a:t>Tracking Flight Trends During Christmas and New Year Weeks</a:t>
            </a:r>
            <a:endParaRPr lang="en-IN"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581" y="3776614"/>
            <a:ext cx="4207990" cy="2690593"/>
          </a:xfrm>
          <a:prstGeom prst="rect">
            <a:avLst/>
          </a:prstGeom>
        </p:spPr>
      </p:pic>
      <p:sp>
        <p:nvSpPr>
          <p:cNvPr id="7" name="Cloud Callout 6"/>
          <p:cNvSpPr/>
          <p:nvPr/>
        </p:nvSpPr>
        <p:spPr>
          <a:xfrm>
            <a:off x="7711867" y="1196391"/>
            <a:ext cx="4201886" cy="2482980"/>
          </a:xfrm>
          <a:prstGeom prst="cloudCallout">
            <a:avLst>
              <a:gd name="adj1" fmla="val -58916"/>
              <a:gd name="adj2" fmla="val 52763"/>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8" name="Straight Connector 7"/>
          <p:cNvCxnSpPr/>
          <p:nvPr/>
        </p:nvCxnSpPr>
        <p:spPr>
          <a:xfrm flipV="1">
            <a:off x="10951029" y="3287486"/>
            <a:ext cx="228600" cy="1834425"/>
          </a:xfrm>
          <a:prstGeom prst="line">
            <a:avLst/>
          </a:prstGeom>
          <a:ln w="38100" cmpd="sng">
            <a:solidFill>
              <a:schemeClr val="accent2"/>
            </a:solidFill>
            <a:prstDash val="sysDash"/>
            <a:round/>
            <a:head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371114" y="1654629"/>
            <a:ext cx="3385457" cy="1524000"/>
          </a:xfrm>
          <a:prstGeom prst="rect">
            <a:avLst/>
          </a:prstGeom>
        </p:spPr>
        <p:txBody>
          <a:bodyPr vert="horz" wrap="square" lIns="91440" tIns="45720" rIns="91440" bIns="45720" rtlCol="0">
            <a:noAutofit/>
          </a:bodyPr>
          <a:lstStyle/>
          <a:p>
            <a:pPr marL="171450" indent="-171450" algn="l">
              <a:lnSpc>
                <a:spcPts val="1800"/>
              </a:lnSpc>
              <a:spcAft>
                <a:spcPts val="600"/>
              </a:spcAft>
              <a:buFont typeface="Arial" panose="020B0604020202020204" pitchFamily="34" charset="0"/>
              <a:buChar char="•"/>
            </a:pPr>
            <a:r>
              <a:rPr lang="en-IN" sz="1200" dirty="0" smtClean="0">
                <a:latin typeface="Segoe UI" panose="020B0502040204020203" pitchFamily="34" charset="0"/>
                <a:cs typeface="Segoe UI" panose="020B0502040204020203" pitchFamily="34" charset="0"/>
              </a:rPr>
              <a:t>Flights are less busier during Christmas and new year weeks as people prefer to stay and celebrate at home.</a:t>
            </a:r>
          </a:p>
          <a:p>
            <a:pPr marL="171450" indent="-171450" algn="l">
              <a:lnSpc>
                <a:spcPts val="1800"/>
              </a:lnSpc>
              <a:spcAft>
                <a:spcPts val="600"/>
              </a:spcAft>
              <a:buFont typeface="Arial" panose="020B0604020202020204" pitchFamily="34" charset="0"/>
              <a:buChar char="•"/>
            </a:pPr>
            <a:r>
              <a:rPr lang="en-IN" sz="1200" dirty="0" smtClean="0">
                <a:latin typeface="Segoe UI" panose="020B0502040204020203" pitchFamily="34" charset="0"/>
                <a:cs typeface="Segoe UI" panose="020B0502040204020203" pitchFamily="34" charset="0"/>
              </a:rPr>
              <a:t>However there is a huge spike in flight numbers just before the Christmas week</a:t>
            </a:r>
          </a:p>
        </p:txBody>
      </p:sp>
      <p:sp>
        <p:nvSpPr>
          <p:cNvPr id="9" name="TextBox 8"/>
          <p:cNvSpPr txBox="1"/>
          <p:nvPr/>
        </p:nvSpPr>
        <p:spPr>
          <a:xfrm>
            <a:off x="604434" y="5962991"/>
            <a:ext cx="5246914" cy="304976"/>
          </a:xfrm>
          <a:prstGeom prst="rect">
            <a:avLst/>
          </a:prstGeom>
        </p:spPr>
        <p:txBody>
          <a:bodyPr vert="horz" wrap="square" lIns="91440" tIns="45720" rIns="91440" bIns="45720" rtlCol="0">
            <a:noAutofit/>
          </a:bodyPr>
          <a:lstStyle/>
          <a:p>
            <a:pPr>
              <a:lnSpc>
                <a:spcPts val="1800"/>
              </a:lnSpc>
              <a:spcAft>
                <a:spcPts val="600"/>
              </a:spcAft>
            </a:pPr>
            <a:r>
              <a:rPr lang="en-IN" sz="1200" i="1" dirty="0" smtClean="0">
                <a:solidFill>
                  <a:prstClr val="black">
                    <a:lumMod val="75000"/>
                    <a:lumOff val="25000"/>
                  </a:prstClr>
                </a:solidFill>
                <a:latin typeface="Segoe UI" panose="020B0502040204020203" pitchFamily="34" charset="0"/>
                <a:cs typeface="Segoe UI" panose="020B0502040204020203" pitchFamily="34" charset="0"/>
              </a:rPr>
              <a:t>Fig16: Daily distribution of flight count - two months</a:t>
            </a:r>
            <a:endParaRPr lang="en-IN" sz="1200" i="1"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0" name="TextBox 9"/>
          <p:cNvSpPr txBox="1"/>
          <p:nvPr/>
        </p:nvSpPr>
        <p:spPr>
          <a:xfrm>
            <a:off x="2306448" y="6220711"/>
            <a:ext cx="5246914" cy="304976"/>
          </a:xfrm>
          <a:prstGeom prst="rect">
            <a:avLst/>
          </a:prstGeom>
        </p:spPr>
        <p:txBody>
          <a:bodyPr vert="horz" wrap="square" lIns="91440" tIns="45720" rIns="91440" bIns="45720" rtlCol="0">
            <a:noAutofit/>
          </a:bodyPr>
          <a:lstStyle/>
          <a:p>
            <a:pPr algn="r">
              <a:lnSpc>
                <a:spcPts val="1800"/>
              </a:lnSpc>
              <a:spcAft>
                <a:spcPts val="600"/>
              </a:spcAft>
            </a:pPr>
            <a:r>
              <a:rPr lang="en-IN" sz="1200" i="1" dirty="0" smtClean="0">
                <a:solidFill>
                  <a:prstClr val="black">
                    <a:lumMod val="75000"/>
                    <a:lumOff val="25000"/>
                  </a:prstClr>
                </a:solidFill>
                <a:latin typeface="Segoe UI" panose="020B0502040204020203" pitchFamily="34" charset="0"/>
                <a:cs typeface="Segoe UI" panose="020B0502040204020203" pitchFamily="34" charset="0"/>
              </a:rPr>
              <a:t>Fig17: Weekly distribution of flight count</a:t>
            </a:r>
            <a:endParaRPr lang="en-IN" sz="1200" i="1"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1" name="Oval 10"/>
          <p:cNvSpPr/>
          <p:nvPr/>
        </p:nvSpPr>
        <p:spPr>
          <a:xfrm>
            <a:off x="11535555" y="33220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4</a:t>
            </a:r>
            <a:endParaRPr lang="en-GB" b="1" dirty="0"/>
          </a:p>
        </p:txBody>
      </p:sp>
    </p:spTree>
    <p:extLst>
      <p:ext uri="{BB962C8B-B14F-4D97-AF65-F5344CB8AC3E}">
        <p14:creationId xmlns:p14="http://schemas.microsoft.com/office/powerpoint/2010/main" val="15633545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4434" y="1463449"/>
            <a:ext cx="5723681" cy="4572000"/>
          </a:xfrm>
        </p:spPr>
      </p:pic>
      <p:sp>
        <p:nvSpPr>
          <p:cNvPr id="3" name="Title 2"/>
          <p:cNvSpPr>
            <a:spLocks noGrp="1"/>
          </p:cNvSpPr>
          <p:nvPr>
            <p:ph type="title"/>
          </p:nvPr>
        </p:nvSpPr>
        <p:spPr/>
        <p:txBody>
          <a:bodyPr>
            <a:normAutofit fontScale="90000"/>
          </a:bodyPr>
          <a:lstStyle/>
          <a:p>
            <a:r>
              <a:rPr lang="en-IN" dirty="0"/>
              <a:t>Analysis and </a:t>
            </a:r>
            <a:r>
              <a:rPr lang="en-IN" dirty="0" smtClean="0"/>
              <a:t>Visualisations – Busiest city during Christmas </a:t>
            </a:r>
            <a:r>
              <a:rPr lang="en-US" dirty="0" smtClean="0"/>
              <a:t>and </a:t>
            </a:r>
            <a:r>
              <a:rPr lang="en-US" dirty="0"/>
              <a:t>New Year Weeks</a:t>
            </a:r>
            <a:r>
              <a:rPr lang="en-IN" dirty="0" smtClean="0"/>
              <a:t>  </a:t>
            </a:r>
            <a:endParaRPr lang="en-IN" dirty="0"/>
          </a:p>
        </p:txBody>
      </p:sp>
      <p:sp>
        <p:nvSpPr>
          <p:cNvPr id="5" name="Cloud Callout 4"/>
          <p:cNvSpPr/>
          <p:nvPr/>
        </p:nvSpPr>
        <p:spPr>
          <a:xfrm>
            <a:off x="7385680" y="1774371"/>
            <a:ext cx="4201886" cy="2895600"/>
          </a:xfrm>
          <a:prstGeom prst="cloudCallout">
            <a:avLst>
              <a:gd name="adj1" fmla="val -58916"/>
              <a:gd name="adj2" fmla="val 52763"/>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p:cNvSpPr txBox="1"/>
          <p:nvPr/>
        </p:nvSpPr>
        <p:spPr>
          <a:xfrm>
            <a:off x="7990114" y="2449286"/>
            <a:ext cx="3233057" cy="1469571"/>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200" dirty="0" smtClean="0">
                <a:latin typeface="Segoe UI" panose="020B0502040204020203" pitchFamily="34" charset="0"/>
                <a:cs typeface="Segoe UI" panose="020B0502040204020203" pitchFamily="34" charset="0"/>
              </a:rPr>
              <a:t>Chicago is the busiest airport having O’Hare – one of the largest connecting hub for holiday destinations</a:t>
            </a:r>
          </a:p>
          <a:p>
            <a:pPr marL="171450" indent="-171450" algn="l">
              <a:lnSpc>
                <a:spcPts val="1800"/>
              </a:lnSpc>
              <a:spcAft>
                <a:spcPts val="600"/>
              </a:spcAft>
              <a:buFont typeface="Arial" panose="020B0604020202020204" pitchFamily="34" charset="0"/>
              <a:buChar char="•"/>
            </a:pPr>
            <a:r>
              <a:rPr lang="en-IN" sz="1200" dirty="0" smtClean="0">
                <a:latin typeface="Segoe UI" panose="020B0502040204020203" pitchFamily="34" charset="0"/>
                <a:cs typeface="Segoe UI" panose="020B0502040204020203" pitchFamily="34" charset="0"/>
              </a:rPr>
              <a:t>Family reunions and holiday shopping's</a:t>
            </a:r>
            <a:endParaRPr lang="en-IN" sz="1200" dirty="0">
              <a:latin typeface="Segoe UI" panose="020B0502040204020203" pitchFamily="34" charset="0"/>
              <a:cs typeface="Segoe UI" panose="020B0502040204020203" pitchFamily="34" charset="0"/>
            </a:endParaRPr>
          </a:p>
        </p:txBody>
      </p:sp>
      <p:sp>
        <p:nvSpPr>
          <p:cNvPr id="7" name="TextBox 6"/>
          <p:cNvSpPr txBox="1"/>
          <p:nvPr/>
        </p:nvSpPr>
        <p:spPr>
          <a:xfrm>
            <a:off x="604434" y="6035449"/>
            <a:ext cx="5246914" cy="304976"/>
          </a:xfrm>
          <a:prstGeom prst="rect">
            <a:avLst/>
          </a:prstGeom>
        </p:spPr>
        <p:txBody>
          <a:bodyPr vert="horz" wrap="square" lIns="91440" tIns="45720" rIns="91440" bIns="45720" rtlCol="0">
            <a:noAutofit/>
          </a:bodyPr>
          <a:lstStyle/>
          <a:p>
            <a:pPr>
              <a:lnSpc>
                <a:spcPts val="1800"/>
              </a:lnSpc>
              <a:spcAft>
                <a:spcPts val="600"/>
              </a:spcAft>
            </a:pPr>
            <a:r>
              <a:rPr lang="en-IN" sz="1200" i="1" dirty="0" smtClean="0">
                <a:solidFill>
                  <a:prstClr val="black">
                    <a:lumMod val="75000"/>
                    <a:lumOff val="25000"/>
                  </a:prstClr>
                </a:solidFill>
                <a:latin typeface="Segoe UI" panose="020B0502040204020203" pitchFamily="34" charset="0"/>
                <a:cs typeface="Segoe UI" panose="020B0502040204020203" pitchFamily="34" charset="0"/>
              </a:rPr>
              <a:t>Fig18: Busiest cities during Xmas and new year weeks</a:t>
            </a:r>
            <a:endParaRPr lang="en-IN" sz="1200" i="1"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Oval 7"/>
          <p:cNvSpPr/>
          <p:nvPr/>
        </p:nvSpPr>
        <p:spPr>
          <a:xfrm>
            <a:off x="11535555" y="33220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4</a:t>
            </a:r>
            <a:endParaRPr lang="en-GB" b="1" dirty="0"/>
          </a:p>
        </p:txBody>
      </p:sp>
    </p:spTree>
    <p:extLst>
      <p:ext uri="{BB962C8B-B14F-4D97-AF65-F5344CB8AC3E}">
        <p14:creationId xmlns:p14="http://schemas.microsoft.com/office/powerpoint/2010/main" val="720780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4434" y="1539649"/>
            <a:ext cx="5158154" cy="4572000"/>
          </a:xfrm>
        </p:spPr>
      </p:pic>
      <p:sp>
        <p:nvSpPr>
          <p:cNvPr id="3" name="Title 2"/>
          <p:cNvSpPr>
            <a:spLocks noGrp="1"/>
          </p:cNvSpPr>
          <p:nvPr>
            <p:ph type="title"/>
          </p:nvPr>
        </p:nvSpPr>
        <p:spPr/>
        <p:txBody>
          <a:bodyPr/>
          <a:lstStyle/>
          <a:p>
            <a:r>
              <a:rPr lang="en-IN" dirty="0"/>
              <a:t>Analysis and Visualisations - </a:t>
            </a:r>
            <a:r>
              <a:rPr lang="en-IN" dirty="0" smtClean="0"/>
              <a:t>Cancellations</a:t>
            </a:r>
            <a:endParaRPr lang="en-IN" dirty="0"/>
          </a:p>
        </p:txBody>
      </p:sp>
      <p:sp>
        <p:nvSpPr>
          <p:cNvPr id="5" name="Cloud Callout 4"/>
          <p:cNvSpPr/>
          <p:nvPr/>
        </p:nvSpPr>
        <p:spPr>
          <a:xfrm>
            <a:off x="6817489" y="1666755"/>
            <a:ext cx="4718066" cy="3460830"/>
          </a:xfrm>
          <a:prstGeom prst="cloudCallout">
            <a:avLst>
              <a:gd name="adj1" fmla="val -58916"/>
              <a:gd name="adj2" fmla="val 52763"/>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p:cNvSpPr txBox="1"/>
          <p:nvPr/>
        </p:nvSpPr>
        <p:spPr>
          <a:xfrm>
            <a:off x="7707086" y="2688771"/>
            <a:ext cx="2808514" cy="1589315"/>
          </a:xfrm>
          <a:prstGeom prst="rect">
            <a:avLst/>
          </a:prstGeom>
        </p:spPr>
        <p:txBody>
          <a:bodyPr vert="horz" wrap="square" lIns="91440" tIns="45720" rIns="91440" bIns="45720" rtlCol="0">
            <a:noAutofit/>
          </a:bodyPr>
          <a:lstStyle/>
          <a:p>
            <a:pPr marL="171450" indent="-171450" algn="l">
              <a:lnSpc>
                <a:spcPts val="1800"/>
              </a:lnSpc>
              <a:spcAft>
                <a:spcPts val="600"/>
              </a:spcAft>
              <a:buFont typeface="Arial" panose="020B0604020202020204" pitchFamily="34" charset="0"/>
              <a:buChar char="•"/>
            </a:pPr>
            <a:endParaRPr lang="en-IN"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TextBox 6"/>
          <p:cNvSpPr txBox="1"/>
          <p:nvPr/>
        </p:nvSpPr>
        <p:spPr>
          <a:xfrm>
            <a:off x="7620000" y="2290674"/>
            <a:ext cx="2895600" cy="2357525"/>
          </a:xfrm>
          <a:prstGeom prst="rect">
            <a:avLst/>
          </a:prstGeom>
        </p:spPr>
        <p:txBody>
          <a:bodyPr vert="horz" wrap="square" lIns="91440" tIns="45720" rIns="91440" bIns="45720" rtlCol="0">
            <a:noAutofit/>
          </a:bodyPr>
          <a:lstStyle/>
          <a:p>
            <a:pPr marL="171450" indent="-171450" algn="l">
              <a:lnSpc>
                <a:spcPts val="1800"/>
              </a:lnSpc>
              <a:spcAft>
                <a:spcPts val="600"/>
              </a:spcAft>
              <a:buFont typeface="Arial" panose="020B0604020202020204" pitchFamily="34" charset="0"/>
              <a:buChar char="•"/>
            </a:pPr>
            <a:r>
              <a:rPr lang="en-IN" sz="1200" dirty="0" smtClean="0">
                <a:latin typeface="Segoe UI" panose="020B0502040204020203" pitchFamily="34" charset="0"/>
                <a:cs typeface="Segoe UI" panose="020B0502040204020203" pitchFamily="34" charset="0"/>
              </a:rPr>
              <a:t>Regular maintenance and inspections can reduce cancellations</a:t>
            </a:r>
          </a:p>
          <a:p>
            <a:pPr marL="171450" indent="-171450" algn="l">
              <a:lnSpc>
                <a:spcPts val="1800"/>
              </a:lnSpc>
              <a:spcAft>
                <a:spcPts val="600"/>
              </a:spcAft>
              <a:buFont typeface="Arial" panose="020B0604020202020204" pitchFamily="34" charset="0"/>
              <a:buChar char="•"/>
            </a:pPr>
            <a:r>
              <a:rPr lang="en-IN" sz="1200" dirty="0" smtClean="0">
                <a:latin typeface="Segoe UI" panose="020B0502040204020203" pitchFamily="34" charset="0"/>
                <a:cs typeface="Segoe UI" panose="020B0502040204020203" pitchFamily="34" charset="0"/>
              </a:rPr>
              <a:t>Additional performance data could help in scheduling inspections hence reducing carrier cancellations</a:t>
            </a:r>
          </a:p>
          <a:p>
            <a:pPr marL="171450" indent="-171450">
              <a:lnSpc>
                <a:spcPts val="1800"/>
              </a:lnSpc>
              <a:spcAft>
                <a:spcPts val="600"/>
              </a:spcAft>
              <a:buFont typeface="Arial" panose="020B0604020202020204" pitchFamily="34" charset="0"/>
              <a:buChar char="•"/>
            </a:pPr>
            <a:r>
              <a:rPr lang="en-US" sz="1200" dirty="0" smtClean="0"/>
              <a:t>Utilizing </a:t>
            </a:r>
            <a:r>
              <a:rPr lang="en-US" sz="1200" dirty="0"/>
              <a:t>weather data can aid in forecasting potential disruptions and suggesting intelligent rescheduling options to prevent such disruptions.</a:t>
            </a:r>
            <a:endParaRPr lang="en-IN"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extBox 7"/>
          <p:cNvSpPr txBox="1"/>
          <p:nvPr/>
        </p:nvSpPr>
        <p:spPr>
          <a:xfrm>
            <a:off x="604434" y="6149931"/>
            <a:ext cx="5246914" cy="304976"/>
          </a:xfrm>
          <a:prstGeom prst="rect">
            <a:avLst/>
          </a:prstGeom>
        </p:spPr>
        <p:txBody>
          <a:bodyPr vert="horz" wrap="square" lIns="91440" tIns="45720" rIns="91440" bIns="45720" rtlCol="0">
            <a:noAutofit/>
          </a:bodyPr>
          <a:lstStyle/>
          <a:p>
            <a:pPr>
              <a:lnSpc>
                <a:spcPts val="1800"/>
              </a:lnSpc>
              <a:spcAft>
                <a:spcPts val="600"/>
              </a:spcAft>
            </a:pPr>
            <a:r>
              <a:rPr lang="en-IN" sz="1200" i="1" dirty="0" smtClean="0">
                <a:solidFill>
                  <a:prstClr val="black">
                    <a:lumMod val="75000"/>
                    <a:lumOff val="25000"/>
                  </a:prstClr>
                </a:solidFill>
                <a:latin typeface="Segoe UI" panose="020B0502040204020203" pitchFamily="34" charset="0"/>
                <a:cs typeface="Segoe UI" panose="020B0502040204020203" pitchFamily="34" charset="0"/>
              </a:rPr>
              <a:t>Fig14: Busiest airport in the US</a:t>
            </a:r>
            <a:endParaRPr lang="en-IN" sz="1200" i="1"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9" name="Oval 8"/>
          <p:cNvSpPr/>
          <p:nvPr/>
        </p:nvSpPr>
        <p:spPr>
          <a:xfrm>
            <a:off x="11535555" y="33220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4</a:t>
            </a:r>
            <a:endParaRPr lang="en-GB" b="1" dirty="0"/>
          </a:p>
        </p:txBody>
      </p:sp>
    </p:spTree>
    <p:extLst>
      <p:ext uri="{BB962C8B-B14F-4D97-AF65-F5344CB8AC3E}">
        <p14:creationId xmlns:p14="http://schemas.microsoft.com/office/powerpoint/2010/main" val="13984404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Additional data sources to be considered for deeper analysis…..</a:t>
            </a:r>
            <a:endParaRPr lang="en-IN" dirty="0"/>
          </a:p>
        </p:txBody>
      </p:sp>
      <p:grpSp>
        <p:nvGrpSpPr>
          <p:cNvPr id="5" name="Group 4"/>
          <p:cNvGrpSpPr/>
          <p:nvPr/>
        </p:nvGrpSpPr>
        <p:grpSpPr>
          <a:xfrm>
            <a:off x="1467123" y="2671561"/>
            <a:ext cx="8502290" cy="601200"/>
            <a:chOff x="633126" y="984442"/>
            <a:chExt cx="8457010" cy="823095"/>
          </a:xfrm>
        </p:grpSpPr>
        <p:sp>
          <p:nvSpPr>
            <p:cNvPr id="6" name="Rounded Rectangle 5"/>
            <p:cNvSpPr/>
            <p:nvPr/>
          </p:nvSpPr>
          <p:spPr>
            <a:xfrm>
              <a:off x="633126" y="984442"/>
              <a:ext cx="8457010" cy="823095"/>
            </a:xfrm>
            <a:prstGeom prst="roundRect">
              <a:avLst>
                <a:gd name="adj" fmla="val 10000"/>
              </a:avLst>
            </a:prstGeom>
          </p:spPr>
          <p:style>
            <a:lnRef idx="3">
              <a:schemeClr val="lt1"/>
            </a:lnRef>
            <a:fillRef idx="1">
              <a:schemeClr val="accent5"/>
            </a:fillRef>
            <a:effectRef idx="1">
              <a:schemeClr val="accent5"/>
            </a:effectRef>
            <a:fontRef idx="minor">
              <a:schemeClr val="lt1"/>
            </a:fontRef>
          </p:style>
        </p:sp>
        <p:sp>
          <p:nvSpPr>
            <p:cNvPr id="7" name="Rounded Rectangle 6"/>
            <p:cNvSpPr/>
            <p:nvPr/>
          </p:nvSpPr>
          <p:spPr>
            <a:xfrm>
              <a:off x="655637" y="992031"/>
              <a:ext cx="8042661" cy="7748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1600" b="1" dirty="0">
                  <a:solidFill>
                    <a:schemeClr val="tx1"/>
                  </a:solidFill>
                </a:rPr>
                <a:t>Access to </a:t>
              </a:r>
              <a:r>
                <a:rPr lang="en-US" sz="1600" b="1" dirty="0" smtClean="0">
                  <a:solidFill>
                    <a:schemeClr val="tx1"/>
                  </a:solidFill>
                </a:rPr>
                <a:t>weather dataset </a:t>
              </a:r>
              <a:r>
                <a:rPr lang="en-US" sz="1600" dirty="0" smtClean="0"/>
                <a:t>could provide less disruption routes and reduce delays.</a:t>
              </a:r>
            </a:p>
            <a:p>
              <a:pPr lvl="0" defTabSz="889000">
                <a:lnSpc>
                  <a:spcPct val="90000"/>
                </a:lnSpc>
                <a:spcBef>
                  <a:spcPct val="0"/>
                </a:spcBef>
                <a:spcAft>
                  <a:spcPct val="35000"/>
                </a:spcAft>
              </a:pPr>
              <a:r>
                <a:rPr lang="en-US" sz="1600" kern="1200" dirty="0" smtClean="0"/>
                <a:t>Access to flight performance dataset could schedule maintenance and inspections.</a:t>
              </a:r>
              <a:endParaRPr lang="en-IN" sz="1600" kern="1200" dirty="0"/>
            </a:p>
          </p:txBody>
        </p:sp>
      </p:grpSp>
      <p:grpSp>
        <p:nvGrpSpPr>
          <p:cNvPr id="8" name="Group 7"/>
          <p:cNvGrpSpPr/>
          <p:nvPr/>
        </p:nvGrpSpPr>
        <p:grpSpPr>
          <a:xfrm>
            <a:off x="1489891" y="5140134"/>
            <a:ext cx="8457010" cy="601200"/>
            <a:chOff x="1263060" y="1874828"/>
            <a:chExt cx="8457010" cy="823095"/>
          </a:xfrm>
        </p:grpSpPr>
        <p:sp>
          <p:nvSpPr>
            <p:cNvPr id="9" name="Rounded Rectangle 8"/>
            <p:cNvSpPr/>
            <p:nvPr/>
          </p:nvSpPr>
          <p:spPr>
            <a:xfrm>
              <a:off x="1263060" y="1874828"/>
              <a:ext cx="8457010" cy="823095"/>
            </a:xfrm>
            <a:prstGeom prst="roundRect">
              <a:avLst>
                <a:gd name="adj" fmla="val 10000"/>
              </a:avLst>
            </a:prstGeom>
          </p:spPr>
          <p:style>
            <a:lnRef idx="3">
              <a:schemeClr val="lt1"/>
            </a:lnRef>
            <a:fillRef idx="1">
              <a:schemeClr val="accent5"/>
            </a:fillRef>
            <a:effectRef idx="1">
              <a:schemeClr val="accent5"/>
            </a:effectRef>
            <a:fontRef idx="minor">
              <a:schemeClr val="lt1"/>
            </a:fontRef>
          </p:style>
        </p:sp>
        <p:sp>
          <p:nvSpPr>
            <p:cNvPr id="10" name="Rounded Rectangle 8"/>
            <p:cNvSpPr/>
            <p:nvPr/>
          </p:nvSpPr>
          <p:spPr>
            <a:xfrm>
              <a:off x="1287168" y="1898936"/>
              <a:ext cx="8041064" cy="7748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1600" dirty="0"/>
                <a:t>Access to a dataset that </a:t>
              </a:r>
              <a:r>
                <a:rPr lang="en-US" sz="1600" dirty="0" smtClean="0"/>
                <a:t>includes </a:t>
              </a:r>
              <a:r>
                <a:rPr lang="en-US" sz="1600" b="1" dirty="0" smtClean="0">
                  <a:solidFill>
                    <a:schemeClr val="tx1"/>
                  </a:solidFill>
                </a:rPr>
                <a:t>carrier codes, airport codes</a:t>
              </a:r>
              <a:r>
                <a:rPr lang="en-US" sz="1600" dirty="0" smtClean="0"/>
                <a:t> </a:t>
              </a:r>
              <a:r>
                <a:rPr lang="en-US" sz="1600" dirty="0"/>
                <a:t>and their corresponding names would be </a:t>
              </a:r>
              <a:r>
                <a:rPr lang="en-US" sz="1600" dirty="0" smtClean="0"/>
                <a:t>useful in easier data tracking and interpretations</a:t>
              </a:r>
              <a:endParaRPr lang="en-IN" sz="1600" dirty="0"/>
            </a:p>
          </p:txBody>
        </p:sp>
      </p:grpSp>
      <p:grpSp>
        <p:nvGrpSpPr>
          <p:cNvPr id="11" name="Group 10"/>
          <p:cNvGrpSpPr/>
          <p:nvPr/>
        </p:nvGrpSpPr>
        <p:grpSpPr>
          <a:xfrm>
            <a:off x="1512403" y="3494963"/>
            <a:ext cx="8457010" cy="601200"/>
            <a:chOff x="1311319" y="2694515"/>
            <a:chExt cx="8457010" cy="823096"/>
          </a:xfrm>
        </p:grpSpPr>
        <p:sp>
          <p:nvSpPr>
            <p:cNvPr id="12" name="Rounded Rectangle 11"/>
            <p:cNvSpPr/>
            <p:nvPr/>
          </p:nvSpPr>
          <p:spPr>
            <a:xfrm>
              <a:off x="1311319" y="2694515"/>
              <a:ext cx="8457010" cy="823096"/>
            </a:xfrm>
            <a:prstGeom prst="roundRect">
              <a:avLst>
                <a:gd name="adj" fmla="val 10000"/>
              </a:avLst>
            </a:prstGeom>
          </p:spPr>
          <p:style>
            <a:lnRef idx="3">
              <a:schemeClr val="lt1"/>
            </a:lnRef>
            <a:fillRef idx="1">
              <a:schemeClr val="accent5"/>
            </a:fillRef>
            <a:effectRef idx="1">
              <a:schemeClr val="accent5"/>
            </a:effectRef>
            <a:fontRef idx="minor">
              <a:schemeClr val="lt1"/>
            </a:fontRef>
          </p:style>
        </p:sp>
        <p:sp>
          <p:nvSpPr>
            <p:cNvPr id="13" name="Rounded Rectangle 10"/>
            <p:cNvSpPr/>
            <p:nvPr/>
          </p:nvSpPr>
          <p:spPr>
            <a:xfrm>
              <a:off x="1333830" y="2718623"/>
              <a:ext cx="8389219" cy="7748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1600" dirty="0"/>
                <a:t>A dataset containing </a:t>
              </a:r>
              <a:r>
                <a:rPr lang="en-US" sz="1600" b="1" dirty="0">
                  <a:solidFill>
                    <a:schemeClr val="tx1"/>
                  </a:solidFill>
                </a:rPr>
                <a:t>flight capacity and seat information </a:t>
              </a:r>
              <a:r>
                <a:rPr lang="en-US" sz="1600" dirty="0"/>
                <a:t>could unlock new possibilities for </a:t>
              </a:r>
              <a:r>
                <a:rPr lang="en-US" sz="1600" dirty="0" smtClean="0"/>
                <a:t>analysis: Optimizing load factors, trends in seating preferences, improving efficiency</a:t>
              </a:r>
              <a:endParaRPr lang="en-IN" sz="1600" kern="1200" dirty="0"/>
            </a:p>
          </p:txBody>
        </p:sp>
      </p:grpSp>
      <p:grpSp>
        <p:nvGrpSpPr>
          <p:cNvPr id="14" name="Group 13"/>
          <p:cNvGrpSpPr/>
          <p:nvPr/>
        </p:nvGrpSpPr>
        <p:grpSpPr>
          <a:xfrm>
            <a:off x="1512403" y="4347840"/>
            <a:ext cx="8457010" cy="601200"/>
            <a:chOff x="2526120" y="3749656"/>
            <a:chExt cx="8457010" cy="823095"/>
          </a:xfrm>
        </p:grpSpPr>
        <p:sp>
          <p:nvSpPr>
            <p:cNvPr id="15" name="Rounded Rectangle 14"/>
            <p:cNvSpPr/>
            <p:nvPr/>
          </p:nvSpPr>
          <p:spPr>
            <a:xfrm>
              <a:off x="2526120" y="3749656"/>
              <a:ext cx="8457010" cy="823095"/>
            </a:xfrm>
            <a:prstGeom prst="roundRect">
              <a:avLst>
                <a:gd name="adj" fmla="val 10000"/>
              </a:avLst>
            </a:prstGeom>
          </p:spPr>
          <p:style>
            <a:lnRef idx="3">
              <a:schemeClr val="lt1"/>
            </a:lnRef>
            <a:fillRef idx="1">
              <a:schemeClr val="accent5"/>
            </a:fillRef>
            <a:effectRef idx="1">
              <a:schemeClr val="accent5"/>
            </a:effectRef>
            <a:fontRef idx="minor">
              <a:schemeClr val="lt1"/>
            </a:fontRef>
          </p:style>
        </p:sp>
        <p:sp>
          <p:nvSpPr>
            <p:cNvPr id="16" name="Rounded Rectangle 12"/>
            <p:cNvSpPr/>
            <p:nvPr/>
          </p:nvSpPr>
          <p:spPr>
            <a:xfrm>
              <a:off x="2550228" y="3773764"/>
              <a:ext cx="7242252" cy="7748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IN" sz="1600" kern="1200" dirty="0" smtClean="0"/>
                <a:t>Access to </a:t>
              </a:r>
              <a:r>
                <a:rPr lang="en-IN" sz="1600" b="1" dirty="0">
                  <a:solidFill>
                    <a:schemeClr val="tx1"/>
                  </a:solidFill>
                </a:rPr>
                <a:t>flight rates </a:t>
              </a:r>
              <a:r>
                <a:rPr lang="en-IN" sz="1600" dirty="0" smtClean="0"/>
                <a:t>information : pricing strategies, market trends, competitive benchmarking</a:t>
              </a:r>
              <a:endParaRPr lang="en-IN" sz="1600" kern="1200" dirty="0"/>
            </a:p>
          </p:txBody>
        </p:sp>
      </p:grpSp>
      <p:sp>
        <p:nvSpPr>
          <p:cNvPr id="32" name="TextBox 31"/>
          <p:cNvSpPr txBox="1"/>
          <p:nvPr/>
        </p:nvSpPr>
        <p:spPr>
          <a:xfrm>
            <a:off x="736399" y="3355942"/>
            <a:ext cx="424543" cy="488477"/>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35" name="Oval 34">
            <a:extLst>
              <a:ext uri="{FF2B5EF4-FFF2-40B4-BE49-F238E27FC236}">
                <a16:creationId xmlns:a16="http://schemas.microsoft.com/office/drawing/2014/main" xmlns="" id="{F8D252EC-BCB9-4961-A071-853090E742C6}"/>
              </a:ext>
            </a:extLst>
          </p:cNvPr>
          <p:cNvSpPr/>
          <p:nvPr/>
        </p:nvSpPr>
        <p:spPr>
          <a:xfrm>
            <a:off x="604434" y="2672094"/>
            <a:ext cx="739067" cy="707645"/>
          </a:xfrm>
          <a:prstGeom prst="ellipse">
            <a:avLst/>
          </a:prstGeom>
          <a:solidFill>
            <a:srgbClr val="586EA6">
              <a:hueOff val="0"/>
              <a:satOff val="0"/>
              <a:lumOff val="0"/>
              <a:alphaOff val="0"/>
            </a:srgbClr>
          </a:solidFill>
          <a:ln>
            <a:noFill/>
          </a:ln>
          <a:effectLst/>
        </p:spPr>
      </p:sp>
      <p:sp>
        <p:nvSpPr>
          <p:cNvPr id="36" name="Rectangle 35" descr="Handshake">
            <a:extLst>
              <a:ext uri="{FF2B5EF4-FFF2-40B4-BE49-F238E27FC236}">
                <a16:creationId xmlns:a16="http://schemas.microsoft.com/office/drawing/2014/main" xmlns="" id="{3B43AA4A-6FE2-42A6-9028-196D16E3D54F}"/>
              </a:ext>
            </a:extLst>
          </p:cNvPr>
          <p:cNvSpPr/>
          <p:nvPr/>
        </p:nvSpPr>
        <p:spPr>
          <a:xfrm>
            <a:off x="758810" y="2820699"/>
            <a:ext cx="428659" cy="410434"/>
          </a:xfrm>
          <a:prstGeom prst="rect">
            <a:avLst/>
          </a:prstGeom>
          <a:blipFill>
            <a:blip r:embed="rId3"/>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37" name="Oval 36">
            <a:extLst>
              <a:ext uri="{FF2B5EF4-FFF2-40B4-BE49-F238E27FC236}">
                <a16:creationId xmlns:a16="http://schemas.microsoft.com/office/drawing/2014/main" xmlns="" id="{F8D252EC-BCB9-4961-A071-853090E742C6}"/>
              </a:ext>
            </a:extLst>
          </p:cNvPr>
          <p:cNvSpPr/>
          <p:nvPr/>
        </p:nvSpPr>
        <p:spPr>
          <a:xfrm>
            <a:off x="627202" y="5101303"/>
            <a:ext cx="735131" cy="707645"/>
          </a:xfrm>
          <a:prstGeom prst="ellipse">
            <a:avLst/>
          </a:prstGeom>
          <a:solidFill>
            <a:srgbClr val="586EA6">
              <a:hueOff val="0"/>
              <a:satOff val="0"/>
              <a:lumOff val="0"/>
              <a:alphaOff val="0"/>
            </a:srgbClr>
          </a:solidFill>
          <a:ln>
            <a:noFill/>
          </a:ln>
          <a:effectLst/>
        </p:spPr>
      </p:sp>
      <p:sp>
        <p:nvSpPr>
          <p:cNvPr id="39" name="Oval 38">
            <a:extLst>
              <a:ext uri="{FF2B5EF4-FFF2-40B4-BE49-F238E27FC236}">
                <a16:creationId xmlns:a16="http://schemas.microsoft.com/office/drawing/2014/main" xmlns="" id="{F8D252EC-BCB9-4961-A071-853090E742C6}"/>
              </a:ext>
            </a:extLst>
          </p:cNvPr>
          <p:cNvSpPr/>
          <p:nvPr/>
        </p:nvSpPr>
        <p:spPr>
          <a:xfrm>
            <a:off x="604435" y="3480315"/>
            <a:ext cx="735131" cy="707645"/>
          </a:xfrm>
          <a:prstGeom prst="ellipse">
            <a:avLst/>
          </a:prstGeom>
          <a:solidFill>
            <a:srgbClr val="586EA6">
              <a:hueOff val="0"/>
              <a:satOff val="0"/>
              <a:lumOff val="0"/>
              <a:alphaOff val="0"/>
            </a:srgbClr>
          </a:solidFill>
          <a:ln>
            <a:noFill/>
          </a:ln>
          <a:effectLst/>
        </p:spPr>
      </p:sp>
      <p:sp>
        <p:nvSpPr>
          <p:cNvPr id="40" name="Rectangle 39" descr="Handshake">
            <a:extLst>
              <a:ext uri="{FF2B5EF4-FFF2-40B4-BE49-F238E27FC236}">
                <a16:creationId xmlns:a16="http://schemas.microsoft.com/office/drawing/2014/main" xmlns="" id="{3B43AA4A-6FE2-42A6-9028-196D16E3D54F}"/>
              </a:ext>
            </a:extLst>
          </p:cNvPr>
          <p:cNvSpPr/>
          <p:nvPr/>
        </p:nvSpPr>
        <p:spPr>
          <a:xfrm>
            <a:off x="758812" y="3595404"/>
            <a:ext cx="426376" cy="410434"/>
          </a:xfrm>
          <a:prstGeom prst="rect">
            <a:avLst/>
          </a:prstGeom>
          <a:blipFill>
            <a:blip r:embed="rId4"/>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41" name="Oval 40">
            <a:extLst>
              <a:ext uri="{FF2B5EF4-FFF2-40B4-BE49-F238E27FC236}">
                <a16:creationId xmlns:a16="http://schemas.microsoft.com/office/drawing/2014/main" xmlns="" id="{F8D252EC-BCB9-4961-A071-853090E742C6}"/>
              </a:ext>
            </a:extLst>
          </p:cNvPr>
          <p:cNvSpPr/>
          <p:nvPr/>
        </p:nvSpPr>
        <p:spPr>
          <a:xfrm>
            <a:off x="627202" y="4293119"/>
            <a:ext cx="735131" cy="707645"/>
          </a:xfrm>
          <a:prstGeom prst="ellipse">
            <a:avLst/>
          </a:prstGeom>
          <a:solidFill>
            <a:srgbClr val="586EA6">
              <a:hueOff val="0"/>
              <a:satOff val="0"/>
              <a:lumOff val="0"/>
              <a:alphaOff val="0"/>
            </a:srgbClr>
          </a:solidFill>
          <a:ln>
            <a:noFill/>
          </a:ln>
          <a:effectLst/>
        </p:spPr>
      </p:sp>
      <p:sp>
        <p:nvSpPr>
          <p:cNvPr id="42" name="Rectangle 41" descr="Handshake">
            <a:extLst>
              <a:ext uri="{FF2B5EF4-FFF2-40B4-BE49-F238E27FC236}">
                <a16:creationId xmlns:a16="http://schemas.microsoft.com/office/drawing/2014/main" xmlns="" id="{3B43AA4A-6FE2-42A6-9028-196D16E3D54F}"/>
              </a:ext>
            </a:extLst>
          </p:cNvPr>
          <p:cNvSpPr/>
          <p:nvPr/>
        </p:nvSpPr>
        <p:spPr>
          <a:xfrm>
            <a:off x="781579" y="4441724"/>
            <a:ext cx="426376" cy="410434"/>
          </a:xfrm>
          <a:prstGeom prst="rect">
            <a:avLst/>
          </a:prstGeom>
          <a:blipFill>
            <a:blip r:embed="rId5"/>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43" name="Rectangle 42" descr="Handshake">
            <a:extLst>
              <a:ext uri="{FF2B5EF4-FFF2-40B4-BE49-F238E27FC236}">
                <a16:creationId xmlns:a16="http://schemas.microsoft.com/office/drawing/2014/main" xmlns="" id="{3B43AA4A-6FE2-42A6-9028-196D16E3D54F}"/>
              </a:ext>
            </a:extLst>
          </p:cNvPr>
          <p:cNvSpPr/>
          <p:nvPr/>
        </p:nvSpPr>
        <p:spPr>
          <a:xfrm>
            <a:off x="781579" y="5249908"/>
            <a:ext cx="426376" cy="410434"/>
          </a:xfrm>
          <a:prstGeom prst="rect">
            <a:avLst/>
          </a:prstGeom>
          <a:blipFill>
            <a:blip r:embed="rId6"/>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38" name="Group 37"/>
          <p:cNvGrpSpPr/>
          <p:nvPr/>
        </p:nvGrpSpPr>
        <p:grpSpPr>
          <a:xfrm>
            <a:off x="1489891" y="1860845"/>
            <a:ext cx="8479522" cy="601200"/>
            <a:chOff x="633126" y="984442"/>
            <a:chExt cx="8457010" cy="823095"/>
          </a:xfrm>
        </p:grpSpPr>
        <p:sp>
          <p:nvSpPr>
            <p:cNvPr id="44" name="Rounded Rectangle 43"/>
            <p:cNvSpPr/>
            <p:nvPr/>
          </p:nvSpPr>
          <p:spPr>
            <a:xfrm>
              <a:off x="633126" y="984442"/>
              <a:ext cx="8457010" cy="823095"/>
            </a:xfrm>
            <a:prstGeom prst="roundRect">
              <a:avLst>
                <a:gd name="adj" fmla="val 10000"/>
              </a:avLst>
            </a:prstGeom>
          </p:spPr>
          <p:style>
            <a:lnRef idx="3">
              <a:schemeClr val="lt1"/>
            </a:lnRef>
            <a:fillRef idx="1">
              <a:schemeClr val="accent5"/>
            </a:fillRef>
            <a:effectRef idx="1">
              <a:schemeClr val="accent5"/>
            </a:effectRef>
            <a:fontRef idx="minor">
              <a:schemeClr val="lt1"/>
            </a:fontRef>
          </p:style>
        </p:sp>
        <p:sp>
          <p:nvSpPr>
            <p:cNvPr id="45" name="Rounded Rectangle 6"/>
            <p:cNvSpPr/>
            <p:nvPr/>
          </p:nvSpPr>
          <p:spPr>
            <a:xfrm>
              <a:off x="655637" y="992031"/>
              <a:ext cx="8042661" cy="7748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1600" dirty="0"/>
                <a:t>Access to </a:t>
              </a:r>
              <a:r>
                <a:rPr lang="en-US" sz="1600" b="1" dirty="0">
                  <a:solidFill>
                    <a:schemeClr val="tx1"/>
                  </a:solidFill>
                </a:rPr>
                <a:t>carbon emission data </a:t>
              </a:r>
              <a:r>
                <a:rPr lang="en-US" sz="1600" dirty="0"/>
                <a:t>for each flight can provide valuable insights into the overall carbon footprint of air travel</a:t>
              </a:r>
              <a:endParaRPr lang="en-IN" sz="1600" kern="1200" dirty="0"/>
            </a:p>
          </p:txBody>
        </p:sp>
      </p:grpSp>
      <p:sp>
        <p:nvSpPr>
          <p:cNvPr id="46" name="Oval 45">
            <a:extLst>
              <a:ext uri="{FF2B5EF4-FFF2-40B4-BE49-F238E27FC236}">
                <a16:creationId xmlns:a16="http://schemas.microsoft.com/office/drawing/2014/main" xmlns="" id="{F8D252EC-BCB9-4961-A071-853090E742C6}"/>
              </a:ext>
            </a:extLst>
          </p:cNvPr>
          <p:cNvSpPr/>
          <p:nvPr/>
        </p:nvSpPr>
        <p:spPr>
          <a:xfrm>
            <a:off x="627202" y="1861378"/>
            <a:ext cx="737088" cy="707645"/>
          </a:xfrm>
          <a:prstGeom prst="ellipse">
            <a:avLst/>
          </a:prstGeom>
          <a:solidFill>
            <a:srgbClr val="586EA6">
              <a:hueOff val="0"/>
              <a:satOff val="0"/>
              <a:lumOff val="0"/>
              <a:alphaOff val="0"/>
            </a:srgbClr>
          </a:solidFill>
          <a:ln>
            <a:noFill/>
          </a:ln>
          <a:effectLst/>
        </p:spPr>
      </p:sp>
      <p:sp>
        <p:nvSpPr>
          <p:cNvPr id="47" name="Rectangle 46" descr="Handshake">
            <a:extLst>
              <a:ext uri="{FF2B5EF4-FFF2-40B4-BE49-F238E27FC236}">
                <a16:creationId xmlns:a16="http://schemas.microsoft.com/office/drawing/2014/main" xmlns="" id="{3B43AA4A-6FE2-42A6-9028-196D16E3D54F}"/>
              </a:ext>
            </a:extLst>
          </p:cNvPr>
          <p:cNvSpPr/>
          <p:nvPr/>
        </p:nvSpPr>
        <p:spPr>
          <a:xfrm>
            <a:off x="781578" y="2009983"/>
            <a:ext cx="427511" cy="410434"/>
          </a:xfrm>
          <a:prstGeom prst="rect">
            <a:avLst/>
          </a:prstGeom>
          <a:blipFill>
            <a:blip r:embed="rId3"/>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48" name="Oval 47"/>
          <p:cNvSpPr/>
          <p:nvPr/>
        </p:nvSpPr>
        <p:spPr>
          <a:xfrm>
            <a:off x="11535555" y="33220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4</a:t>
            </a:r>
            <a:endParaRPr lang="en-GB" b="1" dirty="0"/>
          </a:p>
        </p:txBody>
      </p:sp>
    </p:spTree>
    <p:extLst>
      <p:ext uri="{BB962C8B-B14F-4D97-AF65-F5344CB8AC3E}">
        <p14:creationId xmlns:p14="http://schemas.microsoft.com/office/powerpoint/2010/main" val="4225953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83187503"/>
              </p:ext>
            </p:extLst>
          </p:nvPr>
        </p:nvGraphicFramePr>
        <p:xfrm>
          <a:off x="604838" y="1604963"/>
          <a:ext cx="5197248" cy="3013456"/>
        </p:xfrm>
        <a:graphic>
          <a:graphicData uri="http://schemas.openxmlformats.org/drawingml/2006/table">
            <a:tbl>
              <a:tblPr firstRow="1" bandRow="1">
                <a:tableStyleId>{5C22544A-7EE6-4342-B048-85BDC9FD1C3A}</a:tableStyleId>
              </a:tblPr>
              <a:tblGrid>
                <a:gridCol w="2598624"/>
                <a:gridCol w="2598624"/>
              </a:tblGrid>
              <a:tr h="593344">
                <a:tc>
                  <a:txBody>
                    <a:bodyPr/>
                    <a:lstStyle/>
                    <a:p>
                      <a:pPr algn="ctr"/>
                      <a:r>
                        <a:rPr lang="en-IN" dirty="0" smtClean="0"/>
                        <a:t>Airline Carriers</a:t>
                      </a:r>
                      <a:endParaRPr lang="en-GB" dirty="0"/>
                    </a:p>
                  </a:txBody>
                  <a:tcPr anchor="ctr"/>
                </a:tc>
                <a:tc>
                  <a:txBody>
                    <a:bodyPr/>
                    <a:lstStyle/>
                    <a:p>
                      <a:pPr algn="ctr"/>
                      <a:r>
                        <a:rPr lang="en-IN" dirty="0" smtClean="0"/>
                        <a:t>Net Carbon Emissions per flight(Kg)</a:t>
                      </a:r>
                      <a:endParaRPr lang="en-GB" dirty="0"/>
                    </a:p>
                  </a:txBody>
                  <a:tcPr anchor="ctr"/>
                </a:tc>
              </a:tr>
              <a:tr h="593344">
                <a:tc>
                  <a:txBody>
                    <a:bodyPr/>
                    <a:lstStyle/>
                    <a:p>
                      <a:pPr algn="ctr"/>
                      <a:r>
                        <a:rPr lang="en-IN" dirty="0" smtClean="0"/>
                        <a:t>Alaska</a:t>
                      </a:r>
                      <a:r>
                        <a:rPr lang="en-IN" baseline="0" dirty="0" smtClean="0"/>
                        <a:t> Airlines</a:t>
                      </a:r>
                      <a:endParaRPr lang="en-GB" dirty="0"/>
                    </a:p>
                  </a:txBody>
                  <a:tcPr anchor="ctr"/>
                </a:tc>
                <a:tc>
                  <a:txBody>
                    <a:bodyPr/>
                    <a:lstStyle/>
                    <a:p>
                      <a:pPr algn="ctr"/>
                      <a:r>
                        <a:rPr lang="en-IN" dirty="0" smtClean="0"/>
                        <a:t>1.7 million</a:t>
                      </a:r>
                      <a:endParaRPr lang="en-GB" dirty="0"/>
                    </a:p>
                  </a:txBody>
                  <a:tcPr anchor="ctr"/>
                </a:tc>
              </a:tr>
              <a:tr h="593344">
                <a:tc>
                  <a:txBody>
                    <a:bodyPr/>
                    <a:lstStyle/>
                    <a:p>
                      <a:pPr algn="ctr"/>
                      <a:r>
                        <a:rPr lang="en-IN" dirty="0" smtClean="0"/>
                        <a:t>United Airlines</a:t>
                      </a:r>
                      <a:endParaRPr lang="en-GB" dirty="0"/>
                    </a:p>
                  </a:txBody>
                  <a:tcPr anchor="ctr"/>
                </a:tc>
                <a:tc>
                  <a:txBody>
                    <a:bodyPr/>
                    <a:lstStyle/>
                    <a:p>
                      <a:pPr algn="ctr"/>
                      <a:r>
                        <a:rPr lang="en-IN" dirty="0" smtClean="0"/>
                        <a:t>1.42 million</a:t>
                      </a:r>
                      <a:endParaRPr lang="en-GB" dirty="0"/>
                    </a:p>
                  </a:txBody>
                  <a:tcPr anchor="ctr"/>
                </a:tc>
              </a:tr>
              <a:tr h="593344">
                <a:tc>
                  <a:txBody>
                    <a:bodyPr/>
                    <a:lstStyle/>
                    <a:p>
                      <a:pPr algn="ctr"/>
                      <a:r>
                        <a:rPr lang="en-IN" dirty="0" smtClean="0"/>
                        <a:t>Jet Blue </a:t>
                      </a:r>
                      <a:r>
                        <a:rPr lang="en-IN" baseline="0" dirty="0" smtClean="0"/>
                        <a:t>Airlines</a:t>
                      </a:r>
                      <a:endParaRPr lang="en-GB" dirty="0"/>
                    </a:p>
                  </a:txBody>
                  <a:tcPr anchor="ctr"/>
                </a:tc>
                <a:tc>
                  <a:txBody>
                    <a:bodyPr/>
                    <a:lstStyle/>
                    <a:p>
                      <a:pPr algn="ctr"/>
                      <a:r>
                        <a:rPr lang="en-IN" dirty="0" smtClean="0"/>
                        <a:t>1.4 million</a:t>
                      </a:r>
                      <a:endParaRPr lang="en-GB" dirty="0"/>
                    </a:p>
                  </a:txBody>
                  <a:tcPr anchor="ctr"/>
                </a:tc>
              </a:tr>
              <a:tr h="593344">
                <a:tc>
                  <a:txBody>
                    <a:bodyPr/>
                    <a:lstStyle/>
                    <a:p>
                      <a:pPr algn="ctr"/>
                      <a:r>
                        <a:rPr lang="en-IN" dirty="0" smtClean="0"/>
                        <a:t>Spirit</a:t>
                      </a:r>
                      <a:r>
                        <a:rPr lang="en-IN" baseline="0" dirty="0" smtClean="0"/>
                        <a:t> </a:t>
                      </a:r>
                      <a:r>
                        <a:rPr lang="en-IN" dirty="0" smtClean="0"/>
                        <a:t>Airlines</a:t>
                      </a:r>
                      <a:endParaRPr lang="en-GB" dirty="0"/>
                    </a:p>
                  </a:txBody>
                  <a:tcPr anchor="ctr"/>
                </a:tc>
                <a:tc>
                  <a:txBody>
                    <a:bodyPr/>
                    <a:lstStyle/>
                    <a:p>
                      <a:pPr algn="ctr"/>
                      <a:r>
                        <a:rPr lang="en-IN" dirty="0" smtClean="0"/>
                        <a:t>1.25 million</a:t>
                      </a:r>
                      <a:endParaRPr lang="en-GB" dirty="0"/>
                    </a:p>
                  </a:txBody>
                  <a:tcPr anchor="ctr"/>
                </a:tc>
              </a:tr>
            </a:tbl>
          </a:graphicData>
        </a:graphic>
      </p:graphicFrame>
      <p:sp>
        <p:nvSpPr>
          <p:cNvPr id="3" name="Title 2"/>
          <p:cNvSpPr>
            <a:spLocks noGrp="1"/>
          </p:cNvSpPr>
          <p:nvPr>
            <p:ph type="title"/>
          </p:nvPr>
        </p:nvSpPr>
        <p:spPr/>
        <p:txBody>
          <a:bodyPr/>
          <a:lstStyle/>
          <a:p>
            <a:r>
              <a:rPr lang="en-IN" dirty="0" smtClean="0"/>
              <a:t>Sustainability vs Profit Analysis – Top 4 Airlines</a:t>
            </a:r>
            <a:endParaRPr lang="en-GB" dirty="0"/>
          </a:p>
        </p:txBody>
      </p:sp>
      <p:sp>
        <p:nvSpPr>
          <p:cNvPr id="5" name="Rectangle 4"/>
          <p:cNvSpPr/>
          <p:nvPr/>
        </p:nvSpPr>
        <p:spPr>
          <a:xfrm>
            <a:off x="6096000" y="2626658"/>
            <a:ext cx="1027525"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VS</a:t>
            </a:r>
            <a:endParaRPr lang="en-US" sz="5400" b="1" cap="none" spc="0" dirty="0">
              <a:ln w="22225">
                <a:solidFill>
                  <a:schemeClr val="accent2"/>
                </a:solidFill>
                <a:prstDash val="solid"/>
              </a:ln>
              <a:solidFill>
                <a:schemeClr val="accent2">
                  <a:lumMod val="40000"/>
                  <a:lumOff val="60000"/>
                </a:schemeClr>
              </a:solidFill>
              <a:effectLst/>
            </a:endParaRPr>
          </a:p>
        </p:txBody>
      </p:sp>
      <p:graphicFrame>
        <p:nvGraphicFramePr>
          <p:cNvPr id="6" name="Table 5"/>
          <p:cNvGraphicFramePr>
            <a:graphicFrameLocks noGrp="1"/>
          </p:cNvGraphicFramePr>
          <p:nvPr>
            <p:extLst>
              <p:ext uri="{D42A27DB-BD31-4B8C-83A1-F6EECF244321}">
                <p14:modId xmlns:p14="http://schemas.microsoft.com/office/powerpoint/2010/main" val="234803338"/>
              </p:ext>
            </p:extLst>
          </p:nvPr>
        </p:nvGraphicFramePr>
        <p:xfrm>
          <a:off x="7417439" y="1604963"/>
          <a:ext cx="4140199" cy="3013456"/>
        </p:xfrm>
        <a:graphic>
          <a:graphicData uri="http://schemas.openxmlformats.org/drawingml/2006/table">
            <a:tbl>
              <a:tblPr firstRow="1" bandRow="1">
                <a:tableStyleId>{5C22544A-7EE6-4342-B048-85BDC9FD1C3A}</a:tableStyleId>
              </a:tblPr>
              <a:tblGrid>
                <a:gridCol w="4140199"/>
              </a:tblGrid>
              <a:tr h="596068">
                <a:tc>
                  <a:txBody>
                    <a:bodyPr/>
                    <a:lstStyle/>
                    <a:p>
                      <a:pPr algn="ctr"/>
                      <a:r>
                        <a:rPr lang="en-IN" dirty="0" smtClean="0"/>
                        <a:t>Profitability</a:t>
                      </a:r>
                      <a:endParaRPr lang="en-GB" dirty="0"/>
                    </a:p>
                  </a:txBody>
                  <a:tcPr anchor="ctr"/>
                </a:tc>
              </a:tr>
              <a:tr h="604347">
                <a:tc>
                  <a:txBody>
                    <a:bodyPr/>
                    <a:lstStyle/>
                    <a:p>
                      <a:pPr algn="ctr"/>
                      <a:r>
                        <a:rPr lang="en-IN" dirty="0" smtClean="0"/>
                        <a:t>A</a:t>
                      </a:r>
                      <a:endParaRPr lang="en-GB" dirty="0"/>
                    </a:p>
                  </a:txBody>
                  <a:tcPr anchor="ctr"/>
                </a:tc>
              </a:tr>
              <a:tr h="604347">
                <a:tc>
                  <a:txBody>
                    <a:bodyPr/>
                    <a:lstStyle/>
                    <a:p>
                      <a:pPr algn="ctr"/>
                      <a:r>
                        <a:rPr lang="en-IN" dirty="0" smtClean="0"/>
                        <a:t>B</a:t>
                      </a:r>
                      <a:endParaRPr lang="en-GB" dirty="0"/>
                    </a:p>
                  </a:txBody>
                  <a:tcPr anchor="ctr"/>
                </a:tc>
              </a:tr>
              <a:tr h="604347">
                <a:tc>
                  <a:txBody>
                    <a:bodyPr/>
                    <a:lstStyle/>
                    <a:p>
                      <a:pPr algn="ctr"/>
                      <a:r>
                        <a:rPr lang="en-IN" dirty="0" smtClean="0"/>
                        <a:t>C</a:t>
                      </a:r>
                      <a:endParaRPr lang="en-GB" dirty="0"/>
                    </a:p>
                  </a:txBody>
                  <a:tcPr anchor="ctr"/>
                </a:tc>
              </a:tr>
              <a:tr h="604347">
                <a:tc>
                  <a:txBody>
                    <a:bodyPr/>
                    <a:lstStyle/>
                    <a:p>
                      <a:pPr algn="ctr"/>
                      <a:r>
                        <a:rPr lang="en-IN" dirty="0" smtClean="0"/>
                        <a:t>D</a:t>
                      </a:r>
                      <a:endParaRPr lang="en-GB" dirty="0"/>
                    </a:p>
                  </a:txBody>
                  <a:tcPr anchor="ctr"/>
                </a:tc>
              </a:tr>
            </a:tbl>
          </a:graphicData>
        </a:graphic>
      </p:graphicFrame>
      <p:sp>
        <p:nvSpPr>
          <p:cNvPr id="8" name="TextBox 7"/>
          <p:cNvSpPr txBox="1"/>
          <p:nvPr/>
        </p:nvSpPr>
        <p:spPr>
          <a:xfrm>
            <a:off x="5165549" y="5362241"/>
            <a:ext cx="3336194" cy="875273"/>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GB" sz="1200" b="1" dirty="0" smtClean="0">
              <a:latin typeface="Segoe UI" panose="020B0502040204020203" pitchFamily="34" charset="0"/>
              <a:cs typeface="Segoe UI" panose="020B0502040204020203" pitchFamily="34" charset="0"/>
            </a:endParaRPr>
          </a:p>
        </p:txBody>
      </p:sp>
      <p:sp>
        <p:nvSpPr>
          <p:cNvPr id="10" name="Rectangular Callout 9"/>
          <p:cNvSpPr/>
          <p:nvPr/>
        </p:nvSpPr>
        <p:spPr>
          <a:xfrm>
            <a:off x="1418204" y="4944991"/>
            <a:ext cx="3570516" cy="1076246"/>
          </a:xfrm>
          <a:prstGeom prst="wedgeRectCallout">
            <a:avLst>
              <a:gd name="adj1" fmla="val -1048"/>
              <a:gd name="adj2" fmla="val -75805"/>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1472540" y="4991741"/>
            <a:ext cx="3336194" cy="875273"/>
          </a:xfrm>
          <a:prstGeom prst="rect">
            <a:avLst/>
          </a:prstGeom>
        </p:spPr>
        <p:txBody>
          <a:bodyPr vert="horz" wrap="square" lIns="91440" tIns="45720" rIns="91440" bIns="45720" rtlCol="0">
            <a:noAutofit/>
          </a:bodyPr>
          <a:lstStyle/>
          <a:p>
            <a:pPr marL="0" indent="0" algn="ctr">
              <a:lnSpc>
                <a:spcPts val="1800"/>
              </a:lnSpc>
              <a:spcAft>
                <a:spcPts val="600"/>
              </a:spcAft>
              <a:buNone/>
            </a:pPr>
            <a:r>
              <a:rPr lang="en-IN" sz="1200" b="1" dirty="0" smtClean="0">
                <a:latin typeface="Segoe UI" panose="020B0502040204020203" pitchFamily="34" charset="0"/>
                <a:cs typeface="Segoe UI" panose="020B0502040204020203" pitchFamily="34" charset="0"/>
              </a:rPr>
              <a:t>Net emissions are calculated by taking the product of average airtime, average passenger count of flight, average emission per passenger per hour</a:t>
            </a:r>
            <a:endParaRPr lang="en-GB" sz="1200" b="1" dirty="0" smtClean="0">
              <a:latin typeface="Segoe UI" panose="020B0502040204020203" pitchFamily="34" charset="0"/>
              <a:cs typeface="Segoe UI" panose="020B0502040204020203" pitchFamily="34" charset="0"/>
            </a:endParaRPr>
          </a:p>
        </p:txBody>
      </p:sp>
      <p:sp>
        <p:nvSpPr>
          <p:cNvPr id="12" name="TextBox 11"/>
          <p:cNvSpPr txBox="1"/>
          <p:nvPr/>
        </p:nvSpPr>
        <p:spPr>
          <a:xfrm>
            <a:off x="604434" y="6213535"/>
            <a:ext cx="8115022" cy="489857"/>
          </a:xfrm>
          <a:prstGeom prst="rect">
            <a:avLst/>
          </a:prstGeom>
        </p:spPr>
        <p:txBody>
          <a:bodyPr vert="horz" wrap="square" lIns="91440" tIns="45720" rIns="91440" bIns="45720" rtlCol="0">
            <a:noAutofit/>
          </a:bodyPr>
          <a:lstStyle/>
          <a:p>
            <a:pPr marL="171450" indent="-171450">
              <a:lnSpc>
                <a:spcPts val="1800"/>
              </a:lnSpc>
              <a:spcAft>
                <a:spcPts val="600"/>
              </a:spcAft>
              <a:buFont typeface="Arial" panose="020B0604020202020204" pitchFamily="34" charset="0"/>
              <a:buChar char="•"/>
            </a:pPr>
            <a:r>
              <a:rPr lang="en-IN" sz="1100" b="1" i="1" dirty="0">
                <a:latin typeface="Segoe UI" panose="020B0502040204020203" pitchFamily="34" charset="0"/>
                <a:cs typeface="Segoe UI" panose="020B0502040204020203" pitchFamily="34" charset="0"/>
              </a:rPr>
              <a:t>Assuming that on an average 100 passengers travel in a flight and the net emissions are around 90 kg C02 per person</a:t>
            </a:r>
            <a:endParaRPr lang="en-GB" sz="1100" b="1" i="1" dirty="0">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GB" sz="1100" i="1"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13" name="Round Diagonal Corner Rectangle 12"/>
          <p:cNvSpPr/>
          <p:nvPr/>
        </p:nvSpPr>
        <p:spPr>
          <a:xfrm>
            <a:off x="7644543" y="4921781"/>
            <a:ext cx="3685990" cy="1099456"/>
          </a:xfrm>
          <a:prstGeom prst="round2Diag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7793880" y="5002241"/>
            <a:ext cx="3363686" cy="804439"/>
          </a:xfrm>
          <a:prstGeom prst="rect">
            <a:avLst/>
          </a:prstGeom>
        </p:spPr>
        <p:txBody>
          <a:bodyPr vert="horz" wrap="square" lIns="91440" tIns="45720" rIns="91440" bIns="45720" rtlCol="0">
            <a:noAutofit/>
          </a:bodyPr>
          <a:lstStyle/>
          <a:p>
            <a:pPr marL="0" indent="0" algn="ctr">
              <a:lnSpc>
                <a:spcPts val="1800"/>
              </a:lnSpc>
              <a:spcAft>
                <a:spcPts val="600"/>
              </a:spcAft>
              <a:buNone/>
            </a:pPr>
            <a:r>
              <a:rPr lang="en-IN" sz="1200" b="1" dirty="0" smtClean="0">
                <a:latin typeface="Segoe UI" panose="020B0502040204020203" pitchFamily="34" charset="0"/>
                <a:cs typeface="Segoe UI" panose="020B0502040204020203" pitchFamily="34" charset="0"/>
              </a:rPr>
              <a:t>A profitability vs emissions correlation can be plotted and flights that have low profitability and high emissions can be cut down</a:t>
            </a:r>
            <a:endParaRPr lang="en-GB" sz="1200" b="1" dirty="0" smtClean="0">
              <a:latin typeface="Segoe UI" panose="020B0502040204020203" pitchFamily="34" charset="0"/>
              <a:cs typeface="Segoe UI" panose="020B0502040204020203" pitchFamily="34" charset="0"/>
            </a:endParaRPr>
          </a:p>
        </p:txBody>
      </p:sp>
      <p:sp>
        <p:nvSpPr>
          <p:cNvPr id="15" name="Oval 14"/>
          <p:cNvSpPr/>
          <p:nvPr/>
        </p:nvSpPr>
        <p:spPr>
          <a:xfrm>
            <a:off x="11535555" y="33220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4</a:t>
            </a:r>
            <a:endParaRPr lang="en-GB" b="1" dirty="0"/>
          </a:p>
        </p:txBody>
      </p:sp>
    </p:spTree>
    <p:extLst>
      <p:ext uri="{BB962C8B-B14F-4D97-AF65-F5344CB8AC3E}">
        <p14:creationId xmlns:p14="http://schemas.microsoft.com/office/powerpoint/2010/main" val="4145140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04437" y="1552489"/>
            <a:ext cx="537654" cy="537654"/>
          </a:xfrm>
        </p:spPr>
      </p:pic>
      <p:sp>
        <p:nvSpPr>
          <p:cNvPr id="3" name="Title 2"/>
          <p:cNvSpPr>
            <a:spLocks noGrp="1"/>
          </p:cNvSpPr>
          <p:nvPr>
            <p:ph type="title"/>
          </p:nvPr>
        </p:nvSpPr>
        <p:spPr/>
        <p:txBody>
          <a:bodyPr>
            <a:normAutofit fontScale="90000"/>
          </a:bodyPr>
          <a:lstStyle/>
          <a:p>
            <a:r>
              <a:rPr lang="en-IN" dirty="0" smtClean="0"/>
              <a:t>Prominent </a:t>
            </a:r>
            <a:r>
              <a:rPr lang="en-IN" dirty="0"/>
              <a:t>Tools and </a:t>
            </a:r>
            <a:r>
              <a:rPr lang="en-IN" dirty="0" smtClean="0"/>
              <a:t>Technologies were considered for this exercise across parameters</a:t>
            </a:r>
            <a:endParaRPr lang="en-IN"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4503" y="2041329"/>
            <a:ext cx="1285715" cy="51930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08636" y="2167815"/>
            <a:ext cx="1260261" cy="252052"/>
          </a:xfrm>
          <a:prstGeom prst="rect">
            <a:avLst/>
          </a:prstGeom>
        </p:spPr>
      </p:pic>
      <p:cxnSp>
        <p:nvCxnSpPr>
          <p:cNvPr id="16" name="Straight Connector 15"/>
          <p:cNvCxnSpPr/>
          <p:nvPr/>
        </p:nvCxnSpPr>
        <p:spPr>
          <a:xfrm>
            <a:off x="10210915" y="1552489"/>
            <a:ext cx="49528" cy="4942618"/>
          </a:xfrm>
          <a:prstGeom prst="line">
            <a:avLst/>
          </a:prstGeom>
          <a:ln w="8890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036557" y="1552489"/>
            <a:ext cx="49528" cy="4942618"/>
          </a:xfrm>
          <a:prstGeom prst="line">
            <a:avLst/>
          </a:prstGeom>
          <a:ln w="8890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13177" y="1552489"/>
            <a:ext cx="49528" cy="4942618"/>
          </a:xfrm>
          <a:prstGeom prst="line">
            <a:avLst/>
          </a:prstGeom>
          <a:ln w="8890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9347" y="2884714"/>
            <a:ext cx="3505200" cy="653143"/>
          </a:xfrm>
          <a:prstGeom prst="roundRect">
            <a:avLst/>
          </a:prstGeom>
          <a:solidFill>
            <a:srgbClr val="00B0F0">
              <a:alpha val="72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Customization &amp; Visualization</a:t>
            </a:r>
            <a:endParaRPr lang="en-GB" dirty="0"/>
          </a:p>
        </p:txBody>
      </p:sp>
      <p:sp>
        <p:nvSpPr>
          <p:cNvPr id="22" name="Rounded Rectangle 21"/>
          <p:cNvSpPr/>
          <p:nvPr/>
        </p:nvSpPr>
        <p:spPr>
          <a:xfrm>
            <a:off x="509347" y="4023798"/>
            <a:ext cx="3505200" cy="653143"/>
          </a:xfrm>
          <a:prstGeom prst="roundRect">
            <a:avLst/>
          </a:prstGeom>
          <a:solidFill>
            <a:srgbClr val="00B0F0">
              <a:alpha val="72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Scalability</a:t>
            </a:r>
            <a:endParaRPr lang="en-GB" dirty="0"/>
          </a:p>
        </p:txBody>
      </p:sp>
      <p:sp>
        <p:nvSpPr>
          <p:cNvPr id="23" name="Rounded Rectangle 22"/>
          <p:cNvSpPr/>
          <p:nvPr/>
        </p:nvSpPr>
        <p:spPr>
          <a:xfrm>
            <a:off x="509347" y="5162882"/>
            <a:ext cx="3505200" cy="653143"/>
          </a:xfrm>
          <a:prstGeom prst="roundRect">
            <a:avLst/>
          </a:prstGeom>
          <a:solidFill>
            <a:srgbClr val="00B0F0">
              <a:alpha val="72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Open Source availability</a:t>
            </a:r>
            <a:endParaRPr lang="en-GB" dirty="0"/>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6048" y="1552489"/>
            <a:ext cx="1504647" cy="846364"/>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97845" y="1552489"/>
            <a:ext cx="877110" cy="877110"/>
          </a:xfrm>
          <a:prstGeom prst="rect">
            <a:avLst/>
          </a:prstGeom>
        </p:spPr>
      </p:pic>
      <p:sp>
        <p:nvSpPr>
          <p:cNvPr id="28" name="Oval 27"/>
          <p:cNvSpPr>
            <a:spLocks noChangeAspect="1"/>
          </p:cNvSpPr>
          <p:nvPr/>
        </p:nvSpPr>
        <p:spPr>
          <a:xfrm>
            <a:off x="514434" y="2041329"/>
            <a:ext cx="180000" cy="18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a:spLocks noChangeAspect="1"/>
          </p:cNvSpPr>
          <p:nvPr/>
        </p:nvSpPr>
        <p:spPr>
          <a:xfrm>
            <a:off x="2076781" y="2041329"/>
            <a:ext cx="180000" cy="180000"/>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a:spLocks noChangeAspect="1"/>
          </p:cNvSpPr>
          <p:nvPr/>
        </p:nvSpPr>
        <p:spPr>
          <a:xfrm>
            <a:off x="3826665" y="2041329"/>
            <a:ext cx="180000" cy="180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694434" y="1975671"/>
            <a:ext cx="1167023" cy="155658"/>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200" dirty="0" smtClean="0">
                <a:solidFill>
                  <a:prstClr val="black">
                    <a:lumMod val="75000"/>
                    <a:lumOff val="25000"/>
                  </a:prstClr>
                </a:solidFill>
                <a:latin typeface="Segoe UI" panose="020B0502040204020203" pitchFamily="34" charset="0"/>
                <a:cs typeface="Segoe UI" panose="020B0502040204020203" pitchFamily="34" charset="0"/>
              </a:rPr>
              <a:t>Unfavourable</a:t>
            </a:r>
            <a:endParaRPr lang="en-GB"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32" name="TextBox 31"/>
          <p:cNvSpPr txBox="1"/>
          <p:nvPr/>
        </p:nvSpPr>
        <p:spPr>
          <a:xfrm>
            <a:off x="2283186" y="1975671"/>
            <a:ext cx="1167023" cy="155658"/>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200" dirty="0" smtClean="0">
                <a:solidFill>
                  <a:prstClr val="black">
                    <a:lumMod val="75000"/>
                    <a:lumOff val="25000"/>
                  </a:prstClr>
                </a:solidFill>
                <a:latin typeface="Segoe UI" panose="020B0502040204020203" pitchFamily="34" charset="0"/>
                <a:cs typeface="Segoe UI" panose="020B0502040204020203" pitchFamily="34" charset="0"/>
              </a:rPr>
              <a:t>Neutral</a:t>
            </a:r>
            <a:endParaRPr lang="en-GB"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33" name="TextBox 32"/>
          <p:cNvSpPr txBox="1"/>
          <p:nvPr/>
        </p:nvSpPr>
        <p:spPr>
          <a:xfrm>
            <a:off x="4014547" y="1975671"/>
            <a:ext cx="1167023" cy="155658"/>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200" dirty="0" smtClean="0">
                <a:solidFill>
                  <a:prstClr val="black">
                    <a:lumMod val="75000"/>
                    <a:lumOff val="25000"/>
                  </a:prstClr>
                </a:solidFill>
                <a:latin typeface="Segoe UI" panose="020B0502040204020203" pitchFamily="34" charset="0"/>
                <a:cs typeface="Segoe UI" panose="020B0502040204020203" pitchFamily="34" charset="0"/>
              </a:rPr>
              <a:t>Favourable</a:t>
            </a:r>
            <a:endParaRPr lang="en-GB"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34" name="Oval 33"/>
          <p:cNvSpPr>
            <a:spLocks noChangeAspect="1"/>
          </p:cNvSpPr>
          <p:nvPr/>
        </p:nvSpPr>
        <p:spPr>
          <a:xfrm>
            <a:off x="6047577" y="3058757"/>
            <a:ext cx="180000" cy="180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a:spLocks noChangeAspect="1"/>
          </p:cNvSpPr>
          <p:nvPr/>
        </p:nvSpPr>
        <p:spPr>
          <a:xfrm>
            <a:off x="8583264" y="3058757"/>
            <a:ext cx="180000" cy="180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a:spLocks noChangeAspect="1"/>
          </p:cNvSpPr>
          <p:nvPr/>
        </p:nvSpPr>
        <p:spPr>
          <a:xfrm>
            <a:off x="11018371" y="3022894"/>
            <a:ext cx="180000" cy="180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a:spLocks noChangeAspect="1"/>
          </p:cNvSpPr>
          <p:nvPr/>
        </p:nvSpPr>
        <p:spPr>
          <a:xfrm>
            <a:off x="8574590" y="4260369"/>
            <a:ext cx="180000" cy="180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a:spLocks noChangeAspect="1"/>
          </p:cNvSpPr>
          <p:nvPr/>
        </p:nvSpPr>
        <p:spPr>
          <a:xfrm>
            <a:off x="8584183" y="5399453"/>
            <a:ext cx="180000" cy="180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a:spLocks noChangeAspect="1"/>
          </p:cNvSpPr>
          <p:nvPr/>
        </p:nvSpPr>
        <p:spPr>
          <a:xfrm>
            <a:off x="11018371" y="4260369"/>
            <a:ext cx="180000" cy="180000"/>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a:spLocks noChangeAspect="1"/>
          </p:cNvSpPr>
          <p:nvPr/>
        </p:nvSpPr>
        <p:spPr>
          <a:xfrm>
            <a:off x="6048649" y="4260369"/>
            <a:ext cx="180000" cy="180000"/>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a:spLocks noChangeAspect="1"/>
          </p:cNvSpPr>
          <p:nvPr/>
        </p:nvSpPr>
        <p:spPr>
          <a:xfrm>
            <a:off x="6046400" y="5399453"/>
            <a:ext cx="180000" cy="18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a:spLocks noChangeAspect="1"/>
          </p:cNvSpPr>
          <p:nvPr/>
        </p:nvSpPr>
        <p:spPr>
          <a:xfrm>
            <a:off x="11018371" y="5399453"/>
            <a:ext cx="180000" cy="18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ounded Rectangle 44"/>
          <p:cNvSpPr/>
          <p:nvPr/>
        </p:nvSpPr>
        <p:spPr>
          <a:xfrm>
            <a:off x="7629524" y="6100763"/>
            <a:ext cx="2351923" cy="437774"/>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Python is used for the current data set analysis</a:t>
            </a:r>
            <a:endParaRPr lang="en-GB" sz="1400" b="1" dirty="0">
              <a:solidFill>
                <a:schemeClr val="tx1"/>
              </a:solidFill>
            </a:endParaRPr>
          </a:p>
        </p:txBody>
      </p:sp>
    </p:spTree>
    <p:extLst>
      <p:ext uri="{BB962C8B-B14F-4D97-AF65-F5344CB8AC3E}">
        <p14:creationId xmlns:p14="http://schemas.microsoft.com/office/powerpoint/2010/main" val="20501102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Summary – Key Takeaways</a:t>
            </a:r>
            <a:endParaRPr lang="en-GB" dirty="0"/>
          </a:p>
        </p:txBody>
      </p:sp>
      <p:sp>
        <p:nvSpPr>
          <p:cNvPr id="4" name="Oval 3"/>
          <p:cNvSpPr/>
          <p:nvPr/>
        </p:nvSpPr>
        <p:spPr>
          <a:xfrm>
            <a:off x="11535555" y="33220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5</a:t>
            </a:r>
            <a:endParaRPr lang="en-GB" b="1" dirty="0"/>
          </a:p>
        </p:txBody>
      </p:sp>
      <p:sp>
        <p:nvSpPr>
          <p:cNvPr id="7" name="Rectangular Callout 6"/>
          <p:cNvSpPr/>
          <p:nvPr/>
        </p:nvSpPr>
        <p:spPr>
          <a:xfrm>
            <a:off x="822974" y="1307299"/>
            <a:ext cx="3558011" cy="1167897"/>
          </a:xfrm>
          <a:prstGeom prst="wedgeRectCallout">
            <a:avLst>
              <a:gd name="adj1" fmla="val 80627"/>
              <a:gd name="adj2" fmla="val 54526"/>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ct val="100000"/>
            </a:pPr>
            <a:r>
              <a:rPr lang="en-IN" sz="1500" b="1" dirty="0">
                <a:solidFill>
                  <a:schemeClr val="tx1"/>
                </a:solidFill>
              </a:rPr>
              <a:t>One in four domestic flights in the US are </a:t>
            </a:r>
            <a:r>
              <a:rPr lang="en-IN" sz="1500" b="1" dirty="0" smtClean="0">
                <a:solidFill>
                  <a:schemeClr val="tx1"/>
                </a:solidFill>
              </a:rPr>
              <a:t>delayed</a:t>
            </a:r>
            <a:endParaRPr lang="en-IN" sz="1500" b="1" dirty="0">
              <a:solidFill>
                <a:schemeClr val="tx1"/>
              </a:solidFill>
            </a:endParaRPr>
          </a:p>
        </p:txBody>
      </p:sp>
      <p:sp>
        <p:nvSpPr>
          <p:cNvPr id="13" name="Oval 12">
            <a:extLst>
              <a:ext uri="{FF2B5EF4-FFF2-40B4-BE49-F238E27FC236}">
                <a16:creationId xmlns:a16="http://schemas.microsoft.com/office/drawing/2014/main" xmlns="" id="{F8D252EC-BCB9-4961-A071-853090E742C6}"/>
              </a:ext>
            </a:extLst>
          </p:cNvPr>
          <p:cNvSpPr/>
          <p:nvPr/>
        </p:nvSpPr>
        <p:spPr>
          <a:xfrm>
            <a:off x="5511285" y="2092207"/>
            <a:ext cx="1169429" cy="1147744"/>
          </a:xfrm>
          <a:prstGeom prst="ellipse">
            <a:avLst/>
          </a:prstGeom>
          <a:solidFill>
            <a:schemeClr val="accent2">
              <a:lumMod val="60000"/>
              <a:lumOff val="40000"/>
            </a:schemeClr>
          </a:solidFill>
          <a:ln>
            <a:noFill/>
          </a:ln>
          <a:effectLst/>
        </p:spPr>
      </p:sp>
      <p:sp>
        <p:nvSpPr>
          <p:cNvPr id="14" name="Rectangle 13" descr="Handshake">
            <a:extLst>
              <a:ext uri="{FF2B5EF4-FFF2-40B4-BE49-F238E27FC236}">
                <a16:creationId xmlns:a16="http://schemas.microsoft.com/office/drawing/2014/main" xmlns="" id="{3B43AA4A-6FE2-42A6-9028-196D16E3D54F}"/>
              </a:ext>
            </a:extLst>
          </p:cNvPr>
          <p:cNvSpPr/>
          <p:nvPr/>
        </p:nvSpPr>
        <p:spPr>
          <a:xfrm>
            <a:off x="5596323" y="2215466"/>
            <a:ext cx="999351" cy="901226"/>
          </a:xfrm>
          <a:prstGeom prst="rect">
            <a:avLst/>
          </a:prstGeom>
          <a:blipFill>
            <a:blip r:embed="rId3"/>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5" name="Oval 14">
            <a:extLst>
              <a:ext uri="{FF2B5EF4-FFF2-40B4-BE49-F238E27FC236}">
                <a16:creationId xmlns:a16="http://schemas.microsoft.com/office/drawing/2014/main" xmlns="" id="{F8D252EC-BCB9-4961-A071-853090E742C6}"/>
              </a:ext>
            </a:extLst>
          </p:cNvPr>
          <p:cNvSpPr/>
          <p:nvPr/>
        </p:nvSpPr>
        <p:spPr>
          <a:xfrm>
            <a:off x="7488676" y="4454120"/>
            <a:ext cx="1169429" cy="1147744"/>
          </a:xfrm>
          <a:prstGeom prst="ellipse">
            <a:avLst/>
          </a:prstGeom>
          <a:solidFill>
            <a:schemeClr val="accent2">
              <a:lumMod val="60000"/>
              <a:lumOff val="40000"/>
            </a:schemeClr>
          </a:solidFill>
          <a:ln>
            <a:noFill/>
          </a:ln>
          <a:effectLst/>
        </p:spPr>
      </p:sp>
      <p:sp>
        <p:nvSpPr>
          <p:cNvPr id="16" name="Rectangle 15" descr="Handshake">
            <a:extLst>
              <a:ext uri="{FF2B5EF4-FFF2-40B4-BE49-F238E27FC236}">
                <a16:creationId xmlns:a16="http://schemas.microsoft.com/office/drawing/2014/main" xmlns="" id="{3B43AA4A-6FE2-42A6-9028-196D16E3D54F}"/>
              </a:ext>
            </a:extLst>
          </p:cNvPr>
          <p:cNvSpPr/>
          <p:nvPr/>
        </p:nvSpPr>
        <p:spPr>
          <a:xfrm>
            <a:off x="7658754" y="4556908"/>
            <a:ext cx="999351" cy="901226"/>
          </a:xfrm>
          <a:prstGeom prst="rect">
            <a:avLst/>
          </a:prstGeom>
          <a:blipFill>
            <a:blip r:embed="rId4"/>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7" name="Oval 16">
            <a:extLst>
              <a:ext uri="{FF2B5EF4-FFF2-40B4-BE49-F238E27FC236}">
                <a16:creationId xmlns:a16="http://schemas.microsoft.com/office/drawing/2014/main" xmlns="" id="{F8D252EC-BCB9-4961-A071-853090E742C6}"/>
              </a:ext>
            </a:extLst>
          </p:cNvPr>
          <p:cNvSpPr/>
          <p:nvPr/>
        </p:nvSpPr>
        <p:spPr>
          <a:xfrm>
            <a:off x="3257943" y="4433649"/>
            <a:ext cx="1169429" cy="1147744"/>
          </a:xfrm>
          <a:prstGeom prst="ellipse">
            <a:avLst/>
          </a:prstGeom>
          <a:solidFill>
            <a:schemeClr val="accent2">
              <a:lumMod val="60000"/>
              <a:lumOff val="40000"/>
            </a:schemeClr>
          </a:solidFill>
          <a:ln>
            <a:noFill/>
          </a:ln>
          <a:effectLst/>
        </p:spPr>
      </p:sp>
      <p:sp>
        <p:nvSpPr>
          <p:cNvPr id="18" name="Rectangle 17" descr="Handshake">
            <a:extLst>
              <a:ext uri="{FF2B5EF4-FFF2-40B4-BE49-F238E27FC236}">
                <a16:creationId xmlns:a16="http://schemas.microsoft.com/office/drawing/2014/main" xmlns="" id="{3B43AA4A-6FE2-42A6-9028-196D16E3D54F}"/>
              </a:ext>
            </a:extLst>
          </p:cNvPr>
          <p:cNvSpPr/>
          <p:nvPr/>
        </p:nvSpPr>
        <p:spPr>
          <a:xfrm>
            <a:off x="3342981" y="4556908"/>
            <a:ext cx="999351" cy="901226"/>
          </a:xfrm>
          <a:prstGeom prst="rect">
            <a:avLst/>
          </a:prstGeom>
          <a:blipFill>
            <a:blip r:embed="rId5"/>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9" name="Rectangular Callout 18"/>
          <p:cNvSpPr/>
          <p:nvPr/>
        </p:nvSpPr>
        <p:spPr>
          <a:xfrm>
            <a:off x="822973" y="2870474"/>
            <a:ext cx="3558011" cy="1167897"/>
          </a:xfrm>
          <a:prstGeom prst="wedgeRectCallout">
            <a:avLst>
              <a:gd name="adj1" fmla="val 82463"/>
              <a:gd name="adj2" fmla="val -48934"/>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ct val="100000"/>
            </a:pPr>
            <a:r>
              <a:rPr lang="en-IN" sz="1500" b="1" dirty="0">
                <a:solidFill>
                  <a:schemeClr val="tx1"/>
                </a:solidFill>
              </a:rPr>
              <a:t>Delays cascade as the day progresses</a:t>
            </a:r>
          </a:p>
        </p:txBody>
      </p:sp>
      <p:sp>
        <p:nvSpPr>
          <p:cNvPr id="20" name="Rectangular Callout 19"/>
          <p:cNvSpPr/>
          <p:nvPr/>
        </p:nvSpPr>
        <p:spPr>
          <a:xfrm>
            <a:off x="7566639" y="1307299"/>
            <a:ext cx="3558011" cy="1167897"/>
          </a:xfrm>
          <a:prstGeom prst="wedgeRectCallout">
            <a:avLst>
              <a:gd name="adj1" fmla="val -75408"/>
              <a:gd name="adj2" fmla="val 52662"/>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ct val="100000"/>
            </a:pPr>
            <a:r>
              <a:rPr lang="en-US" sz="1500" b="1" dirty="0" smtClean="0">
                <a:solidFill>
                  <a:schemeClr val="tx1"/>
                </a:solidFill>
              </a:rPr>
              <a:t>Pinnacle </a:t>
            </a:r>
            <a:r>
              <a:rPr lang="en-US" sz="1500" b="1" dirty="0">
                <a:solidFill>
                  <a:schemeClr val="tx1"/>
                </a:solidFill>
              </a:rPr>
              <a:t>Airlines boasts the highest level of punctuality among all airlines</a:t>
            </a:r>
          </a:p>
        </p:txBody>
      </p:sp>
      <p:sp>
        <p:nvSpPr>
          <p:cNvPr id="21" name="Rectangular Callout 20"/>
          <p:cNvSpPr/>
          <p:nvPr/>
        </p:nvSpPr>
        <p:spPr>
          <a:xfrm>
            <a:off x="7576457" y="2859846"/>
            <a:ext cx="3558011" cy="1167897"/>
          </a:xfrm>
          <a:prstGeom prst="wedgeRectCallout">
            <a:avLst>
              <a:gd name="adj1" fmla="val -76631"/>
              <a:gd name="adj2" fmla="val -46138"/>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ct val="100000"/>
            </a:pPr>
            <a:r>
              <a:rPr lang="en-US" sz="1500" b="1" dirty="0">
                <a:solidFill>
                  <a:schemeClr val="tx1"/>
                </a:solidFill>
              </a:rPr>
              <a:t>Flights may experience delays due to reduced speed resulting from the impact of older engines</a:t>
            </a:r>
          </a:p>
        </p:txBody>
      </p:sp>
      <p:sp>
        <p:nvSpPr>
          <p:cNvPr id="23" name="Rectangular Callout 22"/>
          <p:cNvSpPr/>
          <p:nvPr/>
        </p:nvSpPr>
        <p:spPr>
          <a:xfrm>
            <a:off x="284646" y="5268687"/>
            <a:ext cx="2883098" cy="1312086"/>
          </a:xfrm>
          <a:prstGeom prst="wedgeRectCallout">
            <a:avLst>
              <a:gd name="adj1" fmla="val 61319"/>
              <a:gd name="adj2" fmla="val -34260"/>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ct val="100000"/>
            </a:pPr>
            <a:r>
              <a:rPr lang="en-US" sz="1500" b="1" dirty="0">
                <a:solidFill>
                  <a:schemeClr val="tx1"/>
                </a:solidFill>
              </a:rPr>
              <a:t>Airline carriers can introduce special offers and discounts to boost flight demand on</a:t>
            </a:r>
            <a:endParaRPr lang="en-IN" sz="1500" b="1" dirty="0">
              <a:solidFill>
                <a:schemeClr val="tx1"/>
              </a:solidFill>
            </a:endParaRPr>
          </a:p>
        </p:txBody>
      </p:sp>
      <p:sp>
        <p:nvSpPr>
          <p:cNvPr id="24" name="Rectangular Callout 23"/>
          <p:cNvSpPr/>
          <p:nvPr/>
        </p:nvSpPr>
        <p:spPr>
          <a:xfrm>
            <a:off x="9078764" y="5138418"/>
            <a:ext cx="2883098" cy="1442355"/>
          </a:xfrm>
          <a:prstGeom prst="wedgeRectCallout">
            <a:avLst>
              <a:gd name="adj1" fmla="val -67054"/>
              <a:gd name="adj2" fmla="val -33668"/>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ct val="100000"/>
            </a:pPr>
            <a:r>
              <a:rPr lang="en-US" sz="1500" b="1" dirty="0">
                <a:solidFill>
                  <a:schemeClr val="tx1"/>
                </a:solidFill>
              </a:rPr>
              <a:t>Central locations of Atlanta and Chicago contribute to their status as two of the busiest airports</a:t>
            </a:r>
            <a:endParaRPr lang="en-GB" sz="1500" b="1" dirty="0">
              <a:solidFill>
                <a:schemeClr val="tx1"/>
              </a:solidFill>
            </a:endParaRPr>
          </a:p>
        </p:txBody>
      </p:sp>
      <p:sp>
        <p:nvSpPr>
          <p:cNvPr id="26" name="Oval 25">
            <a:extLst>
              <a:ext uri="{FF2B5EF4-FFF2-40B4-BE49-F238E27FC236}">
                <a16:creationId xmlns:a16="http://schemas.microsoft.com/office/drawing/2014/main" xmlns="" id="{F8D252EC-BCB9-4961-A071-853090E742C6}"/>
              </a:ext>
            </a:extLst>
          </p:cNvPr>
          <p:cNvSpPr/>
          <p:nvPr/>
        </p:nvSpPr>
        <p:spPr>
          <a:xfrm>
            <a:off x="5511285" y="3859777"/>
            <a:ext cx="1169429" cy="1147744"/>
          </a:xfrm>
          <a:prstGeom prst="ellipse">
            <a:avLst/>
          </a:prstGeom>
          <a:solidFill>
            <a:schemeClr val="accent2">
              <a:lumMod val="60000"/>
              <a:lumOff val="40000"/>
            </a:schemeClr>
          </a:solidFill>
          <a:ln>
            <a:noFill/>
          </a:ln>
          <a:effectLst/>
        </p:spPr>
      </p:sp>
      <p:sp>
        <p:nvSpPr>
          <p:cNvPr id="27" name="Rectangle 26" descr="Handshake">
            <a:extLst>
              <a:ext uri="{FF2B5EF4-FFF2-40B4-BE49-F238E27FC236}">
                <a16:creationId xmlns:a16="http://schemas.microsoft.com/office/drawing/2014/main" xmlns="" id="{3B43AA4A-6FE2-42A6-9028-196D16E3D54F}"/>
              </a:ext>
            </a:extLst>
          </p:cNvPr>
          <p:cNvSpPr/>
          <p:nvPr/>
        </p:nvSpPr>
        <p:spPr>
          <a:xfrm>
            <a:off x="5596323" y="3983036"/>
            <a:ext cx="999351" cy="901226"/>
          </a:xfrm>
          <a:prstGeom prst="rect">
            <a:avLst/>
          </a:prstGeom>
          <a:blipFill>
            <a:blip r:embed="rId6"/>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8" name="Rectangular Callout 27"/>
          <p:cNvSpPr/>
          <p:nvPr/>
        </p:nvSpPr>
        <p:spPr>
          <a:xfrm>
            <a:off x="4762991" y="5581393"/>
            <a:ext cx="2628409" cy="975107"/>
          </a:xfrm>
          <a:prstGeom prst="wedgeRectCallout">
            <a:avLst>
              <a:gd name="adj1" fmla="val 39"/>
              <a:gd name="adj2" fmla="val -108465"/>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ct val="100000"/>
            </a:pPr>
            <a:r>
              <a:rPr lang="en-US" sz="1500" b="1" dirty="0" smtClean="0">
                <a:solidFill>
                  <a:schemeClr val="tx1"/>
                </a:solidFill>
              </a:rPr>
              <a:t>Sustainability vs Profitability</a:t>
            </a:r>
            <a:endParaRPr lang="en-GB" sz="1500" b="1" dirty="0">
              <a:solidFill>
                <a:schemeClr val="tx1"/>
              </a:solidFill>
            </a:endParaRPr>
          </a:p>
        </p:txBody>
      </p:sp>
    </p:spTree>
    <p:extLst>
      <p:ext uri="{BB962C8B-B14F-4D97-AF65-F5344CB8AC3E}">
        <p14:creationId xmlns:p14="http://schemas.microsoft.com/office/powerpoint/2010/main" val="10331694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F8D61-9318-4DC8-A868-2B1BFDD2B2C0}"/>
              </a:ext>
            </a:extLst>
          </p:cNvPr>
          <p:cNvSpPr>
            <a:spLocks noGrp="1"/>
          </p:cNvSpPr>
          <p:nvPr>
            <p:ph type="ctrTitle"/>
          </p:nvPr>
        </p:nvSpPr>
        <p:spPr>
          <a:xfrm>
            <a:off x="1524000" y="2876550"/>
            <a:ext cx="9144000" cy="828675"/>
          </a:xfrm>
        </p:spPr>
        <p:txBody>
          <a:bodyPr/>
          <a:lstStyle/>
          <a:p>
            <a:pPr algn="ctr"/>
            <a:r>
              <a:rPr lang="en-US" dirty="0"/>
              <a:t>Thank You</a:t>
            </a:r>
          </a:p>
        </p:txBody>
      </p:sp>
    </p:spTree>
    <p:extLst>
      <p:ext uri="{BB962C8B-B14F-4D97-AF65-F5344CB8AC3E}">
        <p14:creationId xmlns:p14="http://schemas.microsoft.com/office/powerpoint/2010/main" val="41636309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Appendix – Flight Codes</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74260089"/>
              </p:ext>
            </p:extLst>
          </p:nvPr>
        </p:nvGraphicFramePr>
        <p:xfrm>
          <a:off x="1012371" y="2052595"/>
          <a:ext cx="4735287" cy="3368040"/>
        </p:xfrm>
        <a:graphic>
          <a:graphicData uri="http://schemas.openxmlformats.org/drawingml/2006/table">
            <a:tbl>
              <a:tblPr firstRow="1" bandRow="1">
                <a:tableStyleId>{5C22544A-7EE6-4342-B048-85BDC9FD1C3A}</a:tableStyleId>
              </a:tblPr>
              <a:tblGrid>
                <a:gridCol w="1371601"/>
                <a:gridCol w="1417184"/>
                <a:gridCol w="1946502"/>
              </a:tblGrid>
              <a:tr h="221675">
                <a:tc>
                  <a:txBody>
                    <a:bodyPr/>
                    <a:lstStyle/>
                    <a:p>
                      <a:pPr algn="l" fontAlgn="t"/>
                      <a:r>
                        <a:rPr lang="en-IN" sz="1200" b="0" dirty="0">
                          <a:effectLst/>
                        </a:rPr>
                        <a:t>IATA Carrier Code</a:t>
                      </a:r>
                    </a:p>
                  </a:txBody>
                  <a:tcPr marL="57150" marR="57150" marT="38100" marB="38100"/>
                </a:tc>
                <a:tc>
                  <a:txBody>
                    <a:bodyPr/>
                    <a:lstStyle/>
                    <a:p>
                      <a:pPr algn="l" fontAlgn="t"/>
                      <a:r>
                        <a:rPr lang="en-IN" sz="1200" b="0" dirty="0">
                          <a:effectLst/>
                        </a:rPr>
                        <a:t>ICAO Carrier Code</a:t>
                      </a:r>
                    </a:p>
                  </a:txBody>
                  <a:tcPr marL="57150" marR="57150" marT="38100" marB="38100"/>
                </a:tc>
                <a:tc>
                  <a:txBody>
                    <a:bodyPr/>
                    <a:lstStyle/>
                    <a:p>
                      <a:pPr algn="l" fontAlgn="t"/>
                      <a:r>
                        <a:rPr lang="en-IN" sz="1200" b="0" dirty="0">
                          <a:effectLst/>
                        </a:rPr>
                        <a:t>Carrier Name</a:t>
                      </a:r>
                    </a:p>
                  </a:txBody>
                  <a:tcPr marL="57150" marR="57150" marT="38100" marB="38100"/>
                </a:tc>
              </a:tr>
              <a:tr h="221675">
                <a:tc>
                  <a:txBody>
                    <a:bodyPr/>
                    <a:lstStyle/>
                    <a:p>
                      <a:pPr algn="l" fontAlgn="t"/>
                      <a:r>
                        <a:rPr lang="en-IN" sz="1200" b="0" dirty="0">
                          <a:effectLst/>
                        </a:rPr>
                        <a:t>HP</a:t>
                      </a:r>
                    </a:p>
                  </a:txBody>
                  <a:tcPr marL="57150" marR="57150" marT="38100" marB="38100"/>
                </a:tc>
                <a:tc>
                  <a:txBody>
                    <a:bodyPr/>
                    <a:lstStyle/>
                    <a:p>
                      <a:pPr algn="l" fontAlgn="t"/>
                      <a:r>
                        <a:rPr lang="en-IN" sz="1200" b="0" dirty="0">
                          <a:effectLst/>
                        </a:rPr>
                        <a:t>AWE</a:t>
                      </a:r>
                    </a:p>
                  </a:txBody>
                  <a:tcPr marL="57150" marR="57150" marT="38100" marB="38100"/>
                </a:tc>
                <a:tc>
                  <a:txBody>
                    <a:bodyPr/>
                    <a:lstStyle/>
                    <a:p>
                      <a:pPr algn="l" fontAlgn="t"/>
                      <a:r>
                        <a:rPr lang="en-IN" sz="1200" b="0" dirty="0">
                          <a:effectLst/>
                        </a:rPr>
                        <a:t>America West Airlines</a:t>
                      </a:r>
                    </a:p>
                  </a:txBody>
                  <a:tcPr marL="57150" marR="57150" marT="38100" marB="38100"/>
                </a:tc>
              </a:tr>
              <a:tr h="221675">
                <a:tc>
                  <a:txBody>
                    <a:bodyPr/>
                    <a:lstStyle/>
                    <a:p>
                      <a:pPr algn="l" fontAlgn="t"/>
                      <a:r>
                        <a:rPr lang="en-IN" sz="1200" b="0" dirty="0">
                          <a:effectLst/>
                        </a:rPr>
                        <a:t>MQ</a:t>
                      </a:r>
                    </a:p>
                  </a:txBody>
                  <a:tcPr marL="57150" marR="57150" marT="38100" marB="38100"/>
                </a:tc>
                <a:tc>
                  <a:txBody>
                    <a:bodyPr/>
                    <a:lstStyle/>
                    <a:p>
                      <a:pPr algn="l" fontAlgn="t"/>
                      <a:r>
                        <a:rPr lang="en-IN" sz="1200" b="0" dirty="0">
                          <a:effectLst/>
                        </a:rPr>
                        <a:t>EGF</a:t>
                      </a:r>
                    </a:p>
                  </a:txBody>
                  <a:tcPr marL="57150" marR="57150" marT="38100" marB="38100"/>
                </a:tc>
                <a:tc>
                  <a:txBody>
                    <a:bodyPr/>
                    <a:lstStyle/>
                    <a:p>
                      <a:pPr algn="l" fontAlgn="t"/>
                      <a:r>
                        <a:rPr lang="en-IN" sz="1200" b="0" dirty="0">
                          <a:effectLst/>
                        </a:rPr>
                        <a:t>American Eagle</a:t>
                      </a:r>
                    </a:p>
                  </a:txBody>
                  <a:tcPr marL="57150" marR="57150" marT="38100" marB="38100"/>
                </a:tc>
              </a:tr>
              <a:tr h="221675">
                <a:tc>
                  <a:txBody>
                    <a:bodyPr/>
                    <a:lstStyle/>
                    <a:p>
                      <a:pPr algn="l" fontAlgn="t"/>
                      <a:r>
                        <a:rPr lang="en-IN" sz="1200" b="0" dirty="0">
                          <a:effectLst/>
                        </a:rPr>
                        <a:t>NW</a:t>
                      </a:r>
                    </a:p>
                  </a:txBody>
                  <a:tcPr marL="57150" marR="57150" marT="38100" marB="38100"/>
                </a:tc>
                <a:tc>
                  <a:txBody>
                    <a:bodyPr/>
                    <a:lstStyle/>
                    <a:p>
                      <a:pPr algn="l" fontAlgn="t"/>
                      <a:r>
                        <a:rPr lang="en-IN" sz="1200" b="0" dirty="0">
                          <a:effectLst/>
                        </a:rPr>
                        <a:t>NWA</a:t>
                      </a:r>
                    </a:p>
                  </a:txBody>
                  <a:tcPr marL="57150" marR="57150" marT="38100" marB="38100"/>
                </a:tc>
                <a:tc>
                  <a:txBody>
                    <a:bodyPr/>
                    <a:lstStyle/>
                    <a:p>
                      <a:pPr algn="l" fontAlgn="t"/>
                      <a:r>
                        <a:rPr lang="en-IN" sz="1200" b="0" dirty="0">
                          <a:effectLst/>
                        </a:rPr>
                        <a:t>Northwest Airlines</a:t>
                      </a:r>
                    </a:p>
                  </a:txBody>
                  <a:tcPr marL="57150" marR="57150" marT="38100" marB="38100"/>
                </a:tc>
              </a:tr>
              <a:tr h="221675">
                <a:tc>
                  <a:txBody>
                    <a:bodyPr/>
                    <a:lstStyle/>
                    <a:p>
                      <a:pPr algn="l" fontAlgn="t"/>
                      <a:r>
                        <a:rPr lang="en-IN" sz="1200" b="0" dirty="0">
                          <a:effectLst/>
                        </a:rPr>
                        <a:t>OH</a:t>
                      </a:r>
                    </a:p>
                  </a:txBody>
                  <a:tcPr marL="57150" marR="57150" marT="38100" marB="38100"/>
                </a:tc>
                <a:tc>
                  <a:txBody>
                    <a:bodyPr/>
                    <a:lstStyle/>
                    <a:p>
                      <a:pPr algn="l" fontAlgn="t"/>
                      <a:r>
                        <a:rPr lang="en-IN" sz="1200" b="0" dirty="0">
                          <a:effectLst/>
                        </a:rPr>
                        <a:t>COM</a:t>
                      </a:r>
                    </a:p>
                  </a:txBody>
                  <a:tcPr marL="57150" marR="57150" marT="38100" marB="38100"/>
                </a:tc>
                <a:tc>
                  <a:txBody>
                    <a:bodyPr/>
                    <a:lstStyle/>
                    <a:p>
                      <a:pPr algn="l" fontAlgn="t"/>
                      <a:r>
                        <a:rPr lang="en-IN" sz="1200" b="0" dirty="0">
                          <a:effectLst/>
                        </a:rPr>
                        <a:t>Comair</a:t>
                      </a:r>
                    </a:p>
                  </a:txBody>
                  <a:tcPr marL="57150" marR="57150" marT="38100" marB="38100"/>
                </a:tc>
              </a:tr>
              <a:tr h="221675">
                <a:tc>
                  <a:txBody>
                    <a:bodyPr/>
                    <a:lstStyle/>
                    <a:p>
                      <a:pPr algn="l" fontAlgn="t"/>
                      <a:r>
                        <a:rPr lang="en-IN" sz="1200" b="0" dirty="0">
                          <a:effectLst/>
                        </a:rPr>
                        <a:t>OO</a:t>
                      </a:r>
                    </a:p>
                  </a:txBody>
                  <a:tcPr marL="57150" marR="57150" marT="38100" marB="38100"/>
                </a:tc>
                <a:tc>
                  <a:txBody>
                    <a:bodyPr/>
                    <a:lstStyle/>
                    <a:p>
                      <a:pPr algn="l" fontAlgn="t"/>
                      <a:r>
                        <a:rPr lang="en-IN" sz="1200" b="0" dirty="0">
                          <a:effectLst/>
                        </a:rPr>
                        <a:t>SKW</a:t>
                      </a:r>
                    </a:p>
                  </a:txBody>
                  <a:tcPr marL="57150" marR="57150" marT="38100" marB="38100"/>
                </a:tc>
                <a:tc>
                  <a:txBody>
                    <a:bodyPr/>
                    <a:lstStyle/>
                    <a:p>
                      <a:pPr algn="l" fontAlgn="t"/>
                      <a:r>
                        <a:rPr lang="en-IN" sz="1200" b="0" dirty="0">
                          <a:effectLst/>
                        </a:rPr>
                        <a:t>SkyWest Airlines</a:t>
                      </a:r>
                    </a:p>
                  </a:txBody>
                  <a:tcPr marL="57150" marR="57150" marT="38100" marB="38100"/>
                </a:tc>
              </a:tr>
              <a:tr h="221675">
                <a:tc>
                  <a:txBody>
                    <a:bodyPr/>
                    <a:lstStyle/>
                    <a:p>
                      <a:pPr algn="l" fontAlgn="t"/>
                      <a:r>
                        <a:rPr lang="en-IN" sz="1200" b="0" dirty="0">
                          <a:effectLst/>
                        </a:rPr>
                        <a:t>RU</a:t>
                      </a:r>
                    </a:p>
                  </a:txBody>
                  <a:tcPr marL="57150" marR="57150" marT="38100" marB="38100"/>
                </a:tc>
                <a:tc>
                  <a:txBody>
                    <a:bodyPr/>
                    <a:lstStyle/>
                    <a:p>
                      <a:pPr algn="l" fontAlgn="t"/>
                      <a:r>
                        <a:rPr lang="en-IN" sz="1200" b="0" dirty="0">
                          <a:effectLst/>
                        </a:rPr>
                        <a:t>BTA</a:t>
                      </a:r>
                    </a:p>
                  </a:txBody>
                  <a:tcPr marL="57150" marR="57150" marT="38100" marB="38100"/>
                </a:tc>
                <a:tc>
                  <a:txBody>
                    <a:bodyPr/>
                    <a:lstStyle/>
                    <a:p>
                      <a:pPr algn="l" fontAlgn="t"/>
                      <a:r>
                        <a:rPr lang="en-IN" sz="1200" b="0" dirty="0">
                          <a:effectLst/>
                        </a:rPr>
                        <a:t>ExpressJet Airlines</a:t>
                      </a:r>
                    </a:p>
                  </a:txBody>
                  <a:tcPr marL="57150" marR="57150" marT="38100" marB="38100"/>
                </a:tc>
              </a:tr>
              <a:tr h="221675">
                <a:tc>
                  <a:txBody>
                    <a:bodyPr/>
                    <a:lstStyle/>
                    <a:p>
                      <a:pPr algn="l" fontAlgn="t"/>
                      <a:r>
                        <a:rPr lang="en-IN" sz="1200" b="0" dirty="0">
                          <a:effectLst/>
                        </a:rPr>
                        <a:t>TZ</a:t>
                      </a:r>
                    </a:p>
                  </a:txBody>
                  <a:tcPr marL="57150" marR="57150" marT="38100" marB="38100"/>
                </a:tc>
                <a:tc>
                  <a:txBody>
                    <a:bodyPr/>
                    <a:lstStyle/>
                    <a:p>
                      <a:pPr algn="l" fontAlgn="t"/>
                      <a:r>
                        <a:rPr lang="en-IN" sz="1200" b="0" dirty="0">
                          <a:effectLst/>
                        </a:rPr>
                        <a:t>AMT</a:t>
                      </a:r>
                    </a:p>
                  </a:txBody>
                  <a:tcPr marL="57150" marR="57150" marT="38100" marB="38100"/>
                </a:tc>
                <a:tc>
                  <a:txBody>
                    <a:bodyPr/>
                    <a:lstStyle/>
                    <a:p>
                      <a:pPr algn="l" fontAlgn="t"/>
                      <a:r>
                        <a:rPr lang="en-IN" sz="1200" b="0" dirty="0">
                          <a:effectLst/>
                        </a:rPr>
                        <a:t>ATA Airlines</a:t>
                      </a:r>
                    </a:p>
                  </a:txBody>
                  <a:tcPr marL="57150" marR="57150" marT="38100" marB="38100"/>
                </a:tc>
              </a:tr>
              <a:tr h="221675">
                <a:tc>
                  <a:txBody>
                    <a:bodyPr/>
                    <a:lstStyle/>
                    <a:p>
                      <a:pPr algn="l" fontAlgn="t"/>
                      <a:r>
                        <a:rPr lang="en-IN" sz="1200" b="0" dirty="0">
                          <a:effectLst/>
                        </a:rPr>
                        <a:t>UA</a:t>
                      </a:r>
                    </a:p>
                  </a:txBody>
                  <a:tcPr marL="57150" marR="57150" marT="38100" marB="38100"/>
                </a:tc>
                <a:tc>
                  <a:txBody>
                    <a:bodyPr/>
                    <a:lstStyle/>
                    <a:p>
                      <a:pPr algn="l" fontAlgn="t"/>
                      <a:r>
                        <a:rPr lang="en-IN" sz="1200" b="0" dirty="0">
                          <a:effectLst/>
                        </a:rPr>
                        <a:t>UAL</a:t>
                      </a:r>
                    </a:p>
                  </a:txBody>
                  <a:tcPr marL="57150" marR="57150" marT="38100" marB="38100"/>
                </a:tc>
                <a:tc>
                  <a:txBody>
                    <a:bodyPr/>
                    <a:lstStyle/>
                    <a:p>
                      <a:pPr algn="l" fontAlgn="t"/>
                      <a:r>
                        <a:rPr lang="en-IN" sz="1200" b="0" dirty="0">
                          <a:effectLst/>
                        </a:rPr>
                        <a:t>United Airlines</a:t>
                      </a:r>
                    </a:p>
                  </a:txBody>
                  <a:tcPr marL="57150" marR="57150" marT="38100" marB="38100"/>
                </a:tc>
              </a:tr>
              <a:tr h="221675">
                <a:tc>
                  <a:txBody>
                    <a:bodyPr/>
                    <a:lstStyle/>
                    <a:p>
                      <a:pPr algn="l" fontAlgn="t"/>
                      <a:r>
                        <a:rPr lang="en-IN" sz="1200" b="0" dirty="0">
                          <a:effectLst/>
                        </a:rPr>
                        <a:t>US</a:t>
                      </a:r>
                    </a:p>
                  </a:txBody>
                  <a:tcPr marL="57150" marR="57150" marT="38100" marB="38100"/>
                </a:tc>
                <a:tc>
                  <a:txBody>
                    <a:bodyPr/>
                    <a:lstStyle/>
                    <a:p>
                      <a:pPr algn="l" fontAlgn="t"/>
                      <a:r>
                        <a:rPr lang="en-IN" sz="1200" b="0" dirty="0">
                          <a:effectLst/>
                        </a:rPr>
                        <a:t>USA</a:t>
                      </a:r>
                    </a:p>
                  </a:txBody>
                  <a:tcPr marL="57150" marR="57150" marT="38100" marB="38100"/>
                </a:tc>
                <a:tc>
                  <a:txBody>
                    <a:bodyPr/>
                    <a:lstStyle/>
                    <a:p>
                      <a:pPr algn="l" fontAlgn="t"/>
                      <a:r>
                        <a:rPr lang="en-IN" sz="1200" b="0" dirty="0">
                          <a:effectLst/>
                        </a:rPr>
                        <a:t>US Airways</a:t>
                      </a:r>
                    </a:p>
                  </a:txBody>
                  <a:tcPr marL="57150" marR="57150" marT="38100" marB="38100"/>
                </a:tc>
              </a:tr>
              <a:tr h="221675">
                <a:tc>
                  <a:txBody>
                    <a:bodyPr/>
                    <a:lstStyle/>
                    <a:p>
                      <a:pPr algn="l" fontAlgn="t"/>
                      <a:r>
                        <a:rPr lang="en-IN" sz="1200" b="0" dirty="0">
                          <a:effectLst/>
                        </a:rPr>
                        <a:t>WN</a:t>
                      </a:r>
                    </a:p>
                  </a:txBody>
                  <a:tcPr marL="57150" marR="57150" marT="38100" marB="38100"/>
                </a:tc>
                <a:tc>
                  <a:txBody>
                    <a:bodyPr/>
                    <a:lstStyle/>
                    <a:p>
                      <a:pPr algn="l" fontAlgn="t"/>
                      <a:r>
                        <a:rPr lang="en-IN" sz="1200" b="0" dirty="0">
                          <a:effectLst/>
                        </a:rPr>
                        <a:t>SWA</a:t>
                      </a:r>
                    </a:p>
                  </a:txBody>
                  <a:tcPr marL="57150" marR="57150" marT="38100" marB="38100"/>
                </a:tc>
                <a:tc>
                  <a:txBody>
                    <a:bodyPr/>
                    <a:lstStyle/>
                    <a:p>
                      <a:pPr algn="l" fontAlgn="t"/>
                      <a:r>
                        <a:rPr lang="en-IN" sz="1200" b="0" dirty="0">
                          <a:effectLst/>
                        </a:rPr>
                        <a:t>Southwest Airlines</a:t>
                      </a:r>
                    </a:p>
                  </a:txBody>
                  <a:tcPr marL="57150" marR="57150" marT="38100" marB="38100"/>
                </a:tc>
              </a:tr>
              <a:tr h="221675">
                <a:tc>
                  <a:txBody>
                    <a:bodyPr/>
                    <a:lstStyle/>
                    <a:p>
                      <a:pPr algn="l" fontAlgn="t"/>
                      <a:r>
                        <a:rPr lang="en-IN" sz="1200" b="0" dirty="0">
                          <a:effectLst/>
                        </a:rPr>
                        <a:t>XE</a:t>
                      </a:r>
                    </a:p>
                  </a:txBody>
                  <a:tcPr marL="57150" marR="57150" marT="38100" marB="38100"/>
                </a:tc>
                <a:tc>
                  <a:txBody>
                    <a:bodyPr/>
                    <a:lstStyle/>
                    <a:p>
                      <a:pPr algn="l" fontAlgn="t"/>
                      <a:r>
                        <a:rPr lang="en-IN" sz="1200" b="0" dirty="0">
                          <a:effectLst/>
                        </a:rPr>
                        <a:t>BTA</a:t>
                      </a:r>
                    </a:p>
                  </a:txBody>
                  <a:tcPr marL="57150" marR="57150" marT="38100" marB="38100"/>
                </a:tc>
                <a:tc>
                  <a:txBody>
                    <a:bodyPr/>
                    <a:lstStyle/>
                    <a:p>
                      <a:pPr algn="l" fontAlgn="t"/>
                      <a:r>
                        <a:rPr lang="en-IN" sz="1200" b="0" dirty="0">
                          <a:effectLst/>
                        </a:rPr>
                        <a:t>ExpressJet Airlines</a:t>
                      </a:r>
                    </a:p>
                  </a:txBody>
                  <a:tcPr marL="57150" marR="57150" marT="38100" marB="38100"/>
                </a:tc>
              </a:tr>
              <a:tr h="221675">
                <a:tc>
                  <a:txBody>
                    <a:bodyPr/>
                    <a:lstStyle/>
                    <a:p>
                      <a:pPr algn="l" fontAlgn="t"/>
                      <a:r>
                        <a:rPr lang="en-IN" sz="1200" b="0" dirty="0">
                          <a:effectLst/>
                        </a:rPr>
                        <a:t>YV</a:t>
                      </a:r>
                    </a:p>
                  </a:txBody>
                  <a:tcPr marL="57150" marR="57150" marT="38100" marB="38100"/>
                </a:tc>
                <a:tc>
                  <a:txBody>
                    <a:bodyPr/>
                    <a:lstStyle/>
                    <a:p>
                      <a:pPr algn="l" fontAlgn="t"/>
                      <a:r>
                        <a:rPr lang="en-IN" sz="1200" b="0" dirty="0">
                          <a:effectLst/>
                        </a:rPr>
                        <a:t>ASH</a:t>
                      </a:r>
                    </a:p>
                  </a:txBody>
                  <a:tcPr marL="57150" marR="57150" marT="38100" marB="38100"/>
                </a:tc>
                <a:tc>
                  <a:txBody>
                    <a:bodyPr/>
                    <a:lstStyle/>
                    <a:p>
                      <a:pPr algn="l" fontAlgn="t"/>
                      <a:r>
                        <a:rPr lang="en-IN" sz="1200" b="0" dirty="0">
                          <a:effectLst/>
                        </a:rPr>
                        <a:t>Mesa Airlines</a:t>
                      </a:r>
                    </a:p>
                  </a:txBody>
                  <a:tcPr marL="57150" marR="57150" marT="38100" marB="3810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4732581"/>
              </p:ext>
            </p:extLst>
          </p:nvPr>
        </p:nvGraphicFramePr>
        <p:xfrm>
          <a:off x="6487886" y="2052595"/>
          <a:ext cx="4735287" cy="3368040"/>
        </p:xfrm>
        <a:graphic>
          <a:graphicData uri="http://schemas.openxmlformats.org/drawingml/2006/table">
            <a:tbl>
              <a:tblPr firstRow="1" bandRow="1">
                <a:tableStyleId>{5C22544A-7EE6-4342-B048-85BDC9FD1C3A}</a:tableStyleId>
              </a:tblPr>
              <a:tblGrid>
                <a:gridCol w="1371601"/>
                <a:gridCol w="1417184"/>
                <a:gridCol w="1946502"/>
              </a:tblGrid>
              <a:tr h="221675">
                <a:tc>
                  <a:txBody>
                    <a:bodyPr/>
                    <a:lstStyle/>
                    <a:p>
                      <a:pPr algn="l" fontAlgn="t"/>
                      <a:r>
                        <a:rPr lang="en-IN" sz="1200" b="0" dirty="0">
                          <a:effectLst/>
                        </a:rPr>
                        <a:t>IATA Carrier Code</a:t>
                      </a:r>
                    </a:p>
                  </a:txBody>
                  <a:tcPr marL="57150" marR="57150" marT="38100" marB="38100"/>
                </a:tc>
                <a:tc>
                  <a:txBody>
                    <a:bodyPr/>
                    <a:lstStyle/>
                    <a:p>
                      <a:pPr algn="l" fontAlgn="t"/>
                      <a:r>
                        <a:rPr lang="en-IN" sz="1200" b="0" dirty="0">
                          <a:effectLst/>
                        </a:rPr>
                        <a:t>ICAO Carrier Code</a:t>
                      </a:r>
                    </a:p>
                  </a:txBody>
                  <a:tcPr marL="57150" marR="57150" marT="38100" marB="38100"/>
                </a:tc>
                <a:tc>
                  <a:txBody>
                    <a:bodyPr/>
                    <a:lstStyle/>
                    <a:p>
                      <a:pPr algn="l" fontAlgn="t"/>
                      <a:r>
                        <a:rPr lang="en-IN" sz="1200" b="0" dirty="0">
                          <a:effectLst/>
                        </a:rPr>
                        <a:t>Carrier Name</a:t>
                      </a:r>
                    </a:p>
                  </a:txBody>
                  <a:tcPr marL="57150" marR="57150" marT="38100" marB="38100"/>
                </a:tc>
              </a:tr>
              <a:tr h="221675">
                <a:tc>
                  <a:txBody>
                    <a:bodyPr/>
                    <a:lstStyle/>
                    <a:p>
                      <a:pPr algn="l" fontAlgn="t"/>
                      <a:r>
                        <a:rPr lang="en-IN" sz="1200" b="0" dirty="0">
                          <a:effectLst/>
                        </a:rPr>
                        <a:t>9E</a:t>
                      </a:r>
                    </a:p>
                  </a:txBody>
                  <a:tcPr marL="57150" marR="57150" marT="38100" marB="38100"/>
                </a:tc>
                <a:tc>
                  <a:txBody>
                    <a:bodyPr/>
                    <a:lstStyle/>
                    <a:p>
                      <a:pPr algn="l" fontAlgn="t"/>
                      <a:r>
                        <a:rPr lang="en-IN" sz="1200" b="0" dirty="0">
                          <a:effectLst/>
                        </a:rPr>
                        <a:t>FLG</a:t>
                      </a:r>
                    </a:p>
                  </a:txBody>
                  <a:tcPr marL="57150" marR="57150" marT="38100" marB="38100"/>
                </a:tc>
                <a:tc>
                  <a:txBody>
                    <a:bodyPr/>
                    <a:lstStyle/>
                    <a:p>
                      <a:pPr algn="l" fontAlgn="t"/>
                      <a:r>
                        <a:rPr lang="en-IN" sz="1200" b="0" dirty="0">
                          <a:effectLst/>
                        </a:rPr>
                        <a:t>Pinnacle Airlines</a:t>
                      </a:r>
                    </a:p>
                  </a:txBody>
                  <a:tcPr marL="57150" marR="57150" marT="38100" marB="38100"/>
                </a:tc>
              </a:tr>
              <a:tr h="221675">
                <a:tc>
                  <a:txBody>
                    <a:bodyPr/>
                    <a:lstStyle/>
                    <a:p>
                      <a:pPr algn="l" fontAlgn="t"/>
                      <a:r>
                        <a:rPr lang="en-IN" sz="1200" b="0" dirty="0">
                          <a:effectLst/>
                        </a:rPr>
                        <a:t>AA</a:t>
                      </a:r>
                    </a:p>
                  </a:txBody>
                  <a:tcPr marL="57150" marR="57150" marT="38100" marB="38100"/>
                </a:tc>
                <a:tc>
                  <a:txBody>
                    <a:bodyPr/>
                    <a:lstStyle/>
                    <a:p>
                      <a:pPr algn="l" fontAlgn="t"/>
                      <a:r>
                        <a:rPr lang="en-IN" sz="1200" b="0" dirty="0">
                          <a:effectLst/>
                        </a:rPr>
                        <a:t>AAL</a:t>
                      </a:r>
                    </a:p>
                  </a:txBody>
                  <a:tcPr marL="57150" marR="57150" marT="38100" marB="38100"/>
                </a:tc>
                <a:tc>
                  <a:txBody>
                    <a:bodyPr/>
                    <a:lstStyle/>
                    <a:p>
                      <a:pPr algn="l" fontAlgn="t"/>
                      <a:r>
                        <a:rPr lang="en-IN" sz="1200" b="0" dirty="0">
                          <a:effectLst/>
                        </a:rPr>
                        <a:t>American Airlines</a:t>
                      </a:r>
                    </a:p>
                  </a:txBody>
                  <a:tcPr marL="57150" marR="57150" marT="38100" marB="38100"/>
                </a:tc>
              </a:tr>
              <a:tr h="221675">
                <a:tc>
                  <a:txBody>
                    <a:bodyPr/>
                    <a:lstStyle/>
                    <a:p>
                      <a:pPr algn="l" fontAlgn="t"/>
                      <a:r>
                        <a:rPr lang="en-IN" sz="1200" b="0" dirty="0">
                          <a:effectLst/>
                        </a:rPr>
                        <a:t>AQ</a:t>
                      </a:r>
                    </a:p>
                  </a:txBody>
                  <a:tcPr marL="57150" marR="57150" marT="38100" marB="38100"/>
                </a:tc>
                <a:tc>
                  <a:txBody>
                    <a:bodyPr/>
                    <a:lstStyle/>
                    <a:p>
                      <a:pPr algn="l" fontAlgn="t"/>
                      <a:r>
                        <a:rPr lang="en-IN" sz="1200" b="0" dirty="0">
                          <a:effectLst/>
                        </a:rPr>
                        <a:t>AAH</a:t>
                      </a:r>
                    </a:p>
                  </a:txBody>
                  <a:tcPr marL="57150" marR="57150" marT="38100" marB="38100"/>
                </a:tc>
                <a:tc>
                  <a:txBody>
                    <a:bodyPr/>
                    <a:lstStyle/>
                    <a:p>
                      <a:pPr algn="l" fontAlgn="t"/>
                      <a:r>
                        <a:rPr lang="en-IN" sz="1200" b="0" dirty="0">
                          <a:effectLst/>
                        </a:rPr>
                        <a:t>Aloha</a:t>
                      </a:r>
                    </a:p>
                  </a:txBody>
                  <a:tcPr marL="57150" marR="57150" marT="38100" marB="38100"/>
                </a:tc>
              </a:tr>
              <a:tr h="221675">
                <a:tc>
                  <a:txBody>
                    <a:bodyPr/>
                    <a:lstStyle/>
                    <a:p>
                      <a:pPr algn="l" fontAlgn="t"/>
                      <a:r>
                        <a:rPr lang="en-IN" sz="1200" b="0" dirty="0">
                          <a:effectLst/>
                        </a:rPr>
                        <a:t>AS</a:t>
                      </a:r>
                    </a:p>
                  </a:txBody>
                  <a:tcPr marL="57150" marR="57150" marT="38100" marB="38100"/>
                </a:tc>
                <a:tc>
                  <a:txBody>
                    <a:bodyPr/>
                    <a:lstStyle/>
                    <a:p>
                      <a:pPr algn="l" fontAlgn="t"/>
                      <a:r>
                        <a:rPr lang="en-IN" sz="1200" b="0" dirty="0">
                          <a:effectLst/>
                        </a:rPr>
                        <a:t>ASA</a:t>
                      </a:r>
                    </a:p>
                  </a:txBody>
                  <a:tcPr marL="57150" marR="57150" marT="38100" marB="38100"/>
                </a:tc>
                <a:tc>
                  <a:txBody>
                    <a:bodyPr/>
                    <a:lstStyle/>
                    <a:p>
                      <a:pPr algn="l" fontAlgn="t"/>
                      <a:r>
                        <a:rPr lang="en-IN" sz="1200" b="0" dirty="0">
                          <a:effectLst/>
                        </a:rPr>
                        <a:t>Alaska Airlines</a:t>
                      </a:r>
                    </a:p>
                  </a:txBody>
                  <a:tcPr marL="57150" marR="57150" marT="38100" marB="38100"/>
                </a:tc>
              </a:tr>
              <a:tr h="221675">
                <a:tc>
                  <a:txBody>
                    <a:bodyPr/>
                    <a:lstStyle/>
                    <a:p>
                      <a:pPr algn="l" fontAlgn="t"/>
                      <a:r>
                        <a:rPr lang="en-IN" sz="1200" b="0" dirty="0">
                          <a:effectLst/>
                        </a:rPr>
                        <a:t>B6</a:t>
                      </a:r>
                    </a:p>
                  </a:txBody>
                  <a:tcPr marL="57150" marR="57150" marT="38100" marB="38100"/>
                </a:tc>
                <a:tc>
                  <a:txBody>
                    <a:bodyPr/>
                    <a:lstStyle/>
                    <a:p>
                      <a:pPr algn="l" fontAlgn="t"/>
                      <a:r>
                        <a:rPr lang="en-IN" sz="1200" b="0" dirty="0">
                          <a:effectLst/>
                        </a:rPr>
                        <a:t>JBU</a:t>
                      </a:r>
                    </a:p>
                  </a:txBody>
                  <a:tcPr marL="57150" marR="57150" marT="38100" marB="38100"/>
                </a:tc>
                <a:tc>
                  <a:txBody>
                    <a:bodyPr/>
                    <a:lstStyle/>
                    <a:p>
                      <a:pPr algn="l" fontAlgn="t"/>
                      <a:r>
                        <a:rPr lang="en-IN" sz="1200" b="0" dirty="0">
                          <a:effectLst/>
                        </a:rPr>
                        <a:t>JetBlue Airways</a:t>
                      </a:r>
                    </a:p>
                  </a:txBody>
                  <a:tcPr marL="57150" marR="57150" marT="38100" marB="38100"/>
                </a:tc>
              </a:tr>
              <a:tr h="221675">
                <a:tc>
                  <a:txBody>
                    <a:bodyPr/>
                    <a:lstStyle/>
                    <a:p>
                      <a:pPr algn="l" fontAlgn="t"/>
                      <a:r>
                        <a:rPr lang="en-IN" sz="1200" b="0" dirty="0">
                          <a:effectLst/>
                        </a:rPr>
                        <a:t>CO</a:t>
                      </a:r>
                    </a:p>
                  </a:txBody>
                  <a:tcPr marL="57150" marR="57150" marT="38100" marB="38100"/>
                </a:tc>
                <a:tc>
                  <a:txBody>
                    <a:bodyPr/>
                    <a:lstStyle/>
                    <a:p>
                      <a:pPr algn="l" fontAlgn="t"/>
                      <a:r>
                        <a:rPr lang="en-IN" sz="1200" b="0" dirty="0">
                          <a:effectLst/>
                        </a:rPr>
                        <a:t>COA</a:t>
                      </a:r>
                    </a:p>
                  </a:txBody>
                  <a:tcPr marL="57150" marR="57150" marT="38100" marB="38100"/>
                </a:tc>
                <a:tc>
                  <a:txBody>
                    <a:bodyPr/>
                    <a:lstStyle/>
                    <a:p>
                      <a:pPr algn="l" fontAlgn="t"/>
                      <a:r>
                        <a:rPr lang="en-IN" sz="1200" b="0" dirty="0">
                          <a:effectLst/>
                        </a:rPr>
                        <a:t>Continental Airlines</a:t>
                      </a:r>
                    </a:p>
                  </a:txBody>
                  <a:tcPr marL="57150" marR="57150" marT="38100" marB="38100"/>
                </a:tc>
              </a:tr>
              <a:tr h="221675">
                <a:tc>
                  <a:txBody>
                    <a:bodyPr/>
                    <a:lstStyle/>
                    <a:p>
                      <a:pPr algn="l" fontAlgn="t"/>
                      <a:r>
                        <a:rPr lang="en-IN" sz="1200" b="0" dirty="0">
                          <a:effectLst/>
                        </a:rPr>
                        <a:t>DH</a:t>
                      </a:r>
                    </a:p>
                  </a:txBody>
                  <a:tcPr marL="57150" marR="57150" marT="38100" marB="38100"/>
                </a:tc>
                <a:tc>
                  <a:txBody>
                    <a:bodyPr/>
                    <a:lstStyle/>
                    <a:p>
                      <a:pPr algn="l" fontAlgn="t"/>
                      <a:r>
                        <a:rPr lang="en-IN" sz="1200" b="0" dirty="0">
                          <a:effectLst/>
                        </a:rPr>
                        <a:t>BLR</a:t>
                      </a:r>
                    </a:p>
                  </a:txBody>
                  <a:tcPr marL="57150" marR="57150" marT="38100" marB="38100"/>
                </a:tc>
                <a:tc>
                  <a:txBody>
                    <a:bodyPr/>
                    <a:lstStyle/>
                    <a:p>
                      <a:pPr algn="l" fontAlgn="t"/>
                      <a:r>
                        <a:rPr lang="en-IN" sz="1200" b="0" dirty="0">
                          <a:effectLst/>
                        </a:rPr>
                        <a:t>Atlantic Coast Airlines</a:t>
                      </a:r>
                    </a:p>
                  </a:txBody>
                  <a:tcPr marL="57150" marR="57150" marT="38100" marB="38100"/>
                </a:tc>
              </a:tr>
              <a:tr h="221675">
                <a:tc>
                  <a:txBody>
                    <a:bodyPr/>
                    <a:lstStyle/>
                    <a:p>
                      <a:pPr algn="l" fontAlgn="t"/>
                      <a:r>
                        <a:rPr lang="en-IN" sz="1200" b="0" dirty="0">
                          <a:effectLst/>
                        </a:rPr>
                        <a:t>DL</a:t>
                      </a:r>
                    </a:p>
                  </a:txBody>
                  <a:tcPr marL="57150" marR="57150" marT="38100" marB="38100"/>
                </a:tc>
                <a:tc>
                  <a:txBody>
                    <a:bodyPr/>
                    <a:lstStyle/>
                    <a:p>
                      <a:pPr algn="l" fontAlgn="t"/>
                      <a:r>
                        <a:rPr lang="en-IN" sz="1200" b="0" dirty="0">
                          <a:effectLst/>
                        </a:rPr>
                        <a:t>DAL</a:t>
                      </a:r>
                    </a:p>
                  </a:txBody>
                  <a:tcPr marL="57150" marR="57150" marT="38100" marB="38100"/>
                </a:tc>
                <a:tc>
                  <a:txBody>
                    <a:bodyPr/>
                    <a:lstStyle/>
                    <a:p>
                      <a:pPr algn="l" fontAlgn="t"/>
                      <a:r>
                        <a:rPr lang="en-IN" sz="1200" b="0" dirty="0">
                          <a:effectLst/>
                        </a:rPr>
                        <a:t>Delta Air Lines</a:t>
                      </a:r>
                    </a:p>
                  </a:txBody>
                  <a:tcPr marL="57150" marR="57150" marT="38100" marB="38100"/>
                </a:tc>
              </a:tr>
              <a:tr h="221675">
                <a:tc>
                  <a:txBody>
                    <a:bodyPr/>
                    <a:lstStyle/>
                    <a:p>
                      <a:pPr algn="l" fontAlgn="t"/>
                      <a:r>
                        <a:rPr lang="en-IN" sz="1200" b="0" dirty="0">
                          <a:effectLst/>
                        </a:rPr>
                        <a:t>EV</a:t>
                      </a:r>
                    </a:p>
                  </a:txBody>
                  <a:tcPr marL="57150" marR="57150" marT="38100" marB="38100"/>
                </a:tc>
                <a:tc>
                  <a:txBody>
                    <a:bodyPr/>
                    <a:lstStyle/>
                    <a:p>
                      <a:pPr algn="l" fontAlgn="t"/>
                      <a:r>
                        <a:rPr lang="en-IN" sz="1200" b="0" dirty="0">
                          <a:effectLst/>
                        </a:rPr>
                        <a:t>CAA</a:t>
                      </a:r>
                    </a:p>
                  </a:txBody>
                  <a:tcPr marL="57150" marR="57150" marT="38100" marB="38100"/>
                </a:tc>
                <a:tc>
                  <a:txBody>
                    <a:bodyPr/>
                    <a:lstStyle/>
                    <a:p>
                      <a:pPr algn="l" fontAlgn="t"/>
                      <a:r>
                        <a:rPr lang="en-IN" sz="1200" b="0" dirty="0">
                          <a:effectLst/>
                        </a:rPr>
                        <a:t>Atlantic Southeast Airlines</a:t>
                      </a:r>
                    </a:p>
                  </a:txBody>
                  <a:tcPr marL="57150" marR="57150" marT="38100" marB="38100"/>
                </a:tc>
              </a:tr>
              <a:tr h="221675">
                <a:tc>
                  <a:txBody>
                    <a:bodyPr/>
                    <a:lstStyle/>
                    <a:p>
                      <a:pPr algn="l" fontAlgn="t"/>
                      <a:r>
                        <a:rPr lang="en-IN" sz="1200" b="0" dirty="0">
                          <a:effectLst/>
                        </a:rPr>
                        <a:t>F9</a:t>
                      </a:r>
                    </a:p>
                  </a:txBody>
                  <a:tcPr marL="57150" marR="57150" marT="38100" marB="38100"/>
                </a:tc>
                <a:tc>
                  <a:txBody>
                    <a:bodyPr/>
                    <a:lstStyle/>
                    <a:p>
                      <a:pPr algn="l" fontAlgn="t"/>
                      <a:r>
                        <a:rPr lang="en-IN" sz="1200" b="0" dirty="0">
                          <a:effectLst/>
                        </a:rPr>
                        <a:t>FFT</a:t>
                      </a:r>
                    </a:p>
                  </a:txBody>
                  <a:tcPr marL="57150" marR="57150" marT="38100" marB="38100"/>
                </a:tc>
                <a:tc>
                  <a:txBody>
                    <a:bodyPr/>
                    <a:lstStyle/>
                    <a:p>
                      <a:pPr algn="l" fontAlgn="t"/>
                      <a:r>
                        <a:rPr lang="en-IN" sz="1200" b="0" dirty="0">
                          <a:effectLst/>
                        </a:rPr>
                        <a:t>Frontier</a:t>
                      </a:r>
                    </a:p>
                  </a:txBody>
                  <a:tcPr marL="57150" marR="57150" marT="38100" marB="38100"/>
                </a:tc>
              </a:tr>
              <a:tr h="221675">
                <a:tc>
                  <a:txBody>
                    <a:bodyPr/>
                    <a:lstStyle/>
                    <a:p>
                      <a:pPr algn="l" fontAlgn="t"/>
                      <a:r>
                        <a:rPr lang="en-IN" sz="1200" b="0" dirty="0">
                          <a:effectLst/>
                        </a:rPr>
                        <a:t>FL</a:t>
                      </a:r>
                    </a:p>
                  </a:txBody>
                  <a:tcPr marL="57150" marR="57150" marT="38100" marB="38100"/>
                </a:tc>
                <a:tc>
                  <a:txBody>
                    <a:bodyPr/>
                    <a:lstStyle/>
                    <a:p>
                      <a:pPr algn="l" fontAlgn="t"/>
                      <a:r>
                        <a:rPr lang="en-IN" sz="1200" b="0" dirty="0">
                          <a:effectLst/>
                        </a:rPr>
                        <a:t>TRS</a:t>
                      </a:r>
                    </a:p>
                  </a:txBody>
                  <a:tcPr marL="57150" marR="57150" marT="38100" marB="38100"/>
                </a:tc>
                <a:tc>
                  <a:txBody>
                    <a:bodyPr/>
                    <a:lstStyle/>
                    <a:p>
                      <a:pPr algn="l" fontAlgn="t"/>
                      <a:r>
                        <a:rPr lang="en-IN" sz="1200" b="0" dirty="0">
                          <a:effectLst/>
                        </a:rPr>
                        <a:t>AirTran Airways</a:t>
                      </a:r>
                    </a:p>
                  </a:txBody>
                  <a:tcPr marL="57150" marR="57150" marT="38100" marB="38100"/>
                </a:tc>
              </a:tr>
              <a:tr h="221675">
                <a:tc>
                  <a:txBody>
                    <a:bodyPr/>
                    <a:lstStyle/>
                    <a:p>
                      <a:pPr algn="l" fontAlgn="t"/>
                      <a:r>
                        <a:rPr lang="en-IN" sz="1200" b="0" dirty="0">
                          <a:effectLst/>
                        </a:rPr>
                        <a:t>HA</a:t>
                      </a:r>
                    </a:p>
                  </a:txBody>
                  <a:tcPr marL="57150" marR="57150" marT="38100" marB="38100"/>
                </a:tc>
                <a:tc>
                  <a:txBody>
                    <a:bodyPr/>
                    <a:lstStyle/>
                    <a:p>
                      <a:pPr algn="l" fontAlgn="t"/>
                      <a:r>
                        <a:rPr lang="en-IN" sz="1200" b="0" dirty="0">
                          <a:effectLst/>
                        </a:rPr>
                        <a:t>HAL</a:t>
                      </a:r>
                    </a:p>
                  </a:txBody>
                  <a:tcPr marL="57150" marR="57150" marT="38100" marB="38100"/>
                </a:tc>
                <a:tc>
                  <a:txBody>
                    <a:bodyPr/>
                    <a:lstStyle/>
                    <a:p>
                      <a:pPr algn="l" fontAlgn="t"/>
                      <a:r>
                        <a:rPr lang="en-IN" sz="1200" b="0" dirty="0">
                          <a:effectLst/>
                        </a:rPr>
                        <a:t>Hawaiian Airlines</a:t>
                      </a:r>
                    </a:p>
                  </a:txBody>
                  <a:tcPr marL="57150" marR="57150" marT="38100" marB="38100"/>
                </a:tc>
              </a:tr>
            </a:tbl>
          </a:graphicData>
        </a:graphic>
      </p:graphicFrame>
    </p:spTree>
    <p:extLst>
      <p:ext uri="{BB962C8B-B14F-4D97-AF65-F5344CB8AC3E}">
        <p14:creationId xmlns:p14="http://schemas.microsoft.com/office/powerpoint/2010/main" val="26889600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434" y="1338943"/>
            <a:ext cx="6056711" cy="4838020"/>
          </a:xfrm>
        </p:spPr>
      </p:pic>
      <p:sp>
        <p:nvSpPr>
          <p:cNvPr id="3" name="Title 2"/>
          <p:cNvSpPr>
            <a:spLocks noGrp="1"/>
          </p:cNvSpPr>
          <p:nvPr>
            <p:ph type="title"/>
          </p:nvPr>
        </p:nvSpPr>
        <p:spPr/>
        <p:txBody>
          <a:bodyPr/>
          <a:lstStyle/>
          <a:p>
            <a:r>
              <a:rPr lang="en-IN" dirty="0"/>
              <a:t>Analysis and </a:t>
            </a:r>
            <a:r>
              <a:rPr lang="en-IN" dirty="0" smtClean="0"/>
              <a:t>Visualisations – Carrier delays</a:t>
            </a:r>
            <a:endParaRPr lang="en-IN" dirty="0"/>
          </a:p>
        </p:txBody>
      </p:sp>
      <p:sp>
        <p:nvSpPr>
          <p:cNvPr id="5" name="TextBox 4"/>
          <p:cNvSpPr txBox="1"/>
          <p:nvPr/>
        </p:nvSpPr>
        <p:spPr>
          <a:xfrm>
            <a:off x="604434" y="6167027"/>
            <a:ext cx="5246914" cy="304976"/>
          </a:xfrm>
          <a:prstGeom prst="rect">
            <a:avLst/>
          </a:prstGeom>
        </p:spPr>
        <p:txBody>
          <a:bodyPr vert="horz" wrap="square" lIns="91440" tIns="45720" rIns="91440" bIns="45720" rtlCol="0">
            <a:noAutofit/>
          </a:bodyPr>
          <a:lstStyle/>
          <a:p>
            <a:pPr>
              <a:lnSpc>
                <a:spcPts val="1800"/>
              </a:lnSpc>
              <a:spcAft>
                <a:spcPts val="600"/>
              </a:spcAft>
            </a:pPr>
            <a:r>
              <a:rPr lang="en-IN" sz="1200" i="1" dirty="0" smtClean="0">
                <a:solidFill>
                  <a:prstClr val="black">
                    <a:lumMod val="75000"/>
                    <a:lumOff val="25000"/>
                  </a:prstClr>
                </a:solidFill>
                <a:latin typeface="Segoe UI" panose="020B0502040204020203" pitchFamily="34" charset="0"/>
                <a:cs typeface="Segoe UI" panose="020B0502040204020203" pitchFamily="34" charset="0"/>
              </a:rPr>
              <a:t>Fig11: Carrier delay percentage per airline plot</a:t>
            </a:r>
            <a:endParaRPr lang="en-IN" sz="1200" i="1"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6" name="Rounded Rectangle 5"/>
          <p:cNvSpPr/>
          <p:nvPr/>
        </p:nvSpPr>
        <p:spPr>
          <a:xfrm>
            <a:off x="8621597" y="1369041"/>
            <a:ext cx="2297447" cy="4584625"/>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7" name="Group 6"/>
          <p:cNvGrpSpPr/>
          <p:nvPr/>
        </p:nvGrpSpPr>
        <p:grpSpPr>
          <a:xfrm>
            <a:off x="8876869" y="1611550"/>
            <a:ext cx="2297447" cy="4584625"/>
            <a:chOff x="255273" y="1827588"/>
            <a:chExt cx="2297447" cy="1458879"/>
          </a:xfrm>
        </p:grpSpPr>
        <p:sp>
          <p:nvSpPr>
            <p:cNvPr id="8" name="Rounded Rectangle 7"/>
            <p:cNvSpPr/>
            <p:nvPr/>
          </p:nvSpPr>
          <p:spPr>
            <a:xfrm>
              <a:off x="255273" y="1827588"/>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Rounded Rectangle 5"/>
            <p:cNvSpPr/>
            <p:nvPr/>
          </p:nvSpPr>
          <p:spPr>
            <a:xfrm>
              <a:off x="298002" y="1870317"/>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r>
                <a:rPr lang="en-IN" sz="1400" dirty="0" smtClean="0">
                  <a:solidFill>
                    <a:schemeClr val="bg2">
                      <a:lumMod val="25000"/>
                    </a:schemeClr>
                  </a:solidFill>
                </a:rPr>
                <a:t>Jet Blue Airlines has the highest Carrier delay.</a:t>
              </a:r>
            </a:p>
            <a:p>
              <a:endParaRPr lang="en-IN" sz="1400" dirty="0">
                <a:solidFill>
                  <a:schemeClr val="bg2">
                    <a:lumMod val="25000"/>
                  </a:schemeClr>
                </a:solidFill>
              </a:endParaRPr>
            </a:p>
            <a:p>
              <a:r>
                <a:rPr lang="en-IN" sz="1400" dirty="0" smtClean="0">
                  <a:solidFill>
                    <a:schemeClr val="bg2">
                      <a:lumMod val="25000"/>
                    </a:schemeClr>
                  </a:solidFill>
                </a:rPr>
                <a:t>Carrier delays are mainly due to aircraft maintenance, crew scheduling and availability and other technical issues</a:t>
              </a:r>
              <a:endParaRPr lang="en-IN" sz="1400" dirty="0">
                <a:solidFill>
                  <a:schemeClr val="bg2">
                    <a:lumMod val="25000"/>
                  </a:schemeClr>
                </a:solidFill>
              </a:endParaRPr>
            </a:p>
            <a:p>
              <a:endParaRPr lang="en-US" sz="1400" dirty="0">
                <a:solidFill>
                  <a:schemeClr val="bg2">
                    <a:lumMod val="25000"/>
                  </a:schemeClr>
                </a:solidFill>
              </a:endParaRPr>
            </a:p>
          </p:txBody>
        </p:sp>
      </p:grpSp>
      <p:sp>
        <p:nvSpPr>
          <p:cNvPr id="10" name="TextBox 9"/>
          <p:cNvSpPr txBox="1"/>
          <p:nvPr/>
        </p:nvSpPr>
        <p:spPr>
          <a:xfrm>
            <a:off x="5314633" y="6151186"/>
            <a:ext cx="1883228" cy="402771"/>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200" dirty="0" smtClean="0">
                <a:solidFill>
                  <a:prstClr val="black">
                    <a:lumMod val="75000"/>
                    <a:lumOff val="25000"/>
                  </a:prstClr>
                </a:solidFill>
                <a:latin typeface="Segoe UI" panose="020B0502040204020203" pitchFamily="34" charset="0"/>
                <a:cs typeface="Segoe UI" panose="020B0502040204020203" pitchFamily="34" charset="0"/>
                <a:hlinkClick r:id="rId3" action="ppaction://hlinksldjump"/>
              </a:rPr>
              <a:t>Flight Codes</a:t>
            </a:r>
            <a:endParaRPr lang="en-IN"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cxnSp>
        <p:nvCxnSpPr>
          <p:cNvPr id="11" name="Straight Connector 10"/>
          <p:cNvCxnSpPr/>
          <p:nvPr/>
        </p:nvCxnSpPr>
        <p:spPr>
          <a:xfrm>
            <a:off x="6703874" y="1839686"/>
            <a:ext cx="2096826" cy="1371601"/>
          </a:xfrm>
          <a:prstGeom prst="line">
            <a:avLst/>
          </a:prstGeom>
          <a:ln w="38100" cmpd="sng">
            <a:solidFill>
              <a:schemeClr val="accent2"/>
            </a:solidFill>
            <a:prstDash val="sysDash"/>
            <a:round/>
            <a:headEnd type="triangle" w="lg" len="lg"/>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1535555" y="33220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4</a:t>
            </a:r>
            <a:endParaRPr lang="en-GB" b="1" dirty="0"/>
          </a:p>
        </p:txBody>
      </p:sp>
    </p:spTree>
    <p:extLst>
      <p:ext uri="{BB962C8B-B14F-4D97-AF65-F5344CB8AC3E}">
        <p14:creationId xmlns:p14="http://schemas.microsoft.com/office/powerpoint/2010/main" val="2971169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Across a Data storytelling Framework formulated for this exercise</a:t>
            </a:r>
            <a:endParaRPr lang="en-IN" dirty="0"/>
          </a:p>
        </p:txBody>
      </p:sp>
      <p:grpSp>
        <p:nvGrpSpPr>
          <p:cNvPr id="8" name="Group 7"/>
          <p:cNvGrpSpPr/>
          <p:nvPr/>
        </p:nvGrpSpPr>
        <p:grpSpPr>
          <a:xfrm>
            <a:off x="1380186" y="2587859"/>
            <a:ext cx="8457010" cy="617941"/>
            <a:chOff x="633126" y="961522"/>
            <a:chExt cx="8457010" cy="846015"/>
          </a:xfrm>
        </p:grpSpPr>
        <p:sp>
          <p:nvSpPr>
            <p:cNvPr id="30" name="Rounded Rectangle 29"/>
            <p:cNvSpPr/>
            <p:nvPr/>
          </p:nvSpPr>
          <p:spPr>
            <a:xfrm>
              <a:off x="633126" y="984442"/>
              <a:ext cx="8457010" cy="823095"/>
            </a:xfrm>
            <a:prstGeom prst="roundRect">
              <a:avLst>
                <a:gd name="adj" fmla="val 10000"/>
              </a:avLst>
            </a:prstGeom>
          </p:spPr>
          <p:style>
            <a:lnRef idx="3">
              <a:schemeClr val="lt1"/>
            </a:lnRef>
            <a:fillRef idx="1">
              <a:schemeClr val="accent5"/>
            </a:fillRef>
            <a:effectRef idx="1">
              <a:schemeClr val="accent5"/>
            </a:effectRef>
            <a:fontRef idx="minor">
              <a:schemeClr val="lt1"/>
            </a:fontRef>
          </p:style>
        </p:sp>
        <p:sp>
          <p:nvSpPr>
            <p:cNvPr id="31" name="Rounded Rectangle 6"/>
            <p:cNvSpPr/>
            <p:nvPr/>
          </p:nvSpPr>
          <p:spPr>
            <a:xfrm>
              <a:off x="655638" y="961522"/>
              <a:ext cx="7242252" cy="7748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IN" sz="2000" dirty="0"/>
                <a:t>Data Exploration and Correlation</a:t>
              </a:r>
              <a:endParaRPr lang="en-IN" sz="2000" kern="1200" dirty="0"/>
            </a:p>
          </p:txBody>
        </p:sp>
      </p:grpSp>
      <p:grpSp>
        <p:nvGrpSpPr>
          <p:cNvPr id="9" name="Group 8"/>
          <p:cNvGrpSpPr/>
          <p:nvPr/>
        </p:nvGrpSpPr>
        <p:grpSpPr>
          <a:xfrm>
            <a:off x="967155" y="1898363"/>
            <a:ext cx="8457010" cy="601200"/>
            <a:chOff x="1263060" y="1874829"/>
            <a:chExt cx="8457010" cy="823095"/>
          </a:xfrm>
        </p:grpSpPr>
        <p:sp>
          <p:nvSpPr>
            <p:cNvPr id="28" name="Rounded Rectangle 27"/>
            <p:cNvSpPr/>
            <p:nvPr/>
          </p:nvSpPr>
          <p:spPr>
            <a:xfrm>
              <a:off x="1263060" y="1874829"/>
              <a:ext cx="8457010" cy="823095"/>
            </a:xfrm>
            <a:prstGeom prst="roundRect">
              <a:avLst>
                <a:gd name="adj" fmla="val 10000"/>
              </a:avLst>
            </a:prstGeom>
          </p:spPr>
          <p:style>
            <a:lnRef idx="3">
              <a:schemeClr val="lt1"/>
            </a:lnRef>
            <a:fillRef idx="1">
              <a:schemeClr val="accent5"/>
            </a:fillRef>
            <a:effectRef idx="1">
              <a:schemeClr val="accent5"/>
            </a:effectRef>
            <a:fontRef idx="minor">
              <a:schemeClr val="lt1"/>
            </a:fontRef>
          </p:style>
        </p:sp>
        <p:sp>
          <p:nvSpPr>
            <p:cNvPr id="29" name="Rounded Rectangle 8"/>
            <p:cNvSpPr/>
            <p:nvPr/>
          </p:nvSpPr>
          <p:spPr>
            <a:xfrm>
              <a:off x="1287168" y="1898936"/>
              <a:ext cx="7242252" cy="7748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IN" sz="2000" dirty="0"/>
                <a:t>Setting Objectives for </a:t>
              </a:r>
              <a:r>
                <a:rPr lang="en-IN" sz="2000" dirty="0" smtClean="0"/>
                <a:t>the Analysis</a:t>
              </a:r>
              <a:endParaRPr lang="en-IN" sz="2000" kern="1200" dirty="0"/>
            </a:p>
          </p:txBody>
        </p:sp>
      </p:grpSp>
      <p:grpSp>
        <p:nvGrpSpPr>
          <p:cNvPr id="10" name="Group 9"/>
          <p:cNvGrpSpPr/>
          <p:nvPr/>
        </p:nvGrpSpPr>
        <p:grpSpPr>
          <a:xfrm>
            <a:off x="1853187" y="3317605"/>
            <a:ext cx="8457010" cy="616466"/>
            <a:chOff x="1894590" y="2767233"/>
            <a:chExt cx="8457010" cy="843996"/>
          </a:xfrm>
        </p:grpSpPr>
        <p:sp>
          <p:nvSpPr>
            <p:cNvPr id="26" name="Rounded Rectangle 25"/>
            <p:cNvSpPr/>
            <p:nvPr/>
          </p:nvSpPr>
          <p:spPr>
            <a:xfrm>
              <a:off x="1894590" y="2767233"/>
              <a:ext cx="8457010" cy="823095"/>
            </a:xfrm>
            <a:prstGeom prst="roundRect">
              <a:avLst>
                <a:gd name="adj" fmla="val 10000"/>
              </a:avLst>
            </a:prstGeom>
          </p:spPr>
          <p:style>
            <a:lnRef idx="3">
              <a:schemeClr val="lt1"/>
            </a:lnRef>
            <a:fillRef idx="1">
              <a:schemeClr val="accent5"/>
            </a:fillRef>
            <a:effectRef idx="1">
              <a:schemeClr val="accent5"/>
            </a:effectRef>
            <a:fontRef idx="minor">
              <a:schemeClr val="lt1"/>
            </a:fontRef>
          </p:style>
        </p:sp>
        <p:sp>
          <p:nvSpPr>
            <p:cNvPr id="27" name="Rounded Rectangle 10"/>
            <p:cNvSpPr/>
            <p:nvPr/>
          </p:nvSpPr>
          <p:spPr>
            <a:xfrm>
              <a:off x="1918698" y="2836350"/>
              <a:ext cx="7242252" cy="7748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t>Handling Missing Values and Performing Sanity Checks</a:t>
              </a:r>
              <a:endParaRPr lang="en-IN" sz="2000" kern="1200" dirty="0"/>
            </a:p>
          </p:txBody>
        </p:sp>
      </p:grpSp>
      <p:grpSp>
        <p:nvGrpSpPr>
          <p:cNvPr id="11" name="Group 10"/>
          <p:cNvGrpSpPr/>
          <p:nvPr/>
        </p:nvGrpSpPr>
        <p:grpSpPr>
          <a:xfrm>
            <a:off x="2253461" y="4051552"/>
            <a:ext cx="8457010" cy="601200"/>
            <a:chOff x="2526120" y="3749656"/>
            <a:chExt cx="8457010" cy="823095"/>
          </a:xfrm>
        </p:grpSpPr>
        <p:sp>
          <p:nvSpPr>
            <p:cNvPr id="24" name="Rounded Rectangle 23"/>
            <p:cNvSpPr/>
            <p:nvPr/>
          </p:nvSpPr>
          <p:spPr>
            <a:xfrm>
              <a:off x="2526120" y="3749656"/>
              <a:ext cx="8457010" cy="823095"/>
            </a:xfrm>
            <a:prstGeom prst="roundRect">
              <a:avLst>
                <a:gd name="adj" fmla="val 10000"/>
              </a:avLst>
            </a:prstGeom>
          </p:spPr>
          <p:style>
            <a:lnRef idx="3">
              <a:schemeClr val="lt1"/>
            </a:lnRef>
            <a:fillRef idx="1">
              <a:schemeClr val="accent5"/>
            </a:fillRef>
            <a:effectRef idx="1">
              <a:schemeClr val="accent5"/>
            </a:effectRef>
            <a:fontRef idx="minor">
              <a:schemeClr val="lt1"/>
            </a:fontRef>
          </p:style>
        </p:sp>
        <p:sp>
          <p:nvSpPr>
            <p:cNvPr id="25" name="Rounded Rectangle 12"/>
            <p:cNvSpPr/>
            <p:nvPr/>
          </p:nvSpPr>
          <p:spPr>
            <a:xfrm>
              <a:off x="2550228" y="3773764"/>
              <a:ext cx="7242252" cy="7748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IN" sz="2000" dirty="0"/>
                <a:t>Analysis and Visualizations</a:t>
              </a:r>
              <a:endParaRPr lang="en-IN" sz="2000" kern="1200" dirty="0"/>
            </a:p>
          </p:txBody>
        </p:sp>
      </p:grpSp>
      <p:grpSp>
        <p:nvGrpSpPr>
          <p:cNvPr id="13" name="Group 12"/>
          <p:cNvGrpSpPr/>
          <p:nvPr/>
        </p:nvGrpSpPr>
        <p:grpSpPr>
          <a:xfrm>
            <a:off x="8816713" y="2227527"/>
            <a:ext cx="535011" cy="535011"/>
            <a:chOff x="8553528" y="1538731"/>
            <a:chExt cx="535011" cy="535011"/>
          </a:xfrm>
        </p:grpSpPr>
        <p:sp>
          <p:nvSpPr>
            <p:cNvPr id="20" name="Down Arrow 19"/>
            <p:cNvSpPr/>
            <p:nvPr/>
          </p:nvSpPr>
          <p:spPr>
            <a:xfrm>
              <a:off x="8553528" y="1538731"/>
              <a:ext cx="535011" cy="535011"/>
            </a:xfrm>
            <a:prstGeom prst="downArrow">
              <a:avLst>
                <a:gd name="adj1" fmla="val 55000"/>
                <a:gd name="adj2" fmla="val 45000"/>
              </a:avLst>
            </a:prstGeom>
          </p:spPr>
          <p:style>
            <a:lnRef idx="1">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2">
              <a:schemeClr val="accent2">
                <a:alpha val="90000"/>
                <a:tint val="40000"/>
                <a:hueOff val="0"/>
                <a:satOff val="0"/>
                <a:lumOff val="0"/>
                <a:alphaOff val="0"/>
              </a:schemeClr>
            </a:effectRef>
            <a:fontRef idx="minor">
              <a:schemeClr val="dk1">
                <a:hueOff val="0"/>
                <a:satOff val="0"/>
                <a:lumOff val="0"/>
                <a:alphaOff val="0"/>
              </a:schemeClr>
            </a:fontRef>
          </p:style>
        </p:sp>
        <p:sp>
          <p:nvSpPr>
            <p:cNvPr id="21" name="Down Arrow 16"/>
            <p:cNvSpPr/>
            <p:nvPr/>
          </p:nvSpPr>
          <p:spPr>
            <a:xfrm>
              <a:off x="8673905" y="1538731"/>
              <a:ext cx="294257" cy="40259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IN" sz="2200" kern="1200" dirty="0"/>
            </a:p>
          </p:txBody>
        </p:sp>
      </p:grpSp>
      <p:grpSp>
        <p:nvGrpSpPr>
          <p:cNvPr id="14" name="Group 13"/>
          <p:cNvGrpSpPr/>
          <p:nvPr/>
        </p:nvGrpSpPr>
        <p:grpSpPr>
          <a:xfrm>
            <a:off x="9244212" y="2912921"/>
            <a:ext cx="535011" cy="535011"/>
            <a:chOff x="9185058" y="2462426"/>
            <a:chExt cx="535011" cy="535011"/>
          </a:xfrm>
        </p:grpSpPr>
        <p:sp>
          <p:nvSpPr>
            <p:cNvPr id="18" name="Down Arrow 17"/>
            <p:cNvSpPr/>
            <p:nvPr/>
          </p:nvSpPr>
          <p:spPr>
            <a:xfrm>
              <a:off x="9185058" y="2462426"/>
              <a:ext cx="535011" cy="535011"/>
            </a:xfrm>
            <a:prstGeom prst="downArrow">
              <a:avLst>
                <a:gd name="adj1" fmla="val 55000"/>
                <a:gd name="adj2" fmla="val 45000"/>
              </a:avLst>
            </a:prstGeom>
          </p:spPr>
          <p:style>
            <a:lnRef idx="1">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2">
              <a:schemeClr val="accent2">
                <a:alpha val="90000"/>
                <a:tint val="40000"/>
                <a:hueOff val="0"/>
                <a:satOff val="0"/>
                <a:lumOff val="0"/>
                <a:alphaOff val="0"/>
              </a:schemeClr>
            </a:effectRef>
            <a:fontRef idx="minor">
              <a:schemeClr val="dk1">
                <a:hueOff val="0"/>
                <a:satOff val="0"/>
                <a:lumOff val="0"/>
                <a:alphaOff val="0"/>
              </a:schemeClr>
            </a:fontRef>
          </p:style>
        </p:sp>
        <p:sp>
          <p:nvSpPr>
            <p:cNvPr id="19" name="Down Arrow 18"/>
            <p:cNvSpPr/>
            <p:nvPr/>
          </p:nvSpPr>
          <p:spPr>
            <a:xfrm>
              <a:off x="9305435" y="2462426"/>
              <a:ext cx="294257" cy="40259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IN" sz="2200" b="1" kern="1200" dirty="0"/>
            </a:p>
          </p:txBody>
        </p:sp>
      </p:grpSp>
      <p:grpSp>
        <p:nvGrpSpPr>
          <p:cNvPr id="15" name="Group 14"/>
          <p:cNvGrpSpPr/>
          <p:nvPr/>
        </p:nvGrpSpPr>
        <p:grpSpPr>
          <a:xfrm>
            <a:off x="9717213" y="3639315"/>
            <a:ext cx="535011" cy="535011"/>
            <a:chOff x="9816588" y="3408986"/>
            <a:chExt cx="535011" cy="535011"/>
          </a:xfrm>
        </p:grpSpPr>
        <p:sp>
          <p:nvSpPr>
            <p:cNvPr id="16" name="Down Arrow 15"/>
            <p:cNvSpPr/>
            <p:nvPr/>
          </p:nvSpPr>
          <p:spPr>
            <a:xfrm>
              <a:off x="9816588" y="3408986"/>
              <a:ext cx="535011" cy="535011"/>
            </a:xfrm>
            <a:prstGeom prst="downArrow">
              <a:avLst>
                <a:gd name="adj1" fmla="val 55000"/>
                <a:gd name="adj2" fmla="val 45000"/>
              </a:avLst>
            </a:prstGeom>
          </p:spPr>
          <p:style>
            <a:lnRef idx="1">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2">
              <a:schemeClr val="accent2">
                <a:alpha val="90000"/>
                <a:tint val="40000"/>
                <a:hueOff val="0"/>
                <a:satOff val="0"/>
                <a:lumOff val="0"/>
                <a:alphaOff val="0"/>
              </a:schemeClr>
            </a:effectRef>
            <a:fontRef idx="minor">
              <a:schemeClr val="dk1">
                <a:hueOff val="0"/>
                <a:satOff val="0"/>
                <a:lumOff val="0"/>
                <a:alphaOff val="0"/>
              </a:schemeClr>
            </a:fontRef>
          </p:style>
        </p:sp>
        <p:sp>
          <p:nvSpPr>
            <p:cNvPr id="17" name="Down Arrow 20"/>
            <p:cNvSpPr/>
            <p:nvPr/>
          </p:nvSpPr>
          <p:spPr>
            <a:xfrm>
              <a:off x="9936965" y="3408986"/>
              <a:ext cx="294257" cy="40259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IN" sz="2200" b="1" kern="1200" dirty="0"/>
            </a:p>
          </p:txBody>
        </p:sp>
      </p:grpSp>
      <p:grpSp>
        <p:nvGrpSpPr>
          <p:cNvPr id="37" name="Group 36"/>
          <p:cNvGrpSpPr/>
          <p:nvPr/>
        </p:nvGrpSpPr>
        <p:grpSpPr>
          <a:xfrm>
            <a:off x="2808632" y="4793970"/>
            <a:ext cx="8457010" cy="601200"/>
            <a:chOff x="2526120" y="3749658"/>
            <a:chExt cx="8457010" cy="823096"/>
          </a:xfrm>
        </p:grpSpPr>
        <p:sp>
          <p:nvSpPr>
            <p:cNvPr id="38" name="Rounded Rectangle 37"/>
            <p:cNvSpPr/>
            <p:nvPr/>
          </p:nvSpPr>
          <p:spPr>
            <a:xfrm>
              <a:off x="2526120" y="3749658"/>
              <a:ext cx="8457010" cy="823096"/>
            </a:xfrm>
            <a:prstGeom prst="roundRect">
              <a:avLst>
                <a:gd name="adj" fmla="val 10000"/>
              </a:avLst>
            </a:prstGeom>
          </p:spPr>
          <p:style>
            <a:lnRef idx="3">
              <a:schemeClr val="lt1"/>
            </a:lnRef>
            <a:fillRef idx="1">
              <a:schemeClr val="accent5"/>
            </a:fillRef>
            <a:effectRef idx="1">
              <a:schemeClr val="accent5"/>
            </a:effectRef>
            <a:fontRef idx="minor">
              <a:schemeClr val="lt1"/>
            </a:fontRef>
          </p:style>
        </p:sp>
        <p:sp>
          <p:nvSpPr>
            <p:cNvPr id="39" name="Rounded Rectangle 12"/>
            <p:cNvSpPr/>
            <p:nvPr/>
          </p:nvSpPr>
          <p:spPr>
            <a:xfrm>
              <a:off x="2550228" y="3773764"/>
              <a:ext cx="7242252" cy="7748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IN" sz="2000" dirty="0" smtClean="0"/>
                <a:t>Inferences and key takeaways</a:t>
              </a:r>
              <a:endParaRPr lang="en-IN" sz="2000" kern="1200" dirty="0"/>
            </a:p>
          </p:txBody>
        </p:sp>
      </p:grpSp>
      <p:grpSp>
        <p:nvGrpSpPr>
          <p:cNvPr id="40" name="Group 39"/>
          <p:cNvGrpSpPr/>
          <p:nvPr/>
        </p:nvGrpSpPr>
        <p:grpSpPr>
          <a:xfrm>
            <a:off x="10147807" y="4367637"/>
            <a:ext cx="535011" cy="535011"/>
            <a:chOff x="9816588" y="3408986"/>
            <a:chExt cx="535011" cy="535011"/>
          </a:xfrm>
        </p:grpSpPr>
        <p:sp>
          <p:nvSpPr>
            <p:cNvPr id="41" name="Down Arrow 40"/>
            <p:cNvSpPr/>
            <p:nvPr/>
          </p:nvSpPr>
          <p:spPr>
            <a:xfrm>
              <a:off x="9816588" y="3408986"/>
              <a:ext cx="535011" cy="535011"/>
            </a:xfrm>
            <a:prstGeom prst="downArrow">
              <a:avLst>
                <a:gd name="adj1" fmla="val 55000"/>
                <a:gd name="adj2" fmla="val 45000"/>
              </a:avLst>
            </a:prstGeom>
          </p:spPr>
          <p:style>
            <a:lnRef idx="1">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2">
              <a:schemeClr val="accent2">
                <a:alpha val="90000"/>
                <a:tint val="40000"/>
                <a:hueOff val="0"/>
                <a:satOff val="0"/>
                <a:lumOff val="0"/>
                <a:alphaOff val="0"/>
              </a:schemeClr>
            </a:effectRef>
            <a:fontRef idx="minor">
              <a:schemeClr val="dk1">
                <a:hueOff val="0"/>
                <a:satOff val="0"/>
                <a:lumOff val="0"/>
                <a:alphaOff val="0"/>
              </a:schemeClr>
            </a:fontRef>
          </p:style>
        </p:sp>
        <p:sp>
          <p:nvSpPr>
            <p:cNvPr id="42" name="Down Arrow 20"/>
            <p:cNvSpPr/>
            <p:nvPr/>
          </p:nvSpPr>
          <p:spPr>
            <a:xfrm>
              <a:off x="9936965" y="3408986"/>
              <a:ext cx="294257" cy="40259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IN" sz="2200" b="1" kern="1200" dirty="0"/>
            </a:p>
          </p:txBody>
        </p:sp>
      </p:grpSp>
      <p:sp>
        <p:nvSpPr>
          <p:cNvPr id="2" name="Oval 1"/>
          <p:cNvSpPr/>
          <p:nvPr/>
        </p:nvSpPr>
        <p:spPr>
          <a:xfrm>
            <a:off x="9280239" y="1921497"/>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1</a:t>
            </a:r>
            <a:endParaRPr lang="en-GB" b="1" dirty="0"/>
          </a:p>
        </p:txBody>
      </p:sp>
      <p:sp>
        <p:nvSpPr>
          <p:cNvPr id="43" name="Oval 42"/>
          <p:cNvSpPr/>
          <p:nvPr/>
        </p:nvSpPr>
        <p:spPr>
          <a:xfrm>
            <a:off x="9704895" y="263847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2</a:t>
            </a:r>
            <a:endParaRPr lang="en-GB" b="1" dirty="0"/>
          </a:p>
        </p:txBody>
      </p:sp>
      <p:sp>
        <p:nvSpPr>
          <p:cNvPr id="44" name="Oval 43"/>
          <p:cNvSpPr/>
          <p:nvPr/>
        </p:nvSpPr>
        <p:spPr>
          <a:xfrm>
            <a:off x="10187918" y="3367577"/>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3</a:t>
            </a:r>
            <a:endParaRPr lang="en-GB" b="1" dirty="0"/>
          </a:p>
        </p:txBody>
      </p:sp>
      <p:sp>
        <p:nvSpPr>
          <p:cNvPr id="45" name="Oval 44"/>
          <p:cNvSpPr/>
          <p:nvPr/>
        </p:nvSpPr>
        <p:spPr>
          <a:xfrm>
            <a:off x="10633054" y="4081249"/>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4</a:t>
            </a:r>
            <a:endParaRPr lang="en-GB" b="1" dirty="0"/>
          </a:p>
        </p:txBody>
      </p:sp>
      <p:sp>
        <p:nvSpPr>
          <p:cNvPr id="46" name="Oval 45"/>
          <p:cNvSpPr/>
          <p:nvPr/>
        </p:nvSpPr>
        <p:spPr>
          <a:xfrm>
            <a:off x="11144654" y="4865968"/>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5</a:t>
            </a:r>
            <a:endParaRPr lang="en-GB" b="1" dirty="0"/>
          </a:p>
        </p:txBody>
      </p:sp>
    </p:spTree>
    <p:extLst>
      <p:ext uri="{BB962C8B-B14F-4D97-AF65-F5344CB8AC3E}">
        <p14:creationId xmlns:p14="http://schemas.microsoft.com/office/powerpoint/2010/main" val="1824923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lstStyle/>
          <a:p>
            <a:r>
              <a:rPr lang="en-IN" dirty="0"/>
              <a:t>Data exploration and Correlation</a:t>
            </a:r>
          </a:p>
        </p:txBody>
      </p:sp>
      <p:sp>
        <p:nvSpPr>
          <p:cNvPr id="7" name="Rounded Rectangle 6"/>
          <p:cNvSpPr/>
          <p:nvPr/>
        </p:nvSpPr>
        <p:spPr>
          <a:xfrm>
            <a:off x="587940" y="1604211"/>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8" name="Group 7"/>
          <p:cNvGrpSpPr/>
          <p:nvPr/>
        </p:nvGrpSpPr>
        <p:grpSpPr>
          <a:xfrm>
            <a:off x="843212" y="1846720"/>
            <a:ext cx="2297447" cy="1458879"/>
            <a:chOff x="255273" y="1827588"/>
            <a:chExt cx="2297447" cy="1458879"/>
          </a:xfrm>
        </p:grpSpPr>
        <p:sp>
          <p:nvSpPr>
            <p:cNvPr id="21" name="Rounded Rectangle 20"/>
            <p:cNvSpPr/>
            <p:nvPr/>
          </p:nvSpPr>
          <p:spPr>
            <a:xfrm>
              <a:off x="255273" y="1827588"/>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Rounded Rectangle 5"/>
            <p:cNvSpPr/>
            <p:nvPr/>
          </p:nvSpPr>
          <p:spPr>
            <a:xfrm>
              <a:off x="298002" y="1870317"/>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r>
                <a:rPr lang="en-US" sz="1400" b="1" dirty="0" smtClean="0"/>
                <a:t>Read CSV as Data Frame</a:t>
              </a:r>
            </a:p>
            <a:p>
              <a:r>
                <a:rPr lang="en-US" sz="1400" b="1" dirty="0" smtClean="0"/>
                <a:t>1 million data points and 110 fields</a:t>
              </a:r>
              <a:endParaRPr lang="en-US" sz="1400" b="1" dirty="0"/>
            </a:p>
          </p:txBody>
        </p:sp>
      </p:grpSp>
      <p:sp>
        <p:nvSpPr>
          <p:cNvPr id="9" name="Rounded Rectangle 8"/>
          <p:cNvSpPr/>
          <p:nvPr/>
        </p:nvSpPr>
        <p:spPr>
          <a:xfrm>
            <a:off x="4692003" y="1604211"/>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0" name="Group 9"/>
          <p:cNvGrpSpPr/>
          <p:nvPr/>
        </p:nvGrpSpPr>
        <p:grpSpPr>
          <a:xfrm>
            <a:off x="4947275" y="1846720"/>
            <a:ext cx="2297447" cy="1458879"/>
            <a:chOff x="3063265" y="1827588"/>
            <a:chExt cx="2297447" cy="1458879"/>
          </a:xfrm>
        </p:grpSpPr>
        <p:sp>
          <p:nvSpPr>
            <p:cNvPr id="19" name="Rounded Rectangle 18"/>
            <p:cNvSpPr/>
            <p:nvPr/>
          </p:nvSpPr>
          <p:spPr>
            <a:xfrm>
              <a:off x="3063265" y="1827588"/>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Rounded Rectangle 8"/>
            <p:cNvSpPr/>
            <p:nvPr/>
          </p:nvSpPr>
          <p:spPr>
            <a:xfrm>
              <a:off x="3105994" y="1870317"/>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400" kern="1200" dirty="0" smtClean="0"/>
                <a:t>Examining descriptions of each field</a:t>
              </a:r>
              <a:endParaRPr lang="en-US" sz="1400" kern="1200" dirty="0"/>
            </a:p>
          </p:txBody>
        </p:sp>
      </p:grpSp>
      <p:sp>
        <p:nvSpPr>
          <p:cNvPr id="11" name="Rounded Rectangle 10"/>
          <p:cNvSpPr/>
          <p:nvPr/>
        </p:nvSpPr>
        <p:spPr>
          <a:xfrm>
            <a:off x="9051338" y="1587655"/>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2" name="Group 11"/>
          <p:cNvGrpSpPr/>
          <p:nvPr/>
        </p:nvGrpSpPr>
        <p:grpSpPr>
          <a:xfrm>
            <a:off x="9306610" y="1830163"/>
            <a:ext cx="2297447" cy="1458879"/>
            <a:chOff x="5864617" y="1645665"/>
            <a:chExt cx="2297447" cy="1458879"/>
          </a:xfrm>
        </p:grpSpPr>
        <p:sp>
          <p:nvSpPr>
            <p:cNvPr id="17" name="Rounded Rectangle 16"/>
            <p:cNvSpPr/>
            <p:nvPr/>
          </p:nvSpPr>
          <p:spPr>
            <a:xfrm>
              <a:off x="5864617" y="1645665"/>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Rounded Rectangle 11"/>
            <p:cNvSpPr/>
            <p:nvPr/>
          </p:nvSpPr>
          <p:spPr>
            <a:xfrm>
              <a:off x="5907346" y="1688394"/>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400" dirty="0"/>
                <a:t>Plotting a </a:t>
              </a:r>
              <a:r>
                <a:rPr lang="en-US" sz="1400" dirty="0" smtClean="0"/>
                <a:t>Heat map </a:t>
              </a:r>
              <a:r>
                <a:rPr lang="en-US" sz="1400" dirty="0"/>
                <a:t>to Identify Correlations</a:t>
              </a:r>
              <a:endParaRPr lang="en-US" sz="1300" kern="1200" dirty="0"/>
            </a:p>
          </p:txBody>
        </p:sp>
      </p:grpSp>
      <p:sp>
        <p:nvSpPr>
          <p:cNvPr id="13" name="Rounded Rectangle 12"/>
          <p:cNvSpPr/>
          <p:nvPr/>
        </p:nvSpPr>
        <p:spPr>
          <a:xfrm>
            <a:off x="9025565" y="4482756"/>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4" name="Group 13"/>
          <p:cNvGrpSpPr/>
          <p:nvPr/>
        </p:nvGrpSpPr>
        <p:grpSpPr>
          <a:xfrm>
            <a:off x="9280837" y="4725264"/>
            <a:ext cx="2297447" cy="1458879"/>
            <a:chOff x="8682465" y="1675193"/>
            <a:chExt cx="2297447" cy="1458879"/>
          </a:xfrm>
        </p:grpSpPr>
        <p:sp>
          <p:nvSpPr>
            <p:cNvPr id="15" name="Rounded Rectangle 14"/>
            <p:cNvSpPr/>
            <p:nvPr/>
          </p:nvSpPr>
          <p:spPr>
            <a:xfrm>
              <a:off x="8682465" y="1675193"/>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Rounded Rectangle 14"/>
            <p:cNvSpPr/>
            <p:nvPr/>
          </p:nvSpPr>
          <p:spPr>
            <a:xfrm>
              <a:off x="8725194" y="1717922"/>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400" dirty="0" smtClean="0"/>
                <a:t>Sanity Checks</a:t>
              </a:r>
            </a:p>
            <a:p>
              <a:pPr lvl="0" algn="ctr" defTabSz="577850">
                <a:lnSpc>
                  <a:spcPct val="90000"/>
                </a:lnSpc>
                <a:spcBef>
                  <a:spcPct val="0"/>
                </a:spcBef>
                <a:spcAft>
                  <a:spcPct val="35000"/>
                </a:spcAft>
              </a:pPr>
              <a:r>
                <a:rPr lang="en-US" sz="1400" kern="1200" dirty="0" smtClean="0"/>
                <a:t>Are the values rationale?</a:t>
              </a:r>
              <a:endParaRPr lang="en-US" sz="1300" kern="1200" dirty="0"/>
            </a:p>
          </p:txBody>
        </p:sp>
      </p:grpSp>
      <p:sp>
        <p:nvSpPr>
          <p:cNvPr id="23" name="Rounded Rectangle 22"/>
          <p:cNvSpPr/>
          <p:nvPr/>
        </p:nvSpPr>
        <p:spPr>
          <a:xfrm>
            <a:off x="4692003" y="4492132"/>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24" name="Group 23"/>
          <p:cNvGrpSpPr/>
          <p:nvPr/>
        </p:nvGrpSpPr>
        <p:grpSpPr>
          <a:xfrm>
            <a:off x="4947275" y="4734640"/>
            <a:ext cx="2297447" cy="1458879"/>
            <a:chOff x="8682465" y="1675193"/>
            <a:chExt cx="2297447" cy="1458879"/>
          </a:xfrm>
        </p:grpSpPr>
        <p:sp>
          <p:nvSpPr>
            <p:cNvPr id="25" name="Rounded Rectangle 24"/>
            <p:cNvSpPr/>
            <p:nvPr/>
          </p:nvSpPr>
          <p:spPr>
            <a:xfrm>
              <a:off x="8682465" y="1675193"/>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Rounded Rectangle 14"/>
            <p:cNvSpPr/>
            <p:nvPr/>
          </p:nvSpPr>
          <p:spPr>
            <a:xfrm>
              <a:off x="8725194" y="1717922"/>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algn="ctr" defTabSz="577850">
                <a:lnSpc>
                  <a:spcPct val="90000"/>
                </a:lnSpc>
                <a:spcBef>
                  <a:spcPct val="0"/>
                </a:spcBef>
                <a:spcAft>
                  <a:spcPct val="35000"/>
                </a:spcAft>
              </a:pPr>
              <a:endParaRPr lang="en-US" sz="1400" dirty="0" smtClean="0"/>
            </a:p>
            <a:p>
              <a:pPr algn="ctr" defTabSz="577850">
                <a:lnSpc>
                  <a:spcPct val="90000"/>
                </a:lnSpc>
                <a:spcBef>
                  <a:spcPct val="0"/>
                </a:spcBef>
                <a:spcAft>
                  <a:spcPct val="35000"/>
                </a:spcAft>
              </a:pPr>
              <a:r>
                <a:rPr lang="en-US" sz="1400" dirty="0" smtClean="0"/>
                <a:t>Handling </a:t>
              </a:r>
              <a:r>
                <a:rPr lang="en-US" sz="1400" dirty="0"/>
                <a:t>Missing Values: Remove or Impute?</a:t>
              </a:r>
              <a:endParaRPr lang="en-US" sz="1300" dirty="0"/>
            </a:p>
            <a:p>
              <a:pPr lvl="0" algn="ctr" defTabSz="577850">
                <a:lnSpc>
                  <a:spcPct val="90000"/>
                </a:lnSpc>
                <a:spcBef>
                  <a:spcPct val="0"/>
                </a:spcBef>
                <a:spcAft>
                  <a:spcPct val="35000"/>
                </a:spcAft>
              </a:pPr>
              <a:endParaRPr lang="en-US" sz="1400" dirty="0" smtClean="0"/>
            </a:p>
          </p:txBody>
        </p:sp>
      </p:grpSp>
      <p:sp>
        <p:nvSpPr>
          <p:cNvPr id="28" name="Rounded Rectangle 27"/>
          <p:cNvSpPr/>
          <p:nvPr/>
        </p:nvSpPr>
        <p:spPr>
          <a:xfrm>
            <a:off x="618428" y="4475576"/>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29" name="Group 28"/>
          <p:cNvGrpSpPr/>
          <p:nvPr/>
        </p:nvGrpSpPr>
        <p:grpSpPr>
          <a:xfrm>
            <a:off x="873700" y="4718084"/>
            <a:ext cx="2297447" cy="1458879"/>
            <a:chOff x="8682465" y="1675193"/>
            <a:chExt cx="2297447" cy="1458879"/>
          </a:xfrm>
        </p:grpSpPr>
        <p:sp>
          <p:nvSpPr>
            <p:cNvPr id="30" name="Rounded Rectangle 29"/>
            <p:cNvSpPr/>
            <p:nvPr/>
          </p:nvSpPr>
          <p:spPr>
            <a:xfrm>
              <a:off x="8682465" y="1675193"/>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1" name="Rounded Rectangle 14"/>
            <p:cNvSpPr/>
            <p:nvPr/>
          </p:nvSpPr>
          <p:spPr>
            <a:xfrm>
              <a:off x="8725194" y="1717922"/>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400" dirty="0"/>
                <a:t>Missing Arrival Time Data for Cancellations and </a:t>
              </a:r>
              <a:r>
                <a:rPr lang="en-US" sz="1400" dirty="0" smtClean="0"/>
                <a:t>Diversions</a:t>
              </a:r>
              <a:r>
                <a:rPr lang="en-US" sz="1300" dirty="0"/>
                <a:t> </a:t>
              </a:r>
              <a:endParaRPr lang="en-US" sz="1400" dirty="0" smtClean="0"/>
            </a:p>
          </p:txBody>
        </p:sp>
      </p:grpSp>
      <p:sp>
        <p:nvSpPr>
          <p:cNvPr id="32" name="Right Arrow 31"/>
          <p:cNvSpPr/>
          <p:nvPr/>
        </p:nvSpPr>
        <p:spPr>
          <a:xfrm>
            <a:off x="3309257" y="2351314"/>
            <a:ext cx="1284514"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Right Arrow 34"/>
          <p:cNvSpPr/>
          <p:nvPr/>
        </p:nvSpPr>
        <p:spPr>
          <a:xfrm>
            <a:off x="7509349" y="2307390"/>
            <a:ext cx="1284514"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Right Arrow 35"/>
          <p:cNvSpPr/>
          <p:nvPr/>
        </p:nvSpPr>
        <p:spPr>
          <a:xfrm rot="10800000">
            <a:off x="3274074" y="5205015"/>
            <a:ext cx="1284514"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ight Arrow 36"/>
          <p:cNvSpPr/>
          <p:nvPr/>
        </p:nvSpPr>
        <p:spPr>
          <a:xfrm rot="10800000">
            <a:off x="7509349" y="5205015"/>
            <a:ext cx="1284514"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Right Arrow 37"/>
          <p:cNvSpPr/>
          <p:nvPr/>
        </p:nvSpPr>
        <p:spPr>
          <a:xfrm rot="5400000">
            <a:off x="9907856" y="3697674"/>
            <a:ext cx="965409"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Oval 38"/>
          <p:cNvSpPr/>
          <p:nvPr/>
        </p:nvSpPr>
        <p:spPr>
          <a:xfrm>
            <a:off x="11535555" y="33220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2</a:t>
            </a:r>
            <a:endParaRPr lang="en-GB" b="1" dirty="0"/>
          </a:p>
        </p:txBody>
      </p:sp>
    </p:spTree>
    <p:extLst>
      <p:ext uri="{BB962C8B-B14F-4D97-AF65-F5344CB8AC3E}">
        <p14:creationId xmlns:p14="http://schemas.microsoft.com/office/powerpoint/2010/main" val="2960129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lstStyle/>
          <a:p>
            <a:r>
              <a:rPr lang="en-IN" dirty="0"/>
              <a:t>Data exploration and Correlation</a:t>
            </a:r>
          </a:p>
        </p:txBody>
      </p:sp>
      <p:sp>
        <p:nvSpPr>
          <p:cNvPr id="7" name="Rounded Rectangle 6"/>
          <p:cNvSpPr/>
          <p:nvPr/>
        </p:nvSpPr>
        <p:spPr>
          <a:xfrm>
            <a:off x="587940" y="1604211"/>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8" name="Group 7"/>
          <p:cNvGrpSpPr/>
          <p:nvPr/>
        </p:nvGrpSpPr>
        <p:grpSpPr>
          <a:xfrm>
            <a:off x="843212" y="1846720"/>
            <a:ext cx="2297447" cy="1458879"/>
            <a:chOff x="255273" y="1827588"/>
            <a:chExt cx="2297447" cy="1458879"/>
          </a:xfrm>
        </p:grpSpPr>
        <p:sp>
          <p:nvSpPr>
            <p:cNvPr id="21" name="Rounded Rectangle 20"/>
            <p:cNvSpPr/>
            <p:nvPr/>
          </p:nvSpPr>
          <p:spPr>
            <a:xfrm>
              <a:off x="255273" y="1827588"/>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Rounded Rectangle 5"/>
            <p:cNvSpPr/>
            <p:nvPr/>
          </p:nvSpPr>
          <p:spPr>
            <a:xfrm>
              <a:off x="298002" y="1870317"/>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r>
                <a:rPr lang="en-US" sz="1400" dirty="0" smtClean="0"/>
                <a:t>Read CSV as Data Frame</a:t>
              </a:r>
            </a:p>
            <a:p>
              <a:r>
                <a:rPr lang="en-US" sz="1400" dirty="0" smtClean="0"/>
                <a:t>1 million data points and 110 fields</a:t>
              </a:r>
              <a:endParaRPr lang="en-US" sz="1400" dirty="0"/>
            </a:p>
          </p:txBody>
        </p:sp>
      </p:grpSp>
      <p:sp>
        <p:nvSpPr>
          <p:cNvPr id="9" name="Rounded Rectangle 8"/>
          <p:cNvSpPr/>
          <p:nvPr/>
        </p:nvSpPr>
        <p:spPr>
          <a:xfrm>
            <a:off x="4692003" y="1604211"/>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0" name="Group 9"/>
          <p:cNvGrpSpPr/>
          <p:nvPr/>
        </p:nvGrpSpPr>
        <p:grpSpPr>
          <a:xfrm>
            <a:off x="4947275" y="1846720"/>
            <a:ext cx="2297447" cy="1458879"/>
            <a:chOff x="3063265" y="1827588"/>
            <a:chExt cx="2297447" cy="1458879"/>
          </a:xfrm>
        </p:grpSpPr>
        <p:sp>
          <p:nvSpPr>
            <p:cNvPr id="19" name="Rounded Rectangle 18"/>
            <p:cNvSpPr/>
            <p:nvPr/>
          </p:nvSpPr>
          <p:spPr>
            <a:xfrm>
              <a:off x="3063265" y="1827588"/>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Rounded Rectangle 8"/>
            <p:cNvSpPr/>
            <p:nvPr/>
          </p:nvSpPr>
          <p:spPr>
            <a:xfrm>
              <a:off x="3105994" y="1870317"/>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400" b="1" kern="1200" dirty="0" smtClean="0"/>
                <a:t>Examining descriptions of each field</a:t>
              </a:r>
              <a:endParaRPr lang="en-US" sz="1400" b="1" kern="1200" dirty="0"/>
            </a:p>
          </p:txBody>
        </p:sp>
      </p:grpSp>
      <p:sp>
        <p:nvSpPr>
          <p:cNvPr id="11" name="Rounded Rectangle 10"/>
          <p:cNvSpPr/>
          <p:nvPr/>
        </p:nvSpPr>
        <p:spPr>
          <a:xfrm>
            <a:off x="9051338" y="1587655"/>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2" name="Group 11"/>
          <p:cNvGrpSpPr/>
          <p:nvPr/>
        </p:nvGrpSpPr>
        <p:grpSpPr>
          <a:xfrm>
            <a:off x="9306610" y="1830163"/>
            <a:ext cx="2297447" cy="1458879"/>
            <a:chOff x="5864617" y="1645665"/>
            <a:chExt cx="2297447" cy="1458879"/>
          </a:xfrm>
        </p:grpSpPr>
        <p:sp>
          <p:nvSpPr>
            <p:cNvPr id="17" name="Rounded Rectangle 16"/>
            <p:cNvSpPr/>
            <p:nvPr/>
          </p:nvSpPr>
          <p:spPr>
            <a:xfrm>
              <a:off x="5864617" y="1645665"/>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Rounded Rectangle 11"/>
            <p:cNvSpPr/>
            <p:nvPr/>
          </p:nvSpPr>
          <p:spPr>
            <a:xfrm>
              <a:off x="5907346" y="1688394"/>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400" dirty="0"/>
                <a:t>Plotting a </a:t>
              </a:r>
              <a:r>
                <a:rPr lang="en-US" sz="1400" dirty="0" smtClean="0"/>
                <a:t>Heat map </a:t>
              </a:r>
              <a:r>
                <a:rPr lang="en-US" sz="1400" dirty="0"/>
                <a:t>to Identify Correlations</a:t>
              </a:r>
              <a:endParaRPr lang="en-US" sz="1300" kern="1200" dirty="0"/>
            </a:p>
          </p:txBody>
        </p:sp>
      </p:grpSp>
      <p:sp>
        <p:nvSpPr>
          <p:cNvPr id="13" name="Rounded Rectangle 12"/>
          <p:cNvSpPr/>
          <p:nvPr/>
        </p:nvSpPr>
        <p:spPr>
          <a:xfrm>
            <a:off x="9025565" y="4482756"/>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4" name="Group 13"/>
          <p:cNvGrpSpPr/>
          <p:nvPr/>
        </p:nvGrpSpPr>
        <p:grpSpPr>
          <a:xfrm>
            <a:off x="9280837" y="4725264"/>
            <a:ext cx="2297447" cy="1458879"/>
            <a:chOff x="8682465" y="1675193"/>
            <a:chExt cx="2297447" cy="1458879"/>
          </a:xfrm>
        </p:grpSpPr>
        <p:sp>
          <p:nvSpPr>
            <p:cNvPr id="15" name="Rounded Rectangle 14"/>
            <p:cNvSpPr/>
            <p:nvPr/>
          </p:nvSpPr>
          <p:spPr>
            <a:xfrm>
              <a:off x="8682465" y="1675193"/>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Rounded Rectangle 14"/>
            <p:cNvSpPr/>
            <p:nvPr/>
          </p:nvSpPr>
          <p:spPr>
            <a:xfrm>
              <a:off x="8725194" y="1717922"/>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400" dirty="0" smtClean="0"/>
                <a:t>Sanity Checks</a:t>
              </a:r>
            </a:p>
            <a:p>
              <a:pPr lvl="0" algn="ctr" defTabSz="577850">
                <a:lnSpc>
                  <a:spcPct val="90000"/>
                </a:lnSpc>
                <a:spcBef>
                  <a:spcPct val="0"/>
                </a:spcBef>
                <a:spcAft>
                  <a:spcPct val="35000"/>
                </a:spcAft>
              </a:pPr>
              <a:r>
                <a:rPr lang="en-US" sz="1400" kern="1200" dirty="0" smtClean="0"/>
                <a:t>Are the values rationale?</a:t>
              </a:r>
              <a:endParaRPr lang="en-US" sz="1300" kern="1200" dirty="0"/>
            </a:p>
          </p:txBody>
        </p:sp>
      </p:grpSp>
      <p:sp>
        <p:nvSpPr>
          <p:cNvPr id="23" name="Rounded Rectangle 22"/>
          <p:cNvSpPr/>
          <p:nvPr/>
        </p:nvSpPr>
        <p:spPr>
          <a:xfrm>
            <a:off x="4692003" y="4492132"/>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24" name="Group 23"/>
          <p:cNvGrpSpPr/>
          <p:nvPr/>
        </p:nvGrpSpPr>
        <p:grpSpPr>
          <a:xfrm>
            <a:off x="4947275" y="4734640"/>
            <a:ext cx="2297447" cy="1458879"/>
            <a:chOff x="8682465" y="1675193"/>
            <a:chExt cx="2297447" cy="1458879"/>
          </a:xfrm>
        </p:grpSpPr>
        <p:sp>
          <p:nvSpPr>
            <p:cNvPr id="25" name="Rounded Rectangle 24"/>
            <p:cNvSpPr/>
            <p:nvPr/>
          </p:nvSpPr>
          <p:spPr>
            <a:xfrm>
              <a:off x="8682465" y="1675193"/>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Rounded Rectangle 14"/>
            <p:cNvSpPr/>
            <p:nvPr/>
          </p:nvSpPr>
          <p:spPr>
            <a:xfrm>
              <a:off x="8725194" y="1717922"/>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algn="ctr" defTabSz="577850">
                <a:lnSpc>
                  <a:spcPct val="90000"/>
                </a:lnSpc>
                <a:spcBef>
                  <a:spcPct val="0"/>
                </a:spcBef>
                <a:spcAft>
                  <a:spcPct val="35000"/>
                </a:spcAft>
              </a:pPr>
              <a:endParaRPr lang="en-US" sz="1400" dirty="0" smtClean="0"/>
            </a:p>
            <a:p>
              <a:pPr algn="ctr" defTabSz="577850">
                <a:lnSpc>
                  <a:spcPct val="90000"/>
                </a:lnSpc>
                <a:spcBef>
                  <a:spcPct val="0"/>
                </a:spcBef>
                <a:spcAft>
                  <a:spcPct val="35000"/>
                </a:spcAft>
              </a:pPr>
              <a:r>
                <a:rPr lang="en-US" sz="1400" dirty="0" smtClean="0"/>
                <a:t>Handling </a:t>
              </a:r>
              <a:r>
                <a:rPr lang="en-US" sz="1400" dirty="0"/>
                <a:t>Missing Values: Remove or Impute?</a:t>
              </a:r>
              <a:endParaRPr lang="en-US" sz="1300" dirty="0"/>
            </a:p>
            <a:p>
              <a:pPr lvl="0" algn="ctr" defTabSz="577850">
                <a:lnSpc>
                  <a:spcPct val="90000"/>
                </a:lnSpc>
                <a:spcBef>
                  <a:spcPct val="0"/>
                </a:spcBef>
                <a:spcAft>
                  <a:spcPct val="35000"/>
                </a:spcAft>
              </a:pPr>
              <a:endParaRPr lang="en-US" sz="1400" dirty="0" smtClean="0"/>
            </a:p>
          </p:txBody>
        </p:sp>
      </p:grpSp>
      <p:sp>
        <p:nvSpPr>
          <p:cNvPr id="28" name="Rounded Rectangle 27"/>
          <p:cNvSpPr/>
          <p:nvPr/>
        </p:nvSpPr>
        <p:spPr>
          <a:xfrm>
            <a:off x="618428" y="4475576"/>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29" name="Group 28"/>
          <p:cNvGrpSpPr/>
          <p:nvPr/>
        </p:nvGrpSpPr>
        <p:grpSpPr>
          <a:xfrm>
            <a:off x="873700" y="4718084"/>
            <a:ext cx="2297447" cy="1458879"/>
            <a:chOff x="8682465" y="1675193"/>
            <a:chExt cx="2297447" cy="1458879"/>
          </a:xfrm>
        </p:grpSpPr>
        <p:sp>
          <p:nvSpPr>
            <p:cNvPr id="30" name="Rounded Rectangle 29"/>
            <p:cNvSpPr/>
            <p:nvPr/>
          </p:nvSpPr>
          <p:spPr>
            <a:xfrm>
              <a:off x="8682465" y="1675193"/>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1" name="Rounded Rectangle 14"/>
            <p:cNvSpPr/>
            <p:nvPr/>
          </p:nvSpPr>
          <p:spPr>
            <a:xfrm>
              <a:off x="8725194" y="1717922"/>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400" dirty="0"/>
                <a:t>Missing Arrival Time Data for Cancellations and </a:t>
              </a:r>
              <a:r>
                <a:rPr lang="en-US" sz="1400" dirty="0" smtClean="0"/>
                <a:t>Diversions</a:t>
              </a:r>
              <a:r>
                <a:rPr lang="en-US" sz="1300" dirty="0"/>
                <a:t> </a:t>
              </a:r>
              <a:endParaRPr lang="en-US" sz="1400" dirty="0" smtClean="0"/>
            </a:p>
          </p:txBody>
        </p:sp>
      </p:grpSp>
      <p:sp>
        <p:nvSpPr>
          <p:cNvPr id="32" name="Right Arrow 31"/>
          <p:cNvSpPr/>
          <p:nvPr/>
        </p:nvSpPr>
        <p:spPr>
          <a:xfrm>
            <a:off x="3309257" y="2351314"/>
            <a:ext cx="1284514"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Right Arrow 34"/>
          <p:cNvSpPr/>
          <p:nvPr/>
        </p:nvSpPr>
        <p:spPr>
          <a:xfrm>
            <a:off x="7509349" y="2307390"/>
            <a:ext cx="1284514"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Right Arrow 35"/>
          <p:cNvSpPr/>
          <p:nvPr/>
        </p:nvSpPr>
        <p:spPr>
          <a:xfrm rot="10800000">
            <a:off x="3274074" y="5205015"/>
            <a:ext cx="1284514"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ight Arrow 36"/>
          <p:cNvSpPr/>
          <p:nvPr/>
        </p:nvSpPr>
        <p:spPr>
          <a:xfrm rot="10800000">
            <a:off x="7509349" y="5205015"/>
            <a:ext cx="1284514"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Right Arrow 37"/>
          <p:cNvSpPr/>
          <p:nvPr/>
        </p:nvSpPr>
        <p:spPr>
          <a:xfrm rot="5400000">
            <a:off x="9907856" y="3697674"/>
            <a:ext cx="965409"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ounded Rectangular Callout 5"/>
          <p:cNvSpPr/>
          <p:nvPr/>
        </p:nvSpPr>
        <p:spPr>
          <a:xfrm>
            <a:off x="7244722" y="3402273"/>
            <a:ext cx="3870953" cy="1255878"/>
          </a:xfrm>
          <a:prstGeom prst="wedgeRoundRectCallout">
            <a:avLst>
              <a:gd name="adj1" fmla="val -66962"/>
              <a:gd name="adj2" fmla="val -62797"/>
              <a:gd name="adj3" fmla="val 16667"/>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i="1" dirty="0" smtClean="0">
                <a:solidFill>
                  <a:schemeClr val="dk1">
                    <a:hueOff val="0"/>
                    <a:satOff val="0"/>
                    <a:lumOff val="0"/>
                    <a:alphaOff val="0"/>
                  </a:schemeClr>
                </a:solidFill>
              </a:rPr>
              <a:t>Encompassed </a:t>
            </a:r>
            <a:r>
              <a:rPr lang="en-US" sz="1400" i="1" dirty="0">
                <a:solidFill>
                  <a:schemeClr val="dk1">
                    <a:hueOff val="0"/>
                    <a:satOff val="0"/>
                    <a:lumOff val="0"/>
                    <a:alphaOff val="0"/>
                  </a:schemeClr>
                </a:solidFill>
              </a:rPr>
              <a:t>flight data in Quarter 4 of months November and December only</a:t>
            </a:r>
          </a:p>
          <a:p>
            <a:pPr marL="285750" indent="-285750">
              <a:buFont typeface="Arial" panose="020B0604020202020204" pitchFamily="34" charset="0"/>
              <a:buChar char="•"/>
            </a:pPr>
            <a:r>
              <a:rPr lang="en-US" sz="1400" i="1" dirty="0">
                <a:solidFill>
                  <a:schemeClr val="dk1">
                    <a:hueOff val="0"/>
                    <a:satOff val="0"/>
                    <a:lumOff val="0"/>
                    <a:alphaOff val="0"/>
                  </a:schemeClr>
                </a:solidFill>
              </a:rPr>
              <a:t>Multiple features of airline codes, origins, destinations, delays and arrival times can be bundled together</a:t>
            </a:r>
          </a:p>
        </p:txBody>
      </p:sp>
      <p:sp>
        <p:nvSpPr>
          <p:cNvPr id="39" name="Oval 38"/>
          <p:cNvSpPr/>
          <p:nvPr/>
        </p:nvSpPr>
        <p:spPr>
          <a:xfrm>
            <a:off x="11535555" y="33220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2</a:t>
            </a:r>
            <a:endParaRPr lang="en-GB" b="1" dirty="0"/>
          </a:p>
        </p:txBody>
      </p:sp>
    </p:spTree>
    <p:extLst>
      <p:ext uri="{BB962C8B-B14F-4D97-AF65-F5344CB8AC3E}">
        <p14:creationId xmlns:p14="http://schemas.microsoft.com/office/powerpoint/2010/main" val="14362830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lstStyle/>
          <a:p>
            <a:r>
              <a:rPr lang="en-IN" dirty="0"/>
              <a:t>Data exploration and Correlation</a:t>
            </a:r>
          </a:p>
        </p:txBody>
      </p:sp>
      <p:sp>
        <p:nvSpPr>
          <p:cNvPr id="7" name="Rounded Rectangle 6"/>
          <p:cNvSpPr/>
          <p:nvPr/>
        </p:nvSpPr>
        <p:spPr>
          <a:xfrm>
            <a:off x="587940" y="1604211"/>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8" name="Group 7"/>
          <p:cNvGrpSpPr/>
          <p:nvPr/>
        </p:nvGrpSpPr>
        <p:grpSpPr>
          <a:xfrm>
            <a:off x="843212" y="1846720"/>
            <a:ext cx="2297447" cy="1458879"/>
            <a:chOff x="255273" y="1827588"/>
            <a:chExt cx="2297447" cy="1458879"/>
          </a:xfrm>
        </p:grpSpPr>
        <p:sp>
          <p:nvSpPr>
            <p:cNvPr id="21" name="Rounded Rectangle 20"/>
            <p:cNvSpPr/>
            <p:nvPr/>
          </p:nvSpPr>
          <p:spPr>
            <a:xfrm>
              <a:off x="255273" y="1827588"/>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Rounded Rectangle 5"/>
            <p:cNvSpPr/>
            <p:nvPr/>
          </p:nvSpPr>
          <p:spPr>
            <a:xfrm>
              <a:off x="298002" y="1870317"/>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r>
                <a:rPr lang="en-US" sz="1400" dirty="0" smtClean="0"/>
                <a:t>Read CSV as Data Frame</a:t>
              </a:r>
            </a:p>
            <a:p>
              <a:r>
                <a:rPr lang="en-US" sz="1400" dirty="0" smtClean="0"/>
                <a:t>1 million data points and 110 fields</a:t>
              </a:r>
              <a:endParaRPr lang="en-US" sz="1400" dirty="0"/>
            </a:p>
          </p:txBody>
        </p:sp>
      </p:grpSp>
      <p:sp>
        <p:nvSpPr>
          <p:cNvPr id="9" name="Rounded Rectangle 8"/>
          <p:cNvSpPr/>
          <p:nvPr/>
        </p:nvSpPr>
        <p:spPr>
          <a:xfrm>
            <a:off x="4692003" y="1604211"/>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0" name="Group 9"/>
          <p:cNvGrpSpPr/>
          <p:nvPr/>
        </p:nvGrpSpPr>
        <p:grpSpPr>
          <a:xfrm>
            <a:off x="4947275" y="1846720"/>
            <a:ext cx="2297447" cy="1458879"/>
            <a:chOff x="3063265" y="1827588"/>
            <a:chExt cx="2297447" cy="1458879"/>
          </a:xfrm>
        </p:grpSpPr>
        <p:sp>
          <p:nvSpPr>
            <p:cNvPr id="19" name="Rounded Rectangle 18"/>
            <p:cNvSpPr/>
            <p:nvPr/>
          </p:nvSpPr>
          <p:spPr>
            <a:xfrm>
              <a:off x="3063265" y="1827588"/>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Rounded Rectangle 8"/>
            <p:cNvSpPr/>
            <p:nvPr/>
          </p:nvSpPr>
          <p:spPr>
            <a:xfrm>
              <a:off x="3105994" y="1870317"/>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400" kern="1200" dirty="0" smtClean="0"/>
                <a:t>Examining descriptions of each field</a:t>
              </a:r>
              <a:endParaRPr lang="en-US" sz="1400" kern="1200" dirty="0"/>
            </a:p>
          </p:txBody>
        </p:sp>
      </p:grpSp>
      <p:sp>
        <p:nvSpPr>
          <p:cNvPr id="11" name="Rounded Rectangle 10"/>
          <p:cNvSpPr/>
          <p:nvPr/>
        </p:nvSpPr>
        <p:spPr>
          <a:xfrm>
            <a:off x="9051338" y="1587655"/>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2" name="Group 11"/>
          <p:cNvGrpSpPr/>
          <p:nvPr/>
        </p:nvGrpSpPr>
        <p:grpSpPr>
          <a:xfrm>
            <a:off x="9306610" y="1830163"/>
            <a:ext cx="2297447" cy="1458879"/>
            <a:chOff x="5864617" y="1645665"/>
            <a:chExt cx="2297447" cy="1458879"/>
          </a:xfrm>
        </p:grpSpPr>
        <p:sp>
          <p:nvSpPr>
            <p:cNvPr id="17" name="Rounded Rectangle 16"/>
            <p:cNvSpPr/>
            <p:nvPr/>
          </p:nvSpPr>
          <p:spPr>
            <a:xfrm>
              <a:off x="5864617" y="1645665"/>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Rounded Rectangle 11"/>
            <p:cNvSpPr/>
            <p:nvPr/>
          </p:nvSpPr>
          <p:spPr>
            <a:xfrm>
              <a:off x="5907346" y="1688394"/>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400" b="1" dirty="0"/>
                <a:t>Plotting a </a:t>
              </a:r>
              <a:r>
                <a:rPr lang="en-US" sz="1400" b="1" dirty="0" smtClean="0"/>
                <a:t>Heat map </a:t>
              </a:r>
              <a:r>
                <a:rPr lang="en-US" sz="1400" b="1" dirty="0"/>
                <a:t>to Identify Correlations</a:t>
              </a:r>
              <a:endParaRPr lang="en-US" sz="1300" b="1" kern="1200" dirty="0"/>
            </a:p>
          </p:txBody>
        </p:sp>
      </p:grpSp>
      <p:sp>
        <p:nvSpPr>
          <p:cNvPr id="13" name="Rounded Rectangle 12"/>
          <p:cNvSpPr/>
          <p:nvPr/>
        </p:nvSpPr>
        <p:spPr>
          <a:xfrm>
            <a:off x="9025565" y="4482756"/>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4" name="Group 13"/>
          <p:cNvGrpSpPr/>
          <p:nvPr/>
        </p:nvGrpSpPr>
        <p:grpSpPr>
          <a:xfrm>
            <a:off x="9280837" y="4725264"/>
            <a:ext cx="2297447" cy="1458879"/>
            <a:chOff x="8682465" y="1675193"/>
            <a:chExt cx="2297447" cy="1458879"/>
          </a:xfrm>
        </p:grpSpPr>
        <p:sp>
          <p:nvSpPr>
            <p:cNvPr id="15" name="Rounded Rectangle 14"/>
            <p:cNvSpPr/>
            <p:nvPr/>
          </p:nvSpPr>
          <p:spPr>
            <a:xfrm>
              <a:off x="8682465" y="1675193"/>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Rounded Rectangle 14"/>
            <p:cNvSpPr/>
            <p:nvPr/>
          </p:nvSpPr>
          <p:spPr>
            <a:xfrm>
              <a:off x="8725194" y="1717922"/>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400" dirty="0" smtClean="0"/>
                <a:t>Sanity Checks</a:t>
              </a:r>
            </a:p>
            <a:p>
              <a:pPr lvl="0" algn="ctr" defTabSz="577850">
                <a:lnSpc>
                  <a:spcPct val="90000"/>
                </a:lnSpc>
                <a:spcBef>
                  <a:spcPct val="0"/>
                </a:spcBef>
                <a:spcAft>
                  <a:spcPct val="35000"/>
                </a:spcAft>
              </a:pPr>
              <a:r>
                <a:rPr lang="en-US" sz="1400" kern="1200" dirty="0" smtClean="0"/>
                <a:t>Are the values rationale?</a:t>
              </a:r>
              <a:endParaRPr lang="en-US" sz="1300" kern="1200" dirty="0"/>
            </a:p>
          </p:txBody>
        </p:sp>
      </p:grpSp>
      <p:sp>
        <p:nvSpPr>
          <p:cNvPr id="23" name="Rounded Rectangle 22"/>
          <p:cNvSpPr/>
          <p:nvPr/>
        </p:nvSpPr>
        <p:spPr>
          <a:xfrm>
            <a:off x="4692003" y="4492132"/>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24" name="Group 23"/>
          <p:cNvGrpSpPr/>
          <p:nvPr/>
        </p:nvGrpSpPr>
        <p:grpSpPr>
          <a:xfrm>
            <a:off x="4947275" y="4734640"/>
            <a:ext cx="2297447" cy="1458879"/>
            <a:chOff x="8682465" y="1675193"/>
            <a:chExt cx="2297447" cy="1458879"/>
          </a:xfrm>
        </p:grpSpPr>
        <p:sp>
          <p:nvSpPr>
            <p:cNvPr id="25" name="Rounded Rectangle 24"/>
            <p:cNvSpPr/>
            <p:nvPr/>
          </p:nvSpPr>
          <p:spPr>
            <a:xfrm>
              <a:off x="8682465" y="1675193"/>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Rounded Rectangle 14"/>
            <p:cNvSpPr/>
            <p:nvPr/>
          </p:nvSpPr>
          <p:spPr>
            <a:xfrm>
              <a:off x="8725194" y="1717922"/>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algn="ctr" defTabSz="577850">
                <a:lnSpc>
                  <a:spcPct val="90000"/>
                </a:lnSpc>
                <a:spcBef>
                  <a:spcPct val="0"/>
                </a:spcBef>
                <a:spcAft>
                  <a:spcPct val="35000"/>
                </a:spcAft>
              </a:pPr>
              <a:endParaRPr lang="en-US" sz="1400" dirty="0" smtClean="0"/>
            </a:p>
            <a:p>
              <a:pPr algn="ctr" defTabSz="577850">
                <a:lnSpc>
                  <a:spcPct val="90000"/>
                </a:lnSpc>
                <a:spcBef>
                  <a:spcPct val="0"/>
                </a:spcBef>
                <a:spcAft>
                  <a:spcPct val="35000"/>
                </a:spcAft>
              </a:pPr>
              <a:r>
                <a:rPr lang="en-US" sz="1400" dirty="0" smtClean="0"/>
                <a:t>Handling </a:t>
              </a:r>
              <a:r>
                <a:rPr lang="en-US" sz="1400" dirty="0"/>
                <a:t>Missing Values: Remove or Impute?</a:t>
              </a:r>
              <a:endParaRPr lang="en-US" sz="1300" dirty="0"/>
            </a:p>
            <a:p>
              <a:pPr lvl="0" algn="ctr" defTabSz="577850">
                <a:lnSpc>
                  <a:spcPct val="90000"/>
                </a:lnSpc>
                <a:spcBef>
                  <a:spcPct val="0"/>
                </a:spcBef>
                <a:spcAft>
                  <a:spcPct val="35000"/>
                </a:spcAft>
              </a:pPr>
              <a:endParaRPr lang="en-US" sz="1400" dirty="0" smtClean="0"/>
            </a:p>
          </p:txBody>
        </p:sp>
      </p:grpSp>
      <p:sp>
        <p:nvSpPr>
          <p:cNvPr id="28" name="Rounded Rectangle 27"/>
          <p:cNvSpPr/>
          <p:nvPr/>
        </p:nvSpPr>
        <p:spPr>
          <a:xfrm>
            <a:off x="618428" y="4475576"/>
            <a:ext cx="2297447" cy="145887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29" name="Group 28"/>
          <p:cNvGrpSpPr/>
          <p:nvPr/>
        </p:nvGrpSpPr>
        <p:grpSpPr>
          <a:xfrm>
            <a:off x="873700" y="4718084"/>
            <a:ext cx="2297447" cy="1458879"/>
            <a:chOff x="8682465" y="1675193"/>
            <a:chExt cx="2297447" cy="1458879"/>
          </a:xfrm>
        </p:grpSpPr>
        <p:sp>
          <p:nvSpPr>
            <p:cNvPr id="30" name="Rounded Rectangle 29"/>
            <p:cNvSpPr/>
            <p:nvPr/>
          </p:nvSpPr>
          <p:spPr>
            <a:xfrm>
              <a:off x="8682465" y="1675193"/>
              <a:ext cx="2297447" cy="1458879"/>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1" name="Rounded Rectangle 14"/>
            <p:cNvSpPr/>
            <p:nvPr/>
          </p:nvSpPr>
          <p:spPr>
            <a:xfrm>
              <a:off x="8725194" y="1717922"/>
              <a:ext cx="2211989" cy="13734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400" dirty="0"/>
                <a:t>Missing Arrival Time Data for Cancellations and </a:t>
              </a:r>
              <a:r>
                <a:rPr lang="en-US" sz="1400" dirty="0" smtClean="0"/>
                <a:t>Diversions</a:t>
              </a:r>
              <a:r>
                <a:rPr lang="en-US" sz="1300" dirty="0"/>
                <a:t> </a:t>
              </a:r>
              <a:endParaRPr lang="en-US" sz="1400" dirty="0" smtClean="0"/>
            </a:p>
          </p:txBody>
        </p:sp>
      </p:grpSp>
      <p:sp>
        <p:nvSpPr>
          <p:cNvPr id="32" name="Right Arrow 31"/>
          <p:cNvSpPr/>
          <p:nvPr/>
        </p:nvSpPr>
        <p:spPr>
          <a:xfrm>
            <a:off x="3309257" y="2351314"/>
            <a:ext cx="1284514"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Right Arrow 34"/>
          <p:cNvSpPr/>
          <p:nvPr/>
        </p:nvSpPr>
        <p:spPr>
          <a:xfrm>
            <a:off x="7509349" y="2307390"/>
            <a:ext cx="1284514"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Right Arrow 35"/>
          <p:cNvSpPr/>
          <p:nvPr/>
        </p:nvSpPr>
        <p:spPr>
          <a:xfrm rot="10800000">
            <a:off x="3274074" y="5205015"/>
            <a:ext cx="1284514"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ight Arrow 36"/>
          <p:cNvSpPr/>
          <p:nvPr/>
        </p:nvSpPr>
        <p:spPr>
          <a:xfrm rot="10800000">
            <a:off x="7509349" y="5205015"/>
            <a:ext cx="1284514"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Right Arrow 37"/>
          <p:cNvSpPr/>
          <p:nvPr/>
        </p:nvSpPr>
        <p:spPr>
          <a:xfrm rot="5400000">
            <a:off x="9907856" y="3697674"/>
            <a:ext cx="965409" cy="381000"/>
          </a:xfrm>
          <a:prstGeom prst="rightArrow">
            <a:avLst/>
          </a:prstGeom>
          <a:solidFill>
            <a:srgbClr val="E9D1CE"/>
          </a:solidFill>
          <a:ln>
            <a:solidFill>
              <a:srgbClr val="E9D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Oval 32"/>
          <p:cNvSpPr/>
          <p:nvPr/>
        </p:nvSpPr>
        <p:spPr>
          <a:xfrm>
            <a:off x="11535555" y="33220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2</a:t>
            </a:r>
            <a:endParaRPr lang="en-GB" b="1" dirty="0"/>
          </a:p>
        </p:txBody>
      </p:sp>
    </p:spTree>
    <p:extLst>
      <p:ext uri="{BB962C8B-B14F-4D97-AF65-F5344CB8AC3E}">
        <p14:creationId xmlns:p14="http://schemas.microsoft.com/office/powerpoint/2010/main" val="1894976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0619" y="1349131"/>
            <a:ext cx="5550761" cy="4917335"/>
          </a:xfrm>
        </p:spPr>
      </p:pic>
      <p:sp>
        <p:nvSpPr>
          <p:cNvPr id="3" name="Title 2"/>
          <p:cNvSpPr>
            <a:spLocks noGrp="1"/>
          </p:cNvSpPr>
          <p:nvPr>
            <p:ph type="title"/>
          </p:nvPr>
        </p:nvSpPr>
        <p:spPr/>
        <p:txBody>
          <a:bodyPr/>
          <a:lstStyle/>
          <a:p>
            <a:r>
              <a:rPr lang="en-IN" dirty="0"/>
              <a:t>Data exploration and Correlation</a:t>
            </a:r>
          </a:p>
        </p:txBody>
      </p:sp>
      <p:sp>
        <p:nvSpPr>
          <p:cNvPr id="5" name="TextBox 4"/>
          <p:cNvSpPr txBox="1"/>
          <p:nvPr/>
        </p:nvSpPr>
        <p:spPr>
          <a:xfrm>
            <a:off x="3320619" y="6240989"/>
            <a:ext cx="5246914" cy="304976"/>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200" i="1" dirty="0" smtClean="0">
                <a:solidFill>
                  <a:prstClr val="black">
                    <a:lumMod val="75000"/>
                    <a:lumOff val="25000"/>
                  </a:prstClr>
                </a:solidFill>
                <a:latin typeface="Segoe UI" panose="020B0502040204020203" pitchFamily="34" charset="0"/>
                <a:cs typeface="Segoe UI" panose="020B0502040204020203" pitchFamily="34" charset="0"/>
              </a:rPr>
              <a:t>Fig1: Correlation plot of the dataset</a:t>
            </a:r>
          </a:p>
        </p:txBody>
      </p:sp>
      <p:sp>
        <p:nvSpPr>
          <p:cNvPr id="7" name="TextBox 6"/>
          <p:cNvSpPr txBox="1"/>
          <p:nvPr/>
        </p:nvSpPr>
        <p:spPr>
          <a:xfrm>
            <a:off x="6977743" y="3733800"/>
            <a:ext cx="4609823" cy="598714"/>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Oval 7"/>
          <p:cNvSpPr/>
          <p:nvPr/>
        </p:nvSpPr>
        <p:spPr>
          <a:xfrm>
            <a:off x="11535555" y="33220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2</a:t>
            </a:r>
            <a:endParaRPr lang="en-GB" b="1" dirty="0"/>
          </a:p>
        </p:txBody>
      </p:sp>
    </p:spTree>
    <p:extLst>
      <p:ext uri="{BB962C8B-B14F-4D97-AF65-F5344CB8AC3E}">
        <p14:creationId xmlns:p14="http://schemas.microsoft.com/office/powerpoint/2010/main" val="164744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Data exploration and Correlation</a:t>
            </a:r>
          </a:p>
        </p:txBody>
      </p:sp>
      <p:sp>
        <p:nvSpPr>
          <p:cNvPr id="5" name="TextBox 4"/>
          <p:cNvSpPr txBox="1"/>
          <p:nvPr/>
        </p:nvSpPr>
        <p:spPr>
          <a:xfrm>
            <a:off x="2830286" y="6262761"/>
            <a:ext cx="5246914" cy="304976"/>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1200" i="1" dirty="0" smtClean="0">
                <a:solidFill>
                  <a:prstClr val="black">
                    <a:lumMod val="75000"/>
                    <a:lumOff val="25000"/>
                  </a:prstClr>
                </a:solidFill>
                <a:latin typeface="Segoe UI" panose="020B0502040204020203" pitchFamily="34" charset="0"/>
                <a:cs typeface="Segoe UI" panose="020B0502040204020203" pitchFamily="34" charset="0"/>
              </a:rPr>
              <a:t>Fig2: Correlation plot of selected features</a:t>
            </a:r>
          </a:p>
        </p:txBody>
      </p:sp>
      <p:sp>
        <p:nvSpPr>
          <p:cNvPr id="7" name="TextBox 6"/>
          <p:cNvSpPr txBox="1"/>
          <p:nvPr/>
        </p:nvSpPr>
        <p:spPr>
          <a:xfrm>
            <a:off x="6977743" y="3733800"/>
            <a:ext cx="4609823" cy="598714"/>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30286" y="1303012"/>
            <a:ext cx="5246914" cy="4963454"/>
          </a:xfrm>
        </p:spPr>
      </p:pic>
      <p:sp>
        <p:nvSpPr>
          <p:cNvPr id="9" name="TextBox 8"/>
          <p:cNvSpPr txBox="1"/>
          <p:nvPr/>
        </p:nvSpPr>
        <p:spPr>
          <a:xfrm>
            <a:off x="7960041" y="2220427"/>
            <a:ext cx="3744686" cy="489338"/>
          </a:xfrm>
          <a:prstGeom prst="rect">
            <a:avLst/>
          </a:prstGeom>
        </p:spPr>
        <p:txBody>
          <a:bodyPr vert="horz" wrap="square" lIns="91440" tIns="45720" rIns="91440" bIns="45720" rtlCol="0">
            <a:noAutofit/>
          </a:bodyPr>
          <a:lstStyle/>
          <a:p>
            <a:pPr lvl="1">
              <a:lnSpc>
                <a:spcPts val="1800"/>
              </a:lnSpc>
              <a:spcAft>
                <a:spcPts val="600"/>
              </a:spcAft>
            </a:pPr>
            <a:endParaRPr lang="en-IN" sz="2400" b="1" dirty="0" smtClean="0">
              <a:solidFill>
                <a:prstClr val="black">
                  <a:lumMod val="75000"/>
                  <a:lumOff val="25000"/>
                </a:prstClr>
              </a:solidFill>
              <a:latin typeface="Segoe UI" panose="020B0502040204020203" pitchFamily="34" charset="0"/>
              <a:cs typeface="Segoe UI" panose="020B0502040204020203" pitchFamily="34" charset="0"/>
            </a:endParaRPr>
          </a:p>
          <a:p>
            <a:pPr lvl="1">
              <a:lnSpc>
                <a:spcPts val="1800"/>
              </a:lnSpc>
              <a:spcAft>
                <a:spcPts val="600"/>
              </a:spcAft>
            </a:pPr>
            <a:r>
              <a:rPr lang="en-IN" sz="2400" b="1" dirty="0" smtClean="0">
                <a:solidFill>
                  <a:prstClr val="black">
                    <a:lumMod val="75000"/>
                    <a:lumOff val="25000"/>
                  </a:prstClr>
                </a:solidFill>
                <a:latin typeface="Segoe UI" panose="020B0502040204020203" pitchFamily="34" charset="0"/>
                <a:cs typeface="Segoe UI" panose="020B0502040204020203" pitchFamily="34" charset="0"/>
              </a:rPr>
              <a:t>A simplified version!</a:t>
            </a:r>
          </a:p>
        </p:txBody>
      </p:sp>
      <p:sp>
        <p:nvSpPr>
          <p:cNvPr id="10" name="Oval 9"/>
          <p:cNvSpPr/>
          <p:nvPr/>
        </p:nvSpPr>
        <p:spPr>
          <a:xfrm>
            <a:off x="11535555" y="332201"/>
            <a:ext cx="442912" cy="4572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2</a:t>
            </a:r>
            <a:endParaRPr lang="en-GB" b="1" dirty="0"/>
          </a:p>
        </p:txBody>
      </p:sp>
      <p:sp>
        <p:nvSpPr>
          <p:cNvPr id="4" name="Rectangle 3"/>
          <p:cNvSpPr/>
          <p:nvPr/>
        </p:nvSpPr>
        <p:spPr>
          <a:xfrm>
            <a:off x="8258072" y="3205132"/>
            <a:ext cx="3498939" cy="2354491"/>
          </a:xfrm>
          <a:prstGeom prst="rect">
            <a:avLst/>
          </a:prstGeom>
        </p:spPr>
        <p:txBody>
          <a:bodyPr wrap="square">
            <a:spAutoFit/>
          </a:bodyPr>
          <a:lstStyle/>
          <a:p>
            <a:pPr>
              <a:lnSpc>
                <a:spcPct val="150000"/>
              </a:lnSpc>
            </a:pPr>
            <a:r>
              <a:rPr lang="en-US" sz="1400" dirty="0" smtClean="0"/>
              <a:t>Key inferences</a:t>
            </a:r>
          </a:p>
          <a:p>
            <a:pPr marL="285750" indent="-285750">
              <a:lnSpc>
                <a:spcPct val="150000"/>
              </a:lnSpc>
              <a:buFont typeface="Arial" panose="020B0604020202020204" pitchFamily="34" charset="0"/>
              <a:buChar char="•"/>
            </a:pPr>
            <a:r>
              <a:rPr lang="en-US" sz="1400" dirty="0" smtClean="0"/>
              <a:t>Strong </a:t>
            </a:r>
            <a:r>
              <a:rPr lang="en-US" sz="1400" dirty="0"/>
              <a:t>Correlation between </a:t>
            </a:r>
            <a:r>
              <a:rPr lang="en-US" sz="1400" b="1" dirty="0"/>
              <a:t>departing time</a:t>
            </a:r>
            <a:r>
              <a:rPr lang="en-US" sz="1400" dirty="0"/>
              <a:t> and </a:t>
            </a:r>
            <a:r>
              <a:rPr lang="en-US" sz="1400" b="1" dirty="0"/>
              <a:t>arrival time</a:t>
            </a:r>
            <a:r>
              <a:rPr lang="en-US" sz="1400" dirty="0"/>
              <a:t>, </a:t>
            </a:r>
            <a:r>
              <a:rPr lang="en-US" sz="1400" b="1" dirty="0"/>
              <a:t>arrival delays</a:t>
            </a:r>
            <a:r>
              <a:rPr lang="en-US" sz="1400" dirty="0"/>
              <a:t> and </a:t>
            </a:r>
            <a:r>
              <a:rPr lang="en-US" sz="1400" b="1" dirty="0"/>
              <a:t>departure delays</a:t>
            </a:r>
            <a:r>
              <a:rPr lang="en-US" sz="1400" dirty="0"/>
              <a:t>.</a:t>
            </a:r>
          </a:p>
          <a:p>
            <a:pPr marL="285750" indent="-285750">
              <a:lnSpc>
                <a:spcPct val="150000"/>
              </a:lnSpc>
              <a:buFont typeface="Arial" panose="020B0604020202020204" pitchFamily="34" charset="0"/>
              <a:buChar char="•"/>
            </a:pPr>
            <a:r>
              <a:rPr lang="en-US" sz="1400" dirty="0"/>
              <a:t>Correlation between </a:t>
            </a:r>
            <a:r>
              <a:rPr lang="en-US" sz="1400" b="1" dirty="0"/>
              <a:t>departing time </a:t>
            </a:r>
            <a:r>
              <a:rPr lang="en-US" sz="1400" dirty="0"/>
              <a:t>and </a:t>
            </a:r>
            <a:r>
              <a:rPr lang="en-US" sz="1400" b="1" dirty="0"/>
              <a:t>delays</a:t>
            </a:r>
            <a:r>
              <a:rPr lang="en-US" sz="1400" dirty="0"/>
              <a:t>(useful in predicting future delays</a:t>
            </a:r>
            <a:r>
              <a:rPr lang="en-US" sz="1400" dirty="0" smtClean="0"/>
              <a:t>)</a:t>
            </a:r>
            <a:endParaRPr lang="en-US" sz="1400" dirty="0"/>
          </a:p>
        </p:txBody>
      </p:sp>
    </p:spTree>
    <p:extLst>
      <p:ext uri="{BB962C8B-B14F-4D97-AF65-F5344CB8AC3E}">
        <p14:creationId xmlns:p14="http://schemas.microsoft.com/office/powerpoint/2010/main" val="1825175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{9EE4CFC6-BB59-4D79-9FB5-931591BCF03D}tf16411177_win32</Template>
  <TotalTime>4628</TotalTime>
  <Words>4751</Words>
  <Application>Microsoft Office PowerPoint</Application>
  <PresentationFormat>Widescreen</PresentationFormat>
  <Paragraphs>457</Paragraphs>
  <Slides>33</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Segoe UI</vt:lpstr>
      <vt:lpstr>Segoe UI Light</vt:lpstr>
      <vt:lpstr>Get Started with 3D</vt:lpstr>
      <vt:lpstr>Case study – ‘Flight Data Analysis’  US Department of Transportation</vt:lpstr>
      <vt:lpstr>Introduction to the case study and overall objectives</vt:lpstr>
      <vt:lpstr>Prominent Tools and Technologies were considered for this exercise across parameters</vt:lpstr>
      <vt:lpstr>Across a Data storytelling Framework formulated for this exercise</vt:lpstr>
      <vt:lpstr>Data exploration and Correlation</vt:lpstr>
      <vt:lpstr>Data exploration and Correlation</vt:lpstr>
      <vt:lpstr>Data exploration and Correlation</vt:lpstr>
      <vt:lpstr>Data exploration and Correlation</vt:lpstr>
      <vt:lpstr>Data exploration and Correlation</vt:lpstr>
      <vt:lpstr>Handling Missing Values and Performing Sanity Checks</vt:lpstr>
      <vt:lpstr>Handling Missing Values and Performing Sanity Checks</vt:lpstr>
      <vt:lpstr>Handling Missing Values and Performing Sanity Checks</vt:lpstr>
      <vt:lpstr>Handling Missing Values and Performing Sanity Checks</vt:lpstr>
      <vt:lpstr>Handling Missing Values and Performing Sanity Checks</vt:lpstr>
      <vt:lpstr>Handling Missing Values and Performing Sanity Checks</vt:lpstr>
      <vt:lpstr>Analysis and Visualisations – On time vs delayed flights</vt:lpstr>
      <vt:lpstr>Analysis and Visualisations – Flight delays by carrier</vt:lpstr>
      <vt:lpstr>Analysis and Visualisations – Cascading effects of delay</vt:lpstr>
      <vt:lpstr>Analysis and Visualisations – Early Departures</vt:lpstr>
      <vt:lpstr>Analysis and Visualisations - Speed</vt:lpstr>
      <vt:lpstr>Analysis and Visualisations – National Airspace System delays</vt:lpstr>
      <vt:lpstr>Analysis and Visualisations – Best days to travel in a week</vt:lpstr>
      <vt:lpstr>Analysis and Visualisations – Busiest Airport in USA</vt:lpstr>
      <vt:lpstr>Analysis and Visualisations - Airlines' Flight Operations: By the Numbers</vt:lpstr>
      <vt:lpstr>Analysis and Visualisations - Tracking Flight Trends During Christmas and New Year Weeks</vt:lpstr>
      <vt:lpstr>Analysis and Visualisations – Busiest city during Christmas and New Year Weeks  </vt:lpstr>
      <vt:lpstr>Analysis and Visualisations - Cancellations</vt:lpstr>
      <vt:lpstr>Additional data sources to be considered for deeper analysis…..</vt:lpstr>
      <vt:lpstr>Sustainability vs Profit Analysis – Top 4 Airlines</vt:lpstr>
      <vt:lpstr>Summary – Key Takeaways</vt:lpstr>
      <vt:lpstr>Thank You</vt:lpstr>
      <vt:lpstr>Appendix – Flight Codes</vt:lpstr>
      <vt:lpstr>Analysis and Visualisations – Carrier delays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Narayanan_Flexciton</dc:title>
  <dc:creator>Narayanan Ramesh</dc:creator>
  <cp:lastModifiedBy>Microsoft account</cp:lastModifiedBy>
  <cp:revision>107</cp:revision>
  <dcterms:created xsi:type="dcterms:W3CDTF">2022-01-09T19:59:43Z</dcterms:created>
  <dcterms:modified xsi:type="dcterms:W3CDTF">2023-11-16T12:48:26Z</dcterms:modified>
</cp:coreProperties>
</file>