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3872" y="1091181"/>
            <a:ext cx="7476254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961" y="1176351"/>
            <a:ext cx="8258077" cy="339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581150" marR="5080" indent="-1569085">
              <a:lnSpc>
                <a:spcPts val="6220"/>
              </a:lnSpc>
              <a:spcBef>
                <a:spcPts val="320"/>
              </a:spcBef>
            </a:pPr>
            <a:r>
              <a:rPr spc="-15" dirty="0"/>
              <a:t>Automatic Provisioning </a:t>
            </a:r>
            <a:r>
              <a:rPr spc="-5" dirty="0"/>
              <a:t>of  Consul </a:t>
            </a:r>
            <a:r>
              <a:rPr dirty="0"/>
              <a:t>+</a:t>
            </a:r>
            <a:r>
              <a:rPr spc="-40" dirty="0"/>
              <a:t> </a:t>
            </a:r>
            <a:r>
              <a:rPr spc="-10" dirty="0"/>
              <a:t>Vault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65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Enterprise</a:t>
            </a:r>
            <a:r>
              <a:rPr sz="2800" spc="-85" dirty="0"/>
              <a:t> </a:t>
            </a:r>
            <a:r>
              <a:rPr sz="2800" spc="-5" dirty="0"/>
              <a:t>World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5796915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3000+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continents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Traditional IT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Cloud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migration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keep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up with business</a:t>
            </a:r>
            <a:r>
              <a:rPr sz="20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68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Cloud Data</a:t>
            </a:r>
            <a:r>
              <a:rPr sz="2800" spc="-90" dirty="0"/>
              <a:t> </a:t>
            </a:r>
            <a:r>
              <a:rPr sz="2800" spc="-5" dirty="0"/>
              <a:t>Center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081585" y="1652234"/>
            <a:ext cx="2079625" cy="1283335"/>
            <a:chOff x="2081585" y="1652234"/>
            <a:chExt cx="2079625" cy="1283335"/>
          </a:xfrm>
        </p:grpSpPr>
        <p:sp>
          <p:nvSpPr>
            <p:cNvPr id="4" name="object 4"/>
            <p:cNvSpPr/>
            <p:nvPr/>
          </p:nvSpPr>
          <p:spPr>
            <a:xfrm>
              <a:off x="3085593" y="1969971"/>
              <a:ext cx="1061085" cy="951230"/>
            </a:xfrm>
            <a:custGeom>
              <a:avLst/>
              <a:gdLst/>
              <a:ahLst/>
              <a:cxnLst/>
              <a:rect l="l" t="t" r="r" b="b"/>
              <a:pathLst>
                <a:path w="1061085" h="951230">
                  <a:moveTo>
                    <a:pt x="0" y="475499"/>
                  </a:moveTo>
                  <a:lnTo>
                    <a:pt x="237749" y="0"/>
                  </a:lnTo>
                  <a:lnTo>
                    <a:pt x="823048" y="0"/>
                  </a:lnTo>
                  <a:lnTo>
                    <a:pt x="1060797" y="475499"/>
                  </a:lnTo>
                  <a:lnTo>
                    <a:pt x="823048" y="950998"/>
                  </a:lnTo>
                  <a:lnTo>
                    <a:pt x="237749" y="950998"/>
                  </a:lnTo>
                  <a:lnTo>
                    <a:pt x="0" y="475499"/>
                  </a:lnTo>
                  <a:close/>
                </a:path>
              </a:pathLst>
            </a:custGeom>
            <a:ln w="2857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1110" y="1661759"/>
              <a:ext cx="1104900" cy="533400"/>
            </a:xfrm>
            <a:custGeom>
              <a:avLst/>
              <a:gdLst/>
              <a:ahLst/>
              <a:cxnLst/>
              <a:rect l="l" t="t" r="r" b="b"/>
              <a:pathLst>
                <a:path w="1104900" h="533400">
                  <a:moveTo>
                    <a:pt x="1104607" y="533398"/>
                  </a:moveTo>
                  <a:lnTo>
                    <a:pt x="571208" y="0"/>
                  </a:lnTo>
                </a:path>
                <a:path w="1104900" h="533400">
                  <a:moveTo>
                    <a:pt x="571208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4905" y="1351660"/>
            <a:ext cx="113220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latin typeface="Georgia"/>
                <a:cs typeface="Georgia"/>
              </a:rPr>
              <a:t>Secret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Storage,  </a:t>
            </a:r>
            <a:r>
              <a:rPr sz="1400" spc="-65" dirty="0">
                <a:latin typeface="Georgia"/>
                <a:cs typeface="Georgia"/>
              </a:rPr>
              <a:t>TLS/SSL,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00"/>
              </a:lnSpc>
            </a:pPr>
            <a:r>
              <a:rPr sz="1400" spc="-30" dirty="0">
                <a:latin typeface="Georgia"/>
                <a:cs typeface="Georgia"/>
              </a:rPr>
              <a:t>Credentials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017" y="2556544"/>
            <a:ext cx="1061085" cy="951230"/>
          </a:xfrm>
          <a:custGeom>
            <a:avLst/>
            <a:gdLst/>
            <a:ahLst/>
            <a:cxnLst/>
            <a:rect l="l" t="t" r="r" b="b"/>
            <a:pathLst>
              <a:path w="1061085" h="951229">
                <a:moveTo>
                  <a:pt x="0" y="475499"/>
                </a:moveTo>
                <a:lnTo>
                  <a:pt x="237749" y="0"/>
                </a:lnTo>
                <a:lnTo>
                  <a:pt x="823048" y="0"/>
                </a:lnTo>
                <a:lnTo>
                  <a:pt x="1060797" y="475499"/>
                </a:lnTo>
                <a:lnTo>
                  <a:pt x="823048" y="950998"/>
                </a:lnTo>
                <a:lnTo>
                  <a:pt x="237749" y="950998"/>
                </a:lnTo>
                <a:lnTo>
                  <a:pt x="0" y="475499"/>
                </a:lnTo>
                <a:close/>
              </a:path>
            </a:pathLst>
          </a:custGeom>
          <a:ln w="28574">
            <a:solidFill>
              <a:srgbClr val="C17B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5627" y="2832268"/>
            <a:ext cx="42799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93345" marR="5080" indent="-81280">
              <a:lnSpc>
                <a:spcPts val="1420"/>
              </a:lnSpc>
              <a:spcBef>
                <a:spcPts val="160"/>
              </a:spcBef>
            </a:pPr>
            <a:r>
              <a:rPr sz="1200" b="1" spc="-55" dirty="0">
                <a:latin typeface="Trebuchet MS"/>
                <a:cs typeface="Trebuchet MS"/>
              </a:rPr>
              <a:t>Config  </a:t>
            </a:r>
            <a:r>
              <a:rPr sz="1200" b="1" spc="-40" dirty="0">
                <a:latin typeface="Trebuchet MS"/>
                <a:cs typeface="Trebuchet MS"/>
              </a:rPr>
              <a:t>Mgr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1453" y="2245701"/>
            <a:ext cx="3182620" cy="107759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84450" marR="267970" indent="-81915">
              <a:lnSpc>
                <a:spcPts val="1420"/>
              </a:lnSpc>
              <a:spcBef>
                <a:spcPts val="160"/>
              </a:spcBef>
            </a:pPr>
            <a:r>
              <a:rPr sz="1200" b="1" spc="-65" dirty="0">
                <a:latin typeface="Trebuchet MS"/>
                <a:cs typeface="Trebuchet MS"/>
              </a:rPr>
              <a:t>Secret  </a:t>
            </a:r>
            <a:r>
              <a:rPr sz="1200" b="1" spc="-40" dirty="0">
                <a:latin typeface="Trebuchet MS"/>
                <a:cs typeface="Trebuchet MS"/>
              </a:rPr>
              <a:t>Mgr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664"/>
              </a:lnSpc>
              <a:spcBef>
                <a:spcPts val="400"/>
              </a:spcBef>
              <a:tabLst>
                <a:tab pos="1449070" algn="l"/>
                <a:tab pos="3169285" algn="l"/>
              </a:tabLst>
            </a:pPr>
            <a:r>
              <a:rPr sz="1400" spc="-25" dirty="0">
                <a:latin typeface="Georgia"/>
                <a:cs typeface="Georgia"/>
              </a:rPr>
              <a:t>Configs,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Service	</a:t>
            </a:r>
            <a:r>
              <a:rPr sz="1400" u="heavy" spc="-35" dirty="0">
                <a:uFill>
                  <a:solidFill>
                    <a:srgbClr val="A54D79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  <a:p>
            <a:pPr marL="12700" marR="1796414">
              <a:lnSpc>
                <a:spcPts val="1650"/>
              </a:lnSpc>
              <a:spcBef>
                <a:spcPts val="65"/>
              </a:spcBef>
            </a:pPr>
            <a:r>
              <a:rPr sz="1400" spc="-30" dirty="0">
                <a:latin typeface="Georgia"/>
                <a:cs typeface="Georgia"/>
              </a:rPr>
              <a:t>Discovery,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Service  </a:t>
            </a:r>
            <a:r>
              <a:rPr sz="1400" spc="-25" dirty="0">
                <a:latin typeface="Georgia"/>
                <a:cs typeface="Georgia"/>
              </a:rPr>
              <a:t>Gateway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85593" y="3133718"/>
            <a:ext cx="1061085" cy="951230"/>
          </a:xfrm>
          <a:custGeom>
            <a:avLst/>
            <a:gdLst/>
            <a:ahLst/>
            <a:cxnLst/>
            <a:rect l="l" t="t" r="r" b="b"/>
            <a:pathLst>
              <a:path w="1061085" h="951229">
                <a:moveTo>
                  <a:pt x="0" y="475499"/>
                </a:moveTo>
                <a:lnTo>
                  <a:pt x="237749" y="0"/>
                </a:lnTo>
                <a:lnTo>
                  <a:pt x="823048" y="0"/>
                </a:lnTo>
                <a:lnTo>
                  <a:pt x="1060797" y="475499"/>
                </a:lnTo>
                <a:lnTo>
                  <a:pt x="823048" y="950998"/>
                </a:lnTo>
                <a:lnTo>
                  <a:pt x="237749" y="950998"/>
                </a:lnTo>
                <a:lnTo>
                  <a:pt x="0" y="475499"/>
                </a:lnTo>
                <a:close/>
              </a:path>
            </a:pathLst>
          </a:custGeom>
          <a:ln w="28574">
            <a:solidFill>
              <a:srgbClr val="6EA8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52370" y="3499932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Trebuchet MS"/>
                <a:cs typeface="Trebuchet MS"/>
              </a:rPr>
              <a:t>Alerting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3373" y="1382134"/>
            <a:ext cx="4241165" cy="3023870"/>
            <a:chOff x="873373" y="1382134"/>
            <a:chExt cx="4241165" cy="3023870"/>
          </a:xfrm>
        </p:grpSpPr>
        <p:sp>
          <p:nvSpPr>
            <p:cNvPr id="13" name="object 13"/>
            <p:cNvSpPr/>
            <p:nvPr/>
          </p:nvSpPr>
          <p:spPr>
            <a:xfrm>
              <a:off x="882898" y="3862542"/>
              <a:ext cx="2326005" cy="533400"/>
            </a:xfrm>
            <a:custGeom>
              <a:avLst/>
              <a:gdLst/>
              <a:ahLst/>
              <a:cxnLst/>
              <a:rect l="l" t="t" r="r" b="b"/>
              <a:pathLst>
                <a:path w="2326005" h="533400">
                  <a:moveTo>
                    <a:pt x="2325595" y="0"/>
                  </a:moveTo>
                  <a:lnTo>
                    <a:pt x="1792196" y="533398"/>
                  </a:lnTo>
                </a:path>
                <a:path w="2326005" h="533400">
                  <a:moveTo>
                    <a:pt x="1792196" y="533398"/>
                  </a:moveTo>
                  <a:lnTo>
                    <a:pt x="0" y="533398"/>
                  </a:lnTo>
                </a:path>
              </a:pathLst>
            </a:custGeom>
            <a:ln w="19049">
              <a:solidFill>
                <a:srgbClr val="6EA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9016" y="1396422"/>
              <a:ext cx="1061085" cy="951230"/>
            </a:xfrm>
            <a:custGeom>
              <a:avLst/>
              <a:gdLst/>
              <a:ahLst/>
              <a:cxnLst/>
              <a:rect l="l" t="t" r="r" b="b"/>
              <a:pathLst>
                <a:path w="1061085" h="951230">
                  <a:moveTo>
                    <a:pt x="0" y="475499"/>
                  </a:moveTo>
                  <a:lnTo>
                    <a:pt x="237749" y="0"/>
                  </a:lnTo>
                  <a:lnTo>
                    <a:pt x="823048" y="0"/>
                  </a:lnTo>
                  <a:lnTo>
                    <a:pt x="1060797" y="475499"/>
                  </a:lnTo>
                  <a:lnTo>
                    <a:pt x="823048" y="950998"/>
                  </a:lnTo>
                  <a:lnTo>
                    <a:pt x="237749" y="950998"/>
                  </a:lnTo>
                  <a:lnTo>
                    <a:pt x="0" y="475499"/>
                  </a:lnTo>
                  <a:close/>
                </a:path>
              </a:pathLst>
            </a:custGeom>
            <a:ln w="28574">
              <a:solidFill>
                <a:srgbClr val="F0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0276" y="3865160"/>
            <a:ext cx="10731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45" dirty="0">
                <a:latin typeface="Georgia"/>
                <a:cs typeface="Georgia"/>
              </a:rPr>
              <a:t>Early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warning  </a:t>
            </a:r>
            <a:r>
              <a:rPr sz="1400" spc="-50" dirty="0">
                <a:latin typeface="Georgia"/>
                <a:cs typeface="Georgia"/>
              </a:rPr>
              <a:t>system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2802" y="1762642"/>
            <a:ext cx="513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latin typeface="Trebuchet MS"/>
                <a:cs typeface="Trebuchet MS"/>
              </a:rPr>
              <a:t>Logging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87764" y="1063985"/>
            <a:ext cx="2326005" cy="533400"/>
          </a:xfrm>
          <a:custGeom>
            <a:avLst/>
            <a:gdLst/>
            <a:ahLst/>
            <a:cxnLst/>
            <a:rect l="l" t="t" r="r" b="b"/>
            <a:pathLst>
              <a:path w="2326004" h="533400">
                <a:moveTo>
                  <a:pt x="0" y="533398"/>
                </a:moveTo>
                <a:lnTo>
                  <a:pt x="533398" y="0"/>
                </a:lnTo>
              </a:path>
              <a:path w="2326004" h="533400">
                <a:moveTo>
                  <a:pt x="533398" y="0"/>
                </a:moveTo>
                <a:lnTo>
                  <a:pt x="2325595" y="0"/>
                </a:lnTo>
              </a:path>
            </a:pathLst>
          </a:custGeom>
          <a:ln w="19049">
            <a:solidFill>
              <a:srgbClr val="F0C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83382" y="1060520"/>
            <a:ext cx="167068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7940" algn="r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Georgia"/>
                <a:cs typeface="Georgia"/>
              </a:rPr>
              <a:t>One </a:t>
            </a:r>
            <a:r>
              <a:rPr sz="1400" spc="-35" dirty="0">
                <a:latin typeface="Georgia"/>
                <a:cs typeface="Georgia"/>
              </a:rPr>
              <a:t>place </a:t>
            </a:r>
            <a:r>
              <a:rPr sz="1400" spc="-25" dirty="0">
                <a:latin typeface="Georgia"/>
                <a:cs typeface="Georgia"/>
              </a:rPr>
              <a:t>for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all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logs, 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cross-reference</a:t>
            </a:r>
            <a:r>
              <a:rPr sz="1400" spc="-8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events 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from </a:t>
            </a:r>
            <a:r>
              <a:rPr sz="1400" spc="-50" dirty="0">
                <a:latin typeface="Georgia"/>
                <a:cs typeface="Georgia"/>
              </a:rPr>
              <a:t>many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servers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87764" y="1969971"/>
            <a:ext cx="1061085" cy="951230"/>
          </a:xfrm>
          <a:custGeom>
            <a:avLst/>
            <a:gdLst/>
            <a:ahLst/>
            <a:cxnLst/>
            <a:rect l="l" t="t" r="r" b="b"/>
            <a:pathLst>
              <a:path w="1061085" h="951230">
                <a:moveTo>
                  <a:pt x="0" y="475499"/>
                </a:moveTo>
                <a:lnTo>
                  <a:pt x="237749" y="0"/>
                </a:lnTo>
                <a:lnTo>
                  <a:pt x="823048" y="0"/>
                </a:lnTo>
                <a:lnTo>
                  <a:pt x="1060797" y="475499"/>
                </a:lnTo>
                <a:lnTo>
                  <a:pt x="823048" y="950998"/>
                </a:lnTo>
                <a:lnTo>
                  <a:pt x="237749" y="950998"/>
                </a:lnTo>
                <a:lnTo>
                  <a:pt x="0" y="475499"/>
                </a:lnTo>
                <a:close/>
              </a:path>
            </a:pathLst>
          </a:custGeom>
          <a:ln w="28574">
            <a:solidFill>
              <a:srgbClr val="DF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64138" y="2336188"/>
            <a:ext cx="5086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latin typeface="Trebuchet MS"/>
                <a:cs typeface="Trebuchet MS"/>
              </a:rPr>
              <a:t>Monitor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6387" y="1980245"/>
            <a:ext cx="2317115" cy="258445"/>
          </a:xfrm>
          <a:custGeom>
            <a:avLst/>
            <a:gdLst/>
            <a:ahLst/>
            <a:cxnLst/>
            <a:rect l="l" t="t" r="r" b="b"/>
            <a:pathLst>
              <a:path w="2317115" h="258444">
                <a:moveTo>
                  <a:pt x="0" y="257999"/>
                </a:moveTo>
                <a:lnTo>
                  <a:pt x="524698" y="0"/>
                </a:lnTo>
              </a:path>
              <a:path w="2317115" h="258444">
                <a:moveTo>
                  <a:pt x="524723" y="77"/>
                </a:moveTo>
                <a:lnTo>
                  <a:pt x="2316920" y="77"/>
                </a:lnTo>
              </a:path>
            </a:pathLst>
          </a:custGeom>
          <a:ln w="19049">
            <a:solidFill>
              <a:srgbClr val="DF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43556" y="1988320"/>
            <a:ext cx="124142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1120" algn="r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Georgia"/>
                <a:cs typeface="Georgia"/>
              </a:rPr>
              <a:t>Mind</a:t>
            </a:r>
            <a:r>
              <a:rPr sz="1400" spc="-35" dirty="0">
                <a:latin typeface="Georgia"/>
                <a:cs typeface="Georgia"/>
              </a:rPr>
              <a:t> the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store, 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early warning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of</a:t>
            </a:r>
            <a:endParaRPr sz="1400">
              <a:latin typeface="Georgia"/>
              <a:cs typeface="Georgia"/>
            </a:endParaRPr>
          </a:p>
          <a:p>
            <a:pPr marR="5080" algn="r">
              <a:lnSpc>
                <a:spcPts val="1600"/>
              </a:lnSpc>
            </a:pPr>
            <a:r>
              <a:rPr sz="1400" spc="-40" dirty="0">
                <a:latin typeface="Georgia"/>
                <a:cs typeface="Georgia"/>
              </a:rPr>
              <a:t>problems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87764" y="3133718"/>
            <a:ext cx="1061085" cy="951230"/>
          </a:xfrm>
          <a:custGeom>
            <a:avLst/>
            <a:gdLst/>
            <a:ahLst/>
            <a:cxnLst/>
            <a:rect l="l" t="t" r="r" b="b"/>
            <a:pathLst>
              <a:path w="1061085" h="951229">
                <a:moveTo>
                  <a:pt x="0" y="475499"/>
                </a:moveTo>
                <a:lnTo>
                  <a:pt x="237749" y="0"/>
                </a:lnTo>
                <a:lnTo>
                  <a:pt x="823048" y="0"/>
                </a:lnTo>
                <a:lnTo>
                  <a:pt x="1060797" y="475499"/>
                </a:lnTo>
                <a:lnTo>
                  <a:pt x="823048" y="950998"/>
                </a:lnTo>
                <a:lnTo>
                  <a:pt x="237749" y="950998"/>
                </a:lnTo>
                <a:lnTo>
                  <a:pt x="0" y="475499"/>
                </a:lnTo>
                <a:close/>
              </a:path>
            </a:pathLst>
          </a:custGeom>
          <a:ln w="28574">
            <a:solidFill>
              <a:srgbClr val="69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86897" y="3499932"/>
            <a:ext cx="262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Trebuchet MS"/>
                <a:cs typeface="Trebuchet MS"/>
              </a:rPr>
              <a:t>IAM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39888" y="2943143"/>
            <a:ext cx="2334895" cy="432434"/>
          </a:xfrm>
          <a:custGeom>
            <a:avLst/>
            <a:gdLst/>
            <a:ahLst/>
            <a:cxnLst/>
            <a:rect l="l" t="t" r="r" b="b"/>
            <a:pathLst>
              <a:path w="2334895" h="432435">
                <a:moveTo>
                  <a:pt x="0" y="431999"/>
                </a:moveTo>
                <a:lnTo>
                  <a:pt x="542098" y="0"/>
                </a:lnTo>
              </a:path>
              <a:path w="2334895" h="432435">
                <a:moveTo>
                  <a:pt x="542123" y="124"/>
                </a:moveTo>
                <a:lnTo>
                  <a:pt x="2334320" y="124"/>
                </a:lnTo>
              </a:path>
            </a:pathLst>
          </a:custGeom>
          <a:ln w="19049">
            <a:solidFill>
              <a:srgbClr val="69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13706" y="2938056"/>
            <a:ext cx="14522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8105">
              <a:lnSpc>
                <a:spcPts val="1650"/>
              </a:lnSpc>
              <a:spcBef>
                <a:spcPts val="180"/>
              </a:spcBef>
            </a:pPr>
            <a:r>
              <a:rPr sz="1400" spc="-15" dirty="0">
                <a:latin typeface="Georgia"/>
                <a:cs typeface="Georgia"/>
              </a:rPr>
              <a:t>Control </a:t>
            </a:r>
            <a:r>
              <a:rPr sz="1400" spc="-50" dirty="0">
                <a:latin typeface="Georgia"/>
                <a:cs typeface="Georgia"/>
              </a:rPr>
              <a:t>access </a:t>
            </a:r>
            <a:r>
              <a:rPr sz="1400" spc="-25" dirty="0">
                <a:latin typeface="Georgia"/>
                <a:cs typeface="Georgia"/>
              </a:rPr>
              <a:t>for  </a:t>
            </a:r>
            <a:r>
              <a:rPr sz="1400" spc="-45" dirty="0">
                <a:latin typeface="Georgia"/>
                <a:cs typeface="Georgia"/>
              </a:rPr>
              <a:t>machines </a:t>
            </a:r>
            <a:r>
              <a:rPr sz="1400" spc="40" dirty="0">
                <a:latin typeface="Georgia"/>
                <a:cs typeface="Georgia"/>
              </a:rPr>
              <a:t>&amp;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people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39017" y="3716667"/>
            <a:ext cx="1061085" cy="951230"/>
          </a:xfrm>
          <a:custGeom>
            <a:avLst/>
            <a:gdLst/>
            <a:ahLst/>
            <a:cxnLst/>
            <a:rect l="l" t="t" r="r" b="b"/>
            <a:pathLst>
              <a:path w="1061085" h="951229">
                <a:moveTo>
                  <a:pt x="0" y="475499"/>
                </a:moveTo>
                <a:lnTo>
                  <a:pt x="237749" y="0"/>
                </a:lnTo>
                <a:lnTo>
                  <a:pt x="823048" y="0"/>
                </a:lnTo>
                <a:lnTo>
                  <a:pt x="1060797" y="475499"/>
                </a:lnTo>
                <a:lnTo>
                  <a:pt x="823048" y="950998"/>
                </a:lnTo>
                <a:lnTo>
                  <a:pt x="237749" y="950998"/>
                </a:lnTo>
                <a:lnTo>
                  <a:pt x="0" y="475499"/>
                </a:lnTo>
                <a:close/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0023" y="3992392"/>
            <a:ext cx="47879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5560">
              <a:lnSpc>
                <a:spcPts val="1420"/>
              </a:lnSpc>
              <a:spcBef>
                <a:spcPts val="160"/>
              </a:spcBef>
            </a:pPr>
            <a:r>
              <a:rPr sz="1200" b="1" spc="-60" dirty="0">
                <a:latin typeface="Trebuchet MS"/>
                <a:cs typeface="Trebuchet MS"/>
              </a:rPr>
              <a:t>Image  </a:t>
            </a:r>
            <a:r>
              <a:rPr sz="1200" b="1" spc="-70" dirty="0">
                <a:latin typeface="Trebuchet MS"/>
                <a:cs typeface="Trebuchet MS"/>
              </a:rPr>
              <a:t>Builder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24089" y="4351966"/>
            <a:ext cx="2326005" cy="533400"/>
          </a:xfrm>
          <a:custGeom>
            <a:avLst/>
            <a:gdLst/>
            <a:ahLst/>
            <a:cxnLst/>
            <a:rect l="l" t="t" r="r" b="b"/>
            <a:pathLst>
              <a:path w="2326004" h="533400">
                <a:moveTo>
                  <a:pt x="0" y="0"/>
                </a:moveTo>
                <a:lnTo>
                  <a:pt x="533398" y="533398"/>
                </a:lnTo>
              </a:path>
              <a:path w="2326004" h="533400">
                <a:moveTo>
                  <a:pt x="533423" y="533398"/>
                </a:moveTo>
                <a:lnTo>
                  <a:pt x="2325620" y="533398"/>
                </a:lnTo>
              </a:path>
            </a:pathLst>
          </a:custGeom>
          <a:ln w="19049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916085" y="4417876"/>
            <a:ext cx="13906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0640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Georgia"/>
                <a:cs typeface="Georgia"/>
              </a:rPr>
              <a:t>Consistency,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with  </a:t>
            </a:r>
            <a:r>
              <a:rPr sz="1400" spc="-55" dirty="0">
                <a:latin typeface="Georgia"/>
                <a:cs typeface="Georgia"/>
              </a:rPr>
              <a:t>base </a:t>
            </a:r>
            <a:r>
              <a:rPr sz="1400" spc="-50" dirty="0">
                <a:latin typeface="Georgia"/>
                <a:cs typeface="Georgia"/>
              </a:rPr>
              <a:t>system </a:t>
            </a:r>
            <a:r>
              <a:rPr sz="1400" spc="-25" dirty="0">
                <a:latin typeface="Georgia"/>
                <a:cs typeface="Georgia"/>
              </a:rPr>
              <a:t>for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all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997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Our</a:t>
            </a:r>
            <a:r>
              <a:rPr sz="2800" spc="-95" dirty="0"/>
              <a:t> </a:t>
            </a:r>
            <a:r>
              <a:rPr sz="2800" spc="-5" dirty="0"/>
              <a:t>Solution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18604" y="1704191"/>
            <a:ext cx="1230685" cy="174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0467" y="1704171"/>
            <a:ext cx="1173444" cy="1745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6516" y="2019886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4" h="1104264">
                <a:moveTo>
                  <a:pt x="0" y="402021"/>
                </a:moveTo>
                <a:lnTo>
                  <a:pt x="402024" y="402021"/>
                </a:lnTo>
                <a:lnTo>
                  <a:pt x="402024" y="0"/>
                </a:lnTo>
                <a:lnTo>
                  <a:pt x="701673" y="0"/>
                </a:lnTo>
                <a:lnTo>
                  <a:pt x="701673" y="402021"/>
                </a:lnTo>
                <a:lnTo>
                  <a:pt x="1103697" y="402021"/>
                </a:lnTo>
                <a:lnTo>
                  <a:pt x="1103697" y="701683"/>
                </a:lnTo>
                <a:lnTo>
                  <a:pt x="701673" y="701683"/>
                </a:lnTo>
                <a:lnTo>
                  <a:pt x="701673" y="1103707"/>
                </a:lnTo>
                <a:lnTo>
                  <a:pt x="402024" y="1103707"/>
                </a:lnTo>
                <a:lnTo>
                  <a:pt x="402024" y="701683"/>
                </a:lnTo>
                <a:lnTo>
                  <a:pt x="0" y="701683"/>
                </a:lnTo>
                <a:lnTo>
                  <a:pt x="0" y="4020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354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New</a:t>
            </a:r>
            <a:r>
              <a:rPr sz="2800" spc="-90" dirty="0"/>
              <a:t> </a:t>
            </a:r>
            <a:r>
              <a:rPr sz="2800" spc="-5" dirty="0"/>
              <a:t>Approach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957094" y="3793842"/>
            <a:ext cx="3230245" cy="758825"/>
          </a:xfrm>
          <a:prstGeom prst="rect">
            <a:avLst/>
          </a:prstGeom>
          <a:solidFill>
            <a:srgbClr val="C8DAF7"/>
          </a:solidFill>
          <a:ln w="28574">
            <a:solidFill>
              <a:srgbClr val="1154C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Image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Builder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7094" y="2858444"/>
            <a:ext cx="3230245" cy="758825"/>
          </a:xfrm>
          <a:prstGeom prst="rect">
            <a:avLst/>
          </a:prstGeom>
          <a:solidFill>
            <a:srgbClr val="D8D1E8"/>
          </a:solidFill>
          <a:ln w="28574">
            <a:solidFill>
              <a:srgbClr val="674DA7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Infrastructure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Manager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7094" y="1935783"/>
            <a:ext cx="3230245" cy="758825"/>
          </a:xfrm>
          <a:prstGeom prst="rect">
            <a:avLst/>
          </a:prstGeom>
          <a:solidFill>
            <a:srgbClr val="E6B8AE"/>
          </a:solidFill>
          <a:ln w="28574">
            <a:solidFill>
              <a:srgbClr val="A51C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49022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Instance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Provisioner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0695" y="2924244"/>
            <a:ext cx="4803140" cy="281305"/>
            <a:chOff x="2170695" y="2924244"/>
            <a:chExt cx="4803140" cy="281305"/>
          </a:xfrm>
        </p:grpSpPr>
        <p:sp>
          <p:nvSpPr>
            <p:cNvPr id="3" name="object 3"/>
            <p:cNvSpPr/>
            <p:nvPr/>
          </p:nvSpPr>
          <p:spPr>
            <a:xfrm>
              <a:off x="2294695" y="3064718"/>
              <a:ext cx="4554855" cy="0"/>
            </a:xfrm>
            <a:custGeom>
              <a:avLst/>
              <a:gdLst/>
              <a:ahLst/>
              <a:cxnLst/>
              <a:rect l="l" t="t" r="r" b="b"/>
              <a:pathLst>
                <a:path w="4554855">
                  <a:moveTo>
                    <a:pt x="0" y="0"/>
                  </a:moveTo>
                  <a:lnTo>
                    <a:pt x="4554590" y="0"/>
                  </a:lnTo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80220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5">
                  <a:moveTo>
                    <a:pt x="130949" y="261899"/>
                  </a:moveTo>
                  <a:lnTo>
                    <a:pt x="79977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lnTo>
                    <a:pt x="10290" y="79976"/>
                  </a:lnTo>
                  <a:lnTo>
                    <a:pt x="38358" y="38349"/>
                  </a:lnTo>
                  <a:lnTo>
                    <a:pt x="79977" y="10290"/>
                  </a:lnTo>
                  <a:lnTo>
                    <a:pt x="130949" y="0"/>
                  </a:lnTo>
                  <a:lnTo>
                    <a:pt x="156615" y="2539"/>
                  </a:lnTo>
                  <a:lnTo>
                    <a:pt x="203600" y="22000"/>
                  </a:lnTo>
                  <a:lnTo>
                    <a:pt x="239897" y="58292"/>
                  </a:lnTo>
                  <a:lnTo>
                    <a:pt x="259359" y="105283"/>
                  </a:lnTo>
                  <a:lnTo>
                    <a:pt x="261899" y="130949"/>
                  </a:lnTo>
                  <a:lnTo>
                    <a:pt x="251608" y="181922"/>
                  </a:lnTo>
                  <a:lnTo>
                    <a:pt x="223545" y="223546"/>
                  </a:lnTo>
                  <a:lnTo>
                    <a:pt x="181921" y="251609"/>
                  </a:lnTo>
                  <a:lnTo>
                    <a:pt x="130949" y="2618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0220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5">
                  <a:moveTo>
                    <a:pt x="0" y="130949"/>
                  </a:moveTo>
                  <a:lnTo>
                    <a:pt x="10290" y="79976"/>
                  </a:lnTo>
                  <a:lnTo>
                    <a:pt x="38353" y="38353"/>
                  </a:lnTo>
                  <a:lnTo>
                    <a:pt x="79977" y="10290"/>
                  </a:lnTo>
                  <a:lnTo>
                    <a:pt x="130949" y="0"/>
                  </a:lnTo>
                  <a:lnTo>
                    <a:pt x="181061" y="9968"/>
                  </a:lnTo>
                  <a:lnTo>
                    <a:pt x="223544" y="38349"/>
                  </a:lnTo>
                  <a:lnTo>
                    <a:pt x="251931" y="80834"/>
                  </a:lnTo>
                  <a:lnTo>
                    <a:pt x="261899" y="130949"/>
                  </a:lnTo>
                  <a:lnTo>
                    <a:pt x="251608" y="181922"/>
                  </a:lnTo>
                  <a:lnTo>
                    <a:pt x="223545" y="223546"/>
                  </a:lnTo>
                  <a:lnTo>
                    <a:pt x="181921" y="251609"/>
                  </a:lnTo>
                  <a:lnTo>
                    <a:pt x="130949" y="261899"/>
                  </a:lnTo>
                  <a:lnTo>
                    <a:pt x="79977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close/>
                </a:path>
              </a:pathLst>
            </a:custGeom>
            <a:ln w="1904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1041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130949" y="261899"/>
                  </a:moveTo>
                  <a:lnTo>
                    <a:pt x="79976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lnTo>
                    <a:pt x="10290" y="79976"/>
                  </a:lnTo>
                  <a:lnTo>
                    <a:pt x="38357" y="38349"/>
                  </a:lnTo>
                  <a:lnTo>
                    <a:pt x="79976" y="10290"/>
                  </a:lnTo>
                  <a:lnTo>
                    <a:pt x="130949" y="0"/>
                  </a:lnTo>
                  <a:lnTo>
                    <a:pt x="156615" y="2539"/>
                  </a:lnTo>
                  <a:lnTo>
                    <a:pt x="203607" y="22000"/>
                  </a:lnTo>
                  <a:lnTo>
                    <a:pt x="239898" y="58292"/>
                  </a:lnTo>
                  <a:lnTo>
                    <a:pt x="259359" y="105283"/>
                  </a:lnTo>
                  <a:lnTo>
                    <a:pt x="261899" y="130949"/>
                  </a:lnTo>
                  <a:lnTo>
                    <a:pt x="251609" y="181922"/>
                  </a:lnTo>
                  <a:lnTo>
                    <a:pt x="223546" y="223546"/>
                  </a:lnTo>
                  <a:lnTo>
                    <a:pt x="181922" y="251609"/>
                  </a:lnTo>
                  <a:lnTo>
                    <a:pt x="130949" y="2618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41040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0" y="130949"/>
                  </a:moveTo>
                  <a:lnTo>
                    <a:pt x="10290" y="79976"/>
                  </a:lnTo>
                  <a:lnTo>
                    <a:pt x="38353" y="38353"/>
                  </a:lnTo>
                  <a:lnTo>
                    <a:pt x="79976" y="10290"/>
                  </a:lnTo>
                  <a:lnTo>
                    <a:pt x="130949" y="0"/>
                  </a:lnTo>
                  <a:lnTo>
                    <a:pt x="181065" y="9968"/>
                  </a:lnTo>
                  <a:lnTo>
                    <a:pt x="223549" y="38349"/>
                  </a:lnTo>
                  <a:lnTo>
                    <a:pt x="251930" y="80834"/>
                  </a:lnTo>
                  <a:lnTo>
                    <a:pt x="261899" y="130949"/>
                  </a:lnTo>
                  <a:lnTo>
                    <a:pt x="251609" y="181922"/>
                  </a:lnTo>
                  <a:lnTo>
                    <a:pt x="223546" y="223546"/>
                  </a:lnTo>
                  <a:lnTo>
                    <a:pt x="181922" y="251609"/>
                  </a:lnTo>
                  <a:lnTo>
                    <a:pt x="130949" y="261899"/>
                  </a:lnTo>
                  <a:lnTo>
                    <a:pt x="79976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close/>
                </a:path>
              </a:pathLst>
            </a:custGeom>
            <a:ln w="1904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1861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130949" y="261899"/>
                  </a:moveTo>
                  <a:lnTo>
                    <a:pt x="79976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lnTo>
                    <a:pt x="10290" y="79976"/>
                  </a:lnTo>
                  <a:lnTo>
                    <a:pt x="38357" y="38349"/>
                  </a:lnTo>
                  <a:lnTo>
                    <a:pt x="79976" y="10290"/>
                  </a:lnTo>
                  <a:lnTo>
                    <a:pt x="130949" y="0"/>
                  </a:lnTo>
                  <a:lnTo>
                    <a:pt x="156612" y="2539"/>
                  </a:lnTo>
                  <a:lnTo>
                    <a:pt x="203596" y="22000"/>
                  </a:lnTo>
                  <a:lnTo>
                    <a:pt x="239898" y="58292"/>
                  </a:lnTo>
                  <a:lnTo>
                    <a:pt x="259359" y="105283"/>
                  </a:lnTo>
                  <a:lnTo>
                    <a:pt x="261899" y="130949"/>
                  </a:lnTo>
                  <a:lnTo>
                    <a:pt x="251609" y="181922"/>
                  </a:lnTo>
                  <a:lnTo>
                    <a:pt x="223546" y="223546"/>
                  </a:lnTo>
                  <a:lnTo>
                    <a:pt x="181922" y="251609"/>
                  </a:lnTo>
                  <a:lnTo>
                    <a:pt x="130949" y="2618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1861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0" y="130949"/>
                  </a:moveTo>
                  <a:lnTo>
                    <a:pt x="10290" y="79976"/>
                  </a:lnTo>
                  <a:lnTo>
                    <a:pt x="38353" y="38353"/>
                  </a:lnTo>
                  <a:lnTo>
                    <a:pt x="79976" y="10290"/>
                  </a:lnTo>
                  <a:lnTo>
                    <a:pt x="130949" y="0"/>
                  </a:lnTo>
                  <a:lnTo>
                    <a:pt x="181055" y="9968"/>
                  </a:lnTo>
                  <a:lnTo>
                    <a:pt x="223549" y="38349"/>
                  </a:lnTo>
                  <a:lnTo>
                    <a:pt x="251930" y="80834"/>
                  </a:lnTo>
                  <a:lnTo>
                    <a:pt x="261899" y="130949"/>
                  </a:lnTo>
                  <a:lnTo>
                    <a:pt x="251609" y="181922"/>
                  </a:lnTo>
                  <a:lnTo>
                    <a:pt x="223546" y="223546"/>
                  </a:lnTo>
                  <a:lnTo>
                    <a:pt x="181922" y="251609"/>
                  </a:lnTo>
                  <a:lnTo>
                    <a:pt x="130949" y="261899"/>
                  </a:lnTo>
                  <a:lnTo>
                    <a:pt x="79976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close/>
                </a:path>
              </a:pathLst>
            </a:custGeom>
            <a:ln w="1904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197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Image </a:t>
            </a:r>
            <a:r>
              <a:rPr sz="2800" spc="-10" dirty="0"/>
              <a:t>Builder </a:t>
            </a:r>
            <a:r>
              <a:rPr sz="2800" dirty="0"/>
              <a:t>- </a:t>
            </a:r>
            <a:r>
              <a:rPr sz="2800" spc="-10" dirty="0"/>
              <a:t>Packer </a:t>
            </a:r>
            <a:r>
              <a:rPr sz="2800" dirty="0"/>
              <a:t>+</a:t>
            </a:r>
            <a:r>
              <a:rPr sz="2800" spc="-95" dirty="0"/>
              <a:t> </a:t>
            </a:r>
            <a:r>
              <a:rPr sz="2800" spc="-5" dirty="0"/>
              <a:t>Ansible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C8DAF7"/>
          </a:solidFill>
          <a:ln w="28574">
            <a:solidFill>
              <a:srgbClr val="1154C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6386" y="2011691"/>
            <a:ext cx="88836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6200" algn="just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Packer  Starts  Instance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2050" y="2011691"/>
            <a:ext cx="107569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1270" algn="ct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Ansible  Provisions  Instance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2746" y="2011691"/>
            <a:ext cx="93980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0160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Packer  Converts  to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90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Image </a:t>
            </a:r>
            <a:r>
              <a:rPr sz="2800" spc="-10" dirty="0"/>
              <a:t>Builder </a:t>
            </a:r>
            <a:r>
              <a:rPr sz="2800" dirty="0"/>
              <a:t>-</a:t>
            </a:r>
            <a:r>
              <a:rPr sz="2800" spc="-90" dirty="0"/>
              <a:t> </a:t>
            </a:r>
            <a:r>
              <a:rPr sz="2800" spc="-5" dirty="0"/>
              <a:t>Ansible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3717290" cy="730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Why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Ansible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What does Ansible do for</a:t>
            </a:r>
            <a:r>
              <a:rPr sz="20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us?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C8DAF7"/>
          </a:solidFill>
          <a:ln w="28574">
            <a:solidFill>
              <a:srgbClr val="1154C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00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Image </a:t>
            </a:r>
            <a:r>
              <a:rPr sz="2800" spc="-10" dirty="0"/>
              <a:t>Builder </a:t>
            </a:r>
            <a:r>
              <a:rPr sz="2800" dirty="0"/>
              <a:t>- </a:t>
            </a:r>
            <a:r>
              <a:rPr sz="2800" spc="-10" dirty="0"/>
              <a:t>Ansible Example </a:t>
            </a:r>
            <a:r>
              <a:rPr sz="2800" dirty="0"/>
              <a:t>- </a:t>
            </a:r>
            <a:r>
              <a:rPr sz="2800" spc="-5" dirty="0"/>
              <a:t>Rails</a:t>
            </a:r>
            <a:r>
              <a:rPr sz="2800" spc="-80" dirty="0"/>
              <a:t> </a:t>
            </a:r>
            <a:r>
              <a:rPr sz="2800" spc="-5" dirty="0"/>
              <a:t>App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79107" y="1635821"/>
            <a:ext cx="1922780" cy="101219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414655" marR="407670" indent="202565">
              <a:lnSpc>
                <a:spcPct val="100699"/>
              </a:lnSpc>
              <a:spcBef>
                <a:spcPts val="1720"/>
              </a:spcBef>
            </a:pPr>
            <a:r>
              <a:rPr sz="1800" spc="-5" dirty="0">
                <a:latin typeface="Arial"/>
                <a:cs typeface="Arial"/>
              </a:rPr>
              <a:t>Create  Directories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9107" y="3172293"/>
            <a:ext cx="1922780" cy="101219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338455" marR="333375" indent="234950">
              <a:lnSpc>
                <a:spcPct val="100699"/>
              </a:lnSpc>
              <a:spcBef>
                <a:spcPts val="1720"/>
              </a:spcBef>
            </a:pPr>
            <a:r>
              <a:rPr sz="1800" spc="-5" dirty="0">
                <a:latin typeface="Arial"/>
                <a:cs typeface="Arial"/>
              </a:rPr>
              <a:t>Set File  Permissions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2490" y="1635821"/>
            <a:ext cx="1922780" cy="101219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446405" marR="165100" indent="-280035">
              <a:lnSpc>
                <a:spcPct val="100699"/>
              </a:lnSpc>
              <a:spcBef>
                <a:spcPts val="1720"/>
              </a:spcBef>
            </a:pPr>
            <a:r>
              <a:rPr sz="1800" spc="-5" dirty="0">
                <a:latin typeface="Arial"/>
                <a:cs typeface="Arial"/>
              </a:rPr>
              <a:t>Setup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SystemD  Service(s)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2490" y="3172293"/>
            <a:ext cx="1922780" cy="101219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662305" marR="401955" indent="-254635">
              <a:lnSpc>
                <a:spcPct val="100699"/>
              </a:lnSpc>
              <a:spcBef>
                <a:spcPts val="1720"/>
              </a:spcBef>
            </a:pPr>
            <a:r>
              <a:rPr sz="1800" spc="-5" dirty="0">
                <a:latin typeface="Arial"/>
                <a:cs typeface="Arial"/>
              </a:rPr>
              <a:t>Connect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  Puma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C8DAF7"/>
          </a:solidFill>
          <a:ln w="28574">
            <a:solidFill>
              <a:srgbClr val="1154C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31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Image </a:t>
            </a:r>
            <a:r>
              <a:rPr sz="2800" spc="-10" dirty="0"/>
              <a:t>Builder </a:t>
            </a:r>
            <a:r>
              <a:rPr sz="2800" dirty="0"/>
              <a:t>-</a:t>
            </a:r>
            <a:r>
              <a:rPr sz="2800" spc="-90" dirty="0"/>
              <a:t> </a:t>
            </a:r>
            <a:r>
              <a:rPr sz="2800" spc="-5" dirty="0"/>
              <a:t>Packer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C8DAF7"/>
          </a:solidFill>
          <a:ln w="28574">
            <a:solidFill>
              <a:srgbClr val="1154C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9395" y="1812921"/>
            <a:ext cx="1922780" cy="101219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770255" marR="85090" indent="-680085">
              <a:lnSpc>
                <a:spcPct val="100699"/>
              </a:lnSpc>
              <a:spcBef>
                <a:spcPts val="1720"/>
              </a:spcBef>
            </a:pPr>
            <a:r>
              <a:rPr sz="1800" spc="-5" dirty="0">
                <a:latin typeface="Arial"/>
                <a:cs typeface="Arial"/>
              </a:rPr>
              <a:t>AWS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Connection  Info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1191841"/>
            <a:ext cx="1998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Consul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2165" y="1812921"/>
            <a:ext cx="1922780" cy="101219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433705" marR="427990" indent="152400">
              <a:lnSpc>
                <a:spcPct val="100699"/>
              </a:lnSpc>
              <a:spcBef>
                <a:spcPts val="1720"/>
              </a:spcBef>
            </a:pPr>
            <a:r>
              <a:rPr sz="1800" spc="-5" dirty="0">
                <a:latin typeface="Arial"/>
                <a:cs typeface="Arial"/>
              </a:rPr>
              <a:t>Ansible  Playbooks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9395" y="3129543"/>
            <a:ext cx="1922780" cy="101219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770255" marR="434340" indent="-330835">
              <a:lnSpc>
                <a:spcPct val="100699"/>
              </a:lnSpc>
              <a:spcBef>
                <a:spcPts val="1720"/>
              </a:spcBef>
            </a:pPr>
            <a:r>
              <a:rPr sz="1800" spc="-5" dirty="0">
                <a:latin typeface="Arial"/>
                <a:cs typeface="Arial"/>
              </a:rPr>
              <a:t>VirtualBox  Info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2165" y="3129543"/>
            <a:ext cx="1922780" cy="101219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528955" marR="328930" indent="-197485">
              <a:lnSpc>
                <a:spcPct val="100699"/>
              </a:lnSpc>
              <a:spcBef>
                <a:spcPts val="1720"/>
              </a:spcBef>
            </a:pPr>
            <a:r>
              <a:rPr sz="1800" spc="-5" dirty="0">
                <a:latin typeface="Arial"/>
                <a:cs typeface="Arial"/>
              </a:rPr>
              <a:t>Vagrant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Box  Creation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65695" y="348210"/>
            <a:ext cx="801357" cy="1136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487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Infrastructure </a:t>
            </a:r>
            <a:r>
              <a:rPr sz="2800" dirty="0"/>
              <a:t>Manager -</a:t>
            </a:r>
            <a:r>
              <a:rPr sz="2800" spc="-105" dirty="0"/>
              <a:t> </a:t>
            </a:r>
            <a:r>
              <a:rPr sz="2800" spc="-5" dirty="0"/>
              <a:t>Terraform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5074920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What instead of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Flexible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workflows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Support for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sz="2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providers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Easy to add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own providers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20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plugins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1E8"/>
          </a:solidFill>
          <a:ln w="28574">
            <a:solidFill>
              <a:srgbClr val="341C75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0549" y="343263"/>
            <a:ext cx="1059184" cy="105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479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Terraform </a:t>
            </a:r>
            <a:r>
              <a:rPr sz="2800" spc="-10" dirty="0"/>
              <a:t>Example </a:t>
            </a:r>
            <a:r>
              <a:rPr sz="2800" dirty="0"/>
              <a:t>-</a:t>
            </a:r>
            <a:r>
              <a:rPr sz="2800" spc="-90" dirty="0"/>
              <a:t> </a:t>
            </a:r>
            <a:r>
              <a:rPr sz="2800" spc="-5" dirty="0"/>
              <a:t>Consul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1E8"/>
          </a:solidFill>
          <a:ln w="28574">
            <a:solidFill>
              <a:srgbClr val="341C75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70695" y="2924244"/>
            <a:ext cx="4803140" cy="281305"/>
            <a:chOff x="2170695" y="2924244"/>
            <a:chExt cx="4803140" cy="281305"/>
          </a:xfrm>
        </p:grpSpPr>
        <p:sp>
          <p:nvSpPr>
            <p:cNvPr id="7" name="object 7"/>
            <p:cNvSpPr/>
            <p:nvPr/>
          </p:nvSpPr>
          <p:spPr>
            <a:xfrm>
              <a:off x="2294695" y="3064718"/>
              <a:ext cx="4554855" cy="0"/>
            </a:xfrm>
            <a:custGeom>
              <a:avLst/>
              <a:gdLst/>
              <a:ahLst/>
              <a:cxnLst/>
              <a:rect l="l" t="t" r="r" b="b"/>
              <a:pathLst>
                <a:path w="4554855">
                  <a:moveTo>
                    <a:pt x="0" y="0"/>
                  </a:moveTo>
                  <a:lnTo>
                    <a:pt x="4554590" y="0"/>
                  </a:lnTo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0220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5">
                  <a:moveTo>
                    <a:pt x="130949" y="261899"/>
                  </a:moveTo>
                  <a:lnTo>
                    <a:pt x="79977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lnTo>
                    <a:pt x="10290" y="79976"/>
                  </a:lnTo>
                  <a:lnTo>
                    <a:pt x="38358" y="38349"/>
                  </a:lnTo>
                  <a:lnTo>
                    <a:pt x="79977" y="10290"/>
                  </a:lnTo>
                  <a:lnTo>
                    <a:pt x="130949" y="0"/>
                  </a:lnTo>
                  <a:lnTo>
                    <a:pt x="156615" y="2539"/>
                  </a:lnTo>
                  <a:lnTo>
                    <a:pt x="203600" y="22000"/>
                  </a:lnTo>
                  <a:lnTo>
                    <a:pt x="239897" y="58292"/>
                  </a:lnTo>
                  <a:lnTo>
                    <a:pt x="259359" y="105283"/>
                  </a:lnTo>
                  <a:lnTo>
                    <a:pt x="261899" y="130949"/>
                  </a:lnTo>
                  <a:lnTo>
                    <a:pt x="251608" y="181922"/>
                  </a:lnTo>
                  <a:lnTo>
                    <a:pt x="223545" y="223546"/>
                  </a:lnTo>
                  <a:lnTo>
                    <a:pt x="181921" y="251609"/>
                  </a:lnTo>
                  <a:lnTo>
                    <a:pt x="130949" y="2618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0220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5">
                  <a:moveTo>
                    <a:pt x="0" y="130949"/>
                  </a:moveTo>
                  <a:lnTo>
                    <a:pt x="10290" y="79976"/>
                  </a:lnTo>
                  <a:lnTo>
                    <a:pt x="38353" y="38353"/>
                  </a:lnTo>
                  <a:lnTo>
                    <a:pt x="79977" y="10290"/>
                  </a:lnTo>
                  <a:lnTo>
                    <a:pt x="130949" y="0"/>
                  </a:lnTo>
                  <a:lnTo>
                    <a:pt x="181061" y="9968"/>
                  </a:lnTo>
                  <a:lnTo>
                    <a:pt x="223544" y="38349"/>
                  </a:lnTo>
                  <a:lnTo>
                    <a:pt x="251931" y="80834"/>
                  </a:lnTo>
                  <a:lnTo>
                    <a:pt x="261899" y="130949"/>
                  </a:lnTo>
                  <a:lnTo>
                    <a:pt x="251608" y="181922"/>
                  </a:lnTo>
                  <a:lnTo>
                    <a:pt x="223545" y="223546"/>
                  </a:lnTo>
                  <a:lnTo>
                    <a:pt x="181921" y="251609"/>
                  </a:lnTo>
                  <a:lnTo>
                    <a:pt x="130949" y="261899"/>
                  </a:lnTo>
                  <a:lnTo>
                    <a:pt x="79977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close/>
                </a:path>
              </a:pathLst>
            </a:custGeom>
            <a:ln w="1904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1041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130949" y="261899"/>
                  </a:moveTo>
                  <a:lnTo>
                    <a:pt x="79976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lnTo>
                    <a:pt x="10290" y="79976"/>
                  </a:lnTo>
                  <a:lnTo>
                    <a:pt x="38357" y="38349"/>
                  </a:lnTo>
                  <a:lnTo>
                    <a:pt x="79976" y="10290"/>
                  </a:lnTo>
                  <a:lnTo>
                    <a:pt x="130949" y="0"/>
                  </a:lnTo>
                  <a:lnTo>
                    <a:pt x="156615" y="2539"/>
                  </a:lnTo>
                  <a:lnTo>
                    <a:pt x="203607" y="22000"/>
                  </a:lnTo>
                  <a:lnTo>
                    <a:pt x="239898" y="58292"/>
                  </a:lnTo>
                  <a:lnTo>
                    <a:pt x="259359" y="105283"/>
                  </a:lnTo>
                  <a:lnTo>
                    <a:pt x="261899" y="130949"/>
                  </a:lnTo>
                  <a:lnTo>
                    <a:pt x="251609" y="181922"/>
                  </a:lnTo>
                  <a:lnTo>
                    <a:pt x="223546" y="223546"/>
                  </a:lnTo>
                  <a:lnTo>
                    <a:pt x="181922" y="251609"/>
                  </a:lnTo>
                  <a:lnTo>
                    <a:pt x="130949" y="2618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1040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0" y="130949"/>
                  </a:moveTo>
                  <a:lnTo>
                    <a:pt x="10290" y="79976"/>
                  </a:lnTo>
                  <a:lnTo>
                    <a:pt x="38353" y="38353"/>
                  </a:lnTo>
                  <a:lnTo>
                    <a:pt x="79976" y="10290"/>
                  </a:lnTo>
                  <a:lnTo>
                    <a:pt x="130949" y="0"/>
                  </a:lnTo>
                  <a:lnTo>
                    <a:pt x="181065" y="9968"/>
                  </a:lnTo>
                  <a:lnTo>
                    <a:pt x="223549" y="38349"/>
                  </a:lnTo>
                  <a:lnTo>
                    <a:pt x="251930" y="80834"/>
                  </a:lnTo>
                  <a:lnTo>
                    <a:pt x="261899" y="130949"/>
                  </a:lnTo>
                  <a:lnTo>
                    <a:pt x="251609" y="181922"/>
                  </a:lnTo>
                  <a:lnTo>
                    <a:pt x="223546" y="223546"/>
                  </a:lnTo>
                  <a:lnTo>
                    <a:pt x="181922" y="251609"/>
                  </a:lnTo>
                  <a:lnTo>
                    <a:pt x="130949" y="261899"/>
                  </a:lnTo>
                  <a:lnTo>
                    <a:pt x="79976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close/>
                </a:path>
              </a:pathLst>
            </a:custGeom>
            <a:ln w="1904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1861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130949" y="261899"/>
                  </a:moveTo>
                  <a:lnTo>
                    <a:pt x="79976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lnTo>
                    <a:pt x="10290" y="79976"/>
                  </a:lnTo>
                  <a:lnTo>
                    <a:pt x="38357" y="38349"/>
                  </a:lnTo>
                  <a:lnTo>
                    <a:pt x="79976" y="10290"/>
                  </a:lnTo>
                  <a:lnTo>
                    <a:pt x="130949" y="0"/>
                  </a:lnTo>
                  <a:lnTo>
                    <a:pt x="156612" y="2539"/>
                  </a:lnTo>
                  <a:lnTo>
                    <a:pt x="203596" y="22000"/>
                  </a:lnTo>
                  <a:lnTo>
                    <a:pt x="239898" y="58292"/>
                  </a:lnTo>
                  <a:lnTo>
                    <a:pt x="259359" y="105283"/>
                  </a:lnTo>
                  <a:lnTo>
                    <a:pt x="261899" y="130949"/>
                  </a:lnTo>
                  <a:lnTo>
                    <a:pt x="251609" y="181922"/>
                  </a:lnTo>
                  <a:lnTo>
                    <a:pt x="223546" y="223546"/>
                  </a:lnTo>
                  <a:lnTo>
                    <a:pt x="181922" y="251609"/>
                  </a:lnTo>
                  <a:lnTo>
                    <a:pt x="130949" y="2618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1861" y="29337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0" y="130949"/>
                  </a:moveTo>
                  <a:lnTo>
                    <a:pt x="10290" y="79976"/>
                  </a:lnTo>
                  <a:lnTo>
                    <a:pt x="38353" y="38353"/>
                  </a:lnTo>
                  <a:lnTo>
                    <a:pt x="79976" y="10290"/>
                  </a:lnTo>
                  <a:lnTo>
                    <a:pt x="130949" y="0"/>
                  </a:lnTo>
                  <a:lnTo>
                    <a:pt x="181055" y="9968"/>
                  </a:lnTo>
                  <a:lnTo>
                    <a:pt x="223549" y="38349"/>
                  </a:lnTo>
                  <a:lnTo>
                    <a:pt x="251930" y="80834"/>
                  </a:lnTo>
                  <a:lnTo>
                    <a:pt x="261899" y="130949"/>
                  </a:lnTo>
                  <a:lnTo>
                    <a:pt x="251609" y="181922"/>
                  </a:lnTo>
                  <a:lnTo>
                    <a:pt x="223546" y="223546"/>
                  </a:lnTo>
                  <a:lnTo>
                    <a:pt x="181922" y="251609"/>
                  </a:lnTo>
                  <a:lnTo>
                    <a:pt x="130949" y="261899"/>
                  </a:lnTo>
                  <a:lnTo>
                    <a:pt x="79976" y="251609"/>
                  </a:lnTo>
                  <a:lnTo>
                    <a:pt x="38353" y="223546"/>
                  </a:lnTo>
                  <a:lnTo>
                    <a:pt x="10290" y="181922"/>
                  </a:lnTo>
                  <a:lnTo>
                    <a:pt x="0" y="130949"/>
                  </a:lnTo>
                  <a:close/>
                </a:path>
              </a:pathLst>
            </a:custGeom>
            <a:ln w="1904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66386" y="2011691"/>
            <a:ext cx="8883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651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Launch  Instance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5866" y="3394576"/>
            <a:ext cx="123126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" algn="ct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Copy  </a:t>
            </a:r>
            <a:r>
              <a:rPr sz="1800" dirty="0">
                <a:latin typeface="Arial"/>
                <a:cs typeface="Arial"/>
              </a:rPr>
              <a:t>Master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ACL  To All  Instances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5596" y="2011691"/>
            <a:ext cx="10541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71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Copy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TLS  Certificate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90549" y="343263"/>
            <a:ext cx="1059184" cy="105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966" y="1167715"/>
            <a:ext cx="8034655" cy="730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Configuration data is baked into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Secrets are either baked in or passed around from person to</a:t>
            </a:r>
            <a:r>
              <a:rPr sz="20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person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87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Common</a:t>
            </a:r>
            <a:r>
              <a:rPr sz="2800" spc="-90" dirty="0"/>
              <a:t> </a:t>
            </a:r>
            <a:r>
              <a:rPr sz="2800" spc="-5" dirty="0"/>
              <a:t>Problem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918604" y="2909263"/>
            <a:ext cx="1230685" cy="174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0467" y="2909269"/>
            <a:ext cx="1173444" cy="1745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6516" y="3224968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4" h="1104264">
                <a:moveTo>
                  <a:pt x="0" y="402024"/>
                </a:moveTo>
                <a:lnTo>
                  <a:pt x="402024" y="402024"/>
                </a:lnTo>
                <a:lnTo>
                  <a:pt x="402024" y="0"/>
                </a:lnTo>
                <a:lnTo>
                  <a:pt x="701673" y="0"/>
                </a:lnTo>
                <a:lnTo>
                  <a:pt x="701673" y="402024"/>
                </a:lnTo>
                <a:lnTo>
                  <a:pt x="1103697" y="402024"/>
                </a:lnTo>
                <a:lnTo>
                  <a:pt x="1103697" y="701673"/>
                </a:lnTo>
                <a:lnTo>
                  <a:pt x="701673" y="701673"/>
                </a:lnTo>
                <a:lnTo>
                  <a:pt x="701673" y="1103697"/>
                </a:lnTo>
                <a:lnTo>
                  <a:pt x="402024" y="1103697"/>
                </a:lnTo>
                <a:lnTo>
                  <a:pt x="402024" y="701673"/>
                </a:lnTo>
                <a:lnTo>
                  <a:pt x="0" y="701673"/>
                </a:lnTo>
                <a:lnTo>
                  <a:pt x="0" y="4020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38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Instance</a:t>
            </a:r>
            <a:r>
              <a:rPr sz="2800" spc="-95" dirty="0"/>
              <a:t> </a:t>
            </a:r>
            <a:r>
              <a:rPr sz="2800" spc="-5" dirty="0"/>
              <a:t>Provisioner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4977130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Application-specific logic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Limit exposure to just the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single</a:t>
            </a:r>
            <a:r>
              <a:rPr sz="20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Composition over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Inheritance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Single Responsibility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Principle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E6B8AE"/>
          </a:solidFill>
          <a:ln w="28574">
            <a:solidFill>
              <a:srgbClr val="A51C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5635" y="140799"/>
            <a:ext cx="1338122" cy="1320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977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Instance </a:t>
            </a:r>
            <a:r>
              <a:rPr sz="2800" spc="-10" dirty="0"/>
              <a:t>Provisioner </a:t>
            </a:r>
            <a:r>
              <a:rPr sz="2800" dirty="0"/>
              <a:t>-</a:t>
            </a:r>
            <a:r>
              <a:rPr sz="2800" spc="-90" dirty="0"/>
              <a:t> </a:t>
            </a:r>
            <a:r>
              <a:rPr sz="2800" spc="-5" dirty="0"/>
              <a:t>Implementation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3507740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Bash is not the</a:t>
            </a:r>
            <a:r>
              <a:rPr sz="20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answer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Golang</a:t>
            </a:r>
            <a:endParaRPr sz="2000">
              <a:latin typeface="Arial"/>
              <a:cs typeface="Arial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It's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distributed</a:t>
            </a:r>
            <a:r>
              <a:rPr sz="20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Simple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deploys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5635" y="140799"/>
            <a:ext cx="1338122" cy="1320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E6B8AE"/>
          </a:solidFill>
          <a:ln w="28574">
            <a:solidFill>
              <a:srgbClr val="A51C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805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Bootstrapping </a:t>
            </a:r>
            <a:r>
              <a:rPr sz="2800" spc="-5" dirty="0"/>
              <a:t>Consul </a:t>
            </a:r>
            <a:r>
              <a:rPr sz="2800" spc="-10" dirty="0"/>
              <a:t>Server </a:t>
            </a:r>
            <a:r>
              <a:rPr sz="2800" dirty="0"/>
              <a:t>-</a:t>
            </a:r>
            <a:r>
              <a:rPr sz="2800" spc="-75" dirty="0"/>
              <a:t> </a:t>
            </a:r>
            <a:r>
              <a:rPr sz="2800" spc="-5" dirty="0"/>
              <a:t>Provisioning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0424" y="1781896"/>
            <a:ext cx="1315085" cy="726440"/>
          </a:xfrm>
          <a:custGeom>
            <a:avLst/>
            <a:gdLst/>
            <a:ahLst/>
            <a:cxnLst/>
            <a:rect l="l" t="t" r="r" b="b"/>
            <a:pathLst>
              <a:path w="1315085" h="726439">
                <a:moveTo>
                  <a:pt x="1314597" y="725998"/>
                </a:moveTo>
                <a:lnTo>
                  <a:pt x="0" y="725998"/>
                </a:lnTo>
                <a:lnTo>
                  <a:pt x="0" y="0"/>
                </a:lnTo>
                <a:lnTo>
                  <a:pt x="1314597" y="0"/>
                </a:lnTo>
                <a:lnTo>
                  <a:pt x="1314597" y="7259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424" y="1781896"/>
            <a:ext cx="1315085" cy="726440"/>
          </a:xfrm>
          <a:prstGeom prst="rect">
            <a:avLst/>
          </a:prstGeom>
          <a:ln w="19049">
            <a:solidFill>
              <a:srgbClr val="38751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87960" marR="180975" indent="-1270" algn="ctr">
              <a:lnSpc>
                <a:spcPts val="1650"/>
              </a:lnSpc>
              <a:spcBef>
                <a:spcPts val="405"/>
              </a:spcBef>
            </a:pPr>
            <a:r>
              <a:rPr sz="1400" spc="-5" dirty="0">
                <a:latin typeface="Arial"/>
                <a:cs typeface="Arial"/>
              </a:rPr>
              <a:t>Wait for  </a:t>
            </a:r>
            <a:r>
              <a:rPr sz="1400" dirty="0">
                <a:latin typeface="Arial"/>
                <a:cs typeface="Arial"/>
              </a:rPr>
              <a:t>Master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ACL  Token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424" y="2676069"/>
            <a:ext cx="1315085" cy="726440"/>
          </a:xfrm>
          <a:custGeom>
            <a:avLst/>
            <a:gdLst/>
            <a:ahLst/>
            <a:cxnLst/>
            <a:rect l="l" t="t" r="r" b="b"/>
            <a:pathLst>
              <a:path w="1315085" h="726439">
                <a:moveTo>
                  <a:pt x="1314597" y="725998"/>
                </a:moveTo>
                <a:lnTo>
                  <a:pt x="0" y="725998"/>
                </a:lnTo>
                <a:lnTo>
                  <a:pt x="0" y="0"/>
                </a:lnTo>
                <a:lnTo>
                  <a:pt x="1314597" y="0"/>
                </a:lnTo>
                <a:lnTo>
                  <a:pt x="1314597" y="7259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424" y="2676069"/>
            <a:ext cx="1315085" cy="726440"/>
          </a:xfrm>
          <a:prstGeom prst="rect">
            <a:avLst/>
          </a:prstGeom>
          <a:ln w="19049">
            <a:solidFill>
              <a:srgbClr val="38751C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257175" marR="158115" indent="-93980">
              <a:lnSpc>
                <a:spcPts val="1650"/>
              </a:lnSpc>
              <a:spcBef>
                <a:spcPts val="1230"/>
              </a:spcBef>
            </a:pPr>
            <a:r>
              <a:rPr sz="1400" spc="-5" dirty="0">
                <a:latin typeface="Arial"/>
                <a:cs typeface="Arial"/>
              </a:rPr>
              <a:t>Wait for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TLS  Certificate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7195" y="2240445"/>
            <a:ext cx="1315085" cy="72644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Update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Config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0738" y="2238582"/>
            <a:ext cx="1315085" cy="726440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772795" marR="108585" indent="-19050">
              <a:lnSpc>
                <a:spcPts val="1650"/>
              </a:lnSpc>
              <a:spcBef>
                <a:spcPts val="1230"/>
              </a:spcBef>
            </a:pPr>
            <a:r>
              <a:rPr sz="1400" spc="-5" dirty="0">
                <a:latin typeface="Arial"/>
                <a:cs typeface="Arial"/>
              </a:rPr>
              <a:t>for  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0738" y="3471593"/>
            <a:ext cx="1315085" cy="72644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444500" marR="157480" indent="-281305">
              <a:lnSpc>
                <a:spcPts val="1650"/>
              </a:lnSpc>
              <a:spcBef>
                <a:spcPts val="1230"/>
              </a:spcBef>
            </a:pPr>
            <a:r>
              <a:rPr sz="1400" dirty="0">
                <a:latin typeface="Arial"/>
                <a:cs typeface="Arial"/>
              </a:rPr>
              <a:t>Join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Primary  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3967" y="3471593"/>
            <a:ext cx="1315085" cy="726440"/>
          </a:xfrm>
          <a:prstGeom prst="rect">
            <a:avLst/>
          </a:prstGeom>
          <a:solidFill>
            <a:srgbClr val="EDEDED"/>
          </a:solidFill>
          <a:ln w="19049">
            <a:solidFill>
              <a:srgbClr val="59595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Done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02960" y="1539009"/>
            <a:ext cx="1747520" cy="692785"/>
            <a:chOff x="1102960" y="1539009"/>
            <a:chExt cx="1747520" cy="692785"/>
          </a:xfrm>
        </p:grpSpPr>
        <p:sp>
          <p:nvSpPr>
            <p:cNvPr id="12" name="object 12"/>
            <p:cNvSpPr/>
            <p:nvPr/>
          </p:nvSpPr>
          <p:spPr>
            <a:xfrm>
              <a:off x="1107722" y="1543771"/>
              <a:ext cx="1727200" cy="664210"/>
            </a:xfrm>
            <a:custGeom>
              <a:avLst/>
              <a:gdLst/>
              <a:ahLst/>
              <a:cxnLst/>
              <a:rect l="l" t="t" r="r" b="b"/>
              <a:pathLst>
                <a:path w="1727200" h="664210">
                  <a:moveTo>
                    <a:pt x="0" y="238124"/>
                  </a:moveTo>
                  <a:lnTo>
                    <a:pt x="0" y="0"/>
                  </a:lnTo>
                  <a:lnTo>
                    <a:pt x="1726796" y="0"/>
                  </a:lnTo>
                  <a:lnTo>
                    <a:pt x="1726796" y="66418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3819" y="219724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29429"/>
                  </a:moveTo>
                  <a:lnTo>
                    <a:pt x="0" y="0"/>
                  </a:lnTo>
                  <a:lnTo>
                    <a:pt x="10699" y="10712"/>
                  </a:lnTo>
                  <a:lnTo>
                    <a:pt x="21399" y="0"/>
                  </a:lnTo>
                  <a:lnTo>
                    <a:pt x="10699" y="2942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3819" y="219724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0712"/>
                  </a:moveTo>
                  <a:lnTo>
                    <a:pt x="0" y="0"/>
                  </a:lnTo>
                  <a:lnTo>
                    <a:pt x="10699" y="29429"/>
                  </a:lnTo>
                  <a:lnTo>
                    <a:pt x="21399" y="0"/>
                  </a:lnTo>
                  <a:lnTo>
                    <a:pt x="10699" y="1071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02960" y="2975631"/>
            <a:ext cx="1747520" cy="669925"/>
            <a:chOff x="1102960" y="2975631"/>
            <a:chExt cx="1747520" cy="669925"/>
          </a:xfrm>
        </p:grpSpPr>
        <p:sp>
          <p:nvSpPr>
            <p:cNvPr id="16" name="object 16"/>
            <p:cNvSpPr/>
            <p:nvPr/>
          </p:nvSpPr>
          <p:spPr>
            <a:xfrm>
              <a:off x="1107722" y="2999119"/>
              <a:ext cx="1727200" cy="641350"/>
            </a:xfrm>
            <a:custGeom>
              <a:avLst/>
              <a:gdLst/>
              <a:ahLst/>
              <a:cxnLst/>
              <a:rect l="l" t="t" r="r" b="b"/>
              <a:pathLst>
                <a:path w="1727200" h="641350">
                  <a:moveTo>
                    <a:pt x="0" y="402949"/>
                  </a:moveTo>
                  <a:lnTo>
                    <a:pt x="0" y="641073"/>
                  </a:lnTo>
                  <a:lnTo>
                    <a:pt x="1726796" y="641073"/>
                  </a:lnTo>
                  <a:lnTo>
                    <a:pt x="172679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3819" y="298039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399" y="29424"/>
                  </a:moveTo>
                  <a:lnTo>
                    <a:pt x="10699" y="18724"/>
                  </a:lnTo>
                  <a:lnTo>
                    <a:pt x="0" y="29424"/>
                  </a:lnTo>
                  <a:lnTo>
                    <a:pt x="10699" y="0"/>
                  </a:lnTo>
                  <a:lnTo>
                    <a:pt x="21399" y="29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23819" y="298039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8724"/>
                  </a:moveTo>
                  <a:lnTo>
                    <a:pt x="21399" y="29424"/>
                  </a:lnTo>
                  <a:lnTo>
                    <a:pt x="10699" y="0"/>
                  </a:lnTo>
                  <a:lnTo>
                    <a:pt x="0" y="29424"/>
                  </a:lnTo>
                  <a:lnTo>
                    <a:pt x="10699" y="18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487030" y="2586182"/>
            <a:ext cx="408305" cy="31115"/>
            <a:chOff x="3487030" y="2586182"/>
            <a:chExt cx="408305" cy="31115"/>
          </a:xfrm>
        </p:grpSpPr>
        <p:sp>
          <p:nvSpPr>
            <p:cNvPr id="20" name="object 20"/>
            <p:cNvSpPr/>
            <p:nvPr/>
          </p:nvSpPr>
          <p:spPr>
            <a:xfrm>
              <a:off x="3491793" y="2601644"/>
              <a:ext cx="379730" cy="1905"/>
            </a:xfrm>
            <a:custGeom>
              <a:avLst/>
              <a:gdLst/>
              <a:ahLst/>
              <a:cxnLst/>
              <a:rect l="l" t="t" r="r" b="b"/>
              <a:pathLst>
                <a:path w="379729" h="1905">
                  <a:moveTo>
                    <a:pt x="0" y="1799"/>
                  </a:moveTo>
                  <a:lnTo>
                    <a:pt x="206099" y="1799"/>
                  </a:lnTo>
                  <a:lnTo>
                    <a:pt x="206099" y="0"/>
                  </a:lnTo>
                  <a:lnTo>
                    <a:pt x="3795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60642" y="259094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60642" y="259094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546403" y="3423480"/>
            <a:ext cx="31115" cy="39370"/>
            <a:chOff x="4546403" y="3423480"/>
            <a:chExt cx="31115" cy="39370"/>
          </a:xfrm>
        </p:grpSpPr>
        <p:sp>
          <p:nvSpPr>
            <p:cNvPr id="24" name="object 24"/>
            <p:cNvSpPr/>
            <p:nvPr/>
          </p:nvSpPr>
          <p:spPr>
            <a:xfrm>
              <a:off x="4551165" y="34282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99" y="29424"/>
                  </a:moveTo>
                  <a:lnTo>
                    <a:pt x="0" y="0"/>
                  </a:lnTo>
                  <a:lnTo>
                    <a:pt x="10699" y="10699"/>
                  </a:lnTo>
                  <a:lnTo>
                    <a:pt x="21399" y="0"/>
                  </a:lnTo>
                  <a:lnTo>
                    <a:pt x="10699" y="29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1165" y="34282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99" y="10699"/>
                  </a:moveTo>
                  <a:lnTo>
                    <a:pt x="0" y="0"/>
                  </a:lnTo>
                  <a:lnTo>
                    <a:pt x="10699" y="29424"/>
                  </a:lnTo>
                  <a:lnTo>
                    <a:pt x="21399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272599" y="2191078"/>
            <a:ext cx="31115" cy="39370"/>
            <a:chOff x="6272599" y="2191078"/>
            <a:chExt cx="31115" cy="39370"/>
          </a:xfrm>
        </p:grpSpPr>
        <p:sp>
          <p:nvSpPr>
            <p:cNvPr id="27" name="object 27"/>
            <p:cNvSpPr/>
            <p:nvPr/>
          </p:nvSpPr>
          <p:spPr>
            <a:xfrm>
              <a:off x="6277362" y="219584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29429"/>
                  </a:moveTo>
                  <a:lnTo>
                    <a:pt x="0" y="0"/>
                  </a:lnTo>
                  <a:lnTo>
                    <a:pt x="10699" y="10712"/>
                  </a:lnTo>
                  <a:lnTo>
                    <a:pt x="21399" y="0"/>
                  </a:lnTo>
                  <a:lnTo>
                    <a:pt x="10699" y="2942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77362" y="219584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0712"/>
                  </a:moveTo>
                  <a:lnTo>
                    <a:pt x="0" y="0"/>
                  </a:lnTo>
                  <a:lnTo>
                    <a:pt x="10699" y="29429"/>
                  </a:lnTo>
                  <a:lnTo>
                    <a:pt x="21399" y="0"/>
                  </a:lnTo>
                  <a:lnTo>
                    <a:pt x="10699" y="1071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940573" y="2596832"/>
            <a:ext cx="247650" cy="1253490"/>
            <a:chOff x="6940573" y="2596832"/>
            <a:chExt cx="247650" cy="1253490"/>
          </a:xfrm>
        </p:grpSpPr>
        <p:sp>
          <p:nvSpPr>
            <p:cNvPr id="30" name="object 30"/>
            <p:cNvSpPr/>
            <p:nvPr/>
          </p:nvSpPr>
          <p:spPr>
            <a:xfrm>
              <a:off x="6945335" y="2601594"/>
              <a:ext cx="238125" cy="1233170"/>
            </a:xfrm>
            <a:custGeom>
              <a:avLst/>
              <a:gdLst/>
              <a:ahLst/>
              <a:cxnLst/>
              <a:rect l="l" t="t" r="r" b="b"/>
              <a:pathLst>
                <a:path w="238125" h="1233170">
                  <a:moveTo>
                    <a:pt x="0" y="0"/>
                  </a:moveTo>
                  <a:lnTo>
                    <a:pt x="238124" y="0"/>
                  </a:lnTo>
                  <a:lnTo>
                    <a:pt x="238124" y="1232997"/>
                  </a:lnTo>
                  <a:lnTo>
                    <a:pt x="33249" y="12329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59860" y="382386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4" y="21424"/>
                  </a:moveTo>
                  <a:lnTo>
                    <a:pt x="0" y="10724"/>
                  </a:lnTo>
                  <a:lnTo>
                    <a:pt x="29424" y="0"/>
                  </a:lnTo>
                  <a:lnTo>
                    <a:pt x="18724" y="10724"/>
                  </a:lnTo>
                  <a:lnTo>
                    <a:pt x="29424" y="21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59860" y="382386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24" y="10724"/>
                  </a:moveTo>
                  <a:lnTo>
                    <a:pt x="29424" y="0"/>
                  </a:lnTo>
                  <a:lnTo>
                    <a:pt x="0" y="10724"/>
                  </a:lnTo>
                  <a:lnTo>
                    <a:pt x="29424" y="21424"/>
                  </a:lnTo>
                  <a:lnTo>
                    <a:pt x="18724" y="10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545778" y="4192828"/>
            <a:ext cx="1747520" cy="247650"/>
            <a:chOff x="4545778" y="4192828"/>
            <a:chExt cx="1747520" cy="247650"/>
          </a:xfrm>
        </p:grpSpPr>
        <p:sp>
          <p:nvSpPr>
            <p:cNvPr id="34" name="object 34"/>
            <p:cNvSpPr/>
            <p:nvPr/>
          </p:nvSpPr>
          <p:spPr>
            <a:xfrm>
              <a:off x="4561240" y="4197591"/>
              <a:ext cx="1727200" cy="238125"/>
            </a:xfrm>
            <a:custGeom>
              <a:avLst/>
              <a:gdLst/>
              <a:ahLst/>
              <a:cxnLst/>
              <a:rect l="l" t="t" r="r" b="b"/>
              <a:pathLst>
                <a:path w="1727200" h="238125">
                  <a:moveTo>
                    <a:pt x="1726796" y="0"/>
                  </a:moveTo>
                  <a:lnTo>
                    <a:pt x="1726796" y="238124"/>
                  </a:lnTo>
                  <a:lnTo>
                    <a:pt x="0" y="238124"/>
                  </a:lnTo>
                  <a:lnTo>
                    <a:pt x="0" y="332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50540" y="421211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399" y="29424"/>
                  </a:moveTo>
                  <a:lnTo>
                    <a:pt x="10699" y="18724"/>
                  </a:lnTo>
                  <a:lnTo>
                    <a:pt x="0" y="29424"/>
                  </a:lnTo>
                  <a:lnTo>
                    <a:pt x="10699" y="0"/>
                  </a:lnTo>
                  <a:lnTo>
                    <a:pt x="21399" y="29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50540" y="421211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99" y="18724"/>
                  </a:moveTo>
                  <a:lnTo>
                    <a:pt x="21399" y="29424"/>
                  </a:lnTo>
                  <a:lnTo>
                    <a:pt x="10699" y="0"/>
                  </a:lnTo>
                  <a:lnTo>
                    <a:pt x="0" y="29424"/>
                  </a:lnTo>
                  <a:lnTo>
                    <a:pt x="10699" y="18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894442" y="1995696"/>
          <a:ext cx="2457449" cy="1438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95959"/>
                      </a:solidFill>
                      <a:prstDash val="solid"/>
                    </a:lnR>
                    <a:lnB w="19050">
                      <a:solidFill>
                        <a:srgbClr val="B35E0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98">
                <a:tc gridSpan="2">
                  <a:txBody>
                    <a:bodyPr/>
                    <a:lstStyle/>
                    <a:p>
                      <a:pPr marL="394970" marR="252095" indent="-138430">
                        <a:lnSpc>
                          <a:spcPts val="165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Primary  Node?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9050">
                      <a:solidFill>
                        <a:srgbClr val="B35E05"/>
                      </a:solidFill>
                      <a:prstDash val="solid"/>
                    </a:lnL>
                    <a:lnR w="19050">
                      <a:solidFill>
                        <a:srgbClr val="B35E05"/>
                      </a:solidFill>
                      <a:prstDash val="solid"/>
                    </a:lnR>
                    <a:lnT w="19050">
                      <a:solidFill>
                        <a:srgbClr val="B35E05"/>
                      </a:solidFill>
                      <a:prstDash val="solid"/>
                    </a:lnT>
                    <a:lnB w="19050">
                      <a:solidFill>
                        <a:srgbClr val="B35E05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5780" indent="236854">
                        <a:lnSpc>
                          <a:spcPts val="165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Wait  Primary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9050">
                      <a:solidFill>
                        <a:srgbClr val="B35E0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B35E05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3670" marR="6731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59595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5264587" y="1672033"/>
            <a:ext cx="2527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E6B8AE"/>
          </a:solidFill>
          <a:ln w="28574">
            <a:solidFill>
              <a:srgbClr val="A51C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872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Bootstrapping Vault </a:t>
            </a:r>
            <a:r>
              <a:rPr sz="2800" dirty="0"/>
              <a:t>(Primary </a:t>
            </a:r>
            <a:r>
              <a:rPr sz="2800" spc="-5" dirty="0"/>
              <a:t>Node) </a:t>
            </a:r>
            <a:r>
              <a:rPr sz="2800" dirty="0"/>
              <a:t>-</a:t>
            </a:r>
            <a:r>
              <a:rPr sz="2800" spc="-85" dirty="0"/>
              <a:t> </a:t>
            </a:r>
            <a:r>
              <a:rPr sz="2800" spc="-5" dirty="0"/>
              <a:t>Provisioning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20722" y="2286807"/>
            <a:ext cx="1315085" cy="72644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Config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173" y="1254184"/>
            <a:ext cx="1315085" cy="726440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123825" marR="116839" indent="227329">
              <a:lnSpc>
                <a:spcPts val="1650"/>
              </a:lnSpc>
              <a:spcBef>
                <a:spcPts val="1230"/>
              </a:spcBef>
            </a:pPr>
            <a:r>
              <a:rPr sz="1400" spc="-5" dirty="0">
                <a:latin typeface="Arial"/>
                <a:cs typeface="Arial"/>
              </a:rPr>
              <a:t>Wait for  Consul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Agent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5345" y="1254184"/>
            <a:ext cx="1315085" cy="726440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444500" marR="158115" indent="-281940">
              <a:lnSpc>
                <a:spcPts val="1650"/>
              </a:lnSpc>
              <a:spcBef>
                <a:spcPts val="1230"/>
              </a:spcBef>
            </a:pPr>
            <a:r>
              <a:rPr sz="1400" spc="-5" dirty="0">
                <a:latin typeface="Arial"/>
                <a:cs typeface="Arial"/>
              </a:rPr>
              <a:t>Wait for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TLS  Certs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722" y="3288243"/>
            <a:ext cx="1315085" cy="726440"/>
          </a:xfrm>
          <a:prstGeom prst="rect">
            <a:avLst/>
          </a:prstGeom>
          <a:solidFill>
            <a:srgbClr val="F4CCCC"/>
          </a:solidFill>
          <a:ln w="19049">
            <a:solidFill>
              <a:srgbClr val="99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454659" marR="147320" indent="-301625">
              <a:lnSpc>
                <a:spcPts val="1650"/>
              </a:lnSpc>
              <a:spcBef>
                <a:spcPts val="1230"/>
              </a:spcBef>
            </a:pPr>
            <a:r>
              <a:rPr sz="1400" spc="-5" dirty="0">
                <a:latin typeface="Arial"/>
                <a:cs typeface="Arial"/>
              </a:rPr>
              <a:t>Init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Unseal  Vault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722" y="4289691"/>
            <a:ext cx="1315085" cy="726440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3825" marR="119380" algn="ctr">
              <a:lnSpc>
                <a:spcPts val="1650"/>
              </a:lnSpc>
              <a:spcBef>
                <a:spcPts val="405"/>
              </a:spcBef>
            </a:pPr>
            <a:r>
              <a:rPr sz="1400" spc="-5" dirty="0">
                <a:latin typeface="Arial"/>
                <a:cs typeface="Arial"/>
              </a:rPr>
              <a:t>Wait for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Vault  to Accept  Commands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942" y="4289691"/>
            <a:ext cx="1315085" cy="72644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266700" marR="260350" indent="133350">
              <a:lnSpc>
                <a:spcPts val="1650"/>
              </a:lnSpc>
              <a:spcBef>
                <a:spcPts val="1230"/>
              </a:spcBef>
            </a:pPr>
            <a:r>
              <a:rPr sz="1400" spc="-5" dirty="0">
                <a:latin typeface="Arial"/>
                <a:cs typeface="Arial"/>
              </a:rPr>
              <a:t>Config  Backends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9942" y="3288243"/>
            <a:ext cx="1315085" cy="726440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33350" marR="129539" indent="1270" algn="ctr">
              <a:lnSpc>
                <a:spcPts val="1650"/>
              </a:lnSpc>
              <a:spcBef>
                <a:spcPts val="405"/>
              </a:spcBef>
            </a:pPr>
            <a:r>
              <a:rPr sz="1400" spc="-5" dirty="0">
                <a:latin typeface="Arial"/>
                <a:cs typeface="Arial"/>
              </a:rPr>
              <a:t>Wait for  Backup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Vault  Instances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9942" y="2271207"/>
            <a:ext cx="1315085" cy="726440"/>
          </a:xfrm>
          <a:custGeom>
            <a:avLst/>
            <a:gdLst/>
            <a:ahLst/>
            <a:cxnLst/>
            <a:rect l="l" t="t" r="r" b="b"/>
            <a:pathLst>
              <a:path w="1315085" h="726439">
                <a:moveTo>
                  <a:pt x="1314597" y="726011"/>
                </a:moveTo>
                <a:lnTo>
                  <a:pt x="0" y="726011"/>
                </a:lnTo>
                <a:lnTo>
                  <a:pt x="0" y="0"/>
                </a:lnTo>
                <a:lnTo>
                  <a:pt x="1314597" y="0"/>
                </a:lnTo>
                <a:lnTo>
                  <a:pt x="1314597" y="726011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29942" y="2271207"/>
            <a:ext cx="1315085" cy="726440"/>
          </a:xfrm>
          <a:prstGeom prst="rect">
            <a:avLst/>
          </a:prstGeom>
          <a:ln w="19049">
            <a:solidFill>
              <a:srgbClr val="99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459740" marR="83185" indent="-370840">
              <a:lnSpc>
                <a:spcPts val="1650"/>
              </a:lnSpc>
              <a:spcBef>
                <a:spcPts val="1230"/>
              </a:spcBef>
            </a:pPr>
            <a:r>
              <a:rPr sz="1400" spc="-5" dirty="0">
                <a:latin typeface="Arial"/>
                <a:cs typeface="Arial"/>
              </a:rPr>
              <a:t>Rekey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Send  Keys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9163" y="2600119"/>
            <a:ext cx="1315085" cy="726440"/>
          </a:xfrm>
          <a:prstGeom prst="rect">
            <a:avLst/>
          </a:prstGeom>
          <a:solidFill>
            <a:srgbClr val="F4CCCC"/>
          </a:solidFill>
          <a:ln w="19049">
            <a:solidFill>
              <a:srgbClr val="99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410209" marR="135890" indent="-266700">
              <a:lnSpc>
                <a:spcPts val="1650"/>
              </a:lnSpc>
              <a:spcBef>
                <a:spcPts val="1230"/>
              </a:spcBef>
            </a:pPr>
            <a:r>
              <a:rPr sz="1400" spc="-5" dirty="0">
                <a:latin typeface="Arial"/>
                <a:cs typeface="Arial"/>
              </a:rPr>
              <a:t>Revoke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Root  Token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163" y="3601567"/>
            <a:ext cx="1315085" cy="726440"/>
          </a:xfrm>
          <a:prstGeom prst="rect">
            <a:avLst/>
          </a:prstGeom>
          <a:solidFill>
            <a:srgbClr val="CFE1F2"/>
          </a:solidFill>
          <a:ln w="19049">
            <a:solidFill>
              <a:srgbClr val="0B5293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9060" marR="91440" algn="ctr">
              <a:lnSpc>
                <a:spcPts val="1650"/>
              </a:lnSpc>
              <a:spcBef>
                <a:spcPts val="405"/>
              </a:spcBef>
            </a:pPr>
            <a:r>
              <a:rPr sz="1400" spc="-5" dirty="0">
                <a:latin typeface="Arial"/>
                <a:cs typeface="Arial"/>
              </a:rPr>
              <a:t>Config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Consul  Agent with  ACL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93710" y="1975421"/>
            <a:ext cx="118110" cy="690245"/>
            <a:chOff x="1193710" y="1975421"/>
            <a:chExt cx="118110" cy="690245"/>
          </a:xfrm>
        </p:grpSpPr>
        <p:sp>
          <p:nvSpPr>
            <p:cNvPr id="15" name="object 15"/>
            <p:cNvSpPr/>
            <p:nvPr/>
          </p:nvSpPr>
          <p:spPr>
            <a:xfrm>
              <a:off x="1198472" y="1980183"/>
              <a:ext cx="90170" cy="669925"/>
            </a:xfrm>
            <a:custGeom>
              <a:avLst/>
              <a:gdLst/>
              <a:ahLst/>
              <a:cxnLst/>
              <a:rect l="l" t="t" r="r" b="b"/>
              <a:pathLst>
                <a:path w="90169" h="669925">
                  <a:moveTo>
                    <a:pt x="0" y="0"/>
                  </a:moveTo>
                  <a:lnTo>
                    <a:pt x="0" y="669586"/>
                  </a:lnTo>
                  <a:lnTo>
                    <a:pt x="89757" y="66958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517" y="26390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4"/>
                  </a:moveTo>
                  <a:lnTo>
                    <a:pt x="10712" y="10699"/>
                  </a:lnTo>
                  <a:lnTo>
                    <a:pt x="0" y="0"/>
                  </a:lnTo>
                  <a:lnTo>
                    <a:pt x="29429" y="10699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7517" y="26390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2" y="10699"/>
                  </a:moveTo>
                  <a:lnTo>
                    <a:pt x="0" y="21424"/>
                  </a:lnTo>
                  <a:lnTo>
                    <a:pt x="29429" y="10699"/>
                  </a:lnTo>
                  <a:lnTo>
                    <a:pt x="0" y="0"/>
                  </a:lnTo>
                  <a:lnTo>
                    <a:pt x="10712" y="10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644407" y="1975421"/>
            <a:ext cx="133350" cy="690245"/>
            <a:chOff x="2644407" y="1975421"/>
            <a:chExt cx="133350" cy="690245"/>
          </a:xfrm>
        </p:grpSpPr>
        <p:sp>
          <p:nvSpPr>
            <p:cNvPr id="19" name="object 19"/>
            <p:cNvSpPr/>
            <p:nvPr/>
          </p:nvSpPr>
          <p:spPr>
            <a:xfrm>
              <a:off x="2667894" y="1980183"/>
              <a:ext cx="104775" cy="669925"/>
            </a:xfrm>
            <a:custGeom>
              <a:avLst/>
              <a:gdLst/>
              <a:ahLst/>
              <a:cxnLst/>
              <a:rect l="l" t="t" r="r" b="b"/>
              <a:pathLst>
                <a:path w="104775" h="669925">
                  <a:moveTo>
                    <a:pt x="104749" y="0"/>
                  </a:moveTo>
                  <a:lnTo>
                    <a:pt x="104749" y="669586"/>
                  </a:lnTo>
                  <a:lnTo>
                    <a:pt x="0" y="66958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9169" y="26390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24" y="21424"/>
                  </a:moveTo>
                  <a:lnTo>
                    <a:pt x="0" y="10699"/>
                  </a:lnTo>
                  <a:lnTo>
                    <a:pt x="29424" y="0"/>
                  </a:lnTo>
                  <a:lnTo>
                    <a:pt x="18724" y="10699"/>
                  </a:lnTo>
                  <a:lnTo>
                    <a:pt x="29424" y="21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49169" y="26390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24" y="10699"/>
                  </a:moveTo>
                  <a:lnTo>
                    <a:pt x="29424" y="0"/>
                  </a:lnTo>
                  <a:lnTo>
                    <a:pt x="0" y="10699"/>
                  </a:lnTo>
                  <a:lnTo>
                    <a:pt x="29424" y="21424"/>
                  </a:lnTo>
                  <a:lnTo>
                    <a:pt x="18724" y="10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963146" y="3008056"/>
            <a:ext cx="31115" cy="271145"/>
            <a:chOff x="1963146" y="3008056"/>
            <a:chExt cx="31115" cy="271145"/>
          </a:xfrm>
        </p:grpSpPr>
        <p:sp>
          <p:nvSpPr>
            <p:cNvPr id="23" name="object 23"/>
            <p:cNvSpPr/>
            <p:nvPr/>
          </p:nvSpPr>
          <p:spPr>
            <a:xfrm>
              <a:off x="1978021" y="3012818"/>
              <a:ext cx="635" cy="243204"/>
            </a:xfrm>
            <a:custGeom>
              <a:avLst/>
              <a:gdLst/>
              <a:ahLst/>
              <a:cxnLst/>
              <a:rect l="l" t="t" r="r" b="b"/>
              <a:pathLst>
                <a:path w="635" h="243204">
                  <a:moveTo>
                    <a:pt x="0" y="0"/>
                  </a:moveTo>
                  <a:lnTo>
                    <a:pt x="0" y="137699"/>
                  </a:lnTo>
                  <a:lnTo>
                    <a:pt x="599" y="137699"/>
                  </a:lnTo>
                  <a:lnTo>
                    <a:pt x="599" y="2427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67908" y="32448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2" y="29449"/>
                  </a:moveTo>
                  <a:lnTo>
                    <a:pt x="0" y="0"/>
                  </a:lnTo>
                  <a:lnTo>
                    <a:pt x="10712" y="10724"/>
                  </a:lnTo>
                  <a:lnTo>
                    <a:pt x="21424" y="0"/>
                  </a:lnTo>
                  <a:lnTo>
                    <a:pt x="10712" y="29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67908" y="32448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2" y="10724"/>
                  </a:moveTo>
                  <a:lnTo>
                    <a:pt x="0" y="0"/>
                  </a:lnTo>
                  <a:lnTo>
                    <a:pt x="10712" y="29449"/>
                  </a:lnTo>
                  <a:lnTo>
                    <a:pt x="21424" y="0"/>
                  </a:lnTo>
                  <a:lnTo>
                    <a:pt x="10712" y="10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963146" y="4009479"/>
            <a:ext cx="31115" cy="271145"/>
            <a:chOff x="1963146" y="4009479"/>
            <a:chExt cx="31115" cy="271145"/>
          </a:xfrm>
        </p:grpSpPr>
        <p:sp>
          <p:nvSpPr>
            <p:cNvPr id="27" name="object 27"/>
            <p:cNvSpPr/>
            <p:nvPr/>
          </p:nvSpPr>
          <p:spPr>
            <a:xfrm>
              <a:off x="1978021" y="4014241"/>
              <a:ext cx="635" cy="243204"/>
            </a:xfrm>
            <a:custGeom>
              <a:avLst/>
              <a:gdLst/>
              <a:ahLst/>
              <a:cxnLst/>
              <a:rect l="l" t="t" r="r" b="b"/>
              <a:pathLst>
                <a:path w="635" h="243204">
                  <a:moveTo>
                    <a:pt x="0" y="0"/>
                  </a:moveTo>
                  <a:lnTo>
                    <a:pt x="0" y="137724"/>
                  </a:lnTo>
                  <a:lnTo>
                    <a:pt x="599" y="137724"/>
                  </a:lnTo>
                  <a:lnTo>
                    <a:pt x="599" y="2427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67908" y="42462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2" y="29424"/>
                  </a:moveTo>
                  <a:lnTo>
                    <a:pt x="0" y="0"/>
                  </a:lnTo>
                  <a:lnTo>
                    <a:pt x="10712" y="10699"/>
                  </a:lnTo>
                  <a:lnTo>
                    <a:pt x="21424" y="0"/>
                  </a:lnTo>
                  <a:lnTo>
                    <a:pt x="10712" y="29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67908" y="42462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2" y="10699"/>
                  </a:moveTo>
                  <a:lnTo>
                    <a:pt x="0" y="0"/>
                  </a:lnTo>
                  <a:lnTo>
                    <a:pt x="10712" y="29424"/>
                  </a:lnTo>
                  <a:lnTo>
                    <a:pt x="21424" y="0"/>
                  </a:lnTo>
                  <a:lnTo>
                    <a:pt x="10712" y="10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630557" y="4637803"/>
            <a:ext cx="790575" cy="31115"/>
            <a:chOff x="2630557" y="4637803"/>
            <a:chExt cx="790575" cy="31115"/>
          </a:xfrm>
        </p:grpSpPr>
        <p:sp>
          <p:nvSpPr>
            <p:cNvPr id="31" name="object 31"/>
            <p:cNvSpPr/>
            <p:nvPr/>
          </p:nvSpPr>
          <p:spPr>
            <a:xfrm>
              <a:off x="2635319" y="4652690"/>
              <a:ext cx="762635" cy="635"/>
            </a:xfrm>
            <a:custGeom>
              <a:avLst/>
              <a:gdLst/>
              <a:ahLst/>
              <a:cxnLst/>
              <a:rect l="l" t="t" r="r" b="b"/>
              <a:pathLst>
                <a:path w="762635" h="635">
                  <a:moveTo>
                    <a:pt x="0" y="0"/>
                  </a:moveTo>
                  <a:lnTo>
                    <a:pt x="397299" y="0"/>
                  </a:lnTo>
                  <a:lnTo>
                    <a:pt x="397299" y="599"/>
                  </a:lnTo>
                  <a:lnTo>
                    <a:pt x="762048" y="5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86668" y="4642565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4"/>
                  </a:moveTo>
                  <a:lnTo>
                    <a:pt x="10699" y="10724"/>
                  </a:lnTo>
                  <a:lnTo>
                    <a:pt x="0" y="0"/>
                  </a:lnTo>
                  <a:lnTo>
                    <a:pt x="29424" y="1072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86668" y="4642565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724"/>
                  </a:moveTo>
                  <a:lnTo>
                    <a:pt x="0" y="21424"/>
                  </a:lnTo>
                  <a:lnTo>
                    <a:pt x="29424" y="10724"/>
                  </a:lnTo>
                  <a:lnTo>
                    <a:pt x="0" y="0"/>
                  </a:lnTo>
                  <a:lnTo>
                    <a:pt x="10699" y="10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072379" y="4023429"/>
            <a:ext cx="31115" cy="271145"/>
            <a:chOff x="4072379" y="4023429"/>
            <a:chExt cx="31115" cy="271145"/>
          </a:xfrm>
        </p:grpSpPr>
        <p:sp>
          <p:nvSpPr>
            <p:cNvPr id="35" name="object 35"/>
            <p:cNvSpPr/>
            <p:nvPr/>
          </p:nvSpPr>
          <p:spPr>
            <a:xfrm>
              <a:off x="4087241" y="4046916"/>
              <a:ext cx="635" cy="243204"/>
            </a:xfrm>
            <a:custGeom>
              <a:avLst/>
              <a:gdLst/>
              <a:ahLst/>
              <a:cxnLst/>
              <a:rect l="l" t="t" r="r" b="b"/>
              <a:pathLst>
                <a:path w="635" h="243204">
                  <a:moveTo>
                    <a:pt x="0" y="242774"/>
                  </a:moveTo>
                  <a:lnTo>
                    <a:pt x="0" y="105049"/>
                  </a:lnTo>
                  <a:lnTo>
                    <a:pt x="599" y="105049"/>
                  </a:lnTo>
                  <a:lnTo>
                    <a:pt x="5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77141" y="40281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399" y="29449"/>
                  </a:moveTo>
                  <a:lnTo>
                    <a:pt x="10699" y="18724"/>
                  </a:lnTo>
                  <a:lnTo>
                    <a:pt x="0" y="29449"/>
                  </a:lnTo>
                  <a:lnTo>
                    <a:pt x="10699" y="0"/>
                  </a:lnTo>
                  <a:lnTo>
                    <a:pt x="21399" y="29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77141" y="40281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99" y="18724"/>
                  </a:moveTo>
                  <a:lnTo>
                    <a:pt x="21399" y="29449"/>
                  </a:lnTo>
                  <a:lnTo>
                    <a:pt x="10699" y="0"/>
                  </a:lnTo>
                  <a:lnTo>
                    <a:pt x="0" y="29449"/>
                  </a:lnTo>
                  <a:lnTo>
                    <a:pt x="10699" y="18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072379" y="2028323"/>
            <a:ext cx="2139950" cy="1264920"/>
            <a:chOff x="4072379" y="2028323"/>
            <a:chExt cx="2139950" cy="1264920"/>
          </a:xfrm>
        </p:grpSpPr>
        <p:sp>
          <p:nvSpPr>
            <p:cNvPr id="39" name="object 39"/>
            <p:cNvSpPr/>
            <p:nvPr/>
          </p:nvSpPr>
          <p:spPr>
            <a:xfrm>
              <a:off x="4087241" y="3029868"/>
              <a:ext cx="635" cy="258445"/>
            </a:xfrm>
            <a:custGeom>
              <a:avLst/>
              <a:gdLst/>
              <a:ahLst/>
              <a:cxnLst/>
              <a:rect l="l" t="t" r="r" b="b"/>
              <a:pathLst>
                <a:path w="635" h="258445">
                  <a:moveTo>
                    <a:pt x="0" y="258374"/>
                  </a:moveTo>
                  <a:lnTo>
                    <a:pt x="0" y="112849"/>
                  </a:lnTo>
                  <a:lnTo>
                    <a:pt x="599" y="112849"/>
                  </a:lnTo>
                  <a:lnTo>
                    <a:pt x="5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77141" y="30111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399" y="29449"/>
                  </a:moveTo>
                  <a:lnTo>
                    <a:pt x="10699" y="18724"/>
                  </a:lnTo>
                  <a:lnTo>
                    <a:pt x="0" y="29449"/>
                  </a:lnTo>
                  <a:lnTo>
                    <a:pt x="10699" y="0"/>
                  </a:lnTo>
                  <a:lnTo>
                    <a:pt x="21399" y="29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77141" y="30111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8724"/>
                  </a:moveTo>
                  <a:lnTo>
                    <a:pt x="21399" y="29449"/>
                  </a:lnTo>
                  <a:lnTo>
                    <a:pt x="10699" y="0"/>
                  </a:lnTo>
                  <a:lnTo>
                    <a:pt x="0" y="29449"/>
                  </a:lnTo>
                  <a:lnTo>
                    <a:pt x="10699" y="18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87241" y="2033085"/>
              <a:ext cx="2109470" cy="534670"/>
            </a:xfrm>
            <a:custGeom>
              <a:avLst/>
              <a:gdLst/>
              <a:ahLst/>
              <a:cxnLst/>
              <a:rect l="l" t="t" r="r" b="b"/>
              <a:pathLst>
                <a:path w="2109470" h="534669">
                  <a:moveTo>
                    <a:pt x="0" y="238122"/>
                  </a:moveTo>
                  <a:lnTo>
                    <a:pt x="0" y="0"/>
                  </a:lnTo>
                  <a:lnTo>
                    <a:pt x="2109295" y="0"/>
                  </a:lnTo>
                  <a:lnTo>
                    <a:pt x="2109295" y="53428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85837" y="25566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29449"/>
                  </a:moveTo>
                  <a:lnTo>
                    <a:pt x="0" y="0"/>
                  </a:lnTo>
                  <a:lnTo>
                    <a:pt x="10699" y="10724"/>
                  </a:lnTo>
                  <a:lnTo>
                    <a:pt x="21399" y="0"/>
                  </a:lnTo>
                  <a:lnTo>
                    <a:pt x="10699" y="29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5837" y="25566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0724"/>
                  </a:moveTo>
                  <a:lnTo>
                    <a:pt x="0" y="0"/>
                  </a:lnTo>
                  <a:lnTo>
                    <a:pt x="10699" y="29449"/>
                  </a:lnTo>
                  <a:lnTo>
                    <a:pt x="21399" y="0"/>
                  </a:lnTo>
                  <a:lnTo>
                    <a:pt x="10699" y="10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848998" y="2958356"/>
            <a:ext cx="247650" cy="1021715"/>
            <a:chOff x="6848998" y="2958356"/>
            <a:chExt cx="247650" cy="1021715"/>
          </a:xfrm>
        </p:grpSpPr>
        <p:sp>
          <p:nvSpPr>
            <p:cNvPr id="46" name="object 46"/>
            <p:cNvSpPr/>
            <p:nvPr/>
          </p:nvSpPr>
          <p:spPr>
            <a:xfrm>
              <a:off x="6853761" y="2963119"/>
              <a:ext cx="238125" cy="1002030"/>
            </a:xfrm>
            <a:custGeom>
              <a:avLst/>
              <a:gdLst/>
              <a:ahLst/>
              <a:cxnLst/>
              <a:rect l="l" t="t" r="r" b="b"/>
              <a:pathLst>
                <a:path w="238125" h="1002029">
                  <a:moveTo>
                    <a:pt x="0" y="0"/>
                  </a:moveTo>
                  <a:lnTo>
                    <a:pt x="238124" y="0"/>
                  </a:lnTo>
                  <a:lnTo>
                    <a:pt x="238124" y="1001422"/>
                  </a:lnTo>
                  <a:lnTo>
                    <a:pt x="33249" y="100142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68286" y="39538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4" y="21424"/>
                  </a:moveTo>
                  <a:lnTo>
                    <a:pt x="0" y="10724"/>
                  </a:lnTo>
                  <a:lnTo>
                    <a:pt x="29424" y="0"/>
                  </a:lnTo>
                  <a:lnTo>
                    <a:pt x="18724" y="10724"/>
                  </a:lnTo>
                  <a:lnTo>
                    <a:pt x="29424" y="21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68286" y="39538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24" y="10724"/>
                  </a:moveTo>
                  <a:lnTo>
                    <a:pt x="29424" y="0"/>
                  </a:lnTo>
                  <a:lnTo>
                    <a:pt x="0" y="10724"/>
                  </a:lnTo>
                  <a:lnTo>
                    <a:pt x="29424" y="21424"/>
                  </a:lnTo>
                  <a:lnTo>
                    <a:pt x="18724" y="10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547509" y="4685415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Image</a:t>
            </a:r>
            <a:r>
              <a:rPr sz="1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Builder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47509" y="4281016"/>
            <a:ext cx="1406525" cy="330835"/>
          </a:xfrm>
          <a:prstGeom prst="rect">
            <a:avLst/>
          </a:prstGeom>
          <a:solidFill>
            <a:srgbClr val="D8D8D8"/>
          </a:solidFill>
          <a:ln w="28574">
            <a:solidFill>
              <a:srgbClr val="9999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41959" marR="285115" indent="-15176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Infrastructure  </a:t>
            </a:r>
            <a:r>
              <a:rPr sz="1000" b="1" dirty="0">
                <a:solidFill>
                  <a:srgbClr val="666666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47509" y="3876617"/>
            <a:ext cx="1406525" cy="330835"/>
          </a:xfrm>
          <a:prstGeom prst="rect">
            <a:avLst/>
          </a:prstGeom>
          <a:solidFill>
            <a:srgbClr val="E6B8AE"/>
          </a:solidFill>
          <a:ln w="28574">
            <a:solidFill>
              <a:srgbClr val="A51C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53695" marR="347345" indent="9144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latin typeface="Arial"/>
                <a:cs typeface="Arial"/>
              </a:rPr>
              <a:t>Instance  Provisioner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75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Lessons</a:t>
            </a:r>
            <a:r>
              <a:rPr sz="2800" spc="-85" dirty="0"/>
              <a:t> </a:t>
            </a:r>
            <a:r>
              <a:rPr sz="2800" spc="-5" dirty="0"/>
              <a:t>Learned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1084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411480" algn="l"/>
                <a:tab pos="412115" algn="l"/>
              </a:tabLst>
            </a:pPr>
            <a:r>
              <a:rPr spc="-5" dirty="0"/>
              <a:t>Use Vagrant to test </a:t>
            </a:r>
            <a:r>
              <a:rPr dirty="0"/>
              <a:t>your </a:t>
            </a:r>
            <a:r>
              <a:rPr spc="-5" dirty="0"/>
              <a:t>playbooks </a:t>
            </a:r>
            <a:r>
              <a:rPr dirty="0"/>
              <a:t>/ recipes </a:t>
            </a:r>
            <a:r>
              <a:rPr spc="-5" dirty="0"/>
              <a:t>before integrating with</a:t>
            </a:r>
            <a:r>
              <a:rPr spc="-70" dirty="0"/>
              <a:t> </a:t>
            </a:r>
            <a:r>
              <a:rPr spc="-5" dirty="0"/>
              <a:t>Packer</a:t>
            </a:r>
          </a:p>
          <a:p>
            <a:pPr marL="41084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11480" algn="l"/>
                <a:tab pos="412115" algn="l"/>
              </a:tabLst>
            </a:pPr>
            <a:r>
              <a:rPr spc="-5" dirty="0"/>
              <a:t>Packer</a:t>
            </a:r>
          </a:p>
          <a:p>
            <a:pPr marL="86804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68680" algn="l"/>
                <a:tab pos="8693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Use existing templates 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save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41084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411480" algn="l"/>
                <a:tab pos="412115" algn="l"/>
              </a:tabLst>
            </a:pPr>
            <a:r>
              <a:rPr spc="-5" dirty="0"/>
              <a:t>Terraform</a:t>
            </a:r>
          </a:p>
          <a:p>
            <a:pPr marL="868044" marR="5080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68680" algn="l"/>
                <a:tab pos="8693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can't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always escape provisioning. For Consul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&amp;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Vault we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copied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over TLS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certs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and ACL  tokens</a:t>
            </a:r>
            <a:endParaRPr sz="1400">
              <a:latin typeface="Arial"/>
              <a:cs typeface="Arial"/>
            </a:endParaRPr>
          </a:p>
          <a:p>
            <a:pPr marL="86804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68680" algn="l"/>
                <a:tab pos="8693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Fight 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keep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it down to absolute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minimum</a:t>
            </a:r>
            <a:endParaRPr sz="1400">
              <a:latin typeface="Arial"/>
              <a:cs typeface="Arial"/>
            </a:endParaRPr>
          </a:p>
          <a:p>
            <a:pPr marL="86804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68680" algn="l"/>
                <a:tab pos="8693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Not good for dependency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  <a:p>
            <a:pPr marL="41084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411480" algn="l"/>
                <a:tab pos="412115" algn="l"/>
              </a:tabLst>
            </a:pPr>
            <a:r>
              <a:rPr spc="-5" dirty="0"/>
              <a:t>Vault</a:t>
            </a:r>
          </a:p>
          <a:p>
            <a:pPr marL="86804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68680" algn="l"/>
                <a:tab pos="86931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Use PGP, it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makes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bootstrapping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lot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safer</a:t>
            </a:r>
            <a:endParaRPr sz="1400">
              <a:latin typeface="Arial"/>
              <a:cs typeface="Arial"/>
            </a:endParaRPr>
          </a:p>
          <a:p>
            <a:pPr marL="410845" marR="288925" indent="-367030">
              <a:lnSpc>
                <a:spcPts val="2470"/>
              </a:lnSpc>
              <a:spcBef>
                <a:spcPts val="75"/>
              </a:spcBef>
              <a:buChar char="●"/>
              <a:tabLst>
                <a:tab pos="411480" algn="l"/>
                <a:tab pos="412115" algn="l"/>
              </a:tabLst>
            </a:pPr>
            <a:r>
              <a:rPr spc="-5" dirty="0"/>
              <a:t>HashiCorp tools improve </a:t>
            </a:r>
            <a:r>
              <a:rPr dirty="0"/>
              <a:t>very </a:t>
            </a:r>
            <a:r>
              <a:rPr spc="-5" dirty="0"/>
              <a:t>quickly, use CHANGELOG files to </a:t>
            </a:r>
            <a:r>
              <a:rPr dirty="0"/>
              <a:t>stay </a:t>
            </a:r>
            <a:r>
              <a:rPr spc="-5" dirty="0"/>
              <a:t>up to  date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762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Next</a:t>
            </a:r>
            <a:r>
              <a:rPr sz="2800" spc="-90" dirty="0"/>
              <a:t> </a:t>
            </a:r>
            <a:r>
              <a:rPr sz="2800" spc="-5" dirty="0"/>
              <a:t>Steps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8" y="1162309"/>
            <a:ext cx="4771390" cy="11639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Segment.io Stack</a:t>
            </a:r>
            <a:r>
              <a:rPr sz="1800" spc="4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(App-centric)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https://segment.com/blog/the-segment-aws-stack/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https://github.com/segmentio/stack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413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What is</a:t>
            </a:r>
            <a:r>
              <a:rPr sz="2800" spc="-95" dirty="0"/>
              <a:t> </a:t>
            </a:r>
            <a:r>
              <a:rPr sz="2800" spc="-5" dirty="0"/>
              <a:t>Consul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2478405" cy="10826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r>
              <a:rPr sz="20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discovery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Key/Value</a:t>
            </a:r>
            <a:r>
              <a:rPr sz="20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storage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Health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checks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18477" y="3749874"/>
            <a:ext cx="756836" cy="1073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C0680EE-9241-495A-842B-330AE459791D}"/>
              </a:ext>
            </a:extLst>
          </p:cNvPr>
          <p:cNvSpPr txBox="1"/>
          <p:nvPr/>
        </p:nvSpPr>
        <p:spPr>
          <a:xfrm>
            <a:off x="2938371" y="2647950"/>
            <a:ext cx="4239895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Original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support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for Vault</a:t>
            </a:r>
            <a:r>
              <a:rPr sz="20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backend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Advanced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capabilities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Flexible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workflows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Simple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deployment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70F1667-5EB0-4ABA-9E6F-404F8B1EC01B}"/>
              </a:ext>
            </a:extLst>
          </p:cNvPr>
          <p:cNvSpPr txBox="1">
            <a:spLocks/>
          </p:cNvSpPr>
          <p:nvPr/>
        </p:nvSpPr>
        <p:spPr>
          <a:xfrm>
            <a:off x="2938371" y="2119630"/>
            <a:ext cx="1939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kern="0" spc="-5"/>
              <a:t>Why</a:t>
            </a:r>
            <a:r>
              <a:rPr lang="en-US" sz="2800" kern="0" spc="-95"/>
              <a:t> </a:t>
            </a:r>
            <a:r>
              <a:rPr lang="en-US" sz="2800" kern="0" spc="-5"/>
              <a:t>Consul</a:t>
            </a:r>
            <a:endParaRPr lang="en-US" sz="28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115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What is</a:t>
            </a:r>
            <a:r>
              <a:rPr sz="2800" spc="-95" dirty="0"/>
              <a:t> </a:t>
            </a:r>
            <a:r>
              <a:rPr sz="2800" spc="-5" dirty="0"/>
              <a:t>Vault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3058795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Tool to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manage</a:t>
            </a:r>
            <a:r>
              <a:rPr sz="20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secrets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Key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rolling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SSL/TLS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cert</a:t>
            </a:r>
            <a:r>
              <a:rPr sz="20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manager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Strong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ACL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69603" y="3743153"/>
            <a:ext cx="721634" cy="107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4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95" dirty="0"/>
              <a:t> </a:t>
            </a:r>
            <a:r>
              <a:rPr sz="2800" spc="-5" dirty="0"/>
              <a:t>Vault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4808855" cy="28448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Open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Free with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commercial support</a:t>
            </a:r>
            <a:r>
              <a:rPr sz="20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Specializing in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secret</a:t>
            </a:r>
            <a:r>
              <a:rPr sz="20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Cloud-native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than just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secret</a:t>
            </a:r>
            <a:r>
              <a:rPr sz="20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storage</a:t>
            </a:r>
            <a:endParaRPr sz="2000">
              <a:latin typeface="Arial"/>
              <a:cs typeface="Arial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Integration with other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1308735" lvl="2" indent="-382270">
              <a:lnSpc>
                <a:spcPct val="100000"/>
              </a:lnSpc>
              <a:spcBef>
                <a:spcPts val="375"/>
              </a:spcBef>
              <a:buChar char="■"/>
              <a:tabLst>
                <a:tab pos="1308735" algn="l"/>
                <a:tab pos="13093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PostgreSQL</a:t>
            </a:r>
            <a:endParaRPr sz="2000">
              <a:latin typeface="Arial"/>
              <a:cs typeface="Arial"/>
            </a:endParaRPr>
          </a:p>
          <a:p>
            <a:pPr marL="1308735" lvl="2" indent="-382270">
              <a:lnSpc>
                <a:spcPct val="100000"/>
              </a:lnSpc>
              <a:spcBef>
                <a:spcPts val="375"/>
              </a:spcBef>
              <a:buChar char="■"/>
              <a:tabLst>
                <a:tab pos="1308735" algn="l"/>
                <a:tab pos="13093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SSH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69603" y="3743153"/>
            <a:ext cx="721634" cy="107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283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How did </a:t>
            </a:r>
            <a:r>
              <a:rPr sz="2800" dirty="0"/>
              <a:t>I </a:t>
            </a:r>
            <a:r>
              <a:rPr sz="2800" spc="-5" dirty="0"/>
              <a:t>end up using Consul </a:t>
            </a:r>
            <a:r>
              <a:rPr sz="2800" dirty="0"/>
              <a:t>&amp;</a:t>
            </a:r>
            <a:r>
              <a:rPr sz="2800" spc="-90" dirty="0"/>
              <a:t> </a:t>
            </a:r>
            <a:r>
              <a:rPr sz="2800" spc="-5" dirty="0"/>
              <a:t>Vault?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5393055" cy="24923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Constantly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churning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team</a:t>
            </a:r>
            <a:endParaRPr sz="2000">
              <a:latin typeface="Arial"/>
              <a:cs typeface="Arial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bench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resources,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pulled for billable</a:t>
            </a:r>
            <a:r>
              <a:rPr sz="20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how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many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seen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20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movie?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Looking to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reduce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drag on delivery</a:t>
            </a:r>
            <a:r>
              <a:rPr sz="20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cadence</a:t>
            </a:r>
            <a:endParaRPr sz="2000">
              <a:latin typeface="Arial"/>
              <a:cs typeface="Arial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reduce knowledge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transfer</a:t>
            </a:r>
            <a:endParaRPr sz="2000">
              <a:latin typeface="Arial"/>
              <a:cs typeface="Arial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easy deploy without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lot of</a:t>
            </a:r>
            <a:r>
              <a:rPr sz="20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training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Immutable Infra looked like the</a:t>
            </a:r>
            <a:r>
              <a:rPr sz="20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answer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Immutable</a:t>
            </a:r>
            <a:r>
              <a:rPr sz="2800" spc="-90" dirty="0"/>
              <a:t> </a:t>
            </a:r>
            <a:r>
              <a:rPr sz="2800" spc="-5" dirty="0"/>
              <a:t>Infrastructure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8255000" cy="24923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endParaRPr sz="2000">
              <a:latin typeface="Arial"/>
              <a:cs typeface="Arial"/>
            </a:endParaRPr>
          </a:p>
          <a:p>
            <a:pPr marL="851535" marR="5080" lvl="1" indent="-382270">
              <a:lnSpc>
                <a:spcPct val="115599"/>
              </a:lnSpc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Immutable infrastructure is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comprised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of immutable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components 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that are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replaced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for every deployment,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rather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than being updated  in-place.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Except</a:t>
            </a:r>
            <a:endParaRPr sz="2000">
              <a:latin typeface="Arial"/>
              <a:cs typeface="Arial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Config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&amp; secrets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are baked into the</a:t>
            </a:r>
            <a:r>
              <a:rPr sz="20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No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safeguards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running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prod images in QA</a:t>
            </a:r>
            <a:r>
              <a:rPr sz="20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envs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8082" y="4827142"/>
            <a:ext cx="269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*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https://blog.codeship.com/immutable-infrastructure/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525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My</a:t>
            </a:r>
            <a:r>
              <a:rPr sz="2800" spc="-95" dirty="0"/>
              <a:t> </a:t>
            </a:r>
            <a:r>
              <a:rPr sz="2800" spc="-5" dirty="0"/>
              <a:t>Goals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966" y="1167715"/>
            <a:ext cx="4414520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No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changes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running</a:t>
            </a:r>
            <a:r>
              <a:rPr sz="20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All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changes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made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only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via</a:t>
            </a:r>
            <a:r>
              <a:rPr sz="20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No pre-baked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config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secrets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Automated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deploys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254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The</a:t>
            </a:r>
            <a:r>
              <a:rPr sz="2800" spc="-95" dirty="0"/>
              <a:t> </a:t>
            </a:r>
            <a:r>
              <a:rPr sz="2800" spc="-5" dirty="0"/>
              <a:t>Approach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211772" y="2814344"/>
            <a:ext cx="1040765" cy="904240"/>
            <a:chOff x="1211772" y="2814344"/>
            <a:chExt cx="1040765" cy="904240"/>
          </a:xfrm>
        </p:grpSpPr>
        <p:sp>
          <p:nvSpPr>
            <p:cNvPr id="4" name="object 4"/>
            <p:cNvSpPr/>
            <p:nvPr/>
          </p:nvSpPr>
          <p:spPr>
            <a:xfrm>
              <a:off x="1221297" y="2823869"/>
              <a:ext cx="1021715" cy="885190"/>
            </a:xfrm>
            <a:custGeom>
              <a:avLst/>
              <a:gdLst/>
              <a:ahLst/>
              <a:cxnLst/>
              <a:rect l="l" t="t" r="r" b="b"/>
              <a:pathLst>
                <a:path w="1021714" h="885189">
                  <a:moveTo>
                    <a:pt x="800023" y="884698"/>
                  </a:moveTo>
                  <a:lnTo>
                    <a:pt x="221174" y="884698"/>
                  </a:lnTo>
                  <a:lnTo>
                    <a:pt x="0" y="442349"/>
                  </a:lnTo>
                  <a:lnTo>
                    <a:pt x="221174" y="0"/>
                  </a:lnTo>
                  <a:lnTo>
                    <a:pt x="800023" y="0"/>
                  </a:lnTo>
                  <a:lnTo>
                    <a:pt x="1021197" y="442349"/>
                  </a:lnTo>
                  <a:lnTo>
                    <a:pt x="800023" y="884698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297" y="2823869"/>
              <a:ext cx="1021715" cy="885190"/>
            </a:xfrm>
            <a:custGeom>
              <a:avLst/>
              <a:gdLst/>
              <a:ahLst/>
              <a:cxnLst/>
              <a:rect l="l" t="t" r="r" b="b"/>
              <a:pathLst>
                <a:path w="1021714" h="885189">
                  <a:moveTo>
                    <a:pt x="0" y="442349"/>
                  </a:moveTo>
                  <a:lnTo>
                    <a:pt x="221174" y="0"/>
                  </a:lnTo>
                  <a:lnTo>
                    <a:pt x="800023" y="0"/>
                  </a:lnTo>
                  <a:lnTo>
                    <a:pt x="1021197" y="442349"/>
                  </a:lnTo>
                  <a:lnTo>
                    <a:pt x="800023" y="884698"/>
                  </a:lnTo>
                  <a:lnTo>
                    <a:pt x="221174" y="884698"/>
                  </a:lnTo>
                  <a:lnTo>
                    <a:pt x="0" y="442349"/>
                  </a:lnTo>
                  <a:close/>
                </a:path>
              </a:pathLst>
            </a:custGeom>
            <a:ln w="19049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15990" y="3106266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AMI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97467" y="2814344"/>
            <a:ext cx="1040765" cy="904240"/>
            <a:chOff x="3797467" y="2814344"/>
            <a:chExt cx="1040765" cy="904240"/>
          </a:xfrm>
        </p:grpSpPr>
        <p:sp>
          <p:nvSpPr>
            <p:cNvPr id="8" name="object 8"/>
            <p:cNvSpPr/>
            <p:nvPr/>
          </p:nvSpPr>
          <p:spPr>
            <a:xfrm>
              <a:off x="3806992" y="2823869"/>
              <a:ext cx="1021715" cy="885190"/>
            </a:xfrm>
            <a:custGeom>
              <a:avLst/>
              <a:gdLst/>
              <a:ahLst/>
              <a:cxnLst/>
              <a:rect l="l" t="t" r="r" b="b"/>
              <a:pathLst>
                <a:path w="1021714" h="885189">
                  <a:moveTo>
                    <a:pt x="800023" y="884698"/>
                  </a:moveTo>
                  <a:lnTo>
                    <a:pt x="221174" y="884698"/>
                  </a:lnTo>
                  <a:lnTo>
                    <a:pt x="0" y="442349"/>
                  </a:lnTo>
                  <a:lnTo>
                    <a:pt x="221174" y="0"/>
                  </a:lnTo>
                  <a:lnTo>
                    <a:pt x="800023" y="0"/>
                  </a:lnTo>
                  <a:lnTo>
                    <a:pt x="1021197" y="442349"/>
                  </a:lnTo>
                  <a:lnTo>
                    <a:pt x="800023" y="884698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6992" y="2823869"/>
              <a:ext cx="1021715" cy="885190"/>
            </a:xfrm>
            <a:custGeom>
              <a:avLst/>
              <a:gdLst/>
              <a:ahLst/>
              <a:cxnLst/>
              <a:rect l="l" t="t" r="r" b="b"/>
              <a:pathLst>
                <a:path w="1021714" h="885189">
                  <a:moveTo>
                    <a:pt x="0" y="442349"/>
                  </a:moveTo>
                  <a:lnTo>
                    <a:pt x="221174" y="0"/>
                  </a:lnTo>
                  <a:lnTo>
                    <a:pt x="800023" y="0"/>
                  </a:lnTo>
                  <a:lnTo>
                    <a:pt x="1021197" y="442349"/>
                  </a:lnTo>
                  <a:lnTo>
                    <a:pt x="800023" y="884698"/>
                  </a:lnTo>
                  <a:lnTo>
                    <a:pt x="221174" y="884698"/>
                  </a:lnTo>
                  <a:lnTo>
                    <a:pt x="0" y="442349"/>
                  </a:lnTo>
                  <a:close/>
                </a:path>
              </a:pathLst>
            </a:custGeom>
            <a:ln w="19049">
              <a:solidFill>
                <a:srgbClr val="851F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2546" y="3106266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EC2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32970" y="3225218"/>
            <a:ext cx="1555750" cy="82550"/>
            <a:chOff x="2232970" y="3225218"/>
            <a:chExt cx="1555750" cy="82550"/>
          </a:xfrm>
        </p:grpSpPr>
        <p:sp>
          <p:nvSpPr>
            <p:cNvPr id="12" name="object 12"/>
            <p:cNvSpPr/>
            <p:nvPr/>
          </p:nvSpPr>
          <p:spPr>
            <a:xfrm>
              <a:off x="2242495" y="3266218"/>
              <a:ext cx="1450340" cy="0"/>
            </a:xfrm>
            <a:custGeom>
              <a:avLst/>
              <a:gdLst/>
              <a:ahLst/>
              <a:cxnLst/>
              <a:rect l="l" t="t" r="r" b="b"/>
              <a:pathLst>
                <a:path w="1450339">
                  <a:moveTo>
                    <a:pt x="0" y="0"/>
                  </a:moveTo>
                  <a:lnTo>
                    <a:pt x="145019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3167" y="3225218"/>
              <a:ext cx="105499" cy="8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12931" y="2940006"/>
            <a:ext cx="9144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launch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  </a:t>
            </a:r>
            <a:r>
              <a:rPr sz="1800" spc="-5" dirty="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20761" y="1892071"/>
            <a:ext cx="1040765" cy="904240"/>
            <a:chOff x="6420761" y="1892071"/>
            <a:chExt cx="1040765" cy="904240"/>
          </a:xfrm>
        </p:grpSpPr>
        <p:sp>
          <p:nvSpPr>
            <p:cNvPr id="16" name="object 16"/>
            <p:cNvSpPr/>
            <p:nvPr/>
          </p:nvSpPr>
          <p:spPr>
            <a:xfrm>
              <a:off x="6430286" y="1901596"/>
              <a:ext cx="1021715" cy="885190"/>
            </a:xfrm>
            <a:custGeom>
              <a:avLst/>
              <a:gdLst/>
              <a:ahLst/>
              <a:cxnLst/>
              <a:rect l="l" t="t" r="r" b="b"/>
              <a:pathLst>
                <a:path w="1021715" h="885189">
                  <a:moveTo>
                    <a:pt x="800023" y="884698"/>
                  </a:moveTo>
                  <a:lnTo>
                    <a:pt x="221174" y="884698"/>
                  </a:lnTo>
                  <a:lnTo>
                    <a:pt x="0" y="442349"/>
                  </a:lnTo>
                  <a:lnTo>
                    <a:pt x="221174" y="0"/>
                  </a:lnTo>
                  <a:lnTo>
                    <a:pt x="800023" y="0"/>
                  </a:lnTo>
                  <a:lnTo>
                    <a:pt x="1021197" y="442349"/>
                  </a:lnTo>
                  <a:lnTo>
                    <a:pt x="800023" y="884698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30286" y="1901596"/>
              <a:ext cx="1021715" cy="885190"/>
            </a:xfrm>
            <a:custGeom>
              <a:avLst/>
              <a:gdLst/>
              <a:ahLst/>
              <a:cxnLst/>
              <a:rect l="l" t="t" r="r" b="b"/>
              <a:pathLst>
                <a:path w="1021715" h="885189">
                  <a:moveTo>
                    <a:pt x="0" y="442349"/>
                  </a:moveTo>
                  <a:lnTo>
                    <a:pt x="221174" y="0"/>
                  </a:lnTo>
                  <a:lnTo>
                    <a:pt x="800023" y="0"/>
                  </a:lnTo>
                  <a:lnTo>
                    <a:pt x="1021197" y="442349"/>
                  </a:lnTo>
                  <a:lnTo>
                    <a:pt x="800023" y="884698"/>
                  </a:lnTo>
                  <a:lnTo>
                    <a:pt x="221174" y="884698"/>
                  </a:lnTo>
                  <a:lnTo>
                    <a:pt x="0" y="442349"/>
                  </a:lnTo>
                  <a:close/>
                </a:path>
              </a:pathLst>
            </a:custGeom>
            <a:ln w="1904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9966" y="1215339"/>
            <a:ext cx="6633209" cy="126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AMIs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+ metadata + scripts + configs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in S3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20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DynamoDB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20761" y="3660642"/>
            <a:ext cx="1040765" cy="904240"/>
            <a:chOff x="6420761" y="3660642"/>
            <a:chExt cx="1040765" cy="904240"/>
          </a:xfrm>
        </p:grpSpPr>
        <p:sp>
          <p:nvSpPr>
            <p:cNvPr id="20" name="object 20"/>
            <p:cNvSpPr/>
            <p:nvPr/>
          </p:nvSpPr>
          <p:spPr>
            <a:xfrm>
              <a:off x="6430286" y="3670167"/>
              <a:ext cx="1021715" cy="885190"/>
            </a:xfrm>
            <a:custGeom>
              <a:avLst/>
              <a:gdLst/>
              <a:ahLst/>
              <a:cxnLst/>
              <a:rect l="l" t="t" r="r" b="b"/>
              <a:pathLst>
                <a:path w="1021715" h="885189">
                  <a:moveTo>
                    <a:pt x="800023" y="884698"/>
                  </a:moveTo>
                  <a:lnTo>
                    <a:pt x="221174" y="884698"/>
                  </a:lnTo>
                  <a:lnTo>
                    <a:pt x="0" y="442349"/>
                  </a:lnTo>
                  <a:lnTo>
                    <a:pt x="221174" y="0"/>
                  </a:lnTo>
                  <a:lnTo>
                    <a:pt x="800023" y="0"/>
                  </a:lnTo>
                  <a:lnTo>
                    <a:pt x="1021197" y="442349"/>
                  </a:lnTo>
                  <a:lnTo>
                    <a:pt x="800023" y="8846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30286" y="3670167"/>
              <a:ext cx="1021715" cy="885190"/>
            </a:xfrm>
            <a:custGeom>
              <a:avLst/>
              <a:gdLst/>
              <a:ahLst/>
              <a:cxnLst/>
              <a:rect l="l" t="t" r="r" b="b"/>
              <a:pathLst>
                <a:path w="1021715" h="885189">
                  <a:moveTo>
                    <a:pt x="0" y="442349"/>
                  </a:moveTo>
                  <a:lnTo>
                    <a:pt x="221174" y="0"/>
                  </a:lnTo>
                  <a:lnTo>
                    <a:pt x="800023" y="0"/>
                  </a:lnTo>
                  <a:lnTo>
                    <a:pt x="1021197" y="442349"/>
                  </a:lnTo>
                  <a:lnTo>
                    <a:pt x="800023" y="884698"/>
                  </a:lnTo>
                  <a:lnTo>
                    <a:pt x="221174" y="884698"/>
                  </a:lnTo>
                  <a:lnTo>
                    <a:pt x="0" y="442349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43959" y="3952561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K/V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75940" y="2334420"/>
            <a:ext cx="1864360" cy="1788160"/>
            <a:chOff x="4575940" y="2334420"/>
            <a:chExt cx="1864360" cy="1788160"/>
          </a:xfrm>
        </p:grpSpPr>
        <p:sp>
          <p:nvSpPr>
            <p:cNvPr id="24" name="object 24"/>
            <p:cNvSpPr/>
            <p:nvPr/>
          </p:nvSpPr>
          <p:spPr>
            <a:xfrm>
              <a:off x="4606890" y="2343945"/>
              <a:ext cx="1823720" cy="415290"/>
            </a:xfrm>
            <a:custGeom>
              <a:avLst/>
              <a:gdLst/>
              <a:ahLst/>
              <a:cxnLst/>
              <a:rect l="l" t="t" r="r" b="b"/>
              <a:pathLst>
                <a:path w="1823720" h="415289">
                  <a:moveTo>
                    <a:pt x="1823396" y="0"/>
                  </a:moveTo>
                  <a:lnTo>
                    <a:pt x="0" y="0"/>
                  </a:lnTo>
                  <a:lnTo>
                    <a:pt x="0" y="4147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85465" y="273724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4" y="58849"/>
                  </a:moveTo>
                  <a:lnTo>
                    <a:pt x="0" y="0"/>
                  </a:lnTo>
                  <a:lnTo>
                    <a:pt x="21424" y="21424"/>
                  </a:lnTo>
                  <a:lnTo>
                    <a:pt x="42849" y="0"/>
                  </a:lnTo>
                  <a:lnTo>
                    <a:pt x="21424" y="588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85465" y="273724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4" y="21424"/>
                  </a:moveTo>
                  <a:lnTo>
                    <a:pt x="0" y="0"/>
                  </a:lnTo>
                  <a:lnTo>
                    <a:pt x="21424" y="58849"/>
                  </a:lnTo>
                  <a:lnTo>
                    <a:pt x="42849" y="0"/>
                  </a:lnTo>
                  <a:lnTo>
                    <a:pt x="21424" y="214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06890" y="3773692"/>
              <a:ext cx="1823720" cy="339090"/>
            </a:xfrm>
            <a:custGeom>
              <a:avLst/>
              <a:gdLst/>
              <a:ahLst/>
              <a:cxnLst/>
              <a:rect l="l" t="t" r="r" b="b"/>
              <a:pathLst>
                <a:path w="1823720" h="339089">
                  <a:moveTo>
                    <a:pt x="1823396" y="338824"/>
                  </a:moveTo>
                  <a:lnTo>
                    <a:pt x="0" y="338824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85465" y="3736267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42849" y="58849"/>
                  </a:moveTo>
                  <a:lnTo>
                    <a:pt x="21424" y="37424"/>
                  </a:lnTo>
                  <a:lnTo>
                    <a:pt x="0" y="58849"/>
                  </a:lnTo>
                  <a:lnTo>
                    <a:pt x="21424" y="0"/>
                  </a:lnTo>
                  <a:lnTo>
                    <a:pt x="42849" y="588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85465" y="3736267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4" y="37424"/>
                  </a:moveTo>
                  <a:lnTo>
                    <a:pt x="42849" y="58849"/>
                  </a:lnTo>
                  <a:lnTo>
                    <a:pt x="21424" y="0"/>
                  </a:lnTo>
                  <a:lnTo>
                    <a:pt x="0" y="58849"/>
                  </a:lnTo>
                  <a:lnTo>
                    <a:pt x="21424" y="374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712</Words>
  <Application>Microsoft Office PowerPoint</Application>
  <PresentationFormat>On-screen Show (16:9)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Georgia</vt:lpstr>
      <vt:lpstr>Times New Roman</vt:lpstr>
      <vt:lpstr>Trebuchet MS</vt:lpstr>
      <vt:lpstr>Office Theme</vt:lpstr>
      <vt:lpstr>Automatic Provisioning of  Consul + Vault</vt:lpstr>
      <vt:lpstr>Common Problem</vt:lpstr>
      <vt:lpstr>What is Consul</vt:lpstr>
      <vt:lpstr>What is Vault</vt:lpstr>
      <vt:lpstr>Why Vault</vt:lpstr>
      <vt:lpstr>How did I end up using Consul &amp; Vault?</vt:lpstr>
      <vt:lpstr>Immutable Infrastructure</vt:lpstr>
      <vt:lpstr>My Goals</vt:lpstr>
      <vt:lpstr>The Approach</vt:lpstr>
      <vt:lpstr>Enterprise World</vt:lpstr>
      <vt:lpstr>Cloud Data Center</vt:lpstr>
      <vt:lpstr>Our Solution</vt:lpstr>
      <vt:lpstr>New Approach</vt:lpstr>
      <vt:lpstr>Image Builder - Packer + Ansible</vt:lpstr>
      <vt:lpstr>Image Builder - Ansible</vt:lpstr>
      <vt:lpstr>Image Builder - Ansible Example - Rails App</vt:lpstr>
      <vt:lpstr>Image Builder - Packer</vt:lpstr>
      <vt:lpstr>Infrastructure Manager - Terraform</vt:lpstr>
      <vt:lpstr>Terraform Example - Consul</vt:lpstr>
      <vt:lpstr>Instance Provisioner</vt:lpstr>
      <vt:lpstr>Instance Provisioner - Implementation</vt:lpstr>
      <vt:lpstr>Bootstrapping Consul Server - Provisioning</vt:lpstr>
      <vt:lpstr>Bootstrapping Vault (Primary Node) - Provisioning</vt:lpstr>
      <vt:lpstr>Lessons Learned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Provisioning of  Consul + Vault</dc:title>
  <cp:lastModifiedBy>Krishna Murthy P</cp:lastModifiedBy>
  <cp:revision>1</cp:revision>
  <dcterms:created xsi:type="dcterms:W3CDTF">2021-01-19T01:27:39Z</dcterms:created>
  <dcterms:modified xsi:type="dcterms:W3CDTF">2021-01-19T02:08:19Z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2021-01-17T00:00:00Z</vt:filetime>
  </property>
  <property fmtid="{D5CDD505-2E9C-101B-9397-08002B2CF9AE}" pid="3" name="Creator">
    <vt:lpwstr>Google</vt:lpwstr>
  </property>
  <property fmtid="{D5CDD505-2E9C-101B-9397-08002B2CF9AE}" pid="4" name="LastSaved">
    <vt:filetime>2021-01-19T00:00:00Z</vt:filetime>
  </property>
</Properties>
</file>