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336" y="2496865"/>
            <a:ext cx="58673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74362" y="0"/>
            <a:ext cx="2669619" cy="3724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8215" y="261936"/>
            <a:ext cx="3990340" cy="4227195"/>
          </a:xfrm>
          <a:custGeom>
            <a:avLst/>
            <a:gdLst/>
            <a:ahLst/>
            <a:cxnLst/>
            <a:rect l="l" t="t" r="r" b="b"/>
            <a:pathLst>
              <a:path w="3990340" h="4227195">
                <a:moveTo>
                  <a:pt x="3990016" y="4227178"/>
                </a:moveTo>
                <a:lnTo>
                  <a:pt x="0" y="4227178"/>
                </a:lnTo>
                <a:lnTo>
                  <a:pt x="0" y="0"/>
                </a:lnTo>
                <a:lnTo>
                  <a:pt x="3990016" y="0"/>
                </a:lnTo>
                <a:lnTo>
                  <a:pt x="3990016" y="4227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39733" y="461989"/>
            <a:ext cx="289899" cy="306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74362" y="0"/>
            <a:ext cx="2669619" cy="37242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8215" y="261936"/>
            <a:ext cx="3990340" cy="4227195"/>
          </a:xfrm>
          <a:custGeom>
            <a:avLst/>
            <a:gdLst/>
            <a:ahLst/>
            <a:cxnLst/>
            <a:rect l="l" t="t" r="r" b="b"/>
            <a:pathLst>
              <a:path w="3990340" h="4227195">
                <a:moveTo>
                  <a:pt x="3990016" y="4227178"/>
                </a:moveTo>
                <a:lnTo>
                  <a:pt x="0" y="4227178"/>
                </a:lnTo>
                <a:lnTo>
                  <a:pt x="0" y="0"/>
                </a:lnTo>
                <a:lnTo>
                  <a:pt x="3990016" y="0"/>
                </a:lnTo>
                <a:lnTo>
                  <a:pt x="3990016" y="4227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3449" y="3476593"/>
            <a:ext cx="1481369" cy="1481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165414" y="3854492"/>
            <a:ext cx="2121345" cy="7255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970642" y="3813242"/>
            <a:ext cx="808098" cy="8080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44821" y="4045741"/>
            <a:ext cx="471170" cy="9525"/>
          </a:xfrm>
          <a:custGeom>
            <a:avLst/>
            <a:gdLst/>
            <a:ahLst/>
            <a:cxnLst/>
            <a:rect l="l" t="t" r="r" b="b"/>
            <a:pathLst>
              <a:path w="471169" h="9525">
                <a:moveTo>
                  <a:pt x="0" y="0"/>
                </a:moveTo>
                <a:lnTo>
                  <a:pt x="470719" y="89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105418" y="4013667"/>
            <a:ext cx="106082" cy="81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218593" y="4054641"/>
            <a:ext cx="471170" cy="9525"/>
          </a:xfrm>
          <a:custGeom>
            <a:avLst/>
            <a:gdLst/>
            <a:ahLst/>
            <a:cxnLst/>
            <a:rect l="l" t="t" r="r" b="b"/>
            <a:pathLst>
              <a:path w="471170" h="9525">
                <a:moveTo>
                  <a:pt x="0" y="0"/>
                </a:moveTo>
                <a:lnTo>
                  <a:pt x="470699" y="89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79167" y="4022591"/>
            <a:ext cx="106099" cy="81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993681" y="3613297"/>
            <a:ext cx="1429934" cy="14278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24922" y="458699"/>
            <a:ext cx="6412230" cy="4131310"/>
          </a:xfrm>
          <a:custGeom>
            <a:avLst/>
            <a:gdLst/>
            <a:ahLst/>
            <a:cxnLst/>
            <a:rect l="l" t="t" r="r" b="b"/>
            <a:pathLst>
              <a:path w="6412230" h="4131310">
                <a:moveTo>
                  <a:pt x="6378562" y="4130991"/>
                </a:moveTo>
                <a:lnTo>
                  <a:pt x="33627" y="4130991"/>
                </a:lnTo>
                <a:lnTo>
                  <a:pt x="20537" y="4128349"/>
                </a:lnTo>
                <a:lnTo>
                  <a:pt x="9849" y="4121144"/>
                </a:lnTo>
                <a:lnTo>
                  <a:pt x="2642" y="4110456"/>
                </a:lnTo>
                <a:lnTo>
                  <a:pt x="0" y="4097366"/>
                </a:lnTo>
                <a:lnTo>
                  <a:pt x="0" y="33627"/>
                </a:lnTo>
                <a:lnTo>
                  <a:pt x="2642" y="20537"/>
                </a:lnTo>
                <a:lnTo>
                  <a:pt x="9849" y="9849"/>
                </a:lnTo>
                <a:lnTo>
                  <a:pt x="20537" y="2642"/>
                </a:lnTo>
                <a:lnTo>
                  <a:pt x="33627" y="0"/>
                </a:lnTo>
                <a:lnTo>
                  <a:pt x="6378562" y="0"/>
                </a:lnTo>
                <a:lnTo>
                  <a:pt x="6411533" y="27035"/>
                </a:lnTo>
                <a:lnTo>
                  <a:pt x="6412187" y="33627"/>
                </a:lnTo>
                <a:lnTo>
                  <a:pt x="6412187" y="4097366"/>
                </a:lnTo>
                <a:lnTo>
                  <a:pt x="6409545" y="4110456"/>
                </a:lnTo>
                <a:lnTo>
                  <a:pt x="6402340" y="4121144"/>
                </a:lnTo>
                <a:lnTo>
                  <a:pt x="6391652" y="4128349"/>
                </a:lnTo>
                <a:lnTo>
                  <a:pt x="6378562" y="4130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24922" y="458699"/>
            <a:ext cx="6412230" cy="4131310"/>
          </a:xfrm>
          <a:custGeom>
            <a:avLst/>
            <a:gdLst/>
            <a:ahLst/>
            <a:cxnLst/>
            <a:rect l="l" t="t" r="r" b="b"/>
            <a:pathLst>
              <a:path w="6412230" h="4131310">
                <a:moveTo>
                  <a:pt x="0" y="33627"/>
                </a:moveTo>
                <a:lnTo>
                  <a:pt x="2642" y="20537"/>
                </a:lnTo>
                <a:lnTo>
                  <a:pt x="9849" y="9849"/>
                </a:lnTo>
                <a:lnTo>
                  <a:pt x="20537" y="2642"/>
                </a:lnTo>
                <a:lnTo>
                  <a:pt x="33627" y="0"/>
                </a:lnTo>
                <a:lnTo>
                  <a:pt x="6378562" y="0"/>
                </a:lnTo>
                <a:lnTo>
                  <a:pt x="6411533" y="27035"/>
                </a:lnTo>
                <a:lnTo>
                  <a:pt x="6412187" y="33627"/>
                </a:lnTo>
                <a:lnTo>
                  <a:pt x="6412187" y="4097366"/>
                </a:lnTo>
                <a:lnTo>
                  <a:pt x="6409545" y="4110456"/>
                </a:lnTo>
                <a:lnTo>
                  <a:pt x="6402340" y="4121144"/>
                </a:lnTo>
                <a:lnTo>
                  <a:pt x="6391652" y="4128349"/>
                </a:lnTo>
                <a:lnTo>
                  <a:pt x="6378562" y="4130991"/>
                </a:lnTo>
                <a:lnTo>
                  <a:pt x="33627" y="4130991"/>
                </a:lnTo>
                <a:lnTo>
                  <a:pt x="20537" y="4128349"/>
                </a:lnTo>
                <a:lnTo>
                  <a:pt x="9849" y="4121144"/>
                </a:lnTo>
                <a:lnTo>
                  <a:pt x="2642" y="4110456"/>
                </a:lnTo>
                <a:lnTo>
                  <a:pt x="0" y="4097366"/>
                </a:lnTo>
                <a:lnTo>
                  <a:pt x="0" y="33627"/>
                </a:lnTo>
                <a:close/>
              </a:path>
            </a:pathLst>
          </a:custGeom>
          <a:ln w="952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24929" y="913193"/>
            <a:ext cx="6412230" cy="0"/>
          </a:xfrm>
          <a:custGeom>
            <a:avLst/>
            <a:gdLst/>
            <a:ahLst/>
            <a:cxnLst/>
            <a:rect l="l" t="t" r="r" b="b"/>
            <a:pathLst>
              <a:path w="6412230">
                <a:moveTo>
                  <a:pt x="0" y="0"/>
                </a:moveTo>
                <a:lnTo>
                  <a:pt x="6412179" y="0"/>
                </a:lnTo>
              </a:path>
            </a:pathLst>
          </a:custGeom>
          <a:ln w="19049">
            <a:solidFill>
              <a:srgbClr val="464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12094" y="626738"/>
            <a:ext cx="132299" cy="132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98548" y="626738"/>
            <a:ext cx="132299" cy="132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085003" y="626738"/>
            <a:ext cx="132299" cy="132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9359" y="679262"/>
            <a:ext cx="310528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24" y="1328666"/>
            <a:ext cx="8135751" cy="308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25.png"/><Relationship Id="rId4" Type="http://schemas.openxmlformats.org/officeDocument/2006/relationships/image" Target="../media/image22.jp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://www.vaultproject.io/guides/operations/produc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00640" y="1504835"/>
              <a:ext cx="1545590" cy="1829435"/>
            </a:xfrm>
            <a:custGeom>
              <a:avLst/>
              <a:gdLst/>
              <a:ahLst/>
              <a:cxnLst/>
              <a:rect l="l" t="t" r="r" b="b"/>
              <a:pathLst>
                <a:path w="1545589" h="1829435">
                  <a:moveTo>
                    <a:pt x="250215" y="1486027"/>
                  </a:moveTo>
                  <a:lnTo>
                    <a:pt x="187172" y="1486027"/>
                  </a:lnTo>
                  <a:lnTo>
                    <a:pt x="187172" y="1624457"/>
                  </a:lnTo>
                  <a:lnTo>
                    <a:pt x="63169" y="1624457"/>
                  </a:lnTo>
                  <a:lnTo>
                    <a:pt x="63169" y="1486027"/>
                  </a:lnTo>
                  <a:lnTo>
                    <a:pt x="0" y="1486027"/>
                  </a:lnTo>
                  <a:lnTo>
                    <a:pt x="0" y="1624457"/>
                  </a:lnTo>
                  <a:lnTo>
                    <a:pt x="0" y="1682877"/>
                  </a:lnTo>
                  <a:lnTo>
                    <a:pt x="0" y="1823847"/>
                  </a:lnTo>
                  <a:lnTo>
                    <a:pt x="63169" y="1823847"/>
                  </a:lnTo>
                  <a:lnTo>
                    <a:pt x="63169" y="1682877"/>
                  </a:lnTo>
                  <a:lnTo>
                    <a:pt x="189268" y="1682877"/>
                  </a:lnTo>
                  <a:lnTo>
                    <a:pt x="189268" y="1823847"/>
                  </a:lnTo>
                  <a:lnTo>
                    <a:pt x="250215" y="1823847"/>
                  </a:lnTo>
                  <a:lnTo>
                    <a:pt x="250215" y="1682877"/>
                  </a:lnTo>
                  <a:lnTo>
                    <a:pt x="250215" y="1624457"/>
                  </a:lnTo>
                  <a:lnTo>
                    <a:pt x="250215" y="1486027"/>
                  </a:lnTo>
                  <a:close/>
                </a:path>
                <a:path w="1545589" h="1829435">
                  <a:moveTo>
                    <a:pt x="485495" y="1658264"/>
                  </a:moveTo>
                  <a:lnTo>
                    <a:pt x="480606" y="1618691"/>
                  </a:lnTo>
                  <a:lnTo>
                    <a:pt x="433133" y="1574850"/>
                  </a:lnTo>
                  <a:lnTo>
                    <a:pt x="384949" y="1569567"/>
                  </a:lnTo>
                  <a:lnTo>
                    <a:pt x="363308" y="1570507"/>
                  </a:lnTo>
                  <a:lnTo>
                    <a:pt x="341769" y="1573149"/>
                  </a:lnTo>
                  <a:lnTo>
                    <a:pt x="320446" y="1577213"/>
                  </a:lnTo>
                  <a:lnTo>
                    <a:pt x="299440" y="1582394"/>
                  </a:lnTo>
                  <a:lnTo>
                    <a:pt x="307949" y="1629384"/>
                  </a:lnTo>
                  <a:lnTo>
                    <a:pt x="324954" y="1627035"/>
                  </a:lnTo>
                  <a:lnTo>
                    <a:pt x="342188" y="1624990"/>
                  </a:lnTo>
                  <a:lnTo>
                    <a:pt x="359410" y="1623542"/>
                  </a:lnTo>
                  <a:lnTo>
                    <a:pt x="376415" y="1622983"/>
                  </a:lnTo>
                  <a:lnTo>
                    <a:pt x="400608" y="1624926"/>
                  </a:lnTo>
                  <a:lnTo>
                    <a:pt x="415290" y="1631276"/>
                  </a:lnTo>
                  <a:lnTo>
                    <a:pt x="422579" y="1642821"/>
                  </a:lnTo>
                  <a:lnTo>
                    <a:pt x="424548" y="1660359"/>
                  </a:lnTo>
                  <a:lnTo>
                    <a:pt x="424548" y="1686039"/>
                  </a:lnTo>
                  <a:lnTo>
                    <a:pt x="424548" y="1730933"/>
                  </a:lnTo>
                  <a:lnTo>
                    <a:pt x="424548" y="1768436"/>
                  </a:lnTo>
                  <a:lnTo>
                    <a:pt x="413880" y="1772983"/>
                  </a:lnTo>
                  <a:lnTo>
                    <a:pt x="402729" y="1776717"/>
                  </a:lnTo>
                  <a:lnTo>
                    <a:pt x="390982" y="1779231"/>
                  </a:lnTo>
                  <a:lnTo>
                    <a:pt x="378523" y="1780159"/>
                  </a:lnTo>
                  <a:lnTo>
                    <a:pt x="365925" y="1778863"/>
                  </a:lnTo>
                  <a:lnTo>
                    <a:pt x="358063" y="1774545"/>
                  </a:lnTo>
                  <a:lnTo>
                    <a:pt x="354012" y="1766633"/>
                  </a:lnTo>
                  <a:lnTo>
                    <a:pt x="352869" y="1754517"/>
                  </a:lnTo>
                  <a:lnTo>
                    <a:pt x="354012" y="1742706"/>
                  </a:lnTo>
                  <a:lnTo>
                    <a:pt x="358063" y="1735505"/>
                  </a:lnTo>
                  <a:lnTo>
                    <a:pt x="365925" y="1731911"/>
                  </a:lnTo>
                  <a:lnTo>
                    <a:pt x="378523" y="1730933"/>
                  </a:lnTo>
                  <a:lnTo>
                    <a:pt x="424548" y="1730933"/>
                  </a:lnTo>
                  <a:lnTo>
                    <a:pt x="424548" y="1686039"/>
                  </a:lnTo>
                  <a:lnTo>
                    <a:pt x="364591" y="1686039"/>
                  </a:lnTo>
                  <a:lnTo>
                    <a:pt x="332689" y="1690001"/>
                  </a:lnTo>
                  <a:lnTo>
                    <a:pt x="310388" y="1702498"/>
                  </a:lnTo>
                  <a:lnTo>
                    <a:pt x="297294" y="1724393"/>
                  </a:lnTo>
                  <a:lnTo>
                    <a:pt x="293014" y="1756613"/>
                  </a:lnTo>
                  <a:lnTo>
                    <a:pt x="296887" y="1786026"/>
                  </a:lnTo>
                  <a:lnTo>
                    <a:pt x="308762" y="1809000"/>
                  </a:lnTo>
                  <a:lnTo>
                    <a:pt x="329044" y="1823948"/>
                  </a:lnTo>
                  <a:lnTo>
                    <a:pt x="358165" y="1829295"/>
                  </a:lnTo>
                  <a:lnTo>
                    <a:pt x="376605" y="1827758"/>
                  </a:lnTo>
                  <a:lnTo>
                    <a:pt x="394703" y="1823427"/>
                  </a:lnTo>
                  <a:lnTo>
                    <a:pt x="412178" y="1816684"/>
                  </a:lnTo>
                  <a:lnTo>
                    <a:pt x="428739" y="1807933"/>
                  </a:lnTo>
                  <a:lnTo>
                    <a:pt x="434174" y="1823986"/>
                  </a:lnTo>
                  <a:lnTo>
                    <a:pt x="485495" y="1823986"/>
                  </a:lnTo>
                  <a:lnTo>
                    <a:pt x="485495" y="1807933"/>
                  </a:lnTo>
                  <a:lnTo>
                    <a:pt x="485495" y="1780159"/>
                  </a:lnTo>
                  <a:lnTo>
                    <a:pt x="485495" y="1730933"/>
                  </a:lnTo>
                  <a:lnTo>
                    <a:pt x="485495" y="1658264"/>
                  </a:lnTo>
                  <a:close/>
                </a:path>
                <a:path w="1545589" h="1829435">
                  <a:moveTo>
                    <a:pt x="691794" y="1752409"/>
                  </a:moveTo>
                  <a:lnTo>
                    <a:pt x="689571" y="1721104"/>
                  </a:lnTo>
                  <a:lnTo>
                    <a:pt x="679615" y="1700911"/>
                  </a:lnTo>
                  <a:lnTo>
                    <a:pt x="657021" y="1686941"/>
                  </a:lnTo>
                  <a:lnTo>
                    <a:pt x="616889" y="1674317"/>
                  </a:lnTo>
                  <a:lnTo>
                    <a:pt x="597611" y="1667789"/>
                  </a:lnTo>
                  <a:lnTo>
                    <a:pt x="587413" y="1662379"/>
                  </a:lnTo>
                  <a:lnTo>
                    <a:pt x="583412" y="1655203"/>
                  </a:lnTo>
                  <a:lnTo>
                    <a:pt x="582714" y="1643341"/>
                  </a:lnTo>
                  <a:lnTo>
                    <a:pt x="583641" y="1634274"/>
                  </a:lnTo>
                  <a:lnTo>
                    <a:pt x="587679" y="1627924"/>
                  </a:lnTo>
                  <a:lnTo>
                    <a:pt x="596722" y="1624190"/>
                  </a:lnTo>
                  <a:lnTo>
                    <a:pt x="612698" y="1622958"/>
                  </a:lnTo>
                  <a:lnTo>
                    <a:pt x="629704" y="1623517"/>
                  </a:lnTo>
                  <a:lnTo>
                    <a:pt x="646874" y="1624977"/>
                  </a:lnTo>
                  <a:lnTo>
                    <a:pt x="664057" y="1627035"/>
                  </a:lnTo>
                  <a:lnTo>
                    <a:pt x="681050" y="1629384"/>
                  </a:lnTo>
                  <a:lnTo>
                    <a:pt x="688594" y="1580159"/>
                  </a:lnTo>
                  <a:lnTo>
                    <a:pt x="670318" y="1576590"/>
                  </a:lnTo>
                  <a:lnTo>
                    <a:pt x="652119" y="1573911"/>
                  </a:lnTo>
                  <a:lnTo>
                    <a:pt x="633704" y="1572221"/>
                  </a:lnTo>
                  <a:lnTo>
                    <a:pt x="614794" y="1571637"/>
                  </a:lnTo>
                  <a:lnTo>
                    <a:pt x="570788" y="1576374"/>
                  </a:lnTo>
                  <a:lnTo>
                    <a:pt x="541693" y="1590230"/>
                  </a:lnTo>
                  <a:lnTo>
                    <a:pt x="525614" y="1612722"/>
                  </a:lnTo>
                  <a:lnTo>
                    <a:pt x="520674" y="1643341"/>
                  </a:lnTo>
                  <a:lnTo>
                    <a:pt x="522947" y="1672615"/>
                  </a:lnTo>
                  <a:lnTo>
                    <a:pt x="532460" y="1693392"/>
                  </a:lnTo>
                  <a:lnTo>
                    <a:pt x="553199" y="1708404"/>
                  </a:lnTo>
                  <a:lnTo>
                    <a:pt x="589140" y="1720342"/>
                  </a:lnTo>
                  <a:lnTo>
                    <a:pt x="612533" y="1727708"/>
                  </a:lnTo>
                  <a:lnTo>
                    <a:pt x="625398" y="1734693"/>
                  </a:lnTo>
                  <a:lnTo>
                    <a:pt x="630821" y="1742528"/>
                  </a:lnTo>
                  <a:lnTo>
                    <a:pt x="631939" y="1752409"/>
                  </a:lnTo>
                  <a:lnTo>
                    <a:pt x="631012" y="1764538"/>
                  </a:lnTo>
                  <a:lnTo>
                    <a:pt x="626859" y="1772462"/>
                  </a:lnTo>
                  <a:lnTo>
                    <a:pt x="617486" y="1776768"/>
                  </a:lnTo>
                  <a:lnTo>
                    <a:pt x="600875" y="1778063"/>
                  </a:lnTo>
                  <a:lnTo>
                    <a:pt x="582930" y="1777466"/>
                  </a:lnTo>
                  <a:lnTo>
                    <a:pt x="564565" y="1775663"/>
                  </a:lnTo>
                  <a:lnTo>
                    <a:pt x="546188" y="1772653"/>
                  </a:lnTo>
                  <a:lnTo>
                    <a:pt x="528193" y="1768436"/>
                  </a:lnTo>
                  <a:lnTo>
                    <a:pt x="519671" y="1816442"/>
                  </a:lnTo>
                  <a:lnTo>
                    <a:pt x="540042" y="1821611"/>
                  </a:lnTo>
                  <a:lnTo>
                    <a:pt x="561035" y="1825675"/>
                  </a:lnTo>
                  <a:lnTo>
                    <a:pt x="582447" y="1828317"/>
                  </a:lnTo>
                  <a:lnTo>
                    <a:pt x="604075" y="1829269"/>
                  </a:lnTo>
                  <a:lnTo>
                    <a:pt x="650290" y="1823859"/>
                  </a:lnTo>
                  <a:lnTo>
                    <a:pt x="677633" y="1808467"/>
                  </a:lnTo>
                  <a:lnTo>
                    <a:pt x="690130" y="1784248"/>
                  </a:lnTo>
                  <a:lnTo>
                    <a:pt x="691794" y="1752409"/>
                  </a:lnTo>
                  <a:close/>
                </a:path>
                <a:path w="1545589" h="1829435">
                  <a:moveTo>
                    <a:pt x="870318" y="0"/>
                  </a:moveTo>
                  <a:lnTo>
                    <a:pt x="387045" y="280085"/>
                  </a:lnTo>
                  <a:lnTo>
                    <a:pt x="387045" y="949413"/>
                  </a:lnTo>
                  <a:lnTo>
                    <a:pt x="568794" y="1055293"/>
                  </a:lnTo>
                  <a:lnTo>
                    <a:pt x="568794" y="383857"/>
                  </a:lnTo>
                  <a:lnTo>
                    <a:pt x="870318" y="209499"/>
                  </a:lnTo>
                  <a:lnTo>
                    <a:pt x="870318" y="0"/>
                  </a:lnTo>
                  <a:close/>
                </a:path>
                <a:path w="1545589" h="1829435">
                  <a:moveTo>
                    <a:pt x="939800" y="1645437"/>
                  </a:moveTo>
                  <a:lnTo>
                    <a:pt x="936828" y="1614957"/>
                  </a:lnTo>
                  <a:lnTo>
                    <a:pt x="927252" y="1591703"/>
                  </a:lnTo>
                  <a:lnTo>
                    <a:pt x="910069" y="1576870"/>
                  </a:lnTo>
                  <a:lnTo>
                    <a:pt x="884262" y="1571663"/>
                  </a:lnTo>
                  <a:lnTo>
                    <a:pt x="859955" y="1574431"/>
                  </a:lnTo>
                  <a:lnTo>
                    <a:pt x="836764" y="1579422"/>
                  </a:lnTo>
                  <a:lnTo>
                    <a:pt x="814590" y="1586420"/>
                  </a:lnTo>
                  <a:lnTo>
                    <a:pt x="793343" y="1595208"/>
                  </a:lnTo>
                  <a:lnTo>
                    <a:pt x="793343" y="1466888"/>
                  </a:lnTo>
                  <a:lnTo>
                    <a:pt x="732396" y="1475409"/>
                  </a:lnTo>
                  <a:lnTo>
                    <a:pt x="732396" y="1822869"/>
                  </a:lnTo>
                  <a:lnTo>
                    <a:pt x="792213" y="1822869"/>
                  </a:lnTo>
                  <a:lnTo>
                    <a:pt x="792213" y="1651838"/>
                  </a:lnTo>
                  <a:lnTo>
                    <a:pt x="807681" y="1644586"/>
                  </a:lnTo>
                  <a:lnTo>
                    <a:pt x="823518" y="1638846"/>
                  </a:lnTo>
                  <a:lnTo>
                    <a:pt x="839749" y="1634515"/>
                  </a:lnTo>
                  <a:lnTo>
                    <a:pt x="856399" y="1631492"/>
                  </a:lnTo>
                  <a:lnTo>
                    <a:pt x="866330" y="1632712"/>
                  </a:lnTo>
                  <a:lnTo>
                    <a:pt x="872578" y="1636445"/>
                  </a:lnTo>
                  <a:lnTo>
                    <a:pt x="875817" y="1642783"/>
                  </a:lnTo>
                  <a:lnTo>
                    <a:pt x="876744" y="1651838"/>
                  </a:lnTo>
                  <a:lnTo>
                    <a:pt x="876744" y="1823961"/>
                  </a:lnTo>
                  <a:lnTo>
                    <a:pt x="939800" y="1823961"/>
                  </a:lnTo>
                  <a:lnTo>
                    <a:pt x="939800" y="1645437"/>
                  </a:lnTo>
                  <a:close/>
                </a:path>
                <a:path w="1545589" h="1829435">
                  <a:moveTo>
                    <a:pt x="1045667" y="1576959"/>
                  </a:moveTo>
                  <a:lnTo>
                    <a:pt x="984694" y="1576959"/>
                  </a:lnTo>
                  <a:lnTo>
                    <a:pt x="984694" y="1823986"/>
                  </a:lnTo>
                  <a:lnTo>
                    <a:pt x="1045667" y="1823986"/>
                  </a:lnTo>
                  <a:lnTo>
                    <a:pt x="1045667" y="1576959"/>
                  </a:lnTo>
                  <a:close/>
                </a:path>
                <a:path w="1545589" h="1829435">
                  <a:moveTo>
                    <a:pt x="1045667" y="1468983"/>
                  </a:moveTo>
                  <a:lnTo>
                    <a:pt x="984694" y="1468983"/>
                  </a:lnTo>
                  <a:lnTo>
                    <a:pt x="984694" y="1540687"/>
                  </a:lnTo>
                  <a:lnTo>
                    <a:pt x="1045667" y="1540687"/>
                  </a:lnTo>
                  <a:lnTo>
                    <a:pt x="1045667" y="1468983"/>
                  </a:lnTo>
                  <a:close/>
                </a:path>
                <a:path w="1545589" h="1829435">
                  <a:moveTo>
                    <a:pt x="1243444" y="105879"/>
                  </a:moveTo>
                  <a:lnTo>
                    <a:pt x="1062799" y="0"/>
                  </a:lnTo>
                  <a:lnTo>
                    <a:pt x="1062799" y="534619"/>
                  </a:lnTo>
                  <a:lnTo>
                    <a:pt x="870318" y="534619"/>
                  </a:lnTo>
                  <a:lnTo>
                    <a:pt x="870318" y="334594"/>
                  </a:lnTo>
                  <a:lnTo>
                    <a:pt x="688594" y="440461"/>
                  </a:lnTo>
                  <a:lnTo>
                    <a:pt x="688594" y="1123645"/>
                  </a:lnTo>
                  <a:lnTo>
                    <a:pt x="870318" y="1229512"/>
                  </a:lnTo>
                  <a:lnTo>
                    <a:pt x="870318" y="697128"/>
                  </a:lnTo>
                  <a:lnTo>
                    <a:pt x="1062799" y="697128"/>
                  </a:lnTo>
                  <a:lnTo>
                    <a:pt x="1062799" y="894930"/>
                  </a:lnTo>
                  <a:lnTo>
                    <a:pt x="1243444" y="789051"/>
                  </a:lnTo>
                  <a:lnTo>
                    <a:pt x="1243444" y="105879"/>
                  </a:lnTo>
                  <a:close/>
                </a:path>
                <a:path w="1545589" h="1829435">
                  <a:moveTo>
                    <a:pt x="1301191" y="1492567"/>
                  </a:moveTo>
                  <a:lnTo>
                    <a:pt x="1278115" y="1487131"/>
                  </a:lnTo>
                  <a:lnTo>
                    <a:pt x="1255229" y="1483499"/>
                  </a:lnTo>
                  <a:lnTo>
                    <a:pt x="1232344" y="1481467"/>
                  </a:lnTo>
                  <a:lnTo>
                    <a:pt x="1209268" y="1480845"/>
                  </a:lnTo>
                  <a:lnTo>
                    <a:pt x="1155357" y="1487462"/>
                  </a:lnTo>
                  <a:lnTo>
                    <a:pt x="1118082" y="1506601"/>
                  </a:lnTo>
                  <a:lnTo>
                    <a:pt x="1096454" y="1537157"/>
                  </a:lnTo>
                  <a:lnTo>
                    <a:pt x="1089469" y="1578063"/>
                  </a:lnTo>
                  <a:lnTo>
                    <a:pt x="1089469" y="1732064"/>
                  </a:lnTo>
                  <a:lnTo>
                    <a:pt x="1096454" y="1773377"/>
                  </a:lnTo>
                  <a:lnTo>
                    <a:pt x="1118082" y="1803895"/>
                  </a:lnTo>
                  <a:lnTo>
                    <a:pt x="1155357" y="1822805"/>
                  </a:lnTo>
                  <a:lnTo>
                    <a:pt x="1209268" y="1829295"/>
                  </a:lnTo>
                  <a:lnTo>
                    <a:pt x="1232344" y="1828355"/>
                  </a:lnTo>
                  <a:lnTo>
                    <a:pt x="1255229" y="1825828"/>
                  </a:lnTo>
                  <a:lnTo>
                    <a:pt x="1278115" y="1822094"/>
                  </a:lnTo>
                  <a:lnTo>
                    <a:pt x="1301191" y="1817560"/>
                  </a:lnTo>
                  <a:lnTo>
                    <a:pt x="1293787" y="1763039"/>
                  </a:lnTo>
                  <a:lnTo>
                    <a:pt x="1273695" y="1766658"/>
                  </a:lnTo>
                  <a:lnTo>
                    <a:pt x="1253502" y="1769376"/>
                  </a:lnTo>
                  <a:lnTo>
                    <a:pt x="1233131" y="1771078"/>
                  </a:lnTo>
                  <a:lnTo>
                    <a:pt x="1212469" y="1771662"/>
                  </a:lnTo>
                  <a:lnTo>
                    <a:pt x="1184973" y="1768741"/>
                  </a:lnTo>
                  <a:lnTo>
                    <a:pt x="1167180" y="1759610"/>
                  </a:lnTo>
                  <a:lnTo>
                    <a:pt x="1157605" y="1743659"/>
                  </a:lnTo>
                  <a:lnTo>
                    <a:pt x="1154747" y="1720342"/>
                  </a:lnTo>
                  <a:lnTo>
                    <a:pt x="1154747" y="1590916"/>
                  </a:lnTo>
                  <a:lnTo>
                    <a:pt x="1157605" y="1567522"/>
                  </a:lnTo>
                  <a:lnTo>
                    <a:pt x="1167180" y="1551584"/>
                  </a:lnTo>
                  <a:lnTo>
                    <a:pt x="1184973" y="1542465"/>
                  </a:lnTo>
                  <a:lnTo>
                    <a:pt x="1212469" y="1539570"/>
                  </a:lnTo>
                  <a:lnTo>
                    <a:pt x="1233131" y="1540154"/>
                  </a:lnTo>
                  <a:lnTo>
                    <a:pt x="1253502" y="1541843"/>
                  </a:lnTo>
                  <a:lnTo>
                    <a:pt x="1273695" y="1544523"/>
                  </a:lnTo>
                  <a:lnTo>
                    <a:pt x="1293787" y="1548091"/>
                  </a:lnTo>
                  <a:lnTo>
                    <a:pt x="1301191" y="1492567"/>
                  </a:lnTo>
                  <a:close/>
                </a:path>
                <a:path w="1545589" h="1829435">
                  <a:moveTo>
                    <a:pt x="1534248" y="1668983"/>
                  </a:moveTo>
                  <a:lnTo>
                    <a:pt x="1525028" y="1624088"/>
                  </a:lnTo>
                  <a:lnTo>
                    <a:pt x="1479689" y="1579638"/>
                  </a:lnTo>
                  <a:lnTo>
                    <a:pt x="1473288" y="1578660"/>
                  </a:lnTo>
                  <a:lnTo>
                    <a:pt x="1473288" y="1668983"/>
                  </a:lnTo>
                  <a:lnTo>
                    <a:pt x="1473288" y="1734134"/>
                  </a:lnTo>
                  <a:lnTo>
                    <a:pt x="1470926" y="1752130"/>
                  </a:lnTo>
                  <a:lnTo>
                    <a:pt x="1463154" y="1765592"/>
                  </a:lnTo>
                  <a:lnTo>
                    <a:pt x="1448981" y="1774037"/>
                  </a:lnTo>
                  <a:lnTo>
                    <a:pt x="1427391" y="1776958"/>
                  </a:lnTo>
                  <a:lnTo>
                    <a:pt x="1405737" y="1774037"/>
                  </a:lnTo>
                  <a:lnTo>
                    <a:pt x="1391526" y="1765592"/>
                  </a:lnTo>
                  <a:lnTo>
                    <a:pt x="1383741" y="1752130"/>
                  </a:lnTo>
                  <a:lnTo>
                    <a:pt x="1381366" y="1734134"/>
                  </a:lnTo>
                  <a:lnTo>
                    <a:pt x="1381366" y="1666786"/>
                  </a:lnTo>
                  <a:lnTo>
                    <a:pt x="1383893" y="1648866"/>
                  </a:lnTo>
                  <a:lnTo>
                    <a:pt x="1391945" y="1635442"/>
                  </a:lnTo>
                  <a:lnTo>
                    <a:pt x="1406207" y="1627009"/>
                  </a:lnTo>
                  <a:lnTo>
                    <a:pt x="1427391" y="1624088"/>
                  </a:lnTo>
                  <a:lnTo>
                    <a:pt x="1448104" y="1627047"/>
                  </a:lnTo>
                  <a:lnTo>
                    <a:pt x="1462379" y="1635709"/>
                  </a:lnTo>
                  <a:lnTo>
                    <a:pt x="1470634" y="1649793"/>
                  </a:lnTo>
                  <a:lnTo>
                    <a:pt x="1473288" y="1668983"/>
                  </a:lnTo>
                  <a:lnTo>
                    <a:pt x="1473288" y="1578660"/>
                  </a:lnTo>
                  <a:lnTo>
                    <a:pt x="1427391" y="1571637"/>
                  </a:lnTo>
                  <a:lnTo>
                    <a:pt x="1374406" y="1579638"/>
                  </a:lnTo>
                  <a:lnTo>
                    <a:pt x="1341310" y="1601063"/>
                  </a:lnTo>
                  <a:lnTo>
                    <a:pt x="1319441" y="1668983"/>
                  </a:lnTo>
                  <a:lnTo>
                    <a:pt x="1319441" y="1732038"/>
                  </a:lnTo>
                  <a:lnTo>
                    <a:pt x="1324267" y="1768881"/>
                  </a:lnTo>
                  <a:lnTo>
                    <a:pt x="1341310" y="1799894"/>
                  </a:lnTo>
                  <a:lnTo>
                    <a:pt x="1374406" y="1821294"/>
                  </a:lnTo>
                  <a:lnTo>
                    <a:pt x="1427391" y="1829269"/>
                  </a:lnTo>
                  <a:lnTo>
                    <a:pt x="1479689" y="1821141"/>
                  </a:lnTo>
                  <a:lnTo>
                    <a:pt x="1512468" y="1799488"/>
                  </a:lnTo>
                  <a:lnTo>
                    <a:pt x="1524749" y="1776958"/>
                  </a:lnTo>
                  <a:lnTo>
                    <a:pt x="1529410" y="1768424"/>
                  </a:lnTo>
                  <a:lnTo>
                    <a:pt x="1534248" y="1732038"/>
                  </a:lnTo>
                  <a:lnTo>
                    <a:pt x="1534248" y="1668983"/>
                  </a:lnTo>
                  <a:close/>
                </a:path>
                <a:path w="1545589" h="1829435">
                  <a:moveTo>
                    <a:pt x="1544967" y="280085"/>
                  </a:moveTo>
                  <a:lnTo>
                    <a:pt x="1364246" y="174218"/>
                  </a:lnTo>
                  <a:lnTo>
                    <a:pt x="1364246" y="845642"/>
                  </a:lnTo>
                  <a:lnTo>
                    <a:pt x="1062824" y="1020013"/>
                  </a:lnTo>
                  <a:lnTo>
                    <a:pt x="1062824" y="1229512"/>
                  </a:lnTo>
                  <a:lnTo>
                    <a:pt x="1544967" y="951509"/>
                  </a:lnTo>
                  <a:lnTo>
                    <a:pt x="1544967" y="2800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72414" y="3076468"/>
              <a:ext cx="126099" cy="251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4164" y="3076468"/>
              <a:ext cx="209550" cy="362585"/>
            </a:xfrm>
            <a:custGeom>
              <a:avLst/>
              <a:gdLst/>
              <a:ahLst/>
              <a:cxnLst/>
              <a:rect l="l" t="t" r="r" b="b"/>
              <a:pathLst>
                <a:path w="209550" h="362585">
                  <a:moveTo>
                    <a:pt x="192741" y="25674"/>
                  </a:moveTo>
                  <a:lnTo>
                    <a:pt x="55649" y="25674"/>
                  </a:lnTo>
                  <a:lnTo>
                    <a:pt x="73416" y="14428"/>
                  </a:lnTo>
                  <a:lnTo>
                    <a:pt x="92781" y="6406"/>
                  </a:lnTo>
                  <a:lnTo>
                    <a:pt x="113355" y="1599"/>
                  </a:lnTo>
                  <a:lnTo>
                    <a:pt x="134749" y="0"/>
                  </a:lnTo>
                  <a:lnTo>
                    <a:pt x="167143" y="5396"/>
                  </a:lnTo>
                  <a:lnTo>
                    <a:pt x="190537" y="21518"/>
                  </a:lnTo>
                  <a:lnTo>
                    <a:pt x="192741" y="25674"/>
                  </a:lnTo>
                  <a:close/>
                </a:path>
                <a:path w="209550" h="362585">
                  <a:moveTo>
                    <a:pt x="0" y="362499"/>
                  </a:moveTo>
                  <a:lnTo>
                    <a:pt x="0" y="5324"/>
                  </a:lnTo>
                  <a:lnTo>
                    <a:pt x="49224" y="5324"/>
                  </a:lnTo>
                  <a:lnTo>
                    <a:pt x="55649" y="25674"/>
                  </a:lnTo>
                  <a:lnTo>
                    <a:pt x="192741" y="25674"/>
                  </a:lnTo>
                  <a:lnTo>
                    <a:pt x="204724" y="48262"/>
                  </a:lnTo>
                  <a:lnTo>
                    <a:pt x="205530" y="54549"/>
                  </a:lnTo>
                  <a:lnTo>
                    <a:pt x="115499" y="54549"/>
                  </a:lnTo>
                  <a:lnTo>
                    <a:pt x="100637" y="56095"/>
                  </a:lnTo>
                  <a:lnTo>
                    <a:pt x="86602" y="60543"/>
                  </a:lnTo>
                  <a:lnTo>
                    <a:pt x="73379" y="67606"/>
                  </a:lnTo>
                  <a:lnTo>
                    <a:pt x="60949" y="76999"/>
                  </a:lnTo>
                  <a:lnTo>
                    <a:pt x="60949" y="197799"/>
                  </a:lnTo>
                  <a:lnTo>
                    <a:pt x="74156" y="200789"/>
                  </a:lnTo>
                  <a:lnTo>
                    <a:pt x="87849" y="203174"/>
                  </a:lnTo>
                  <a:lnTo>
                    <a:pt x="101731" y="204753"/>
                  </a:lnTo>
                  <a:lnTo>
                    <a:pt x="115499" y="205324"/>
                  </a:lnTo>
                  <a:lnTo>
                    <a:pt x="205058" y="205324"/>
                  </a:lnTo>
                  <a:lnTo>
                    <a:pt x="204761" y="207611"/>
                  </a:lnTo>
                  <a:lnTo>
                    <a:pt x="190005" y="234787"/>
                  </a:lnTo>
                  <a:lnTo>
                    <a:pt x="165233" y="251224"/>
                  </a:lnTo>
                  <a:lnTo>
                    <a:pt x="60949" y="251224"/>
                  </a:lnTo>
                  <a:lnTo>
                    <a:pt x="60949" y="353874"/>
                  </a:lnTo>
                  <a:lnTo>
                    <a:pt x="0" y="362499"/>
                  </a:lnTo>
                  <a:close/>
                </a:path>
                <a:path w="209550" h="362585">
                  <a:moveTo>
                    <a:pt x="205058" y="205324"/>
                  </a:moveTo>
                  <a:lnTo>
                    <a:pt x="115499" y="205324"/>
                  </a:lnTo>
                  <a:lnTo>
                    <a:pt x="129810" y="203294"/>
                  </a:lnTo>
                  <a:lnTo>
                    <a:pt x="139405" y="197143"/>
                  </a:lnTo>
                  <a:lnTo>
                    <a:pt x="144791" y="186783"/>
                  </a:lnTo>
                  <a:lnTo>
                    <a:pt x="146474" y="172124"/>
                  </a:lnTo>
                  <a:lnTo>
                    <a:pt x="146474" y="85524"/>
                  </a:lnTo>
                  <a:lnTo>
                    <a:pt x="144946" y="72142"/>
                  </a:lnTo>
                  <a:lnTo>
                    <a:pt x="139818" y="62443"/>
                  </a:lnTo>
                  <a:lnTo>
                    <a:pt x="130274" y="56542"/>
                  </a:lnTo>
                  <a:lnTo>
                    <a:pt x="115499" y="54549"/>
                  </a:lnTo>
                  <a:lnTo>
                    <a:pt x="205530" y="54549"/>
                  </a:lnTo>
                  <a:lnTo>
                    <a:pt x="209499" y="85524"/>
                  </a:lnTo>
                  <a:lnTo>
                    <a:pt x="209372" y="172124"/>
                  </a:lnTo>
                  <a:lnTo>
                    <a:pt x="205058" y="205324"/>
                  </a:lnTo>
                  <a:close/>
                </a:path>
                <a:path w="209550" h="362585">
                  <a:moveTo>
                    <a:pt x="127199" y="257624"/>
                  </a:moveTo>
                  <a:lnTo>
                    <a:pt x="110998" y="257074"/>
                  </a:lnTo>
                  <a:lnTo>
                    <a:pt x="94487" y="255624"/>
                  </a:lnTo>
                  <a:lnTo>
                    <a:pt x="77770" y="253574"/>
                  </a:lnTo>
                  <a:lnTo>
                    <a:pt x="60949" y="251224"/>
                  </a:lnTo>
                  <a:lnTo>
                    <a:pt x="165233" y="251224"/>
                  </a:lnTo>
                  <a:lnTo>
                    <a:pt x="164422" y="251762"/>
                  </a:lnTo>
                  <a:lnTo>
                    <a:pt x="127199" y="257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3D8F2F27-EC4E-4979-8AAD-C4A1B4ED8A69}"/>
              </a:ext>
            </a:extLst>
          </p:cNvPr>
          <p:cNvSpPr txBox="1">
            <a:spLocks/>
          </p:cNvSpPr>
          <p:nvPr/>
        </p:nvSpPr>
        <p:spPr>
          <a:xfrm>
            <a:off x="1762950" y="3896728"/>
            <a:ext cx="52209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100" kern="0" spc="-5">
                <a:solidFill>
                  <a:schemeClr val="bg1"/>
                </a:solidFill>
              </a:rPr>
              <a:t>Best Practices for Terraform with</a:t>
            </a:r>
            <a:r>
              <a:rPr lang="en-US" sz="2100" kern="0" spc="-90">
                <a:solidFill>
                  <a:schemeClr val="bg1"/>
                </a:solidFill>
              </a:rPr>
              <a:t> </a:t>
            </a:r>
            <a:r>
              <a:rPr lang="en-US" sz="2100" kern="0" spc="-5">
                <a:solidFill>
                  <a:schemeClr val="bg1"/>
                </a:solidFill>
              </a:rPr>
              <a:t>Vault</a:t>
            </a:r>
            <a:endParaRPr lang="en-US" sz="21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1191" y="1466552"/>
            <a:ext cx="1833245" cy="1105535"/>
          </a:xfrm>
          <a:custGeom>
            <a:avLst/>
            <a:gdLst/>
            <a:ahLst/>
            <a:cxnLst/>
            <a:rect l="l" t="t" r="r" b="b"/>
            <a:pathLst>
              <a:path w="1833245" h="1105535">
                <a:moveTo>
                  <a:pt x="0" y="184202"/>
                </a:moveTo>
                <a:lnTo>
                  <a:pt x="6580" y="135233"/>
                </a:lnTo>
                <a:lnTo>
                  <a:pt x="25149" y="91231"/>
                </a:lnTo>
                <a:lnTo>
                  <a:pt x="53953" y="53951"/>
                </a:lnTo>
                <a:lnTo>
                  <a:pt x="91233" y="25148"/>
                </a:lnTo>
                <a:lnTo>
                  <a:pt x="135234" y="6579"/>
                </a:lnTo>
                <a:lnTo>
                  <a:pt x="184199" y="0"/>
                </a:lnTo>
                <a:lnTo>
                  <a:pt x="1648796" y="0"/>
                </a:lnTo>
                <a:lnTo>
                  <a:pt x="1719284" y="14021"/>
                </a:lnTo>
                <a:lnTo>
                  <a:pt x="1779046" y="53952"/>
                </a:lnTo>
                <a:lnTo>
                  <a:pt x="1818977" y="113711"/>
                </a:lnTo>
                <a:lnTo>
                  <a:pt x="1832996" y="184202"/>
                </a:lnTo>
                <a:lnTo>
                  <a:pt x="1832996" y="920993"/>
                </a:lnTo>
                <a:lnTo>
                  <a:pt x="1826416" y="969961"/>
                </a:lnTo>
                <a:lnTo>
                  <a:pt x="1807846" y="1013962"/>
                </a:lnTo>
                <a:lnTo>
                  <a:pt x="1779043" y="1051242"/>
                </a:lnTo>
                <a:lnTo>
                  <a:pt x="1741763" y="1080044"/>
                </a:lnTo>
                <a:lnTo>
                  <a:pt x="1697762" y="1098613"/>
                </a:lnTo>
                <a:lnTo>
                  <a:pt x="1648796" y="1105192"/>
                </a:lnTo>
                <a:lnTo>
                  <a:pt x="184199" y="1105192"/>
                </a:lnTo>
                <a:lnTo>
                  <a:pt x="135234" y="1098613"/>
                </a:lnTo>
                <a:lnTo>
                  <a:pt x="91233" y="1080044"/>
                </a:lnTo>
                <a:lnTo>
                  <a:pt x="53953" y="1051242"/>
                </a:lnTo>
                <a:lnTo>
                  <a:pt x="25149" y="1013962"/>
                </a:lnTo>
                <a:lnTo>
                  <a:pt x="6580" y="969961"/>
                </a:lnTo>
                <a:lnTo>
                  <a:pt x="0" y="920993"/>
                </a:lnTo>
                <a:lnTo>
                  <a:pt x="0" y="18420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499" y="429793"/>
            <a:ext cx="32835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40" dirty="0">
                <a:solidFill>
                  <a:srgbClr val="000000"/>
                </a:solidFill>
              </a:rPr>
              <a:t>Single</a:t>
            </a:r>
            <a:r>
              <a:rPr sz="2900" spc="-80" dirty="0">
                <a:solidFill>
                  <a:srgbClr val="000000"/>
                </a:solidFill>
              </a:rPr>
              <a:t> </a:t>
            </a:r>
            <a:r>
              <a:rPr sz="2900" spc="-5" dirty="0">
                <a:solidFill>
                  <a:srgbClr val="000000"/>
                </a:solidFill>
              </a:rPr>
              <a:t>Datacenter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4845853" y="1859192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Bastion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51666" y="2705219"/>
            <a:ext cx="1852295" cy="1124585"/>
            <a:chOff x="4351666" y="2705219"/>
            <a:chExt cx="1852295" cy="1124585"/>
          </a:xfrm>
        </p:grpSpPr>
        <p:sp>
          <p:nvSpPr>
            <p:cNvPr id="6" name="object 6"/>
            <p:cNvSpPr/>
            <p:nvPr/>
          </p:nvSpPr>
          <p:spPr>
            <a:xfrm>
              <a:off x="4361191" y="2714744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1648796" y="1105197"/>
                  </a:move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1191" y="2714744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0" y="184199"/>
                  </a:move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90278" y="2969281"/>
            <a:ext cx="7753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Vault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(active)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51666" y="3953416"/>
            <a:ext cx="1852295" cy="1124585"/>
            <a:chOff x="4351666" y="3953416"/>
            <a:chExt cx="1852295" cy="1124585"/>
          </a:xfrm>
        </p:grpSpPr>
        <p:sp>
          <p:nvSpPr>
            <p:cNvPr id="10" name="object 10"/>
            <p:cNvSpPr/>
            <p:nvPr/>
          </p:nvSpPr>
          <p:spPr>
            <a:xfrm>
              <a:off x="4361191" y="3962941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1648796" y="1105197"/>
                  </a:move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close/>
                </a:path>
              </a:pathLst>
            </a:custGeom>
            <a:solidFill>
              <a:srgbClr val="C81F70">
                <a:alpha val="538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61191" y="3962941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0" y="184199"/>
                  </a:move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77665" y="4355585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Consul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60186" y="2705219"/>
            <a:ext cx="1852295" cy="1124585"/>
            <a:chOff x="6360186" y="2705219"/>
            <a:chExt cx="1852295" cy="1124585"/>
          </a:xfrm>
        </p:grpSpPr>
        <p:sp>
          <p:nvSpPr>
            <p:cNvPr id="14" name="object 14"/>
            <p:cNvSpPr/>
            <p:nvPr/>
          </p:nvSpPr>
          <p:spPr>
            <a:xfrm>
              <a:off x="6369711" y="2714744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1648796" y="1105197"/>
                  </a:move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69711" y="2714744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0" y="184199"/>
                  </a:move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97059" y="2969281"/>
            <a:ext cx="9785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Vault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(standby)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43145" y="2705219"/>
            <a:ext cx="1852295" cy="1124585"/>
            <a:chOff x="2343145" y="2705219"/>
            <a:chExt cx="1852295" cy="1124585"/>
          </a:xfrm>
        </p:grpSpPr>
        <p:sp>
          <p:nvSpPr>
            <p:cNvPr id="18" name="object 18"/>
            <p:cNvSpPr/>
            <p:nvPr/>
          </p:nvSpPr>
          <p:spPr>
            <a:xfrm>
              <a:off x="2352670" y="2714744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1648796" y="1105197"/>
                  </a:moveTo>
                  <a:lnTo>
                    <a:pt x="184199" y="1105197"/>
                  </a:lnTo>
                  <a:lnTo>
                    <a:pt x="135232" y="1098617"/>
                  </a:lnTo>
                  <a:lnTo>
                    <a:pt x="91230" y="1080047"/>
                  </a:lnTo>
                  <a:lnTo>
                    <a:pt x="53951" y="1051244"/>
                  </a:lnTo>
                  <a:lnTo>
                    <a:pt x="25148" y="1013964"/>
                  </a:lnTo>
                  <a:lnTo>
                    <a:pt x="6579" y="969963"/>
                  </a:lnTo>
                  <a:lnTo>
                    <a:pt x="0" y="920998"/>
                  </a:lnTo>
                  <a:lnTo>
                    <a:pt x="0" y="184199"/>
                  </a:lnTo>
                  <a:lnTo>
                    <a:pt x="6579" y="135234"/>
                  </a:lnTo>
                  <a:lnTo>
                    <a:pt x="25148" y="91233"/>
                  </a:lnTo>
                  <a:lnTo>
                    <a:pt x="53951" y="53953"/>
                  </a:lnTo>
                  <a:lnTo>
                    <a:pt x="91230" y="25149"/>
                  </a:lnTo>
                  <a:lnTo>
                    <a:pt x="135232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52670" y="2714744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0" y="184199"/>
                  </a:moveTo>
                  <a:lnTo>
                    <a:pt x="6579" y="135234"/>
                  </a:lnTo>
                  <a:lnTo>
                    <a:pt x="25148" y="91233"/>
                  </a:lnTo>
                  <a:lnTo>
                    <a:pt x="53951" y="53953"/>
                  </a:lnTo>
                  <a:lnTo>
                    <a:pt x="91230" y="25149"/>
                  </a:lnTo>
                  <a:lnTo>
                    <a:pt x="135232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lnTo>
                    <a:pt x="184199" y="1105197"/>
                  </a:lnTo>
                  <a:lnTo>
                    <a:pt x="135232" y="1098617"/>
                  </a:lnTo>
                  <a:lnTo>
                    <a:pt x="91230" y="1080047"/>
                  </a:lnTo>
                  <a:lnTo>
                    <a:pt x="53951" y="1051244"/>
                  </a:lnTo>
                  <a:lnTo>
                    <a:pt x="25148" y="1013964"/>
                  </a:lnTo>
                  <a:lnTo>
                    <a:pt x="6579" y="969963"/>
                  </a:lnTo>
                  <a:lnTo>
                    <a:pt x="0" y="920998"/>
                  </a:lnTo>
                  <a:lnTo>
                    <a:pt x="0" y="1841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80013" y="2969281"/>
            <a:ext cx="9785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Vault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(standby)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60186" y="3953416"/>
            <a:ext cx="1852295" cy="1124585"/>
            <a:chOff x="6360186" y="3953416"/>
            <a:chExt cx="1852295" cy="1124585"/>
          </a:xfrm>
        </p:grpSpPr>
        <p:sp>
          <p:nvSpPr>
            <p:cNvPr id="22" name="object 22"/>
            <p:cNvSpPr/>
            <p:nvPr/>
          </p:nvSpPr>
          <p:spPr>
            <a:xfrm>
              <a:off x="6369711" y="3962941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1648796" y="1105197"/>
                  </a:move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close/>
                </a:path>
              </a:pathLst>
            </a:custGeom>
            <a:solidFill>
              <a:srgbClr val="C81F70">
                <a:alpha val="538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69711" y="3962941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0" y="184199"/>
                  </a:move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86188" y="4355585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Consul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43145" y="3953417"/>
            <a:ext cx="1852295" cy="1124585"/>
            <a:chOff x="2343145" y="3953417"/>
            <a:chExt cx="1852295" cy="1124585"/>
          </a:xfrm>
        </p:grpSpPr>
        <p:sp>
          <p:nvSpPr>
            <p:cNvPr id="26" name="object 26"/>
            <p:cNvSpPr/>
            <p:nvPr/>
          </p:nvSpPr>
          <p:spPr>
            <a:xfrm>
              <a:off x="2352670" y="3962942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1648796" y="1105197"/>
                  </a:moveTo>
                  <a:lnTo>
                    <a:pt x="184199" y="1105197"/>
                  </a:lnTo>
                  <a:lnTo>
                    <a:pt x="135232" y="1098617"/>
                  </a:lnTo>
                  <a:lnTo>
                    <a:pt x="91230" y="1080047"/>
                  </a:lnTo>
                  <a:lnTo>
                    <a:pt x="53951" y="1051244"/>
                  </a:lnTo>
                  <a:lnTo>
                    <a:pt x="25148" y="1013964"/>
                  </a:lnTo>
                  <a:lnTo>
                    <a:pt x="6579" y="969963"/>
                  </a:lnTo>
                  <a:lnTo>
                    <a:pt x="0" y="920998"/>
                  </a:lnTo>
                  <a:lnTo>
                    <a:pt x="0" y="184199"/>
                  </a:lnTo>
                  <a:lnTo>
                    <a:pt x="6579" y="135234"/>
                  </a:lnTo>
                  <a:lnTo>
                    <a:pt x="25148" y="91233"/>
                  </a:lnTo>
                  <a:lnTo>
                    <a:pt x="53951" y="53953"/>
                  </a:lnTo>
                  <a:lnTo>
                    <a:pt x="91230" y="25149"/>
                  </a:lnTo>
                  <a:lnTo>
                    <a:pt x="135232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close/>
                </a:path>
              </a:pathLst>
            </a:custGeom>
            <a:solidFill>
              <a:srgbClr val="C81F70">
                <a:alpha val="538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2670" y="3962942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0" y="184199"/>
                  </a:moveTo>
                  <a:lnTo>
                    <a:pt x="6579" y="135234"/>
                  </a:lnTo>
                  <a:lnTo>
                    <a:pt x="25148" y="91233"/>
                  </a:lnTo>
                  <a:lnTo>
                    <a:pt x="53951" y="53953"/>
                  </a:lnTo>
                  <a:lnTo>
                    <a:pt x="91230" y="25149"/>
                  </a:lnTo>
                  <a:lnTo>
                    <a:pt x="135232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lnTo>
                    <a:pt x="184199" y="1105197"/>
                  </a:lnTo>
                  <a:lnTo>
                    <a:pt x="135232" y="1098617"/>
                  </a:lnTo>
                  <a:lnTo>
                    <a:pt x="91230" y="1080047"/>
                  </a:lnTo>
                  <a:lnTo>
                    <a:pt x="53951" y="1051244"/>
                  </a:lnTo>
                  <a:lnTo>
                    <a:pt x="25148" y="1013964"/>
                  </a:lnTo>
                  <a:lnTo>
                    <a:pt x="6579" y="969963"/>
                  </a:lnTo>
                  <a:lnTo>
                    <a:pt x="0" y="920998"/>
                  </a:lnTo>
                  <a:lnTo>
                    <a:pt x="0" y="1841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869142" y="4355585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Consul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25090" y="218350"/>
            <a:ext cx="1105535" cy="3735704"/>
            <a:chOff x="4725090" y="218350"/>
            <a:chExt cx="1105535" cy="3735704"/>
          </a:xfrm>
        </p:grpSpPr>
        <p:sp>
          <p:nvSpPr>
            <p:cNvPr id="30" name="object 30"/>
            <p:cNvSpPr/>
            <p:nvPr/>
          </p:nvSpPr>
          <p:spPr>
            <a:xfrm>
              <a:off x="5279764" y="1054052"/>
              <a:ext cx="13335" cy="355600"/>
            </a:xfrm>
            <a:custGeom>
              <a:avLst/>
              <a:gdLst/>
              <a:ahLst/>
              <a:cxnLst/>
              <a:rect l="l" t="t" r="r" b="b"/>
              <a:pathLst>
                <a:path w="13335" h="355600">
                  <a:moveTo>
                    <a:pt x="12924" y="0"/>
                  </a:moveTo>
                  <a:lnTo>
                    <a:pt x="0" y="3553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64039" y="14088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4149" y="43769"/>
                  </a:moveTo>
                  <a:lnTo>
                    <a:pt x="0" y="0"/>
                  </a:lnTo>
                  <a:lnTo>
                    <a:pt x="31449" y="1144"/>
                  </a:lnTo>
                  <a:lnTo>
                    <a:pt x="14149" y="43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64039" y="14088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4149" y="43769"/>
                  </a:lnTo>
                  <a:lnTo>
                    <a:pt x="31449" y="114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25090" y="218350"/>
              <a:ext cx="1105197" cy="1105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77689" y="2571744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0"/>
                  </a:moveTo>
                  <a:lnTo>
                    <a:pt x="0" y="859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61964" y="265769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61964" y="265769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77689" y="3819942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0"/>
                  </a:moveTo>
                  <a:lnTo>
                    <a:pt x="0" y="859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61964" y="39058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61964" y="39058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6111" y="2496865"/>
            <a:ext cx="6047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FFFFFF"/>
                </a:solidFill>
                <a:latin typeface="Noto Sans"/>
                <a:cs typeface="Noto Sans"/>
              </a:rPr>
              <a:t>Seeding </a:t>
            </a:r>
            <a:r>
              <a:rPr sz="3600" b="1" spc="-10" dirty="0">
                <a:solidFill>
                  <a:srgbClr val="FFFFFF"/>
                </a:solidFill>
                <a:latin typeface="Noto Sans"/>
                <a:cs typeface="Noto Sans"/>
              </a:rPr>
              <a:t>Vault with</a:t>
            </a:r>
            <a:r>
              <a:rPr sz="3600" b="1" spc="-4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Noto Sans"/>
                <a:cs typeface="Noto Sans"/>
              </a:rPr>
              <a:t>Secrets</a:t>
            </a:r>
            <a:endParaRPr sz="36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7843" y="3312095"/>
            <a:ext cx="145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3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Section </a:t>
            </a:r>
            <a:r>
              <a:rPr sz="1800" b="0" spc="4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3 </a:t>
            </a:r>
            <a:r>
              <a:rPr sz="1800" b="0" spc="2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of</a:t>
            </a:r>
            <a:r>
              <a:rPr sz="1800" b="0" spc="11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 </a:t>
            </a:r>
            <a:r>
              <a:rPr sz="1800" b="0" spc="4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4</a:t>
            </a:r>
            <a:endParaRPr sz="1800">
              <a:latin typeface="Noto Sans CJK JP DemiLight"/>
              <a:cs typeface="Noto Sans CJK JP Demi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68215" y="0"/>
            <a:ext cx="4276090" cy="4489450"/>
            <a:chOff x="4868215" y="0"/>
            <a:chExt cx="4276090" cy="4489450"/>
          </a:xfrm>
        </p:grpSpPr>
        <p:sp>
          <p:nvSpPr>
            <p:cNvPr id="3" name="object 3"/>
            <p:cNvSpPr/>
            <p:nvPr/>
          </p:nvSpPr>
          <p:spPr>
            <a:xfrm>
              <a:off x="6474362" y="0"/>
              <a:ext cx="2669619" cy="37242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68215" y="261936"/>
              <a:ext cx="3990340" cy="4227195"/>
            </a:xfrm>
            <a:custGeom>
              <a:avLst/>
              <a:gdLst/>
              <a:ahLst/>
              <a:cxnLst/>
              <a:rect l="l" t="t" r="r" b="b"/>
              <a:pathLst>
                <a:path w="3990340" h="4227195">
                  <a:moveTo>
                    <a:pt x="3990016" y="4227178"/>
                  </a:moveTo>
                  <a:lnTo>
                    <a:pt x="0" y="4227178"/>
                  </a:lnTo>
                  <a:lnTo>
                    <a:pt x="0" y="0"/>
                  </a:lnTo>
                  <a:lnTo>
                    <a:pt x="3990016" y="0"/>
                  </a:lnTo>
                  <a:lnTo>
                    <a:pt x="3990016" y="4227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3449" y="3476593"/>
            <a:ext cx="1481369" cy="1481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3265" y="3722113"/>
            <a:ext cx="990331" cy="99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1966" y="3964442"/>
            <a:ext cx="2121345" cy="7255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53593" y="2024733"/>
            <a:ext cx="808098" cy="8080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635296" y="4013667"/>
            <a:ext cx="576580" cy="82550"/>
            <a:chOff x="1635296" y="4013667"/>
            <a:chExt cx="576580" cy="82550"/>
          </a:xfrm>
        </p:grpSpPr>
        <p:sp>
          <p:nvSpPr>
            <p:cNvPr id="10" name="object 10"/>
            <p:cNvSpPr/>
            <p:nvPr/>
          </p:nvSpPr>
          <p:spPr>
            <a:xfrm>
              <a:off x="1644821" y="4045741"/>
              <a:ext cx="471170" cy="9525"/>
            </a:xfrm>
            <a:custGeom>
              <a:avLst/>
              <a:gdLst/>
              <a:ahLst/>
              <a:cxnLst/>
              <a:rect l="l" t="t" r="r" b="b"/>
              <a:pathLst>
                <a:path w="471169" h="9525">
                  <a:moveTo>
                    <a:pt x="0" y="0"/>
                  </a:moveTo>
                  <a:lnTo>
                    <a:pt x="470719" y="89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05418" y="4013667"/>
              <a:ext cx="106082" cy="819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288793" y="4022592"/>
            <a:ext cx="576580" cy="82550"/>
            <a:chOff x="3288793" y="4022592"/>
            <a:chExt cx="576580" cy="82550"/>
          </a:xfrm>
        </p:grpSpPr>
        <p:sp>
          <p:nvSpPr>
            <p:cNvPr id="13" name="object 13"/>
            <p:cNvSpPr/>
            <p:nvPr/>
          </p:nvSpPr>
          <p:spPr>
            <a:xfrm>
              <a:off x="3298318" y="4054641"/>
              <a:ext cx="471170" cy="9525"/>
            </a:xfrm>
            <a:custGeom>
              <a:avLst/>
              <a:gdLst/>
              <a:ahLst/>
              <a:cxnLst/>
              <a:rect l="l" t="t" r="r" b="b"/>
              <a:pathLst>
                <a:path w="471170" h="9525">
                  <a:moveTo>
                    <a:pt x="0" y="0"/>
                  </a:moveTo>
                  <a:lnTo>
                    <a:pt x="470724" y="89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8917" y="4022592"/>
              <a:ext cx="106099" cy="819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755517" y="2808719"/>
            <a:ext cx="514984" cy="1064895"/>
            <a:chOff x="3755517" y="2808719"/>
            <a:chExt cx="514984" cy="1064895"/>
          </a:xfrm>
        </p:grpSpPr>
        <p:sp>
          <p:nvSpPr>
            <p:cNvPr id="16" name="object 16"/>
            <p:cNvSpPr/>
            <p:nvPr/>
          </p:nvSpPr>
          <p:spPr>
            <a:xfrm>
              <a:off x="3802092" y="2896344"/>
              <a:ext cx="459105" cy="967740"/>
            </a:xfrm>
            <a:custGeom>
              <a:avLst/>
              <a:gdLst/>
              <a:ahLst/>
              <a:cxnLst/>
              <a:rect l="l" t="t" r="r" b="b"/>
              <a:pathLst>
                <a:path w="459104" h="967739">
                  <a:moveTo>
                    <a:pt x="458624" y="9674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5517" y="2808719"/>
              <a:ext cx="84524" cy="1106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493512" y="2728419"/>
            <a:ext cx="1584960" cy="975994"/>
            <a:chOff x="1493512" y="2728419"/>
            <a:chExt cx="1584960" cy="975994"/>
          </a:xfrm>
        </p:grpSpPr>
        <p:sp>
          <p:nvSpPr>
            <p:cNvPr id="19" name="object 19"/>
            <p:cNvSpPr/>
            <p:nvPr/>
          </p:nvSpPr>
          <p:spPr>
            <a:xfrm>
              <a:off x="1576806" y="2737944"/>
              <a:ext cx="1492250" cy="911860"/>
            </a:xfrm>
            <a:custGeom>
              <a:avLst/>
              <a:gdLst/>
              <a:ahLst/>
              <a:cxnLst/>
              <a:rect l="l" t="t" r="r" b="b"/>
              <a:pathLst>
                <a:path w="1492250" h="911860">
                  <a:moveTo>
                    <a:pt x="1491861" y="0"/>
                  </a:moveTo>
                  <a:lnTo>
                    <a:pt x="0" y="91149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3512" y="3613067"/>
              <a:ext cx="109224" cy="9097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44499" y="429790"/>
            <a:ext cx="4219575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65"/>
              </a:lnSpc>
              <a:spcBef>
                <a:spcPts val="100"/>
              </a:spcBef>
            </a:pPr>
            <a:r>
              <a:rPr sz="2900" spc="-5" dirty="0">
                <a:solidFill>
                  <a:srgbClr val="000000"/>
                </a:solidFill>
              </a:rPr>
              <a:t>Every</a:t>
            </a:r>
            <a:r>
              <a:rPr sz="2900" spc="-10" dirty="0">
                <a:solidFill>
                  <a:srgbClr val="000000"/>
                </a:solidFill>
              </a:rPr>
              <a:t> </a:t>
            </a:r>
            <a:r>
              <a:rPr sz="2900" spc="-40" dirty="0">
                <a:solidFill>
                  <a:srgbClr val="000000"/>
                </a:solidFill>
              </a:rPr>
              <a:t>Morning</a:t>
            </a:r>
            <a:endParaRPr sz="2900"/>
          </a:p>
          <a:p>
            <a:pPr marL="12700">
              <a:lnSpc>
                <a:spcPts val="3465"/>
              </a:lnSpc>
            </a:pPr>
            <a:r>
              <a:rPr sz="2900" spc="-5" dirty="0">
                <a:solidFill>
                  <a:srgbClr val="000000"/>
                </a:solidFill>
              </a:rPr>
              <a:t>She Gets </a:t>
            </a:r>
            <a:r>
              <a:rPr sz="2900" dirty="0">
                <a:solidFill>
                  <a:srgbClr val="000000"/>
                </a:solidFill>
              </a:rPr>
              <a:t>a </a:t>
            </a:r>
            <a:r>
              <a:rPr sz="2900" spc="-10" dirty="0">
                <a:solidFill>
                  <a:srgbClr val="000000"/>
                </a:solidFill>
              </a:rPr>
              <a:t>Vault</a:t>
            </a:r>
            <a:r>
              <a:rPr sz="2900" spc="-100" dirty="0">
                <a:solidFill>
                  <a:srgbClr val="000000"/>
                </a:solidFill>
              </a:rPr>
              <a:t> </a:t>
            </a:r>
            <a:r>
              <a:rPr sz="2900" spc="-5" dirty="0">
                <a:solidFill>
                  <a:srgbClr val="000000"/>
                </a:solidFill>
              </a:rPr>
              <a:t>Token</a:t>
            </a:r>
            <a:endParaRPr sz="2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99" y="429790"/>
            <a:ext cx="2701925" cy="9055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40"/>
              </a:spcBef>
            </a:pPr>
            <a:r>
              <a:rPr sz="2900" spc="-5" dirty="0">
                <a:solidFill>
                  <a:srgbClr val="000000"/>
                </a:solidFill>
              </a:rPr>
              <a:t>Then She</a:t>
            </a:r>
            <a:r>
              <a:rPr sz="2900" spc="-100" dirty="0">
                <a:solidFill>
                  <a:srgbClr val="000000"/>
                </a:solidFill>
              </a:rPr>
              <a:t> </a:t>
            </a:r>
            <a:r>
              <a:rPr sz="2900" spc="-5" dirty="0">
                <a:solidFill>
                  <a:srgbClr val="000000"/>
                </a:solidFill>
              </a:rPr>
              <a:t>Runs  Terraform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7403034" y="3613297"/>
            <a:ext cx="1569085" cy="1428115"/>
            <a:chOff x="7403034" y="3613297"/>
            <a:chExt cx="1569085" cy="1428115"/>
          </a:xfrm>
        </p:grpSpPr>
        <p:sp>
          <p:nvSpPr>
            <p:cNvPr id="4" name="object 4"/>
            <p:cNvSpPr/>
            <p:nvPr/>
          </p:nvSpPr>
          <p:spPr>
            <a:xfrm>
              <a:off x="7542109" y="3613297"/>
              <a:ext cx="1429934" cy="1427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03034" y="4065741"/>
              <a:ext cx="332105" cy="0"/>
            </a:xfrm>
            <a:custGeom>
              <a:avLst/>
              <a:gdLst/>
              <a:ahLst/>
              <a:cxnLst/>
              <a:rect l="l" t="t" r="r" b="b"/>
              <a:pathLst>
                <a:path w="332104">
                  <a:moveTo>
                    <a:pt x="0" y="0"/>
                  </a:moveTo>
                  <a:lnTo>
                    <a:pt x="3317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25309" y="4024741"/>
              <a:ext cx="105499" cy="81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836690" y="4011541"/>
            <a:ext cx="3103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68215" y="0"/>
            <a:ext cx="4276090" cy="4489450"/>
            <a:chOff x="4868215" y="0"/>
            <a:chExt cx="4276090" cy="4489450"/>
          </a:xfrm>
        </p:grpSpPr>
        <p:sp>
          <p:nvSpPr>
            <p:cNvPr id="3" name="object 3"/>
            <p:cNvSpPr/>
            <p:nvPr/>
          </p:nvSpPr>
          <p:spPr>
            <a:xfrm>
              <a:off x="6474362" y="0"/>
              <a:ext cx="2669619" cy="37242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68215" y="261936"/>
              <a:ext cx="3990340" cy="4227195"/>
            </a:xfrm>
            <a:custGeom>
              <a:avLst/>
              <a:gdLst/>
              <a:ahLst/>
              <a:cxnLst/>
              <a:rect l="l" t="t" r="r" b="b"/>
              <a:pathLst>
                <a:path w="3990340" h="4227195">
                  <a:moveTo>
                    <a:pt x="3990016" y="4227178"/>
                  </a:moveTo>
                  <a:lnTo>
                    <a:pt x="0" y="4227178"/>
                  </a:lnTo>
                  <a:lnTo>
                    <a:pt x="0" y="0"/>
                  </a:lnTo>
                  <a:lnTo>
                    <a:pt x="3990016" y="0"/>
                  </a:lnTo>
                  <a:lnTo>
                    <a:pt x="3990016" y="4227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63449" y="3476593"/>
            <a:ext cx="2048510" cy="1481455"/>
            <a:chOff x="163449" y="3476593"/>
            <a:chExt cx="2048510" cy="1481455"/>
          </a:xfrm>
        </p:grpSpPr>
        <p:sp>
          <p:nvSpPr>
            <p:cNvPr id="6" name="object 6"/>
            <p:cNvSpPr/>
            <p:nvPr/>
          </p:nvSpPr>
          <p:spPr>
            <a:xfrm>
              <a:off x="163449" y="3476593"/>
              <a:ext cx="1481369" cy="14813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4821" y="4045742"/>
              <a:ext cx="471170" cy="9525"/>
            </a:xfrm>
            <a:custGeom>
              <a:avLst/>
              <a:gdLst/>
              <a:ahLst/>
              <a:cxnLst/>
              <a:rect l="l" t="t" r="r" b="b"/>
              <a:pathLst>
                <a:path w="471169" h="9525">
                  <a:moveTo>
                    <a:pt x="0" y="0"/>
                  </a:moveTo>
                  <a:lnTo>
                    <a:pt x="470719" y="89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05418" y="4013667"/>
              <a:ext cx="106082" cy="81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993681" y="3613297"/>
            <a:ext cx="1791970" cy="1428115"/>
            <a:chOff x="1993681" y="3613297"/>
            <a:chExt cx="1791970" cy="1428115"/>
          </a:xfrm>
        </p:grpSpPr>
        <p:sp>
          <p:nvSpPr>
            <p:cNvPr id="10" name="object 10"/>
            <p:cNvSpPr/>
            <p:nvPr/>
          </p:nvSpPr>
          <p:spPr>
            <a:xfrm>
              <a:off x="3218593" y="4054641"/>
              <a:ext cx="471170" cy="9525"/>
            </a:xfrm>
            <a:custGeom>
              <a:avLst/>
              <a:gdLst/>
              <a:ahLst/>
              <a:cxnLst/>
              <a:rect l="l" t="t" r="r" b="b"/>
              <a:pathLst>
                <a:path w="471170" h="9525">
                  <a:moveTo>
                    <a:pt x="0" y="0"/>
                  </a:moveTo>
                  <a:lnTo>
                    <a:pt x="470699" y="89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79167" y="4022591"/>
              <a:ext cx="106099" cy="819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93681" y="3613297"/>
              <a:ext cx="1429934" cy="14278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4499" y="429790"/>
            <a:ext cx="2701925" cy="9055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40"/>
              </a:spcBef>
            </a:pPr>
            <a:r>
              <a:rPr sz="2900" b="1" spc="-5" dirty="0">
                <a:latin typeface="Noto Sans"/>
                <a:cs typeface="Noto Sans"/>
              </a:rPr>
              <a:t>Then She</a:t>
            </a:r>
            <a:r>
              <a:rPr sz="2900" b="1" spc="-100" dirty="0">
                <a:latin typeface="Noto Sans"/>
                <a:cs typeface="Noto Sans"/>
              </a:rPr>
              <a:t> </a:t>
            </a:r>
            <a:r>
              <a:rPr sz="2900" b="1" spc="-5" dirty="0">
                <a:latin typeface="Noto Sans"/>
                <a:cs typeface="Noto Sans"/>
              </a:rPr>
              <a:t>Runs  Terraform</a:t>
            </a:r>
            <a:endParaRPr sz="2900">
              <a:latin typeface="Noto Sans"/>
              <a:cs typeface="Noto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3640" y="3770212"/>
            <a:ext cx="221424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Noto Sans"/>
                <a:cs typeface="Noto Sans"/>
              </a:rPr>
              <a:t>Terraform</a:t>
            </a:r>
            <a:r>
              <a:rPr sz="1800" b="1" spc="-20" dirty="0">
                <a:latin typeface="Noto Sans"/>
                <a:cs typeface="Noto Sans"/>
              </a:rPr>
              <a:t> </a:t>
            </a:r>
            <a:r>
              <a:rPr sz="1800" b="1" spc="-5" dirty="0">
                <a:latin typeface="Noto Sans"/>
                <a:cs typeface="Noto Sans"/>
              </a:rPr>
              <a:t>State</a:t>
            </a:r>
            <a:endParaRPr sz="1800">
              <a:latin typeface="Noto Sans"/>
              <a:cs typeface="Noto San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50">
              <a:latin typeface="Noto Sans"/>
              <a:cs typeface="Noto Sans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1800" b="1" spc="-5" dirty="0">
                <a:latin typeface="Noto Sans"/>
                <a:cs typeface="Noto Sans"/>
              </a:rPr>
              <a:t>Username: Very  Password:</a:t>
            </a:r>
            <a:r>
              <a:rPr sz="1800" b="1" spc="-95" dirty="0">
                <a:latin typeface="Noto Sans"/>
                <a:cs typeface="Noto Sans"/>
              </a:rPr>
              <a:t> </a:t>
            </a:r>
            <a:r>
              <a:rPr sz="1800" b="1" spc="-5" dirty="0">
                <a:latin typeface="Noto Sans"/>
                <a:cs typeface="Noto Sans"/>
              </a:rPr>
              <a:t>Precious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99" y="429790"/>
            <a:ext cx="2701925" cy="9055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40"/>
              </a:spcBef>
            </a:pPr>
            <a:r>
              <a:rPr sz="2900" spc="-5" dirty="0">
                <a:solidFill>
                  <a:srgbClr val="000000"/>
                </a:solidFill>
              </a:rPr>
              <a:t>Then She</a:t>
            </a:r>
            <a:r>
              <a:rPr sz="2900" spc="-100" dirty="0">
                <a:solidFill>
                  <a:srgbClr val="000000"/>
                </a:solidFill>
              </a:rPr>
              <a:t> </a:t>
            </a:r>
            <a:r>
              <a:rPr sz="2900" spc="-5" dirty="0">
                <a:solidFill>
                  <a:srgbClr val="000000"/>
                </a:solidFill>
              </a:rPr>
              <a:t>Runs  Terraform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7403034" y="3613297"/>
            <a:ext cx="1569085" cy="1428115"/>
            <a:chOff x="7403034" y="3613297"/>
            <a:chExt cx="1569085" cy="1428115"/>
          </a:xfrm>
        </p:grpSpPr>
        <p:sp>
          <p:nvSpPr>
            <p:cNvPr id="4" name="object 4"/>
            <p:cNvSpPr/>
            <p:nvPr/>
          </p:nvSpPr>
          <p:spPr>
            <a:xfrm>
              <a:off x="7542109" y="3613297"/>
              <a:ext cx="1429934" cy="1427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03034" y="4065741"/>
              <a:ext cx="332105" cy="0"/>
            </a:xfrm>
            <a:custGeom>
              <a:avLst/>
              <a:gdLst/>
              <a:ahLst/>
              <a:cxnLst/>
              <a:rect l="l" t="t" r="r" b="b"/>
              <a:pathLst>
                <a:path w="332104">
                  <a:moveTo>
                    <a:pt x="0" y="0"/>
                  </a:moveTo>
                  <a:lnTo>
                    <a:pt x="3317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25309" y="4024741"/>
              <a:ext cx="105499" cy="81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836690" y="4011541"/>
            <a:ext cx="310399" cy="8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99" y="429793"/>
            <a:ext cx="154622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000000"/>
                </a:solidFill>
              </a:rPr>
              <a:t>Beneﬁts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77762" y="1626301"/>
            <a:ext cx="5683250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indent="-28448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▪"/>
              <a:tabLst>
                <a:tab pos="296545" algn="l"/>
                <a:tab pos="297180" algn="l"/>
              </a:tabLst>
            </a:pPr>
            <a:r>
              <a:rPr sz="1800" b="0" spc="-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Reduces </a:t>
            </a:r>
            <a:r>
              <a:rPr sz="1800" b="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insider</a:t>
            </a:r>
            <a:r>
              <a:rPr sz="1800" b="0" spc="12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 </a:t>
            </a:r>
            <a:r>
              <a:rPr sz="1800" b="0" spc="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threat</a:t>
            </a:r>
            <a:endParaRPr sz="1800">
              <a:latin typeface="Noto Sans CJK JP DemiLight"/>
              <a:cs typeface="Noto Sans CJK JP DemiLight"/>
            </a:endParaRPr>
          </a:p>
          <a:p>
            <a:pPr marL="296545" indent="-284480">
              <a:lnSpc>
                <a:spcPct val="100000"/>
              </a:lnSpc>
              <a:spcBef>
                <a:spcPts val="1515"/>
              </a:spcBef>
              <a:buFont typeface="Arial"/>
              <a:buChar char="▪"/>
              <a:tabLst>
                <a:tab pos="296545" algn="l"/>
                <a:tab pos="297180" algn="l"/>
              </a:tabLst>
            </a:pPr>
            <a:r>
              <a:rPr sz="1800" b="0" spc="-2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Auditability</a:t>
            </a:r>
            <a:endParaRPr sz="1800">
              <a:latin typeface="Noto Sans CJK JP DemiLight"/>
              <a:cs typeface="Noto Sans CJK JP DemiLight"/>
            </a:endParaRPr>
          </a:p>
          <a:p>
            <a:pPr marL="296545" indent="-284480">
              <a:lnSpc>
                <a:spcPct val="100000"/>
              </a:lnSpc>
              <a:spcBef>
                <a:spcPts val="1515"/>
              </a:spcBef>
              <a:buFont typeface="Arial"/>
              <a:buChar char="▪"/>
              <a:tabLst>
                <a:tab pos="296545" algn="l"/>
                <a:tab pos="297180" algn="l"/>
              </a:tabLst>
            </a:pPr>
            <a:r>
              <a:rPr sz="1800" b="0" spc="2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Nixes </a:t>
            </a:r>
            <a:r>
              <a:rPr sz="1800" b="0" spc="-1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credential</a:t>
            </a:r>
            <a:r>
              <a:rPr sz="1800" b="0" spc="9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 </a:t>
            </a:r>
            <a:r>
              <a:rPr sz="1800" b="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sharing</a:t>
            </a:r>
            <a:endParaRPr sz="1800">
              <a:latin typeface="Noto Sans CJK JP DemiLight"/>
              <a:cs typeface="Noto Sans CJK JP DemiLight"/>
            </a:endParaRPr>
          </a:p>
          <a:p>
            <a:pPr marL="296545" indent="-284480">
              <a:lnSpc>
                <a:spcPct val="100000"/>
              </a:lnSpc>
              <a:spcBef>
                <a:spcPts val="1515"/>
              </a:spcBef>
              <a:buFont typeface="Arial"/>
              <a:buChar char="▪"/>
              <a:tabLst>
                <a:tab pos="296545" algn="l"/>
                <a:tab pos="297180" algn="l"/>
              </a:tabLst>
            </a:pPr>
            <a:r>
              <a:rPr sz="1800" b="0" spc="2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You </a:t>
            </a:r>
            <a:r>
              <a:rPr sz="1800" b="0" spc="-4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don’t</a:t>
            </a:r>
            <a:r>
              <a:rPr sz="1800" b="0" spc="15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 </a:t>
            </a:r>
            <a:r>
              <a:rPr sz="1800" b="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have </a:t>
            </a:r>
            <a:r>
              <a:rPr sz="1800" b="0" spc="-2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to commit </a:t>
            </a:r>
            <a:r>
              <a:rPr sz="1800" b="0" spc="-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in </a:t>
            </a:r>
            <a:r>
              <a:rPr sz="1800" b="0" spc="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your Terraform </a:t>
            </a:r>
            <a:r>
              <a:rPr sz="1800" b="0" spc="-2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conﬁg</a:t>
            </a:r>
            <a:endParaRPr sz="1800">
              <a:latin typeface="Noto Sans CJK JP DemiLight"/>
              <a:cs typeface="Noto Sans CJK JP Demi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9" y="0"/>
            <a:ext cx="8686800" cy="4903470"/>
            <a:chOff x="457199" y="0"/>
            <a:chExt cx="8686800" cy="4903470"/>
          </a:xfrm>
        </p:grpSpPr>
        <p:sp>
          <p:nvSpPr>
            <p:cNvPr id="3" name="object 3"/>
            <p:cNvSpPr/>
            <p:nvPr/>
          </p:nvSpPr>
          <p:spPr>
            <a:xfrm>
              <a:off x="6474362" y="0"/>
              <a:ext cx="2669619" cy="37242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68215" y="261936"/>
              <a:ext cx="3990340" cy="4227195"/>
            </a:xfrm>
            <a:custGeom>
              <a:avLst/>
              <a:gdLst/>
              <a:ahLst/>
              <a:cxnLst/>
              <a:rect l="l" t="t" r="r" b="b"/>
              <a:pathLst>
                <a:path w="3990340" h="4227195">
                  <a:moveTo>
                    <a:pt x="3990016" y="4227178"/>
                  </a:moveTo>
                  <a:lnTo>
                    <a:pt x="0" y="4227178"/>
                  </a:lnTo>
                  <a:lnTo>
                    <a:pt x="0" y="0"/>
                  </a:lnTo>
                  <a:lnTo>
                    <a:pt x="3990016" y="0"/>
                  </a:lnTo>
                  <a:lnTo>
                    <a:pt x="3990016" y="4227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9733" y="461989"/>
              <a:ext cx="289899" cy="3069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444699"/>
              <a:ext cx="8237983" cy="44583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1345" y="594949"/>
            <a:ext cx="613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5" dirty="0">
                <a:solidFill>
                  <a:srgbClr val="9395A1"/>
                </a:solidFill>
                <a:latin typeface="Noto Sans"/>
                <a:cs typeface="Noto Sans"/>
              </a:rPr>
              <a:t>TERMINAL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1426" y="1231319"/>
            <a:ext cx="4758055" cy="165608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2121535">
              <a:lnSpc>
                <a:spcPts val="1420"/>
              </a:lnSpc>
              <a:spcBef>
                <a:spcPts val="160"/>
              </a:spcBef>
            </a:pP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vault </a:t>
            </a:r>
            <a:r>
              <a:rPr sz="1200" b="0" spc="-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policy </a:t>
            </a:r>
            <a:r>
              <a:rPr sz="12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write </a:t>
            </a:r>
            <a:r>
              <a:rPr sz="1200" b="0" spc="-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dev-policy </a:t>
            </a:r>
            <a:r>
              <a:rPr sz="12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-&lt;&lt;EOF  </a:t>
            </a:r>
            <a:r>
              <a:rPr sz="12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path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"aws/creds/dev-role" </a:t>
            </a: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{ 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capabilities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</a:t>
            </a:r>
            <a:r>
              <a:rPr sz="1200" b="0" spc="9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["read"]</a:t>
            </a:r>
            <a:endParaRPr sz="1200">
              <a:latin typeface="Noto Sans CJK JP DemiLight"/>
              <a:cs typeface="Noto Sans CJK JP DemiLight"/>
            </a:endParaRPr>
          </a:p>
          <a:p>
            <a:pPr marL="12700" marR="4455160">
              <a:lnSpc>
                <a:spcPts val="1420"/>
              </a:lnSpc>
              <a:spcBef>
                <a:spcPts val="15"/>
              </a:spcBef>
            </a:pP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} 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EOF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430"/>
              </a:lnSpc>
              <a:spcBef>
                <a:spcPts val="1375"/>
              </a:spcBef>
            </a:pP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vault </a:t>
            </a:r>
            <a:r>
              <a:rPr sz="12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auth enable</a:t>
            </a:r>
            <a:r>
              <a:rPr sz="1200" b="0" spc="15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github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425"/>
              </a:lnSpc>
            </a:pP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vault </a:t>
            </a:r>
            <a:r>
              <a:rPr sz="12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write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auth/github/conﬁg </a:t>
            </a:r>
            <a:r>
              <a:rPr sz="1200" b="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organization=hashicorp</a:t>
            </a:r>
            <a:r>
              <a:rPr sz="1200" b="0" spc="204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ttl=86400s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430"/>
              </a:lnSpc>
            </a:pP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vault </a:t>
            </a:r>
            <a:r>
              <a:rPr sz="12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write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auth/github/map/teams/vault</a:t>
            </a:r>
            <a:r>
              <a:rPr sz="1200" b="0" spc="17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value=dev-policy</a:t>
            </a:r>
            <a:endParaRPr sz="1200">
              <a:latin typeface="Noto Sans CJK JP DemiLight"/>
              <a:cs typeface="Noto Sans CJK JP Demi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1345" y="594949"/>
            <a:ext cx="613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5" dirty="0">
                <a:solidFill>
                  <a:srgbClr val="9395A1"/>
                </a:solidFill>
                <a:latin typeface="Noto Sans"/>
                <a:cs typeface="Noto Sans"/>
              </a:rPr>
              <a:t>TERMINAL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1426" y="1232335"/>
            <a:ext cx="328422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0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vault </a:t>
            </a:r>
            <a:r>
              <a:rPr sz="1000" b="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secrets </a:t>
            </a:r>
            <a:r>
              <a:rPr sz="10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enable</a:t>
            </a:r>
            <a:r>
              <a:rPr sz="1000" b="0" spc="1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0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aws</a:t>
            </a:r>
            <a:endParaRPr sz="1000">
              <a:latin typeface="Noto Sans CJK JP DemiLight"/>
              <a:cs typeface="Noto Sans CJK JP DemiLight"/>
            </a:endParaRPr>
          </a:p>
          <a:p>
            <a:pPr marL="144145" marR="739775" indent="-132080">
              <a:lnSpc>
                <a:spcPct val="100000"/>
              </a:lnSpc>
            </a:pPr>
            <a:r>
              <a:rPr sz="1000" b="0" spc="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0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vault </a:t>
            </a:r>
            <a:r>
              <a:rPr sz="10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write </a:t>
            </a:r>
            <a:r>
              <a:rPr sz="10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aws/conﬁg/root </a:t>
            </a:r>
            <a:r>
              <a:rPr sz="1000" b="0" spc="-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\  access_key=$AWS_ACCESS_KEY_ID \  secret_key=$AWS_SECRET_ACCESS_KEY \  </a:t>
            </a:r>
            <a:r>
              <a:rPr sz="10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region=us-east-1</a:t>
            </a:r>
            <a:endParaRPr sz="1000">
              <a:latin typeface="Noto Sans CJK JP DemiLight"/>
              <a:cs typeface="Noto Sans CJK JP DemiLight"/>
            </a:endParaRPr>
          </a:p>
          <a:p>
            <a:pPr marL="144145" marR="1325880" indent="-132080">
              <a:lnSpc>
                <a:spcPct val="100000"/>
              </a:lnSpc>
            </a:pPr>
            <a:r>
              <a:rPr sz="1000" b="0" spc="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0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vault </a:t>
            </a:r>
            <a:r>
              <a:rPr sz="10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write </a:t>
            </a:r>
            <a:r>
              <a:rPr sz="10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aws/roles/dev-role </a:t>
            </a:r>
            <a:r>
              <a:rPr sz="1000" b="0" spc="-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\  </a:t>
            </a:r>
            <a:r>
              <a:rPr sz="10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credential_type=iam_user </a:t>
            </a:r>
            <a:r>
              <a:rPr sz="1000" b="0" spc="-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\  </a:t>
            </a:r>
            <a:r>
              <a:rPr sz="10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policy_document=-&lt;&lt;EOF</a:t>
            </a:r>
            <a:endParaRPr sz="1000">
              <a:latin typeface="Noto Sans CJK JP DemiLight"/>
              <a:cs typeface="Noto Sans CJK JP DemiLight"/>
            </a:endParaRPr>
          </a:p>
          <a:p>
            <a:pPr marL="12700">
              <a:lnSpc>
                <a:spcPct val="100000"/>
              </a:lnSpc>
            </a:pPr>
            <a:r>
              <a:rPr sz="1000" b="0" spc="4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{</a:t>
            </a:r>
            <a:endParaRPr sz="1000">
              <a:latin typeface="Noto Sans CJK JP DemiLight"/>
              <a:cs typeface="Noto Sans CJK JP DemiLight"/>
            </a:endParaRPr>
          </a:p>
          <a:p>
            <a:pPr marL="78105">
              <a:lnSpc>
                <a:spcPct val="100000"/>
              </a:lnSpc>
            </a:pPr>
            <a:r>
              <a:rPr sz="10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"Version":</a:t>
            </a:r>
            <a:r>
              <a:rPr sz="10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0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"2012-10-17",</a:t>
            </a:r>
            <a:endParaRPr sz="1000">
              <a:latin typeface="Noto Sans CJK JP DemiLight"/>
              <a:cs typeface="Noto Sans CJK JP DemiLight"/>
            </a:endParaRPr>
          </a:p>
          <a:p>
            <a:pPr marL="78105">
              <a:lnSpc>
                <a:spcPct val="100000"/>
              </a:lnSpc>
            </a:pPr>
            <a:r>
              <a:rPr sz="1000" b="0" spc="-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"Statement":</a:t>
            </a:r>
            <a:r>
              <a:rPr sz="10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0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[</a:t>
            </a:r>
            <a:endParaRPr sz="1000">
              <a:latin typeface="Noto Sans CJK JP DemiLight"/>
              <a:cs typeface="Noto Sans CJK JP DemiLight"/>
            </a:endParaRPr>
          </a:p>
          <a:p>
            <a:pPr marL="144145">
              <a:lnSpc>
                <a:spcPct val="100000"/>
              </a:lnSpc>
            </a:pPr>
            <a:r>
              <a:rPr sz="1000" b="0" spc="4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{</a:t>
            </a:r>
            <a:endParaRPr sz="1000">
              <a:latin typeface="Noto Sans CJK JP DemiLight"/>
              <a:cs typeface="Noto Sans CJK JP DemiLight"/>
            </a:endParaRPr>
          </a:p>
          <a:p>
            <a:pPr marL="209550">
              <a:lnSpc>
                <a:spcPct val="100000"/>
              </a:lnSpc>
            </a:pPr>
            <a:r>
              <a:rPr sz="1000" b="0" spc="-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"Eﬀect":</a:t>
            </a:r>
            <a:r>
              <a:rPr sz="10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000" b="0" spc="-3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"Allow",</a:t>
            </a:r>
            <a:endParaRPr sz="1000">
              <a:latin typeface="Noto Sans CJK JP DemiLight"/>
              <a:cs typeface="Noto Sans CJK JP DemiLight"/>
            </a:endParaRPr>
          </a:p>
          <a:p>
            <a:pPr marL="209550">
              <a:lnSpc>
                <a:spcPct val="100000"/>
              </a:lnSpc>
            </a:pPr>
            <a:r>
              <a:rPr sz="1000" b="0" spc="-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"Action":</a:t>
            </a:r>
            <a:r>
              <a:rPr sz="10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0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"ec2:*",</a:t>
            </a:r>
            <a:endParaRPr sz="1000">
              <a:latin typeface="Noto Sans CJK JP DemiLight"/>
              <a:cs typeface="Noto Sans CJK JP DemiLight"/>
            </a:endParaRPr>
          </a:p>
          <a:p>
            <a:pPr marL="209550">
              <a:lnSpc>
                <a:spcPct val="100000"/>
              </a:lnSpc>
            </a:pPr>
            <a:r>
              <a:rPr sz="10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"Resource":</a:t>
            </a:r>
            <a:r>
              <a:rPr sz="10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0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"*"</a:t>
            </a:r>
            <a:endParaRPr sz="1000">
              <a:latin typeface="Noto Sans CJK JP DemiLight"/>
              <a:cs typeface="Noto Sans CJK JP DemiLight"/>
            </a:endParaRPr>
          </a:p>
          <a:p>
            <a:pPr marL="144145">
              <a:lnSpc>
                <a:spcPct val="100000"/>
              </a:lnSpc>
            </a:pPr>
            <a:r>
              <a:rPr sz="1000" b="0" spc="4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}</a:t>
            </a:r>
            <a:endParaRPr sz="1000">
              <a:latin typeface="Noto Sans CJK JP DemiLight"/>
              <a:cs typeface="Noto Sans CJK JP DemiLight"/>
            </a:endParaRPr>
          </a:p>
          <a:p>
            <a:pPr marL="78105">
              <a:lnSpc>
                <a:spcPct val="100000"/>
              </a:lnSpc>
            </a:pPr>
            <a:r>
              <a:rPr sz="10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]</a:t>
            </a:r>
            <a:endParaRPr sz="1000">
              <a:latin typeface="Noto Sans CJK JP DemiLight"/>
              <a:cs typeface="Noto Sans CJK JP DemiLight"/>
            </a:endParaRPr>
          </a:p>
          <a:p>
            <a:pPr marL="12700" marR="3028315">
              <a:lnSpc>
                <a:spcPct val="100000"/>
              </a:lnSpc>
            </a:pPr>
            <a:r>
              <a:rPr sz="1000" b="0" spc="4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}  </a:t>
            </a:r>
            <a:r>
              <a:rPr sz="10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EOF</a:t>
            </a:r>
            <a:endParaRPr sz="1000">
              <a:latin typeface="Noto Sans CJK JP DemiLight"/>
              <a:cs typeface="Noto Sans CJK JP Demi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>
              <a:latin typeface="Noto Sans CJK JP DemiLight"/>
              <a:cs typeface="Noto Sans CJK JP DemiLight"/>
            </a:endParaRPr>
          </a:p>
          <a:p>
            <a:pPr marL="12700">
              <a:lnSpc>
                <a:spcPct val="100000"/>
              </a:lnSpc>
            </a:pPr>
            <a:r>
              <a:rPr sz="1000" b="0" spc="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0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vault </a:t>
            </a:r>
            <a:r>
              <a:rPr sz="10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write </a:t>
            </a:r>
            <a:r>
              <a:rPr sz="10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aws/conﬁg/lease </a:t>
            </a:r>
            <a:r>
              <a:rPr sz="1000" b="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lease=5m</a:t>
            </a:r>
            <a:r>
              <a:rPr sz="1000" b="0" spc="18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0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lease_max=5m</a:t>
            </a:r>
            <a:endParaRPr sz="1000">
              <a:latin typeface="Noto Sans CJK JP DemiLight"/>
              <a:cs typeface="Noto Sans CJK JP Demi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99" y="429793"/>
            <a:ext cx="118491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000000"/>
                </a:solidFill>
              </a:rPr>
              <a:t>Topics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67257" y="1626301"/>
            <a:ext cx="3838575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indent="-39497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407034" algn="l"/>
                <a:tab pos="407670" algn="l"/>
              </a:tabLst>
            </a:pPr>
            <a:r>
              <a:rPr sz="1800" b="0" spc="-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Getting </a:t>
            </a:r>
            <a:r>
              <a:rPr sz="1800" b="0" spc="-1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Started </a:t>
            </a:r>
            <a:r>
              <a:rPr sz="1800" b="0" spc="-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Using</a:t>
            </a:r>
            <a:r>
              <a:rPr sz="1800" b="0" spc="17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 </a:t>
            </a:r>
            <a:r>
              <a:rPr sz="1800" b="0" spc="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Terraform</a:t>
            </a:r>
            <a:endParaRPr sz="1800">
              <a:latin typeface="Noto Sans CJK JP DemiLight"/>
              <a:cs typeface="Noto Sans CJK JP DemiLight"/>
            </a:endParaRPr>
          </a:p>
          <a:p>
            <a:pPr marL="407034" indent="-394970">
              <a:lnSpc>
                <a:spcPct val="100000"/>
              </a:lnSpc>
              <a:spcBef>
                <a:spcPts val="1515"/>
              </a:spcBef>
              <a:buClr>
                <a:srgbClr val="000000"/>
              </a:buClr>
              <a:buAutoNum type="arabicPeriod"/>
              <a:tabLst>
                <a:tab pos="407034" algn="l"/>
                <a:tab pos="407670" algn="l"/>
              </a:tabLst>
            </a:pPr>
            <a:r>
              <a:rPr sz="1800" b="0" spc="-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Recommended</a:t>
            </a:r>
            <a:r>
              <a:rPr sz="1800" b="0" spc="6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 </a:t>
            </a:r>
            <a:r>
              <a:rPr sz="1800" b="0" spc="-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Architecture</a:t>
            </a:r>
            <a:endParaRPr sz="1800">
              <a:latin typeface="Noto Sans CJK JP DemiLight"/>
              <a:cs typeface="Noto Sans CJK JP DemiLight"/>
            </a:endParaRPr>
          </a:p>
          <a:p>
            <a:pPr marL="407034" indent="-394970">
              <a:lnSpc>
                <a:spcPct val="100000"/>
              </a:lnSpc>
              <a:spcBef>
                <a:spcPts val="1515"/>
              </a:spcBef>
              <a:buClr>
                <a:srgbClr val="000000"/>
              </a:buClr>
              <a:buAutoNum type="arabicPeriod"/>
              <a:tabLst>
                <a:tab pos="407034" algn="l"/>
                <a:tab pos="407670" algn="l"/>
              </a:tabLst>
            </a:pPr>
            <a:r>
              <a:rPr sz="1800" b="0" spc="-1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Seeding </a:t>
            </a:r>
            <a:r>
              <a:rPr sz="1800" b="0" spc="-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Vault </a:t>
            </a:r>
            <a:r>
              <a:rPr sz="1800" b="0" spc="-2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with</a:t>
            </a:r>
            <a:r>
              <a:rPr sz="1800" b="0" spc="19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 </a:t>
            </a:r>
            <a:r>
              <a:rPr sz="1800" b="0" spc="-1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Secrets</a:t>
            </a:r>
            <a:endParaRPr sz="1800">
              <a:latin typeface="Noto Sans CJK JP DemiLight"/>
              <a:cs typeface="Noto Sans CJK JP DemiLight"/>
            </a:endParaRPr>
          </a:p>
          <a:p>
            <a:pPr marL="407034" indent="-394970">
              <a:lnSpc>
                <a:spcPct val="100000"/>
              </a:lnSpc>
              <a:spcBef>
                <a:spcPts val="1515"/>
              </a:spcBef>
              <a:buClr>
                <a:srgbClr val="000000"/>
              </a:buClr>
              <a:buAutoNum type="arabicPeriod"/>
              <a:tabLst>
                <a:tab pos="407034" algn="l"/>
                <a:tab pos="407670" algn="l"/>
              </a:tabLst>
            </a:pPr>
            <a:r>
              <a:rPr sz="1800" b="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Consuming </a:t>
            </a:r>
            <a:r>
              <a:rPr sz="1800" b="0" spc="-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Those</a:t>
            </a:r>
            <a:r>
              <a:rPr sz="1800" b="0" spc="1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 </a:t>
            </a:r>
            <a:r>
              <a:rPr sz="1800" b="0" spc="-1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Secrets</a:t>
            </a:r>
            <a:endParaRPr sz="1800">
              <a:latin typeface="Noto Sans CJK JP DemiLight"/>
              <a:cs typeface="Noto Sans CJK JP Demi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36" y="2496865"/>
            <a:ext cx="5814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solidFill>
                  <a:srgbClr val="FFFFFF"/>
                </a:solidFill>
                <a:latin typeface="Noto Sans"/>
                <a:cs typeface="Noto Sans"/>
              </a:rPr>
              <a:t>Consuming </a:t>
            </a:r>
            <a:r>
              <a:rPr sz="3600" b="1" spc="-5" dirty="0">
                <a:solidFill>
                  <a:srgbClr val="FFFFFF"/>
                </a:solidFill>
                <a:latin typeface="Noto Sans"/>
                <a:cs typeface="Noto Sans"/>
              </a:rPr>
              <a:t>Those</a:t>
            </a:r>
            <a:r>
              <a:rPr sz="3600" b="1" spc="-3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Noto Sans"/>
                <a:cs typeface="Noto Sans"/>
              </a:rPr>
              <a:t>Secrets</a:t>
            </a:r>
            <a:endParaRPr sz="36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7843" y="3312095"/>
            <a:ext cx="145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3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Section </a:t>
            </a:r>
            <a:r>
              <a:rPr sz="1800" b="0" spc="4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4 </a:t>
            </a:r>
            <a:r>
              <a:rPr sz="1800" b="0" spc="2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of</a:t>
            </a:r>
            <a:r>
              <a:rPr sz="1800" b="0" spc="11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 </a:t>
            </a:r>
            <a:r>
              <a:rPr sz="1800" b="0" spc="4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4</a:t>
            </a:r>
            <a:endParaRPr sz="1800">
              <a:latin typeface="Noto Sans CJK JP DemiLight"/>
              <a:cs typeface="Noto Sans CJK JP Demi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1345" y="594949"/>
            <a:ext cx="613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5" dirty="0">
                <a:solidFill>
                  <a:srgbClr val="9395A1"/>
                </a:solidFill>
                <a:latin typeface="Noto Sans"/>
                <a:cs typeface="Noto Sans"/>
              </a:rPr>
              <a:t>TERMINAL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1426" y="1231319"/>
            <a:ext cx="5368290" cy="2741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b="0" spc="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terraform</a:t>
            </a:r>
            <a:r>
              <a:rPr sz="1200" b="0" spc="3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{</a:t>
            </a:r>
            <a:endParaRPr sz="1200">
              <a:latin typeface="Noto Sans CJK JP DemiLight"/>
              <a:cs typeface="Noto Sans CJK JP DemiLight"/>
            </a:endParaRPr>
          </a:p>
          <a:p>
            <a:pPr marL="91440">
              <a:lnSpc>
                <a:spcPts val="1425"/>
              </a:lnSpc>
            </a:pPr>
            <a:r>
              <a:rPr sz="12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required_version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 </a:t>
            </a:r>
            <a:r>
              <a:rPr sz="12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"&gt;=</a:t>
            </a:r>
            <a:r>
              <a:rPr sz="1200" b="0" spc="9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0.11.8"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425"/>
              </a:lnSpc>
            </a:pP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}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425"/>
              </a:lnSpc>
            </a:pPr>
            <a:r>
              <a:rPr sz="1200" b="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provider </a:t>
            </a:r>
            <a:r>
              <a:rPr sz="1200" b="0" spc="-3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"vault"</a:t>
            </a:r>
            <a:r>
              <a:rPr sz="1200" b="0" spc="7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{</a:t>
            </a:r>
            <a:endParaRPr sz="1200">
              <a:latin typeface="Noto Sans CJK JP DemiLight"/>
              <a:cs typeface="Noto Sans CJK JP DemiLight"/>
            </a:endParaRPr>
          </a:p>
          <a:p>
            <a:pPr marL="91440">
              <a:lnSpc>
                <a:spcPts val="1425"/>
              </a:lnSpc>
            </a:pPr>
            <a:r>
              <a:rPr sz="1200" b="0" spc="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address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</a:t>
            </a:r>
            <a:r>
              <a:rPr sz="1200" b="0" spc="7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"${var.vault_addr}"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425"/>
              </a:lnSpc>
            </a:pP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}</a:t>
            </a:r>
            <a:endParaRPr sz="1200">
              <a:latin typeface="Noto Sans CJK JP DemiLight"/>
              <a:cs typeface="Noto Sans CJK JP DemiLight"/>
            </a:endParaRPr>
          </a:p>
          <a:p>
            <a:pPr marL="91440" marR="1821814" indent="-79375">
              <a:lnSpc>
                <a:spcPts val="1420"/>
              </a:lnSpc>
              <a:spcBef>
                <a:spcPts val="55"/>
              </a:spcBef>
            </a:pP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data </a:t>
            </a:r>
            <a:r>
              <a:rPr sz="1200" b="0" spc="-3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"vault_aws_access_credentials" "aws_creds" </a:t>
            </a: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{  </a:t>
            </a:r>
            <a:r>
              <a:rPr sz="12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backend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</a:t>
            </a:r>
            <a:r>
              <a:rPr sz="1200" b="0" spc="8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3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"aws"</a:t>
            </a:r>
            <a:endParaRPr sz="1200">
              <a:latin typeface="Noto Sans CJK JP DemiLight"/>
              <a:cs typeface="Noto Sans CJK JP DemiLight"/>
            </a:endParaRPr>
          </a:p>
          <a:p>
            <a:pPr marL="91440">
              <a:lnSpc>
                <a:spcPts val="1380"/>
              </a:lnSpc>
            </a:pPr>
            <a:r>
              <a:rPr sz="1200" b="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role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</a:t>
            </a:r>
            <a:r>
              <a:rPr sz="12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"dev-role"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425"/>
              </a:lnSpc>
            </a:pP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}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425"/>
              </a:lnSpc>
            </a:pPr>
            <a:r>
              <a:rPr sz="1200" b="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provider </a:t>
            </a:r>
            <a:r>
              <a:rPr sz="1200" b="0" spc="-3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"aws"</a:t>
            </a:r>
            <a:r>
              <a:rPr sz="1200" b="0" spc="7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{</a:t>
            </a:r>
            <a:endParaRPr sz="1200">
              <a:latin typeface="Noto Sans CJK JP DemiLight"/>
              <a:cs typeface="Noto Sans CJK JP DemiLight"/>
            </a:endParaRPr>
          </a:p>
          <a:p>
            <a:pPr marL="91440" marR="5080">
              <a:lnSpc>
                <a:spcPts val="1420"/>
              </a:lnSpc>
              <a:spcBef>
                <a:spcPts val="55"/>
              </a:spcBef>
            </a:pPr>
            <a:r>
              <a:rPr sz="1200" b="0" spc="-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access_key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 </a:t>
            </a:r>
            <a:r>
              <a:rPr sz="1200" b="0" spc="-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"${data.vault_aws_access_credentials.aws_creds.access_key}"  secret_key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 </a:t>
            </a:r>
            <a:r>
              <a:rPr sz="1200" b="0" spc="-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"${data.vault_aws_access_credentials.aws_creds.secret_key}"  </a:t>
            </a:r>
            <a:r>
              <a:rPr sz="1200" b="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region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</a:t>
            </a:r>
            <a:r>
              <a:rPr sz="1200" b="0" spc="13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"${data.external.region.result["region"]}"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390"/>
              </a:lnSpc>
            </a:pP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}</a:t>
            </a:r>
            <a:endParaRPr sz="1200">
              <a:latin typeface="Noto Sans CJK JP DemiLight"/>
              <a:cs typeface="Noto Sans CJK JP Demi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1345" y="594949"/>
            <a:ext cx="613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5" dirty="0">
                <a:solidFill>
                  <a:srgbClr val="9395A1"/>
                </a:solidFill>
                <a:latin typeface="Noto Sans"/>
                <a:cs typeface="Noto Sans"/>
              </a:rPr>
              <a:t>TERMINAL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1426" y="1231319"/>
            <a:ext cx="5092700" cy="237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b="0" spc="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terraform</a:t>
            </a:r>
            <a:r>
              <a:rPr sz="1200" b="0" spc="3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{</a:t>
            </a:r>
            <a:endParaRPr sz="1200">
              <a:latin typeface="Noto Sans CJK JP DemiLight"/>
              <a:cs typeface="Noto Sans CJK JP DemiLight"/>
            </a:endParaRPr>
          </a:p>
          <a:p>
            <a:pPr marL="91440">
              <a:lnSpc>
                <a:spcPts val="1425"/>
              </a:lnSpc>
            </a:pPr>
            <a:r>
              <a:rPr sz="12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required_version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 </a:t>
            </a:r>
            <a:r>
              <a:rPr sz="12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"&gt;=</a:t>
            </a:r>
            <a:r>
              <a:rPr sz="1200" b="0" spc="9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0.11.8"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425"/>
              </a:lnSpc>
            </a:pP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}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425"/>
              </a:lnSpc>
            </a:pPr>
            <a:r>
              <a:rPr sz="1200" b="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provider </a:t>
            </a:r>
            <a:r>
              <a:rPr sz="1200" b="0" spc="-3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"vault"</a:t>
            </a:r>
            <a:r>
              <a:rPr sz="1200" b="0" spc="7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{</a:t>
            </a:r>
            <a:endParaRPr sz="1200">
              <a:latin typeface="Noto Sans CJK JP DemiLight"/>
              <a:cs typeface="Noto Sans CJK JP DemiLight"/>
            </a:endParaRPr>
          </a:p>
          <a:p>
            <a:pPr marL="91440">
              <a:lnSpc>
                <a:spcPts val="1425"/>
              </a:lnSpc>
            </a:pPr>
            <a:r>
              <a:rPr sz="1200" b="0" spc="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address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</a:t>
            </a:r>
            <a:r>
              <a:rPr sz="1200" b="0" spc="7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"${var.vault_addr}"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425"/>
              </a:lnSpc>
            </a:pP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}</a:t>
            </a:r>
            <a:endParaRPr sz="1200">
              <a:latin typeface="Noto Sans CJK JP DemiLight"/>
              <a:cs typeface="Noto Sans CJK JP DemiLight"/>
            </a:endParaRPr>
          </a:p>
          <a:p>
            <a:pPr marL="91440" marR="2253615" indent="-79375">
              <a:lnSpc>
                <a:spcPts val="1420"/>
              </a:lnSpc>
              <a:spcBef>
                <a:spcPts val="55"/>
              </a:spcBef>
            </a:pP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data </a:t>
            </a:r>
            <a:r>
              <a:rPr sz="1200" b="0" spc="-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"vault_generic_secret" </a:t>
            </a:r>
            <a:r>
              <a:rPr sz="1200" b="0" spc="-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"database" </a:t>
            </a: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{  </a:t>
            </a:r>
            <a:r>
              <a:rPr sz="12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path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</a:t>
            </a:r>
            <a:r>
              <a:rPr sz="1200" b="0" spc="8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"database/creds/dev-role"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380"/>
              </a:lnSpc>
            </a:pP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}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425"/>
              </a:lnSpc>
            </a:pPr>
            <a:r>
              <a:rPr sz="1200" b="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provider </a:t>
            </a:r>
            <a:r>
              <a:rPr sz="12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"some-provider"</a:t>
            </a:r>
            <a:r>
              <a:rPr sz="1200" b="0" spc="7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{</a:t>
            </a:r>
            <a:endParaRPr sz="1200">
              <a:latin typeface="Noto Sans CJK JP DemiLight"/>
              <a:cs typeface="Noto Sans CJK JP DemiLight"/>
            </a:endParaRPr>
          </a:p>
          <a:p>
            <a:pPr marL="91440" marR="5080">
              <a:lnSpc>
                <a:spcPts val="1420"/>
              </a:lnSpc>
              <a:spcBef>
                <a:spcPts val="55"/>
              </a:spcBef>
            </a:pPr>
            <a:r>
              <a:rPr sz="1200" b="0" spc="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username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"${data.vault_generic_secret.database.data["username"]}"  </a:t>
            </a:r>
            <a:r>
              <a:rPr sz="1200" b="0" spc="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username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</a:t>
            </a:r>
            <a:r>
              <a:rPr sz="1200" b="0" spc="8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"${data.vault_generic_secret.database.data["password"]}"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385"/>
              </a:lnSpc>
            </a:pP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}</a:t>
            </a:r>
            <a:endParaRPr sz="1200">
              <a:latin typeface="Noto Sans CJK JP DemiLight"/>
              <a:cs typeface="Noto Sans CJK JP Demi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1345" y="594949"/>
            <a:ext cx="613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5" dirty="0">
                <a:solidFill>
                  <a:srgbClr val="9395A1"/>
                </a:solidFill>
                <a:latin typeface="Noto Sans"/>
                <a:cs typeface="Noto Sans"/>
              </a:rPr>
              <a:t>TERMINAL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1426" y="1231319"/>
            <a:ext cx="4154804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vault login </a:t>
            </a:r>
            <a:r>
              <a:rPr sz="12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-method=github</a:t>
            </a:r>
            <a:r>
              <a:rPr sz="1200" b="0" spc="14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token=$GITHUB_TOKEN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425"/>
              </a:lnSpc>
            </a:pP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200" b="0" spc="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export</a:t>
            </a:r>
            <a:r>
              <a:rPr sz="1200" b="0" spc="8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VAULT_TOKEN=s.dSwQTUmTR30zyEWwPzcxBxu1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430"/>
              </a:lnSpc>
            </a:pP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200" b="0" spc="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terraform</a:t>
            </a:r>
            <a:r>
              <a:rPr sz="1200" b="0" spc="5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apply</a:t>
            </a:r>
            <a:endParaRPr sz="1200">
              <a:latin typeface="Noto Sans CJK JP DemiLight"/>
              <a:cs typeface="Noto Sans CJK JP Demi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99" y="429793"/>
            <a:ext cx="179133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000000"/>
                </a:solidFill>
              </a:rPr>
              <a:t>Summary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244538" y="1626301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Noto Sans"/>
                <a:cs typeface="Noto Sans"/>
              </a:rPr>
              <a:t>Two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4538" y="2018857"/>
            <a:ext cx="2416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Secrets </a:t>
            </a:r>
            <a:r>
              <a:rPr sz="1400" b="0" spc="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are </a:t>
            </a:r>
            <a:r>
              <a:rPr sz="1400" b="0" spc="-2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placed </a:t>
            </a:r>
            <a:r>
              <a:rPr sz="1400" b="0" spc="-1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into</a:t>
            </a:r>
            <a:r>
              <a:rPr sz="1400" b="0" spc="18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 </a:t>
            </a:r>
            <a:r>
              <a:rPr sz="1400" b="0" spc="-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Vault.</a:t>
            </a:r>
            <a:endParaRPr sz="1400">
              <a:latin typeface="Noto Sans CJK JP DemiLight"/>
              <a:cs typeface="Noto Sans CJK JP Demi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499" y="1474283"/>
            <a:ext cx="2082164" cy="105981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b="1" spc="-5" dirty="0">
                <a:latin typeface="Noto Sans"/>
                <a:cs typeface="Noto Sans"/>
              </a:rPr>
              <a:t>One</a:t>
            </a:r>
            <a:endParaRPr sz="1800">
              <a:latin typeface="Noto Sans"/>
              <a:cs typeface="Noto Sans"/>
            </a:endParaRPr>
          </a:p>
          <a:p>
            <a:pPr marL="12700" marR="5080">
              <a:lnSpc>
                <a:spcPct val="129500"/>
              </a:lnSpc>
              <a:spcBef>
                <a:spcPts val="434"/>
              </a:spcBef>
            </a:pPr>
            <a:r>
              <a:rPr sz="1400" b="0" spc="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Terraform </a:t>
            </a:r>
            <a:r>
              <a:rPr sz="1400" b="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spins up </a:t>
            </a:r>
            <a:r>
              <a:rPr sz="1400" b="0" spc="-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Vault  </a:t>
            </a:r>
            <a:r>
              <a:rPr sz="1400" b="0" spc="-1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backed </a:t>
            </a:r>
            <a:r>
              <a:rPr sz="1400" b="0" spc="-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by</a:t>
            </a:r>
            <a:r>
              <a:rPr sz="1400" b="0" spc="9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 </a:t>
            </a:r>
            <a:r>
              <a:rPr sz="1400" b="0" spc="-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Consul.</a:t>
            </a:r>
            <a:endParaRPr sz="1400">
              <a:latin typeface="Noto Sans CJK JP DemiLight"/>
              <a:cs typeface="Noto Sans CJK JP Demi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8606" y="1474283"/>
            <a:ext cx="2395855" cy="105981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b="1" spc="-5" dirty="0">
                <a:latin typeface="Noto Sans"/>
                <a:cs typeface="Noto Sans"/>
              </a:rPr>
              <a:t>Three</a:t>
            </a:r>
            <a:endParaRPr sz="1800">
              <a:latin typeface="Noto Sans"/>
              <a:cs typeface="Noto Sans"/>
            </a:endParaRPr>
          </a:p>
          <a:p>
            <a:pPr marL="12700" marR="5080">
              <a:lnSpc>
                <a:spcPct val="129500"/>
              </a:lnSpc>
              <a:spcBef>
                <a:spcPts val="434"/>
              </a:spcBef>
            </a:pPr>
            <a:r>
              <a:rPr sz="1400" b="0" spc="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Terraform </a:t>
            </a:r>
            <a:r>
              <a:rPr sz="1400" b="0" spc="-1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pulls </a:t>
            </a:r>
            <a:r>
              <a:rPr sz="1400" b="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secrets </a:t>
            </a:r>
            <a:r>
              <a:rPr sz="1400" b="0" spc="1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from  </a:t>
            </a:r>
            <a:r>
              <a:rPr sz="1400" b="0" spc="-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Vault.</a:t>
            </a:r>
            <a:endParaRPr sz="1400">
              <a:latin typeface="Noto Sans CJK JP DemiLight"/>
              <a:cs typeface="Noto Sans CJK JP Demi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74343" y="0"/>
              <a:ext cx="4799" cy="51434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24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3078480">
              <a:lnSpc>
                <a:spcPct val="100000"/>
              </a:lnSpc>
              <a:spcBef>
                <a:spcPts val="1355"/>
              </a:spcBef>
            </a:pPr>
            <a:r>
              <a:rPr spc="-5" dirty="0"/>
              <a:t>Vault Reference</a:t>
            </a:r>
            <a:r>
              <a:rPr spc="-15" dirty="0"/>
              <a:t> </a:t>
            </a:r>
            <a:r>
              <a:rPr spc="-5" dirty="0"/>
              <a:t>Architecture</a:t>
            </a:r>
          </a:p>
          <a:p>
            <a:pPr marL="3078480" marR="24130">
              <a:lnSpc>
                <a:spcPct val="100000"/>
              </a:lnSpc>
              <a:spcBef>
                <a:spcPts val="840"/>
              </a:spcBef>
            </a:pPr>
            <a:r>
              <a:rPr sz="1200" spc="-5" dirty="0"/>
              <a:t>https://learn.hashicorp.com/vault/operations/ops-reference-archi  tecture</a:t>
            </a:r>
            <a:endParaRPr sz="1200"/>
          </a:p>
          <a:p>
            <a:pPr marL="3078480">
              <a:lnSpc>
                <a:spcPct val="100000"/>
              </a:lnSpc>
              <a:spcBef>
                <a:spcPts val="770"/>
              </a:spcBef>
            </a:pPr>
            <a:r>
              <a:rPr spc="-5" dirty="0"/>
              <a:t>Best Practices Vault Cluster on</a:t>
            </a:r>
            <a:r>
              <a:rPr spc="-25" dirty="0"/>
              <a:t> </a:t>
            </a:r>
            <a:r>
              <a:rPr spc="-5" dirty="0"/>
              <a:t>AWS</a:t>
            </a:r>
          </a:p>
          <a:p>
            <a:pPr marL="3078480" marR="5080">
              <a:lnSpc>
                <a:spcPct val="100000"/>
              </a:lnSpc>
              <a:spcBef>
                <a:spcPts val="790"/>
              </a:spcBef>
            </a:pPr>
            <a:r>
              <a:rPr sz="1200" spc="-10" dirty="0"/>
              <a:t>https://github.com/hashicorp/vault-guides/tree/master/operation  </a:t>
            </a:r>
            <a:r>
              <a:rPr sz="1200" spc="-5" dirty="0"/>
              <a:t>s/provision-vault/best-practices/terraform-aws</a:t>
            </a:r>
            <a:endParaRPr sz="1200"/>
          </a:p>
          <a:p>
            <a:pPr marL="3078480">
              <a:lnSpc>
                <a:spcPct val="100000"/>
              </a:lnSpc>
              <a:spcBef>
                <a:spcPts val="770"/>
              </a:spcBef>
            </a:pPr>
            <a:r>
              <a:rPr spc="-5" dirty="0"/>
              <a:t>Production </a:t>
            </a:r>
            <a:r>
              <a:rPr spc="-20" dirty="0"/>
              <a:t>Hardening</a:t>
            </a:r>
            <a:r>
              <a:rPr spc="-10" dirty="0"/>
              <a:t> </a:t>
            </a:r>
            <a:r>
              <a:rPr spc="-5" dirty="0"/>
              <a:t>Guide</a:t>
            </a:r>
          </a:p>
          <a:p>
            <a:pPr marL="3078480">
              <a:lnSpc>
                <a:spcPct val="100000"/>
              </a:lnSpc>
              <a:spcBef>
                <a:spcPts val="790"/>
              </a:spcBef>
            </a:pPr>
            <a:r>
              <a:rPr sz="1200" spc="-10" dirty="0">
                <a:hlinkClick r:id="rId4"/>
              </a:rPr>
              <a:t>https://www.vaultproject.io/guides/operations/production</a:t>
            </a:r>
            <a:endParaRPr sz="1200"/>
          </a:p>
          <a:p>
            <a:pPr marL="3078480">
              <a:lnSpc>
                <a:spcPct val="100000"/>
              </a:lnSpc>
              <a:spcBef>
                <a:spcPts val="785"/>
              </a:spcBef>
            </a:pPr>
            <a:r>
              <a:rPr spc="-5" dirty="0"/>
              <a:t>How to Pull AWS Keys from</a:t>
            </a:r>
            <a:r>
              <a:rPr spc="-20" dirty="0"/>
              <a:t> </a:t>
            </a:r>
            <a:r>
              <a:rPr spc="-5" dirty="0"/>
              <a:t>Vault</a:t>
            </a:r>
          </a:p>
          <a:p>
            <a:pPr marL="3078480">
              <a:lnSpc>
                <a:spcPct val="100000"/>
              </a:lnSpc>
              <a:spcBef>
                <a:spcPts val="790"/>
              </a:spcBef>
            </a:pPr>
            <a:r>
              <a:rPr sz="1200" spc="-10" dirty="0"/>
              <a:t>https://github.com/rberlind/aws-ec2-instance/tree/from-vault</a:t>
            </a:r>
            <a:endParaRPr sz="1200"/>
          </a:p>
        </p:txBody>
      </p:sp>
      <p:sp>
        <p:nvSpPr>
          <p:cNvPr id="7" name="object 7"/>
          <p:cNvSpPr/>
          <p:nvPr/>
        </p:nvSpPr>
        <p:spPr>
          <a:xfrm>
            <a:off x="742958" y="2364965"/>
            <a:ext cx="1769536" cy="4135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90708" y="4803275"/>
            <a:ext cx="11499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-15" dirty="0">
                <a:solidFill>
                  <a:srgbClr val="B6B8C1"/>
                </a:solidFill>
                <a:latin typeface="Noto Sans"/>
                <a:cs typeface="Noto Sans"/>
              </a:rPr>
              <a:t>Copyright </a:t>
            </a:r>
            <a:r>
              <a:rPr sz="700" i="1" dirty="0">
                <a:solidFill>
                  <a:srgbClr val="B6B8C1"/>
                </a:solidFill>
                <a:latin typeface="Noto Sans"/>
                <a:cs typeface="Noto Sans"/>
              </a:rPr>
              <a:t>© </a:t>
            </a:r>
            <a:r>
              <a:rPr sz="700" i="1" spc="-5" dirty="0">
                <a:solidFill>
                  <a:srgbClr val="B6B8C1"/>
                </a:solidFill>
                <a:latin typeface="Noto Sans"/>
                <a:cs typeface="Noto Sans"/>
              </a:rPr>
              <a:t>2019</a:t>
            </a:r>
            <a:r>
              <a:rPr sz="700" i="1" spc="-35" dirty="0">
                <a:solidFill>
                  <a:srgbClr val="B6B8C1"/>
                </a:solidFill>
                <a:latin typeface="Noto Sans"/>
                <a:cs typeface="Noto Sans"/>
              </a:rPr>
              <a:t> </a:t>
            </a:r>
            <a:r>
              <a:rPr sz="700" i="1" spc="-10" dirty="0">
                <a:solidFill>
                  <a:srgbClr val="B6B8C1"/>
                </a:solidFill>
                <a:latin typeface="Noto Sans"/>
                <a:cs typeface="Noto Sans"/>
              </a:rPr>
              <a:t>HashiCorp</a:t>
            </a:r>
            <a:endParaRPr sz="7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906458"/>
              <a:ext cx="9143981" cy="3236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390" y="2257998"/>
            <a:ext cx="10020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/>
              <a:t>Terraform</a:t>
            </a:r>
            <a:endParaRPr sz="1500"/>
          </a:p>
        </p:txBody>
      </p:sp>
      <p:sp>
        <p:nvSpPr>
          <p:cNvPr id="6" name="object 6"/>
          <p:cNvSpPr txBox="1"/>
          <p:nvPr/>
        </p:nvSpPr>
        <p:spPr>
          <a:xfrm>
            <a:off x="459390" y="2927172"/>
            <a:ext cx="135699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000" b="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Write, </a:t>
            </a:r>
            <a:r>
              <a:rPr sz="1000" b="0" spc="-15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plan, </a:t>
            </a:r>
            <a:r>
              <a:rPr sz="1000" b="0" spc="-5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and create  </a:t>
            </a:r>
            <a:r>
              <a:rPr sz="1000" b="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infrastructure as</a:t>
            </a:r>
            <a:r>
              <a:rPr sz="1000" b="0" spc="5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 </a:t>
            </a:r>
            <a:r>
              <a:rPr sz="1000" b="0" spc="-1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code.</a:t>
            </a:r>
            <a:endParaRPr sz="1000">
              <a:latin typeface="Noto Sans CJK JP DemiLight"/>
              <a:cs typeface="Noto Sans CJK JP Demi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2145" y="2257998"/>
            <a:ext cx="5295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FFFFFF"/>
                </a:solidFill>
                <a:latin typeface="Noto Sans"/>
                <a:cs typeface="Noto Sans"/>
              </a:rPr>
              <a:t>Vault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2145" y="2927172"/>
            <a:ext cx="16713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000" b="0" spc="1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Manage </a:t>
            </a:r>
            <a:r>
              <a:rPr sz="1000" b="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secrets </a:t>
            </a:r>
            <a:r>
              <a:rPr sz="1000" b="0" spc="-5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and </a:t>
            </a:r>
            <a:r>
              <a:rPr sz="1000" b="0" spc="-1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protect  </a:t>
            </a:r>
            <a:r>
              <a:rPr sz="1000" b="0" spc="-5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sensitive</a:t>
            </a:r>
            <a:r>
              <a:rPr sz="1000" b="0" spc="3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 </a:t>
            </a:r>
            <a:r>
              <a:rPr sz="1000" b="0" spc="-15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data.</a:t>
            </a:r>
            <a:endParaRPr sz="1000">
              <a:latin typeface="Noto Sans CJK JP DemiLight"/>
              <a:cs typeface="Noto Sans CJK JP Demi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08185" y="2257998"/>
            <a:ext cx="668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FFFFFF"/>
                </a:solidFill>
                <a:latin typeface="Noto Sans"/>
                <a:cs typeface="Noto Sans"/>
              </a:rPr>
              <a:t>Consul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8185" y="2946222"/>
            <a:ext cx="15087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-15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Service </a:t>
            </a:r>
            <a:r>
              <a:rPr sz="1000" b="0" spc="5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mesh </a:t>
            </a:r>
            <a:r>
              <a:rPr sz="1000" b="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made</a:t>
            </a:r>
            <a:r>
              <a:rPr sz="1000" b="0" spc="7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 </a:t>
            </a:r>
            <a:r>
              <a:rPr sz="1000" b="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easy.</a:t>
            </a:r>
            <a:endParaRPr sz="1000">
              <a:latin typeface="Noto Sans CJK JP DemiLight"/>
              <a:cs typeface="Noto Sans CJK JP Demi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70944" y="2257998"/>
            <a:ext cx="4457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FFFFFF"/>
                </a:solidFill>
                <a:latin typeface="Noto Sans"/>
                <a:cs typeface="Noto Sans"/>
              </a:rPr>
              <a:t>AWS</a:t>
            </a:r>
            <a:endParaRPr sz="150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70944" y="2946222"/>
            <a:ext cx="15760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-1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Cloud computing</a:t>
            </a:r>
            <a:r>
              <a:rPr sz="1000" b="0" spc="35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 </a:t>
            </a:r>
            <a:r>
              <a:rPr sz="1000" b="0" spc="-5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services.</a:t>
            </a:r>
            <a:endParaRPr sz="1000">
              <a:latin typeface="Noto Sans CJK JP DemiLight"/>
              <a:cs typeface="Noto Sans CJK JP DemiLigh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35660" y="4317466"/>
            <a:ext cx="1486535" cy="347345"/>
            <a:chOff x="7135660" y="4317466"/>
            <a:chExt cx="1486535" cy="347345"/>
          </a:xfrm>
        </p:grpSpPr>
        <p:sp>
          <p:nvSpPr>
            <p:cNvPr id="14" name="object 14"/>
            <p:cNvSpPr/>
            <p:nvPr/>
          </p:nvSpPr>
          <p:spPr>
            <a:xfrm>
              <a:off x="7947858" y="4383491"/>
              <a:ext cx="116449" cy="199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36878" y="4394212"/>
              <a:ext cx="142240" cy="189230"/>
            </a:xfrm>
            <a:custGeom>
              <a:avLst/>
              <a:gdLst/>
              <a:ahLst/>
              <a:cxnLst/>
              <a:rect l="l" t="t" r="r" b="b"/>
              <a:pathLst>
                <a:path w="142240" h="189229">
                  <a:moveTo>
                    <a:pt x="141795" y="0"/>
                  </a:moveTo>
                  <a:lnTo>
                    <a:pt x="105854" y="0"/>
                  </a:lnTo>
                  <a:lnTo>
                    <a:pt x="105854" y="77470"/>
                  </a:lnTo>
                  <a:lnTo>
                    <a:pt x="35648" y="77470"/>
                  </a:lnTo>
                  <a:lnTo>
                    <a:pt x="35648" y="0"/>
                  </a:lnTo>
                  <a:lnTo>
                    <a:pt x="0" y="0"/>
                  </a:lnTo>
                  <a:lnTo>
                    <a:pt x="0" y="77470"/>
                  </a:lnTo>
                  <a:lnTo>
                    <a:pt x="0" y="109220"/>
                  </a:lnTo>
                  <a:lnTo>
                    <a:pt x="0" y="189230"/>
                  </a:lnTo>
                  <a:lnTo>
                    <a:pt x="35648" y="189230"/>
                  </a:lnTo>
                  <a:lnTo>
                    <a:pt x="35648" y="109220"/>
                  </a:lnTo>
                  <a:lnTo>
                    <a:pt x="105854" y="109220"/>
                  </a:lnTo>
                  <a:lnTo>
                    <a:pt x="105854" y="189230"/>
                  </a:lnTo>
                  <a:lnTo>
                    <a:pt x="141795" y="189230"/>
                  </a:lnTo>
                  <a:lnTo>
                    <a:pt x="141795" y="109220"/>
                  </a:lnTo>
                  <a:lnTo>
                    <a:pt x="141795" y="77470"/>
                  </a:lnTo>
                  <a:lnTo>
                    <a:pt x="141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01384" y="4442166"/>
              <a:ext cx="108199" cy="1439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28759" y="4442166"/>
              <a:ext cx="97874" cy="143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89659" y="4385246"/>
              <a:ext cx="34925" cy="198120"/>
            </a:xfrm>
            <a:custGeom>
              <a:avLst/>
              <a:gdLst/>
              <a:ahLst/>
              <a:cxnLst/>
              <a:rect l="l" t="t" r="r" b="b"/>
              <a:pathLst>
                <a:path w="34925" h="198120">
                  <a:moveTo>
                    <a:pt x="34772" y="59575"/>
                  </a:moveTo>
                  <a:lnTo>
                    <a:pt x="0" y="59575"/>
                  </a:lnTo>
                  <a:lnTo>
                    <a:pt x="0" y="197827"/>
                  </a:lnTo>
                  <a:lnTo>
                    <a:pt x="34772" y="197827"/>
                  </a:lnTo>
                  <a:lnTo>
                    <a:pt x="34772" y="59575"/>
                  </a:lnTo>
                  <a:close/>
                </a:path>
                <a:path w="34925" h="198120">
                  <a:moveTo>
                    <a:pt x="34772" y="0"/>
                  </a:moveTo>
                  <a:lnTo>
                    <a:pt x="0" y="0"/>
                  </a:lnTo>
                  <a:lnTo>
                    <a:pt x="0" y="40170"/>
                  </a:lnTo>
                  <a:lnTo>
                    <a:pt x="34772" y="40170"/>
                  </a:lnTo>
                  <a:lnTo>
                    <a:pt x="34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48608" y="4391166"/>
              <a:ext cx="249724" cy="1949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19257" y="4442166"/>
              <a:ext cx="202524" cy="20169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35660" y="4317466"/>
              <a:ext cx="327660" cy="347345"/>
            </a:xfrm>
            <a:custGeom>
              <a:avLst/>
              <a:gdLst/>
              <a:ahLst/>
              <a:cxnLst/>
              <a:rect l="l" t="t" r="r" b="b"/>
              <a:pathLst>
                <a:path w="327659" h="347345">
                  <a:moveTo>
                    <a:pt x="136474" y="0"/>
                  </a:moveTo>
                  <a:lnTo>
                    <a:pt x="0" y="78701"/>
                  </a:lnTo>
                  <a:lnTo>
                    <a:pt x="0" y="268008"/>
                  </a:lnTo>
                  <a:lnTo>
                    <a:pt x="50990" y="297510"/>
                  </a:lnTo>
                  <a:lnTo>
                    <a:pt x="50990" y="108508"/>
                  </a:lnTo>
                  <a:lnTo>
                    <a:pt x="136474" y="59258"/>
                  </a:lnTo>
                  <a:lnTo>
                    <a:pt x="136474" y="0"/>
                  </a:lnTo>
                  <a:close/>
                </a:path>
                <a:path w="327659" h="347345">
                  <a:moveTo>
                    <a:pt x="242023" y="29781"/>
                  </a:moveTo>
                  <a:lnTo>
                    <a:pt x="190715" y="0"/>
                  </a:lnTo>
                  <a:lnTo>
                    <a:pt x="190715" y="150660"/>
                  </a:lnTo>
                  <a:lnTo>
                    <a:pt x="136474" y="150660"/>
                  </a:lnTo>
                  <a:lnTo>
                    <a:pt x="136474" y="94627"/>
                  </a:lnTo>
                  <a:lnTo>
                    <a:pt x="85191" y="124104"/>
                  </a:lnTo>
                  <a:lnTo>
                    <a:pt x="85191" y="317258"/>
                  </a:lnTo>
                  <a:lnTo>
                    <a:pt x="136474" y="346760"/>
                  </a:lnTo>
                  <a:lnTo>
                    <a:pt x="136474" y="196659"/>
                  </a:lnTo>
                  <a:lnTo>
                    <a:pt x="190715" y="196659"/>
                  </a:lnTo>
                  <a:lnTo>
                    <a:pt x="190715" y="252374"/>
                  </a:lnTo>
                  <a:lnTo>
                    <a:pt x="242023" y="222910"/>
                  </a:lnTo>
                  <a:lnTo>
                    <a:pt x="242023" y="29781"/>
                  </a:lnTo>
                  <a:close/>
                </a:path>
                <a:path w="327659" h="347345">
                  <a:moveTo>
                    <a:pt x="327240" y="79006"/>
                  </a:moveTo>
                  <a:lnTo>
                    <a:pt x="275945" y="49199"/>
                  </a:lnTo>
                  <a:lnTo>
                    <a:pt x="275945" y="238531"/>
                  </a:lnTo>
                  <a:lnTo>
                    <a:pt x="190715" y="287756"/>
                  </a:lnTo>
                  <a:lnTo>
                    <a:pt x="190715" y="347052"/>
                  </a:lnTo>
                  <a:lnTo>
                    <a:pt x="327240" y="268033"/>
                  </a:lnTo>
                  <a:lnTo>
                    <a:pt x="327240" y="790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5758" y="2496865"/>
            <a:ext cx="73729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Getting </a:t>
            </a:r>
            <a:r>
              <a:rPr spc="-10" dirty="0"/>
              <a:t>Started </a:t>
            </a:r>
            <a:r>
              <a:rPr spc="-60" dirty="0"/>
              <a:t>Using</a:t>
            </a:r>
            <a:r>
              <a:rPr spc="-40" dirty="0"/>
              <a:t> </a:t>
            </a:r>
            <a:r>
              <a:rPr spc="-5" dirty="0"/>
              <a:t>Terraform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7843" y="3312095"/>
            <a:ext cx="145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3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Section </a:t>
            </a:r>
            <a:r>
              <a:rPr sz="1800" b="0" spc="4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1 </a:t>
            </a:r>
            <a:r>
              <a:rPr sz="1800" b="0" spc="2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of</a:t>
            </a:r>
            <a:r>
              <a:rPr sz="1800" b="0" spc="11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 </a:t>
            </a:r>
            <a:r>
              <a:rPr sz="1800" b="0" spc="4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4</a:t>
            </a:r>
            <a:endParaRPr sz="1800">
              <a:latin typeface="Noto Sans CJK JP DemiLight"/>
              <a:cs typeface="Noto Sans CJK JP Demi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1345" y="594949"/>
            <a:ext cx="6134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5" dirty="0">
                <a:solidFill>
                  <a:srgbClr val="9395A1"/>
                </a:solidFill>
                <a:latin typeface="Noto Sans"/>
                <a:cs typeface="Noto Sans"/>
              </a:rPr>
              <a:t>TERMINAL</a:t>
            </a:r>
            <a:endParaRPr sz="9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1426" y="1231319"/>
            <a:ext cx="4109720" cy="14751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91440" marR="2990850" indent="-79375">
              <a:lnSpc>
                <a:spcPts val="1420"/>
              </a:lnSpc>
              <a:spcBef>
                <a:spcPts val="160"/>
              </a:spcBef>
            </a:pPr>
            <a:r>
              <a:rPr sz="1200" b="0" spc="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terraform </a:t>
            </a: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{  </a:t>
            </a:r>
            <a:r>
              <a:rPr sz="12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backend </a:t>
            </a:r>
            <a:r>
              <a:rPr sz="1200" b="0" spc="-3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"s3"</a:t>
            </a:r>
            <a:r>
              <a:rPr sz="1200" b="0" spc="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{</a:t>
            </a:r>
            <a:endParaRPr sz="1200">
              <a:latin typeface="Noto Sans CJK JP DemiLight"/>
              <a:cs typeface="Noto Sans CJK JP DemiLight"/>
            </a:endParaRPr>
          </a:p>
          <a:p>
            <a:pPr marL="170180" marR="5080">
              <a:lnSpc>
                <a:spcPts val="1420"/>
              </a:lnSpc>
              <a:spcBef>
                <a:spcPts val="10"/>
              </a:spcBef>
            </a:pP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bucket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 </a:t>
            </a:r>
            <a:r>
              <a:rPr sz="12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"remote-terraform-state-best-practices-demo"  encrypt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</a:t>
            </a:r>
            <a:r>
              <a:rPr sz="1200" b="0" spc="8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true</a:t>
            </a:r>
            <a:endParaRPr sz="1200">
              <a:latin typeface="Noto Sans CJK JP DemiLight"/>
              <a:cs typeface="Noto Sans CJK JP DemiLight"/>
            </a:endParaRPr>
          </a:p>
          <a:p>
            <a:pPr marL="170180" marR="2092960">
              <a:lnSpc>
                <a:spcPts val="1420"/>
              </a:lnSpc>
              <a:spcBef>
                <a:spcPts val="10"/>
              </a:spcBef>
              <a:tabLst>
                <a:tab pos="569595" algn="l"/>
              </a:tabLst>
            </a:pPr>
            <a:r>
              <a:rPr sz="12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key	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 </a:t>
            </a:r>
            <a:r>
              <a:rPr sz="12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"terraform.tfstate"  </a:t>
            </a:r>
            <a:r>
              <a:rPr sz="1200" b="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region </a:t>
            </a: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=</a:t>
            </a:r>
            <a:r>
              <a:rPr sz="1200" b="0" spc="7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"us-east-1"</a:t>
            </a:r>
            <a:endParaRPr sz="1200">
              <a:latin typeface="Noto Sans CJK JP DemiLight"/>
              <a:cs typeface="Noto Sans CJK JP DemiLight"/>
            </a:endParaRPr>
          </a:p>
          <a:p>
            <a:pPr marL="91440">
              <a:lnSpc>
                <a:spcPts val="1380"/>
              </a:lnSpc>
            </a:pP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}</a:t>
            </a:r>
            <a:endParaRPr sz="1200">
              <a:latin typeface="Noto Sans CJK JP DemiLight"/>
              <a:cs typeface="Noto Sans CJK JP DemiLight"/>
            </a:endParaRPr>
          </a:p>
          <a:p>
            <a:pPr marL="12700">
              <a:lnSpc>
                <a:spcPts val="1430"/>
              </a:lnSpc>
            </a:pPr>
            <a:r>
              <a:rPr sz="1200" b="0" spc="5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}</a:t>
            </a:r>
            <a:endParaRPr sz="1200">
              <a:latin typeface="Noto Sans CJK JP DemiLight"/>
              <a:cs typeface="Noto Sans CJK JP DemiLight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1C12474-B07D-4669-8B25-26D2BF6C78AB}"/>
              </a:ext>
            </a:extLst>
          </p:cNvPr>
          <p:cNvSpPr txBox="1"/>
          <p:nvPr/>
        </p:nvSpPr>
        <p:spPr>
          <a:xfrm>
            <a:off x="2269010" y="2980001"/>
            <a:ext cx="5325745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2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aws</a:t>
            </a:r>
            <a:r>
              <a:rPr sz="1200" b="0" spc="5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conﬁgure</a:t>
            </a:r>
            <a:endParaRPr sz="1200" dirty="0">
              <a:latin typeface="Noto Sans CJK JP DemiLight"/>
              <a:cs typeface="Noto Sans CJK JP DemiLight"/>
            </a:endParaRPr>
          </a:p>
          <a:p>
            <a:pPr marL="12700">
              <a:lnSpc>
                <a:spcPts val="1425"/>
              </a:lnSpc>
            </a:pP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200" b="0" spc="-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git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clone</a:t>
            </a:r>
            <a:r>
              <a:rPr sz="1200" b="0" spc="114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git@github.com:hashicorp/vault-guides.git</a:t>
            </a:r>
            <a:endParaRPr sz="1200" dirty="0">
              <a:latin typeface="Noto Sans CJK JP DemiLight"/>
              <a:cs typeface="Noto Sans CJK JP DemiLight"/>
            </a:endParaRPr>
          </a:p>
          <a:p>
            <a:pPr marL="12700">
              <a:lnSpc>
                <a:spcPts val="1425"/>
              </a:lnSpc>
            </a:pP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200" b="0" spc="-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cd</a:t>
            </a:r>
            <a:r>
              <a:rPr sz="1200" b="0" spc="9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vault-guides/operations/provision-vault/best-practices/terraform-aws/</a:t>
            </a:r>
            <a:endParaRPr sz="1200" dirty="0">
              <a:latin typeface="Noto Sans CJK JP DemiLight"/>
              <a:cs typeface="Noto Sans CJK JP DemiLight"/>
            </a:endParaRPr>
          </a:p>
          <a:p>
            <a:pPr marL="12700">
              <a:lnSpc>
                <a:spcPts val="1425"/>
              </a:lnSpc>
            </a:pP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200" b="0" spc="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terraform</a:t>
            </a:r>
            <a:r>
              <a:rPr sz="1200" b="0" spc="5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2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init</a:t>
            </a:r>
            <a:endParaRPr sz="1200" dirty="0">
              <a:latin typeface="Noto Sans CJK JP DemiLight"/>
              <a:cs typeface="Noto Sans CJK JP DemiLight"/>
            </a:endParaRPr>
          </a:p>
          <a:p>
            <a:pPr marL="12700">
              <a:lnSpc>
                <a:spcPts val="1430"/>
              </a:lnSpc>
            </a:pPr>
            <a:r>
              <a:rPr sz="1200" b="0" spc="2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$ </a:t>
            </a:r>
            <a:r>
              <a:rPr sz="1200" b="0" spc="1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terraform</a:t>
            </a:r>
            <a:r>
              <a:rPr sz="1200" b="0" spc="50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 </a:t>
            </a:r>
            <a:r>
              <a:rPr sz="1200" b="0" spc="-15" dirty="0">
                <a:solidFill>
                  <a:srgbClr val="F7F7F2"/>
                </a:solidFill>
                <a:latin typeface="Noto Sans CJK JP DemiLight"/>
                <a:cs typeface="Noto Sans CJK JP DemiLight"/>
              </a:rPr>
              <a:t>apply</a:t>
            </a:r>
            <a:endParaRPr sz="1200" dirty="0">
              <a:latin typeface="Noto Sans CJK JP DemiLight"/>
              <a:cs typeface="Noto Sans CJK JP Demi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2826" y="2496865"/>
            <a:ext cx="6423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Noto Sans"/>
                <a:cs typeface="Noto Sans"/>
              </a:rPr>
              <a:t>Recommended</a:t>
            </a:r>
            <a:r>
              <a:rPr sz="3600" b="1" spc="-90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Noto Sans"/>
                <a:cs typeface="Noto Sans"/>
              </a:rPr>
              <a:t>Architecture</a:t>
            </a:r>
            <a:endParaRPr sz="360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7843" y="3312095"/>
            <a:ext cx="145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3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Section </a:t>
            </a:r>
            <a:r>
              <a:rPr sz="1800" b="0" spc="4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2 </a:t>
            </a:r>
            <a:r>
              <a:rPr sz="1800" b="0" spc="2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of</a:t>
            </a:r>
            <a:r>
              <a:rPr sz="1800" b="0" spc="11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 </a:t>
            </a:r>
            <a:r>
              <a:rPr sz="1800" b="0" spc="40" dirty="0">
                <a:solidFill>
                  <a:srgbClr val="B6B8C1"/>
                </a:solidFill>
                <a:latin typeface="Noto Sans CJK JP DemiLight"/>
                <a:cs typeface="Noto Sans CJK JP DemiLight"/>
              </a:rPr>
              <a:t>4</a:t>
            </a:r>
            <a:endParaRPr sz="1800">
              <a:latin typeface="Noto Sans CJK JP DemiLight"/>
              <a:cs typeface="Noto Sans CJK JP Demi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1191" y="1466552"/>
            <a:ext cx="1833245" cy="1105535"/>
          </a:xfrm>
          <a:custGeom>
            <a:avLst/>
            <a:gdLst/>
            <a:ahLst/>
            <a:cxnLst/>
            <a:rect l="l" t="t" r="r" b="b"/>
            <a:pathLst>
              <a:path w="1833245" h="1105535">
                <a:moveTo>
                  <a:pt x="0" y="184202"/>
                </a:moveTo>
                <a:lnTo>
                  <a:pt x="6580" y="135233"/>
                </a:lnTo>
                <a:lnTo>
                  <a:pt x="25149" y="91231"/>
                </a:lnTo>
                <a:lnTo>
                  <a:pt x="53953" y="53951"/>
                </a:lnTo>
                <a:lnTo>
                  <a:pt x="91233" y="25148"/>
                </a:lnTo>
                <a:lnTo>
                  <a:pt x="135234" y="6579"/>
                </a:lnTo>
                <a:lnTo>
                  <a:pt x="184199" y="0"/>
                </a:lnTo>
                <a:lnTo>
                  <a:pt x="1648796" y="0"/>
                </a:lnTo>
                <a:lnTo>
                  <a:pt x="1719284" y="14021"/>
                </a:lnTo>
                <a:lnTo>
                  <a:pt x="1779046" y="53952"/>
                </a:lnTo>
                <a:lnTo>
                  <a:pt x="1818977" y="113711"/>
                </a:lnTo>
                <a:lnTo>
                  <a:pt x="1832996" y="184202"/>
                </a:lnTo>
                <a:lnTo>
                  <a:pt x="1832996" y="920993"/>
                </a:lnTo>
                <a:lnTo>
                  <a:pt x="1826416" y="969961"/>
                </a:lnTo>
                <a:lnTo>
                  <a:pt x="1807846" y="1013962"/>
                </a:lnTo>
                <a:lnTo>
                  <a:pt x="1779043" y="1051242"/>
                </a:lnTo>
                <a:lnTo>
                  <a:pt x="1741763" y="1080044"/>
                </a:lnTo>
                <a:lnTo>
                  <a:pt x="1697762" y="1098613"/>
                </a:lnTo>
                <a:lnTo>
                  <a:pt x="1648796" y="1105192"/>
                </a:lnTo>
                <a:lnTo>
                  <a:pt x="184199" y="1105192"/>
                </a:lnTo>
                <a:lnTo>
                  <a:pt x="135234" y="1098613"/>
                </a:lnTo>
                <a:lnTo>
                  <a:pt x="91233" y="1080044"/>
                </a:lnTo>
                <a:lnTo>
                  <a:pt x="53953" y="1051242"/>
                </a:lnTo>
                <a:lnTo>
                  <a:pt x="25149" y="1013962"/>
                </a:lnTo>
                <a:lnTo>
                  <a:pt x="6580" y="969961"/>
                </a:lnTo>
                <a:lnTo>
                  <a:pt x="0" y="920993"/>
                </a:lnTo>
                <a:lnTo>
                  <a:pt x="0" y="184202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499" y="429793"/>
            <a:ext cx="32835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40" dirty="0">
                <a:solidFill>
                  <a:srgbClr val="000000"/>
                </a:solidFill>
              </a:rPr>
              <a:t>Single</a:t>
            </a:r>
            <a:r>
              <a:rPr sz="2900" spc="-80" dirty="0">
                <a:solidFill>
                  <a:srgbClr val="000000"/>
                </a:solidFill>
              </a:rPr>
              <a:t> </a:t>
            </a:r>
            <a:r>
              <a:rPr sz="2900" spc="-5" dirty="0">
                <a:solidFill>
                  <a:srgbClr val="000000"/>
                </a:solidFill>
              </a:rPr>
              <a:t>Datacenter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4845853" y="1859192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Bastion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51666" y="2705219"/>
            <a:ext cx="1852295" cy="1124585"/>
            <a:chOff x="4351666" y="2705219"/>
            <a:chExt cx="1852295" cy="1124585"/>
          </a:xfrm>
        </p:grpSpPr>
        <p:sp>
          <p:nvSpPr>
            <p:cNvPr id="6" name="object 6"/>
            <p:cNvSpPr/>
            <p:nvPr/>
          </p:nvSpPr>
          <p:spPr>
            <a:xfrm>
              <a:off x="4361191" y="2714744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1648796" y="1105197"/>
                  </a:move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1191" y="2714744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0" y="184199"/>
                  </a:move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90278" y="2969281"/>
            <a:ext cx="7753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Vault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(active)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51666" y="3953416"/>
            <a:ext cx="1852295" cy="1124585"/>
            <a:chOff x="4351666" y="3953416"/>
            <a:chExt cx="1852295" cy="1124585"/>
          </a:xfrm>
        </p:grpSpPr>
        <p:sp>
          <p:nvSpPr>
            <p:cNvPr id="10" name="object 10"/>
            <p:cNvSpPr/>
            <p:nvPr/>
          </p:nvSpPr>
          <p:spPr>
            <a:xfrm>
              <a:off x="4361191" y="3962941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1648796" y="1105197"/>
                  </a:move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close/>
                </a:path>
              </a:pathLst>
            </a:custGeom>
            <a:solidFill>
              <a:srgbClr val="C81F70">
                <a:alpha val="538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61191" y="3962941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0" y="184199"/>
                  </a:move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77665" y="4355585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Consul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60186" y="2705219"/>
            <a:ext cx="1852295" cy="1124585"/>
            <a:chOff x="6360186" y="2705219"/>
            <a:chExt cx="1852295" cy="1124585"/>
          </a:xfrm>
        </p:grpSpPr>
        <p:sp>
          <p:nvSpPr>
            <p:cNvPr id="14" name="object 14"/>
            <p:cNvSpPr/>
            <p:nvPr/>
          </p:nvSpPr>
          <p:spPr>
            <a:xfrm>
              <a:off x="6369711" y="2714744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1648796" y="1105197"/>
                  </a:move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69711" y="2714744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0" y="184199"/>
                  </a:move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97059" y="2969281"/>
            <a:ext cx="9785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Vault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(standby)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43145" y="2705219"/>
            <a:ext cx="1852295" cy="1124585"/>
            <a:chOff x="2343145" y="2705219"/>
            <a:chExt cx="1852295" cy="1124585"/>
          </a:xfrm>
        </p:grpSpPr>
        <p:sp>
          <p:nvSpPr>
            <p:cNvPr id="18" name="object 18"/>
            <p:cNvSpPr/>
            <p:nvPr/>
          </p:nvSpPr>
          <p:spPr>
            <a:xfrm>
              <a:off x="2352670" y="2714744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1648796" y="1105197"/>
                  </a:moveTo>
                  <a:lnTo>
                    <a:pt x="184199" y="1105197"/>
                  </a:lnTo>
                  <a:lnTo>
                    <a:pt x="135232" y="1098617"/>
                  </a:lnTo>
                  <a:lnTo>
                    <a:pt x="91230" y="1080047"/>
                  </a:lnTo>
                  <a:lnTo>
                    <a:pt x="53951" y="1051244"/>
                  </a:lnTo>
                  <a:lnTo>
                    <a:pt x="25148" y="1013964"/>
                  </a:lnTo>
                  <a:lnTo>
                    <a:pt x="6579" y="969963"/>
                  </a:lnTo>
                  <a:lnTo>
                    <a:pt x="0" y="920998"/>
                  </a:lnTo>
                  <a:lnTo>
                    <a:pt x="0" y="184199"/>
                  </a:lnTo>
                  <a:lnTo>
                    <a:pt x="6579" y="135234"/>
                  </a:lnTo>
                  <a:lnTo>
                    <a:pt x="25148" y="91233"/>
                  </a:lnTo>
                  <a:lnTo>
                    <a:pt x="53951" y="53953"/>
                  </a:lnTo>
                  <a:lnTo>
                    <a:pt x="91230" y="25149"/>
                  </a:lnTo>
                  <a:lnTo>
                    <a:pt x="135232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52670" y="2714744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0" y="184199"/>
                  </a:moveTo>
                  <a:lnTo>
                    <a:pt x="6579" y="135234"/>
                  </a:lnTo>
                  <a:lnTo>
                    <a:pt x="25148" y="91233"/>
                  </a:lnTo>
                  <a:lnTo>
                    <a:pt x="53951" y="53953"/>
                  </a:lnTo>
                  <a:lnTo>
                    <a:pt x="91230" y="25149"/>
                  </a:lnTo>
                  <a:lnTo>
                    <a:pt x="135232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lnTo>
                    <a:pt x="184199" y="1105197"/>
                  </a:lnTo>
                  <a:lnTo>
                    <a:pt x="135232" y="1098617"/>
                  </a:lnTo>
                  <a:lnTo>
                    <a:pt x="91230" y="1080047"/>
                  </a:lnTo>
                  <a:lnTo>
                    <a:pt x="53951" y="1051244"/>
                  </a:lnTo>
                  <a:lnTo>
                    <a:pt x="25148" y="1013964"/>
                  </a:lnTo>
                  <a:lnTo>
                    <a:pt x="6579" y="969963"/>
                  </a:lnTo>
                  <a:lnTo>
                    <a:pt x="0" y="920998"/>
                  </a:lnTo>
                  <a:lnTo>
                    <a:pt x="0" y="1841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780013" y="2969281"/>
            <a:ext cx="97853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Vault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(standby)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60186" y="3953416"/>
            <a:ext cx="1852295" cy="1124585"/>
            <a:chOff x="6360186" y="3953416"/>
            <a:chExt cx="1852295" cy="1124585"/>
          </a:xfrm>
        </p:grpSpPr>
        <p:sp>
          <p:nvSpPr>
            <p:cNvPr id="22" name="object 22"/>
            <p:cNvSpPr/>
            <p:nvPr/>
          </p:nvSpPr>
          <p:spPr>
            <a:xfrm>
              <a:off x="6369711" y="3962941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1648796" y="1105197"/>
                  </a:move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close/>
                </a:path>
              </a:pathLst>
            </a:custGeom>
            <a:solidFill>
              <a:srgbClr val="C81F70">
                <a:alpha val="538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69711" y="3962941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0" y="184199"/>
                  </a:moveTo>
                  <a:lnTo>
                    <a:pt x="6580" y="135234"/>
                  </a:lnTo>
                  <a:lnTo>
                    <a:pt x="25149" y="91233"/>
                  </a:lnTo>
                  <a:lnTo>
                    <a:pt x="53953" y="53953"/>
                  </a:lnTo>
                  <a:lnTo>
                    <a:pt x="91233" y="25149"/>
                  </a:lnTo>
                  <a:lnTo>
                    <a:pt x="135234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lnTo>
                    <a:pt x="184199" y="1105197"/>
                  </a:lnTo>
                  <a:lnTo>
                    <a:pt x="135234" y="1098617"/>
                  </a:lnTo>
                  <a:lnTo>
                    <a:pt x="91233" y="1080047"/>
                  </a:lnTo>
                  <a:lnTo>
                    <a:pt x="53953" y="1051244"/>
                  </a:lnTo>
                  <a:lnTo>
                    <a:pt x="25149" y="1013964"/>
                  </a:lnTo>
                  <a:lnTo>
                    <a:pt x="6580" y="969963"/>
                  </a:lnTo>
                  <a:lnTo>
                    <a:pt x="0" y="920998"/>
                  </a:lnTo>
                  <a:lnTo>
                    <a:pt x="0" y="1841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86188" y="4355585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Consul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43145" y="3953417"/>
            <a:ext cx="1852295" cy="1124585"/>
            <a:chOff x="2343145" y="3953417"/>
            <a:chExt cx="1852295" cy="1124585"/>
          </a:xfrm>
        </p:grpSpPr>
        <p:sp>
          <p:nvSpPr>
            <p:cNvPr id="26" name="object 26"/>
            <p:cNvSpPr/>
            <p:nvPr/>
          </p:nvSpPr>
          <p:spPr>
            <a:xfrm>
              <a:off x="2352670" y="3962942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1648796" y="1105197"/>
                  </a:moveTo>
                  <a:lnTo>
                    <a:pt x="184199" y="1105197"/>
                  </a:lnTo>
                  <a:lnTo>
                    <a:pt x="135232" y="1098617"/>
                  </a:lnTo>
                  <a:lnTo>
                    <a:pt x="91230" y="1080047"/>
                  </a:lnTo>
                  <a:lnTo>
                    <a:pt x="53951" y="1051244"/>
                  </a:lnTo>
                  <a:lnTo>
                    <a:pt x="25148" y="1013964"/>
                  </a:lnTo>
                  <a:lnTo>
                    <a:pt x="6579" y="969963"/>
                  </a:lnTo>
                  <a:lnTo>
                    <a:pt x="0" y="920998"/>
                  </a:lnTo>
                  <a:lnTo>
                    <a:pt x="0" y="184199"/>
                  </a:lnTo>
                  <a:lnTo>
                    <a:pt x="6579" y="135234"/>
                  </a:lnTo>
                  <a:lnTo>
                    <a:pt x="25148" y="91233"/>
                  </a:lnTo>
                  <a:lnTo>
                    <a:pt x="53951" y="53953"/>
                  </a:lnTo>
                  <a:lnTo>
                    <a:pt x="91230" y="25149"/>
                  </a:lnTo>
                  <a:lnTo>
                    <a:pt x="135232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close/>
                </a:path>
              </a:pathLst>
            </a:custGeom>
            <a:solidFill>
              <a:srgbClr val="C81F70">
                <a:alpha val="538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2670" y="3962942"/>
              <a:ext cx="1833245" cy="1105535"/>
            </a:xfrm>
            <a:custGeom>
              <a:avLst/>
              <a:gdLst/>
              <a:ahLst/>
              <a:cxnLst/>
              <a:rect l="l" t="t" r="r" b="b"/>
              <a:pathLst>
                <a:path w="1833245" h="1105535">
                  <a:moveTo>
                    <a:pt x="0" y="184199"/>
                  </a:moveTo>
                  <a:lnTo>
                    <a:pt x="6579" y="135234"/>
                  </a:lnTo>
                  <a:lnTo>
                    <a:pt x="25148" y="91233"/>
                  </a:lnTo>
                  <a:lnTo>
                    <a:pt x="53951" y="53953"/>
                  </a:lnTo>
                  <a:lnTo>
                    <a:pt x="91230" y="25149"/>
                  </a:lnTo>
                  <a:lnTo>
                    <a:pt x="135232" y="6580"/>
                  </a:lnTo>
                  <a:lnTo>
                    <a:pt x="184199" y="0"/>
                  </a:lnTo>
                  <a:lnTo>
                    <a:pt x="1648796" y="0"/>
                  </a:lnTo>
                  <a:lnTo>
                    <a:pt x="1719284" y="14018"/>
                  </a:lnTo>
                  <a:lnTo>
                    <a:pt x="1779046" y="53949"/>
                  </a:lnTo>
                  <a:lnTo>
                    <a:pt x="1818977" y="113712"/>
                  </a:lnTo>
                  <a:lnTo>
                    <a:pt x="1832996" y="184199"/>
                  </a:lnTo>
                  <a:lnTo>
                    <a:pt x="1832996" y="920998"/>
                  </a:lnTo>
                  <a:lnTo>
                    <a:pt x="1826416" y="969963"/>
                  </a:lnTo>
                  <a:lnTo>
                    <a:pt x="1807846" y="1013964"/>
                  </a:lnTo>
                  <a:lnTo>
                    <a:pt x="1779043" y="1051244"/>
                  </a:lnTo>
                  <a:lnTo>
                    <a:pt x="1741763" y="1080047"/>
                  </a:lnTo>
                  <a:lnTo>
                    <a:pt x="1697762" y="1098617"/>
                  </a:lnTo>
                  <a:lnTo>
                    <a:pt x="1648796" y="1105197"/>
                  </a:lnTo>
                  <a:lnTo>
                    <a:pt x="184199" y="1105197"/>
                  </a:lnTo>
                  <a:lnTo>
                    <a:pt x="135232" y="1098617"/>
                  </a:lnTo>
                  <a:lnTo>
                    <a:pt x="91230" y="1080047"/>
                  </a:lnTo>
                  <a:lnTo>
                    <a:pt x="53951" y="1051244"/>
                  </a:lnTo>
                  <a:lnTo>
                    <a:pt x="25148" y="1013964"/>
                  </a:lnTo>
                  <a:lnTo>
                    <a:pt x="6579" y="969963"/>
                  </a:lnTo>
                  <a:lnTo>
                    <a:pt x="0" y="920998"/>
                  </a:lnTo>
                  <a:lnTo>
                    <a:pt x="0" y="1841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869142" y="4355585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Consul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25090" y="218350"/>
            <a:ext cx="1105535" cy="3735704"/>
            <a:chOff x="4725090" y="218350"/>
            <a:chExt cx="1105535" cy="3735704"/>
          </a:xfrm>
        </p:grpSpPr>
        <p:sp>
          <p:nvSpPr>
            <p:cNvPr id="30" name="object 30"/>
            <p:cNvSpPr/>
            <p:nvPr/>
          </p:nvSpPr>
          <p:spPr>
            <a:xfrm>
              <a:off x="5279764" y="1054052"/>
              <a:ext cx="13335" cy="355600"/>
            </a:xfrm>
            <a:custGeom>
              <a:avLst/>
              <a:gdLst/>
              <a:ahLst/>
              <a:cxnLst/>
              <a:rect l="l" t="t" r="r" b="b"/>
              <a:pathLst>
                <a:path w="13335" h="355600">
                  <a:moveTo>
                    <a:pt x="12924" y="0"/>
                  </a:moveTo>
                  <a:lnTo>
                    <a:pt x="0" y="3553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64039" y="14088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4149" y="43769"/>
                  </a:moveTo>
                  <a:lnTo>
                    <a:pt x="0" y="0"/>
                  </a:lnTo>
                  <a:lnTo>
                    <a:pt x="31449" y="1144"/>
                  </a:lnTo>
                  <a:lnTo>
                    <a:pt x="14149" y="437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64039" y="14088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4149" y="43769"/>
                  </a:lnTo>
                  <a:lnTo>
                    <a:pt x="31449" y="114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25090" y="218350"/>
              <a:ext cx="1105197" cy="1105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77689" y="2571744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0"/>
                  </a:moveTo>
                  <a:lnTo>
                    <a:pt x="0" y="859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61964" y="265769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61964" y="265769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77689" y="3819942"/>
              <a:ext cx="0" cy="86360"/>
            </a:xfrm>
            <a:custGeom>
              <a:avLst/>
              <a:gdLst/>
              <a:ahLst/>
              <a:cxnLst/>
              <a:rect l="l" t="t" r="r" b="b"/>
              <a:pathLst>
                <a:path h="86360">
                  <a:moveTo>
                    <a:pt x="0" y="0"/>
                  </a:moveTo>
                  <a:lnTo>
                    <a:pt x="0" y="859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61964" y="39058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61964" y="39058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99" y="429793"/>
            <a:ext cx="18014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>
                <a:solidFill>
                  <a:srgbClr val="000000"/>
                </a:solidFill>
              </a:rPr>
              <a:t>Workﬂow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244538" y="1626301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Noto Sans"/>
                <a:cs typeface="Noto Sans"/>
              </a:rPr>
              <a:t>Two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4538" y="2018857"/>
            <a:ext cx="2416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Secrets </a:t>
            </a:r>
            <a:r>
              <a:rPr sz="1400" b="0" spc="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are </a:t>
            </a:r>
            <a:r>
              <a:rPr sz="1400" b="0" spc="-2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placed </a:t>
            </a:r>
            <a:r>
              <a:rPr sz="1400" b="0" spc="-1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into</a:t>
            </a:r>
            <a:r>
              <a:rPr sz="1400" b="0" spc="18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 </a:t>
            </a:r>
            <a:r>
              <a:rPr sz="1400" b="0" spc="-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Vault.</a:t>
            </a:r>
            <a:endParaRPr sz="1400">
              <a:latin typeface="Noto Sans CJK JP DemiLight"/>
              <a:cs typeface="Noto Sans CJK JP Demi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499" y="1474283"/>
            <a:ext cx="2082164" cy="105981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b="1" spc="-5" dirty="0">
                <a:latin typeface="Noto Sans"/>
                <a:cs typeface="Noto Sans"/>
              </a:rPr>
              <a:t>One</a:t>
            </a:r>
            <a:endParaRPr sz="1800">
              <a:latin typeface="Noto Sans"/>
              <a:cs typeface="Noto Sans"/>
            </a:endParaRPr>
          </a:p>
          <a:p>
            <a:pPr marL="12700" marR="5080">
              <a:lnSpc>
                <a:spcPct val="129500"/>
              </a:lnSpc>
              <a:spcBef>
                <a:spcPts val="434"/>
              </a:spcBef>
            </a:pPr>
            <a:r>
              <a:rPr sz="1400" b="0" spc="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Terraform </a:t>
            </a:r>
            <a:r>
              <a:rPr sz="1400" b="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spins up </a:t>
            </a:r>
            <a:r>
              <a:rPr sz="1400" b="0" spc="-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Vault  </a:t>
            </a:r>
            <a:r>
              <a:rPr sz="1400" b="0" spc="-1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backed </a:t>
            </a:r>
            <a:r>
              <a:rPr sz="1400" b="0" spc="-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by</a:t>
            </a:r>
            <a:r>
              <a:rPr sz="1400" b="0" spc="9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 </a:t>
            </a:r>
            <a:r>
              <a:rPr sz="1400" b="0" spc="-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Consul.</a:t>
            </a:r>
            <a:endParaRPr sz="1400">
              <a:latin typeface="Noto Sans CJK JP DemiLight"/>
              <a:cs typeface="Noto Sans CJK JP Demi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8606" y="1474283"/>
            <a:ext cx="2395855" cy="105981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800" b="1" spc="-5" dirty="0">
                <a:latin typeface="Noto Sans"/>
                <a:cs typeface="Noto Sans"/>
              </a:rPr>
              <a:t>Three</a:t>
            </a:r>
            <a:endParaRPr sz="1800">
              <a:latin typeface="Noto Sans"/>
              <a:cs typeface="Noto Sans"/>
            </a:endParaRPr>
          </a:p>
          <a:p>
            <a:pPr marL="12700" marR="5080">
              <a:lnSpc>
                <a:spcPct val="129500"/>
              </a:lnSpc>
              <a:spcBef>
                <a:spcPts val="434"/>
              </a:spcBef>
            </a:pPr>
            <a:r>
              <a:rPr sz="1400" b="0" spc="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Terraform </a:t>
            </a:r>
            <a:r>
              <a:rPr sz="1400" b="0" spc="-1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pulls </a:t>
            </a:r>
            <a:r>
              <a:rPr sz="1400" b="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secrets </a:t>
            </a:r>
            <a:r>
              <a:rPr sz="1400" b="0" spc="15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from  </a:t>
            </a:r>
            <a:r>
              <a:rPr sz="1400" b="0" spc="-10" dirty="0">
                <a:solidFill>
                  <a:srgbClr val="484860"/>
                </a:solidFill>
                <a:latin typeface="Noto Sans CJK JP DemiLight"/>
                <a:cs typeface="Noto Sans CJK JP DemiLight"/>
              </a:rPr>
              <a:t>Vault.</a:t>
            </a:r>
            <a:endParaRPr sz="1400">
              <a:latin typeface="Noto Sans CJK JP DemiLight"/>
              <a:cs typeface="Noto Sans CJK JP Demi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134" y="0"/>
            <a:ext cx="8830945" cy="5143500"/>
            <a:chOff x="313134" y="0"/>
            <a:chExt cx="8830945" cy="5143500"/>
          </a:xfrm>
        </p:grpSpPr>
        <p:sp>
          <p:nvSpPr>
            <p:cNvPr id="3" name="object 3"/>
            <p:cNvSpPr/>
            <p:nvPr/>
          </p:nvSpPr>
          <p:spPr>
            <a:xfrm>
              <a:off x="6474362" y="0"/>
              <a:ext cx="2669619" cy="37242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68215" y="261936"/>
              <a:ext cx="3990340" cy="4227195"/>
            </a:xfrm>
            <a:custGeom>
              <a:avLst/>
              <a:gdLst/>
              <a:ahLst/>
              <a:cxnLst/>
              <a:rect l="l" t="t" r="r" b="b"/>
              <a:pathLst>
                <a:path w="3990340" h="4227195">
                  <a:moveTo>
                    <a:pt x="3990016" y="4227178"/>
                  </a:moveTo>
                  <a:lnTo>
                    <a:pt x="0" y="4227178"/>
                  </a:lnTo>
                  <a:lnTo>
                    <a:pt x="0" y="0"/>
                  </a:lnTo>
                  <a:lnTo>
                    <a:pt x="3990016" y="0"/>
                  </a:lnTo>
                  <a:lnTo>
                    <a:pt x="3990016" y="42271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134" y="330999"/>
              <a:ext cx="8471522" cy="48124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760</Words>
  <Application>Microsoft Office PowerPoint</Application>
  <PresentationFormat>On-screen Show (16:9)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Noto Sans</vt:lpstr>
      <vt:lpstr>Noto Sans CJK JP DemiLight</vt:lpstr>
      <vt:lpstr>Office Theme</vt:lpstr>
      <vt:lpstr>PowerPoint Presentation</vt:lpstr>
      <vt:lpstr>Topics</vt:lpstr>
      <vt:lpstr>Terraform</vt:lpstr>
      <vt:lpstr>Getting Started Using Terraform</vt:lpstr>
      <vt:lpstr>PowerPoint Presentation</vt:lpstr>
      <vt:lpstr>PowerPoint Presentation</vt:lpstr>
      <vt:lpstr>Single Datacenter</vt:lpstr>
      <vt:lpstr>Workﬂow</vt:lpstr>
      <vt:lpstr>PowerPoint Presentation</vt:lpstr>
      <vt:lpstr>Single Datacenter</vt:lpstr>
      <vt:lpstr>PowerPoint Presentation</vt:lpstr>
      <vt:lpstr>Every Morning She Gets a Vault Token</vt:lpstr>
      <vt:lpstr>Then She Runs  Terraform</vt:lpstr>
      <vt:lpstr>PowerPoint Presentation</vt:lpstr>
      <vt:lpstr>Then She Runs  Terraform</vt:lpstr>
      <vt:lpstr>Beneﬁts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Krishna Murthy P</cp:lastModifiedBy>
  <cp:revision>1</cp:revision>
  <dcterms:created xsi:type="dcterms:W3CDTF">2021-01-19T01:28:45Z</dcterms:created>
  <dcterms:modified xsi:type="dcterms:W3CDTF">2021-01-19T02:03:29Z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2021-01-17T00:00:00Z</vt:filetime>
  </property>
  <property fmtid="{D5CDD505-2E9C-101B-9397-08002B2CF9AE}" pid="3" name="Creator">
    <vt:lpwstr>Google</vt:lpwstr>
  </property>
  <property fmtid="{D5CDD505-2E9C-101B-9397-08002B2CF9AE}" pid="4" name="LastSaved">
    <vt:filetime>2021-01-19T00:00:00Z</vt:filetime>
  </property>
</Properties>
</file>