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67" r:id="rId3"/>
    <p:sldId id="268"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Lst>
  <p:sldSz cx="9144000" cy="9144000"/>
  <p:notesSz cx="9144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201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4" y="503825"/>
            <a:ext cx="8374551"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0">
                <a:solidFill>
                  <a:schemeClr val="tx1"/>
                </a:solidFill>
                <a:latin typeface="Arial"/>
                <a:cs typeface="Arial"/>
              </a:defRPr>
            </a:lvl1pPr>
          </a:lstStyle>
          <a:p>
            <a:endParaRPr/>
          </a:p>
        </p:txBody>
      </p:sp>
      <p:sp>
        <p:nvSpPr>
          <p:cNvPr id="3" name="Holder 3"/>
          <p:cNvSpPr>
            <a:spLocks noGrp="1"/>
          </p:cNvSpPr>
          <p:nvPr>
            <p:ph sz="half" idx="2"/>
          </p:nvPr>
        </p:nvSpPr>
        <p:spPr>
          <a:xfrm>
            <a:off x="505992" y="1184098"/>
            <a:ext cx="3597910" cy="3244850"/>
          </a:xfrm>
          <a:prstGeom prst="rect">
            <a:avLst/>
          </a:prstGeom>
        </p:spPr>
        <p:txBody>
          <a:bodyPr wrap="square" lIns="0" tIns="0" rIns="0" bIns="0">
            <a:spAutoFit/>
          </a:bodyPr>
          <a:lstStyle>
            <a:lvl1pPr>
              <a:defRPr sz="1400" b="0" i="0">
                <a:solidFill>
                  <a:srgbClr val="595959"/>
                </a:solidFill>
                <a:latin typeface="Arial"/>
                <a:cs typeface="Arial"/>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06718" y="1081443"/>
            <a:ext cx="5530563" cy="2434590"/>
          </a:xfrm>
          <a:prstGeom prst="rect">
            <a:avLst/>
          </a:prstGeom>
        </p:spPr>
        <p:txBody>
          <a:bodyPr wrap="square" lIns="0" tIns="0" rIns="0" bIns="0">
            <a:spAutoFit/>
          </a:bodyPr>
          <a:lstStyle>
            <a:lvl1pPr>
              <a:defRPr sz="12000" b="0" i="0">
                <a:solidFill>
                  <a:schemeClr val="tx1"/>
                </a:solidFill>
                <a:latin typeface="Arial"/>
                <a:cs typeface="Arial"/>
              </a:defRPr>
            </a:lvl1pPr>
          </a:lstStyle>
          <a:p>
            <a:endParaRPr/>
          </a:p>
        </p:txBody>
      </p:sp>
      <p:sp>
        <p:nvSpPr>
          <p:cNvPr id="3" name="Holder 3"/>
          <p:cNvSpPr>
            <a:spLocks noGrp="1"/>
          </p:cNvSpPr>
          <p:nvPr>
            <p:ph type="body" idx="1"/>
          </p:nvPr>
        </p:nvSpPr>
        <p:spPr>
          <a:xfrm>
            <a:off x="365674" y="1756164"/>
            <a:ext cx="6250940" cy="11925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dium.com/boltops/why-generate-cloudformation-templates-with-lono-65b8ea5eb87d"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terraform.io/"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awspolicygen.s3.amazonaws.com/policygen.html"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TechnologyMinimalists/terraform-skeleto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terraform-community-modules" TargetMode="External"/><Relationship Id="rId2" Type="http://schemas.openxmlformats.org/officeDocument/2006/relationships/hyperlink" Target="https://registry.terraform.i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TechnologyMinimalists/aws-containers-task-definition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vaultproject.io/docs/auth/index.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www.consul.io/docs/internals/architecture.html" TargetMode="External"/><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hyperlink" Target="http://www.consul.io/docs/internals/architecture.html"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learn.hashicorp.com/vault/getting-started/authentication"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learn.hashicorp.com/vault/operations/namespaces" TargetMode="External"/><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www.slideshare.net/danveloper/microservices-the-right-way" TargetMode="External"/><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fiverr.com/natasha_bab/setup-cloud-based-backend-for-mobile-n-web"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hub.docker.com/_/consu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aws.amazon.com/AmazonECS/latest/developerguide/fargate-task-storag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249680" cy="452120"/>
          </a:xfrm>
          <a:prstGeom prst="rect">
            <a:avLst/>
          </a:prstGeom>
        </p:spPr>
        <p:txBody>
          <a:bodyPr vert="horz" wrap="square" lIns="0" tIns="12700" rIns="0" bIns="0" rtlCol="0">
            <a:spAutoFit/>
          </a:bodyPr>
          <a:lstStyle/>
          <a:p>
            <a:pPr marL="12700">
              <a:lnSpc>
                <a:spcPct val="100000"/>
              </a:lnSpc>
              <a:spcBef>
                <a:spcPts val="100"/>
              </a:spcBef>
            </a:pPr>
            <a:r>
              <a:rPr sz="2800" spc="-5" dirty="0"/>
              <a:t>Agenda</a:t>
            </a:r>
            <a:endParaRPr sz="2800"/>
          </a:p>
        </p:txBody>
      </p:sp>
      <p:sp>
        <p:nvSpPr>
          <p:cNvPr id="3" name="object 3"/>
          <p:cNvSpPr txBox="1"/>
          <p:nvPr/>
        </p:nvSpPr>
        <p:spPr>
          <a:xfrm>
            <a:off x="465124" y="1184098"/>
            <a:ext cx="3234055" cy="2254250"/>
          </a:xfrm>
          <a:prstGeom prst="rect">
            <a:avLst/>
          </a:prstGeom>
        </p:spPr>
        <p:txBody>
          <a:bodyPr vert="horz" wrap="square" lIns="0" tIns="46990" rIns="0" bIns="0" rtlCol="0">
            <a:spAutoFit/>
          </a:bodyPr>
          <a:lstStyle/>
          <a:p>
            <a:pPr marL="389255" indent="-377190">
              <a:lnSpc>
                <a:spcPct val="100000"/>
              </a:lnSpc>
              <a:spcBef>
                <a:spcPts val="370"/>
              </a:spcBef>
              <a:buAutoNum type="arabicPeriod"/>
              <a:tabLst>
                <a:tab pos="389255" algn="l"/>
                <a:tab pos="389890" algn="l"/>
              </a:tabLst>
            </a:pPr>
            <a:r>
              <a:rPr sz="1400" spc="-5" dirty="0">
                <a:solidFill>
                  <a:srgbClr val="595959"/>
                </a:solidFill>
                <a:latin typeface="Arial"/>
                <a:cs typeface="Arial"/>
              </a:rPr>
              <a:t>Architecting in the</a:t>
            </a:r>
            <a:r>
              <a:rPr sz="1400" spc="-20" dirty="0">
                <a:solidFill>
                  <a:srgbClr val="595959"/>
                </a:solidFill>
                <a:latin typeface="Arial"/>
                <a:cs typeface="Arial"/>
              </a:rPr>
              <a:t> </a:t>
            </a:r>
            <a:r>
              <a:rPr sz="1400" dirty="0">
                <a:solidFill>
                  <a:srgbClr val="595959"/>
                </a:solidFill>
                <a:latin typeface="Arial"/>
                <a:cs typeface="Arial"/>
              </a:rPr>
              <a:t>cloud</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IAM </a:t>
            </a:r>
            <a:r>
              <a:rPr sz="1400" dirty="0">
                <a:solidFill>
                  <a:srgbClr val="595959"/>
                </a:solidFill>
                <a:latin typeface="Arial"/>
                <a:cs typeface="Arial"/>
              </a:rPr>
              <a:t>-</a:t>
            </a:r>
            <a:r>
              <a:rPr sz="1400" spc="-10" dirty="0">
                <a:solidFill>
                  <a:srgbClr val="595959"/>
                </a:solidFill>
                <a:latin typeface="Arial"/>
                <a:cs typeface="Arial"/>
              </a:rPr>
              <a:t> </a:t>
            </a:r>
            <a:r>
              <a:rPr sz="1400" dirty="0">
                <a:solidFill>
                  <a:srgbClr val="595959"/>
                </a:solidFill>
                <a:latin typeface="Arial"/>
                <a:cs typeface="Arial"/>
              </a:rPr>
              <a:t>security</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VPC and</a:t>
            </a:r>
            <a:r>
              <a:rPr sz="1400" spc="-15" dirty="0">
                <a:solidFill>
                  <a:srgbClr val="595959"/>
                </a:solidFill>
                <a:latin typeface="Arial"/>
                <a:cs typeface="Arial"/>
              </a:rPr>
              <a:t> </a:t>
            </a:r>
            <a:r>
              <a:rPr sz="1400" spc="-5" dirty="0">
                <a:solidFill>
                  <a:srgbClr val="595959"/>
                </a:solidFill>
                <a:latin typeface="Arial"/>
                <a:cs typeface="Arial"/>
              </a:rPr>
              <a:t>networks</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EC2</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Autoscaling </a:t>
            </a:r>
            <a:r>
              <a:rPr sz="1400" dirty="0">
                <a:solidFill>
                  <a:srgbClr val="595959"/>
                </a:solidFill>
                <a:latin typeface="Arial"/>
                <a:cs typeface="Arial"/>
              </a:rPr>
              <a:t>(scaling </a:t>
            </a:r>
            <a:r>
              <a:rPr sz="1400" spc="-5" dirty="0">
                <a:solidFill>
                  <a:srgbClr val="595959"/>
                </a:solidFill>
                <a:latin typeface="Arial"/>
                <a:cs typeface="Arial"/>
              </a:rPr>
              <a:t>up, </a:t>
            </a:r>
            <a:r>
              <a:rPr sz="1400" dirty="0">
                <a:solidFill>
                  <a:srgbClr val="595959"/>
                </a:solidFill>
                <a:latin typeface="Arial"/>
                <a:cs typeface="Arial"/>
              </a:rPr>
              <a:t>scaling</a:t>
            </a:r>
            <a:r>
              <a:rPr sz="1400" spc="-95" dirty="0">
                <a:solidFill>
                  <a:srgbClr val="595959"/>
                </a:solidFill>
                <a:latin typeface="Arial"/>
                <a:cs typeface="Arial"/>
              </a:rPr>
              <a:t> </a:t>
            </a:r>
            <a:r>
              <a:rPr sz="1400" spc="-5" dirty="0">
                <a:solidFill>
                  <a:srgbClr val="595959"/>
                </a:solidFill>
                <a:latin typeface="Arial"/>
                <a:cs typeface="Arial"/>
              </a:rPr>
              <a:t>out)</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Terraform: basic</a:t>
            </a:r>
            <a:r>
              <a:rPr sz="1400" spc="-20" dirty="0">
                <a:solidFill>
                  <a:srgbClr val="595959"/>
                </a:solidFill>
                <a:latin typeface="Arial"/>
                <a:cs typeface="Arial"/>
              </a:rPr>
              <a:t> </a:t>
            </a:r>
            <a:r>
              <a:rPr sz="1400" spc="-5" dirty="0">
                <a:solidFill>
                  <a:srgbClr val="595959"/>
                </a:solidFill>
                <a:latin typeface="Arial"/>
                <a:cs typeface="Arial"/>
              </a:rPr>
              <a:t>networking</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Terraform: EC2, </a:t>
            </a:r>
            <a:r>
              <a:rPr sz="1400" dirty="0">
                <a:solidFill>
                  <a:srgbClr val="595959"/>
                </a:solidFill>
                <a:latin typeface="Arial"/>
                <a:cs typeface="Arial"/>
              </a:rPr>
              <a:t>scaling</a:t>
            </a:r>
            <a:r>
              <a:rPr sz="1400" spc="-30" dirty="0">
                <a:solidFill>
                  <a:srgbClr val="595959"/>
                </a:solidFill>
                <a:latin typeface="Arial"/>
                <a:cs typeface="Arial"/>
              </a:rPr>
              <a:t> </a:t>
            </a:r>
            <a:r>
              <a:rPr sz="1400" spc="-5" dirty="0">
                <a:solidFill>
                  <a:srgbClr val="595959"/>
                </a:solidFill>
                <a:latin typeface="Arial"/>
                <a:cs typeface="Arial"/>
              </a:rPr>
              <a:t>groups</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Roles</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Alerts and </a:t>
            </a:r>
            <a:r>
              <a:rPr sz="1400" dirty="0">
                <a:solidFill>
                  <a:srgbClr val="595959"/>
                </a:solidFill>
                <a:latin typeface="Arial"/>
                <a:cs typeface="Arial"/>
              </a:rPr>
              <a:t>scaling</a:t>
            </a:r>
            <a:r>
              <a:rPr sz="1400" spc="-20" dirty="0">
                <a:solidFill>
                  <a:srgbClr val="595959"/>
                </a:solidFill>
                <a:latin typeface="Arial"/>
                <a:cs typeface="Arial"/>
              </a:rPr>
              <a:t> </a:t>
            </a:r>
            <a:r>
              <a:rPr sz="1400" spc="-5" dirty="0">
                <a:solidFill>
                  <a:srgbClr val="595959"/>
                </a:solidFill>
                <a:latin typeface="Arial"/>
                <a:cs typeface="Arial"/>
              </a:rPr>
              <a:t>triggers</a:t>
            </a:r>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151890" cy="452120"/>
          </a:xfrm>
          <a:prstGeom prst="rect">
            <a:avLst/>
          </a:prstGeom>
        </p:spPr>
        <p:txBody>
          <a:bodyPr vert="horz" wrap="square" lIns="0" tIns="12700" rIns="0" bIns="0" rtlCol="0">
            <a:spAutoFit/>
          </a:bodyPr>
          <a:lstStyle/>
          <a:p>
            <a:pPr marL="12700">
              <a:lnSpc>
                <a:spcPct val="100000"/>
              </a:lnSpc>
              <a:spcBef>
                <a:spcPts val="100"/>
              </a:spcBef>
            </a:pPr>
            <a:r>
              <a:rPr sz="2800" spc="-5" dirty="0"/>
              <a:t>Docker</a:t>
            </a:r>
            <a:endParaRPr sz="2800"/>
          </a:p>
        </p:txBody>
      </p:sp>
      <p:sp>
        <p:nvSpPr>
          <p:cNvPr id="3" name="object 3"/>
          <p:cNvSpPr txBox="1"/>
          <p:nvPr/>
        </p:nvSpPr>
        <p:spPr>
          <a:xfrm>
            <a:off x="505992" y="1184098"/>
            <a:ext cx="3302635" cy="27495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Single</a:t>
            </a:r>
            <a:r>
              <a:rPr sz="1400" spc="-10" dirty="0">
                <a:solidFill>
                  <a:srgbClr val="595959"/>
                </a:solidFill>
                <a:latin typeface="Arial"/>
                <a:cs typeface="Arial"/>
              </a:rPr>
              <a:t> </a:t>
            </a:r>
            <a:r>
              <a:rPr sz="1400" spc="-5" dirty="0">
                <a:solidFill>
                  <a:srgbClr val="595959"/>
                </a:solidFill>
                <a:latin typeface="Arial"/>
                <a:cs typeface="Arial"/>
              </a:rPr>
              <a:t>process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No logs inside</a:t>
            </a:r>
            <a:r>
              <a:rPr sz="1400" spc="-20" dirty="0">
                <a:solidFill>
                  <a:srgbClr val="595959"/>
                </a:solidFill>
                <a:latin typeface="Arial"/>
                <a:cs typeface="Arial"/>
              </a:rPr>
              <a:t> </a:t>
            </a:r>
            <a:r>
              <a:rPr sz="1400" dirty="0">
                <a:solidFill>
                  <a:srgbClr val="595959"/>
                </a:solidFill>
                <a:latin typeface="Arial"/>
                <a:cs typeface="Arial"/>
              </a:rPr>
              <a:t>container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No IP address for</a:t>
            </a:r>
            <a:r>
              <a:rPr sz="1400" spc="-25" dirty="0">
                <a:solidFill>
                  <a:srgbClr val="595959"/>
                </a:solidFill>
                <a:latin typeface="Arial"/>
                <a:cs typeface="Arial"/>
              </a:rPr>
              <a:t> </a:t>
            </a:r>
            <a:r>
              <a:rPr sz="1400" dirty="0">
                <a:solidFill>
                  <a:srgbClr val="595959"/>
                </a:solidFill>
                <a:latin typeface="Arial"/>
                <a:cs typeface="Arial"/>
              </a:rPr>
              <a:t>container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Small</a:t>
            </a:r>
            <a:r>
              <a:rPr sz="1400" spc="-10" dirty="0">
                <a:solidFill>
                  <a:srgbClr val="595959"/>
                </a:solidFill>
                <a:latin typeface="Arial"/>
                <a:cs typeface="Arial"/>
              </a:rPr>
              <a:t> </a:t>
            </a:r>
            <a:r>
              <a:rPr sz="1400" spc="-5" dirty="0">
                <a:solidFill>
                  <a:srgbClr val="595959"/>
                </a:solidFill>
                <a:latin typeface="Arial"/>
                <a:cs typeface="Arial"/>
              </a:rPr>
              <a:t>images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Use Dockerfile or</a:t>
            </a:r>
            <a:r>
              <a:rPr sz="1400" spc="-20" dirty="0">
                <a:solidFill>
                  <a:srgbClr val="595959"/>
                </a:solidFill>
                <a:latin typeface="Arial"/>
                <a:cs typeface="Arial"/>
              </a:rPr>
              <a:t> </a:t>
            </a:r>
            <a:r>
              <a:rPr sz="1400" spc="-5" dirty="0">
                <a:solidFill>
                  <a:srgbClr val="595959"/>
                </a:solidFill>
                <a:latin typeface="Arial"/>
                <a:cs typeface="Arial"/>
              </a:rPr>
              <a:t>Packer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NO </a:t>
            </a:r>
            <a:r>
              <a:rPr sz="1400" dirty="0">
                <a:solidFill>
                  <a:srgbClr val="595959"/>
                </a:solidFill>
                <a:latin typeface="Arial"/>
                <a:cs typeface="Arial"/>
              </a:rPr>
              <a:t>security credentials </a:t>
            </a:r>
            <a:r>
              <a:rPr sz="1400" spc="-5" dirty="0">
                <a:solidFill>
                  <a:srgbClr val="595959"/>
                </a:solidFill>
                <a:latin typeface="Arial"/>
                <a:cs typeface="Arial"/>
              </a:rPr>
              <a:t>in</a:t>
            </a:r>
            <a:r>
              <a:rPr sz="1400" spc="-70" dirty="0">
                <a:solidFill>
                  <a:srgbClr val="595959"/>
                </a:solidFill>
                <a:latin typeface="Arial"/>
                <a:cs typeface="Arial"/>
              </a:rPr>
              <a:t> </a:t>
            </a:r>
            <a:r>
              <a:rPr sz="1400" dirty="0">
                <a:solidFill>
                  <a:srgbClr val="595959"/>
                </a:solidFill>
                <a:latin typeface="Arial"/>
                <a:cs typeface="Arial"/>
              </a:rPr>
              <a:t>container</a:t>
            </a:r>
            <a:endParaRPr sz="1400">
              <a:latin typeface="Arial"/>
              <a:cs typeface="Arial"/>
            </a:endParaRPr>
          </a:p>
          <a:p>
            <a:pPr marL="348615" indent="-336550">
              <a:lnSpc>
                <a:spcPct val="100000"/>
              </a:lnSpc>
              <a:spcBef>
                <a:spcPts val="270"/>
              </a:spcBef>
              <a:buChar char="●"/>
              <a:tabLst>
                <a:tab pos="347980" algn="l"/>
                <a:tab pos="349250" algn="l"/>
              </a:tabLst>
            </a:pPr>
            <a:r>
              <a:rPr sz="1400" dirty="0">
                <a:solidFill>
                  <a:srgbClr val="595959"/>
                </a:solidFill>
                <a:latin typeface="Arial"/>
                <a:cs typeface="Arial"/>
              </a:rPr>
              <a:t>… </a:t>
            </a:r>
            <a:r>
              <a:rPr sz="1400" spc="-5" dirty="0">
                <a:solidFill>
                  <a:srgbClr val="595959"/>
                </a:solidFill>
                <a:latin typeface="Arial"/>
                <a:cs typeface="Arial"/>
              </a:rPr>
              <a:t>but put </a:t>
            </a:r>
            <a:r>
              <a:rPr sz="1400" dirty="0">
                <a:solidFill>
                  <a:srgbClr val="595959"/>
                </a:solidFill>
                <a:latin typeface="Arial"/>
                <a:cs typeface="Arial"/>
              </a:rPr>
              <a:t>your code </a:t>
            </a:r>
            <a:r>
              <a:rPr sz="1400" spc="-5" dirty="0">
                <a:solidFill>
                  <a:srgbClr val="595959"/>
                </a:solidFill>
                <a:latin typeface="Arial"/>
                <a:cs typeface="Arial"/>
              </a:rPr>
              <a:t>in</a:t>
            </a:r>
            <a:r>
              <a:rPr sz="1400" spc="-45" dirty="0">
                <a:solidFill>
                  <a:srgbClr val="595959"/>
                </a:solidFill>
                <a:latin typeface="Arial"/>
                <a:cs typeface="Arial"/>
              </a:rPr>
              <a:t> </a:t>
            </a:r>
            <a:r>
              <a:rPr sz="1400" spc="-5" dirty="0">
                <a:solidFill>
                  <a:srgbClr val="595959"/>
                </a:solidFill>
                <a:latin typeface="Arial"/>
                <a:cs typeface="Arial"/>
              </a:rPr>
              <a:t>there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Don’t use </a:t>
            </a:r>
            <a:r>
              <a:rPr sz="1400" dirty="0">
                <a:solidFill>
                  <a:srgbClr val="595959"/>
                </a:solidFill>
                <a:latin typeface="Arial"/>
                <a:cs typeface="Arial"/>
              </a:rPr>
              <a:t>“latest”</a:t>
            </a:r>
            <a:r>
              <a:rPr sz="1400" spc="-15" dirty="0">
                <a:solidFill>
                  <a:srgbClr val="595959"/>
                </a:solidFill>
                <a:latin typeface="Arial"/>
                <a:cs typeface="Arial"/>
              </a:rPr>
              <a:t> </a:t>
            </a:r>
            <a:r>
              <a:rPr sz="1400" spc="-5" dirty="0">
                <a:solidFill>
                  <a:srgbClr val="595959"/>
                </a:solidFill>
                <a:latin typeface="Arial"/>
                <a:cs typeface="Arial"/>
              </a:rPr>
              <a:t>tag</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Don’t </a:t>
            </a:r>
            <a:r>
              <a:rPr sz="1400" dirty="0">
                <a:solidFill>
                  <a:srgbClr val="595959"/>
                </a:solidFill>
                <a:latin typeface="Arial"/>
                <a:cs typeface="Arial"/>
              </a:rPr>
              <a:t>run </a:t>
            </a:r>
            <a:r>
              <a:rPr sz="1400" spc="-5" dirty="0">
                <a:solidFill>
                  <a:srgbClr val="595959"/>
                </a:solidFill>
                <a:latin typeface="Arial"/>
                <a:cs typeface="Arial"/>
              </a:rPr>
              <a:t>as </a:t>
            </a:r>
            <a:r>
              <a:rPr sz="1400" dirty="0">
                <a:solidFill>
                  <a:srgbClr val="595959"/>
                </a:solidFill>
                <a:latin typeface="Arial"/>
                <a:cs typeface="Arial"/>
              </a:rPr>
              <a:t>root</a:t>
            </a:r>
            <a:r>
              <a:rPr sz="1400" spc="-25" dirty="0">
                <a:solidFill>
                  <a:srgbClr val="595959"/>
                </a:solidFill>
                <a:latin typeface="Arial"/>
                <a:cs typeface="Arial"/>
              </a:rPr>
              <a:t> </a:t>
            </a:r>
            <a:r>
              <a:rPr sz="1400" spc="-5" dirty="0">
                <a:solidFill>
                  <a:srgbClr val="595959"/>
                </a:solidFill>
                <a:latin typeface="Arial"/>
                <a:cs typeface="Arial"/>
              </a:rPr>
              <a:t>user</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Stateless </a:t>
            </a:r>
            <a:r>
              <a:rPr sz="1400" dirty="0">
                <a:solidFill>
                  <a:srgbClr val="595959"/>
                </a:solidFill>
                <a:latin typeface="Arial"/>
                <a:cs typeface="Arial"/>
              </a:rPr>
              <a:t>services - </a:t>
            </a:r>
            <a:r>
              <a:rPr sz="1400" spc="-5" dirty="0">
                <a:solidFill>
                  <a:srgbClr val="595959"/>
                </a:solidFill>
                <a:latin typeface="Arial"/>
                <a:cs typeface="Arial"/>
              </a:rPr>
              <a:t>no</a:t>
            </a:r>
            <a:r>
              <a:rPr sz="1400" spc="-100" dirty="0">
                <a:solidFill>
                  <a:srgbClr val="595959"/>
                </a:solidFill>
                <a:latin typeface="Arial"/>
                <a:cs typeface="Arial"/>
              </a:rPr>
              <a:t> </a:t>
            </a:r>
            <a:r>
              <a:rPr sz="1400" spc="-5" dirty="0">
                <a:solidFill>
                  <a:srgbClr val="595959"/>
                </a:solidFill>
                <a:latin typeface="Arial"/>
                <a:cs typeface="Arial"/>
              </a:rPr>
              <a:t>dependencies  across</a:t>
            </a:r>
            <a:r>
              <a:rPr sz="1400" spc="-10" dirty="0">
                <a:solidFill>
                  <a:srgbClr val="595959"/>
                </a:solidFill>
                <a:latin typeface="Arial"/>
                <a:cs typeface="Arial"/>
              </a:rPr>
              <a:t> </a:t>
            </a:r>
            <a:r>
              <a:rPr sz="1400" dirty="0">
                <a:solidFill>
                  <a:srgbClr val="595959"/>
                </a:solidFill>
                <a:latin typeface="Arial"/>
                <a:cs typeface="Arial"/>
              </a:rPr>
              <a:t>containers</a:t>
            </a:r>
            <a:endParaRPr sz="1400">
              <a:latin typeface="Arial"/>
              <a:cs typeface="Arial"/>
            </a:endParaRPr>
          </a:p>
        </p:txBody>
      </p:sp>
      <p:sp>
        <p:nvSpPr>
          <p:cNvPr id="4" name="object 4"/>
          <p:cNvSpPr txBox="1"/>
          <p:nvPr/>
        </p:nvSpPr>
        <p:spPr>
          <a:xfrm>
            <a:off x="4281437" y="1220420"/>
            <a:ext cx="13208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FROM</a:t>
            </a:r>
            <a:r>
              <a:rPr sz="1000" spc="-80" dirty="0">
                <a:solidFill>
                  <a:srgbClr val="595959"/>
                </a:solidFill>
                <a:latin typeface="Courier New"/>
                <a:cs typeface="Courier New"/>
              </a:rPr>
              <a:t> </a:t>
            </a:r>
            <a:r>
              <a:rPr sz="1000" spc="-5" dirty="0">
                <a:solidFill>
                  <a:srgbClr val="595959"/>
                </a:solidFill>
                <a:latin typeface="Courier New"/>
                <a:cs typeface="Courier New"/>
              </a:rPr>
              <a:t>ubuntu:18.04</a:t>
            </a:r>
            <a:endParaRPr sz="1000">
              <a:latin typeface="Courier New"/>
              <a:cs typeface="Courier New"/>
            </a:endParaRPr>
          </a:p>
        </p:txBody>
      </p:sp>
      <p:sp>
        <p:nvSpPr>
          <p:cNvPr id="5" name="object 5"/>
          <p:cNvSpPr txBox="1"/>
          <p:nvPr/>
        </p:nvSpPr>
        <p:spPr>
          <a:xfrm>
            <a:off x="4281437" y="1963368"/>
            <a:ext cx="4216400" cy="1397000"/>
          </a:xfrm>
          <a:prstGeom prst="rect">
            <a:avLst/>
          </a:prstGeom>
        </p:spPr>
        <p:txBody>
          <a:bodyPr vert="horz" wrap="square" lIns="0" tIns="31750" rIns="0" bIns="0" rtlCol="0">
            <a:spAutoFit/>
          </a:bodyPr>
          <a:lstStyle/>
          <a:p>
            <a:pPr marL="12700">
              <a:lnSpc>
                <a:spcPct val="100000"/>
              </a:lnSpc>
              <a:spcBef>
                <a:spcPts val="250"/>
              </a:spcBef>
            </a:pPr>
            <a:r>
              <a:rPr sz="1000" spc="-5" dirty="0">
                <a:solidFill>
                  <a:srgbClr val="595959"/>
                </a:solidFill>
                <a:latin typeface="Courier New"/>
                <a:cs typeface="Courier New"/>
              </a:rPr>
              <a:t>RUN apt-get update &amp;&amp;</a:t>
            </a:r>
            <a:r>
              <a:rPr sz="1000" spc="-15"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316865" marR="5080">
              <a:lnSpc>
                <a:spcPct val="112500"/>
              </a:lnSpc>
            </a:pPr>
            <a:r>
              <a:rPr sz="1000" spc="-5" dirty="0">
                <a:solidFill>
                  <a:srgbClr val="595959"/>
                </a:solidFill>
                <a:latin typeface="Courier New"/>
                <a:cs typeface="Courier New"/>
              </a:rPr>
              <a:t>apt-get -y upgrade &amp;&amp; </a:t>
            </a:r>
            <a:r>
              <a:rPr sz="1000" dirty="0">
                <a:solidFill>
                  <a:srgbClr val="595959"/>
                </a:solidFill>
                <a:latin typeface="Courier New"/>
                <a:cs typeface="Courier New"/>
              </a:rPr>
              <a:t>\  </a:t>
            </a:r>
            <a:r>
              <a:rPr sz="1000" spc="-5" dirty="0">
                <a:solidFill>
                  <a:srgbClr val="595959"/>
                </a:solidFill>
                <a:latin typeface="Courier New"/>
                <a:cs typeface="Courier New"/>
              </a:rPr>
              <a:t>DEBIAN_FRONTEND=noninteractive apt-get -y install </a:t>
            </a:r>
            <a:r>
              <a:rPr sz="1000" dirty="0">
                <a:solidFill>
                  <a:srgbClr val="595959"/>
                </a:solidFill>
                <a:latin typeface="Courier New"/>
                <a:cs typeface="Courier New"/>
              </a:rPr>
              <a:t>\  </a:t>
            </a:r>
            <a:r>
              <a:rPr sz="1000" spc="-5" dirty="0">
                <a:solidFill>
                  <a:srgbClr val="595959"/>
                </a:solidFill>
                <a:latin typeface="Courier New"/>
                <a:cs typeface="Courier New"/>
              </a:rPr>
              <a:t>apache2 php7.2 php7.2-mysql</a:t>
            </a:r>
            <a:r>
              <a:rPr sz="1000" spc="-15"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12700" marR="1528445" indent="304800">
              <a:lnSpc>
                <a:spcPct val="112500"/>
              </a:lnSpc>
            </a:pPr>
            <a:r>
              <a:rPr sz="1000" spc="-5" dirty="0">
                <a:solidFill>
                  <a:srgbClr val="595959"/>
                </a:solidFill>
                <a:latin typeface="Courier New"/>
                <a:cs typeface="Courier New"/>
              </a:rPr>
              <a:t>libapache2-mod-php7.2 curl lynx  EXPOSE</a:t>
            </a:r>
            <a:r>
              <a:rPr sz="1000" spc="-10" dirty="0">
                <a:solidFill>
                  <a:srgbClr val="595959"/>
                </a:solidFill>
                <a:latin typeface="Courier New"/>
                <a:cs typeface="Courier New"/>
              </a:rPr>
              <a:t> </a:t>
            </a:r>
            <a:r>
              <a:rPr sz="1000" spc="-5" dirty="0">
                <a:solidFill>
                  <a:srgbClr val="595959"/>
                </a:solidFill>
                <a:latin typeface="Courier New"/>
                <a:cs typeface="Courier New"/>
              </a:rPr>
              <a:t>80</a:t>
            </a:r>
            <a:endParaRPr sz="1000">
              <a:latin typeface="Courier New"/>
              <a:cs typeface="Courier New"/>
            </a:endParaRPr>
          </a:p>
          <a:p>
            <a:pPr marL="12700">
              <a:lnSpc>
                <a:spcPct val="100000"/>
              </a:lnSpc>
              <a:spcBef>
                <a:spcPts val="150"/>
              </a:spcBef>
            </a:pPr>
            <a:r>
              <a:rPr sz="1000" spc="-5" dirty="0">
                <a:solidFill>
                  <a:srgbClr val="595959"/>
                </a:solidFill>
                <a:latin typeface="Courier New"/>
                <a:cs typeface="Courier New"/>
              </a:rPr>
              <a:t>ENTRYPOINT</a:t>
            </a:r>
            <a:r>
              <a:rPr sz="1000" spc="-10" dirty="0">
                <a:solidFill>
                  <a:srgbClr val="595959"/>
                </a:solidFill>
                <a:latin typeface="Courier New"/>
                <a:cs typeface="Courier New"/>
              </a:rPr>
              <a:t> </a:t>
            </a:r>
            <a:r>
              <a:rPr sz="1000" spc="-5" dirty="0">
                <a:solidFill>
                  <a:srgbClr val="595959"/>
                </a:solidFill>
                <a:latin typeface="Courier New"/>
                <a:cs typeface="Courier New"/>
              </a:rPr>
              <a:t>["/bin/sh"]</a:t>
            </a:r>
            <a:endParaRPr sz="1000">
              <a:latin typeface="Courier New"/>
              <a:cs typeface="Courier New"/>
            </a:endParaRPr>
          </a:p>
          <a:p>
            <a:pPr marL="12700">
              <a:lnSpc>
                <a:spcPct val="100000"/>
              </a:lnSpc>
              <a:spcBef>
                <a:spcPts val="150"/>
              </a:spcBef>
            </a:pPr>
            <a:r>
              <a:rPr sz="1000" spc="-5" dirty="0">
                <a:solidFill>
                  <a:srgbClr val="595959"/>
                </a:solidFill>
                <a:latin typeface="Courier New"/>
                <a:cs typeface="Courier New"/>
              </a:rPr>
              <a:t>CMD ["/usr/sbin/apache2ctl", "-D",</a:t>
            </a:r>
            <a:r>
              <a:rPr sz="1000" spc="-30" dirty="0">
                <a:solidFill>
                  <a:srgbClr val="595959"/>
                </a:solidFill>
                <a:latin typeface="Courier New"/>
                <a:cs typeface="Courier New"/>
              </a:rPr>
              <a:t> </a:t>
            </a:r>
            <a:r>
              <a:rPr sz="1000" spc="-5" dirty="0">
                <a:solidFill>
                  <a:srgbClr val="595959"/>
                </a:solidFill>
                <a:latin typeface="Courier New"/>
                <a:cs typeface="Courier New"/>
              </a:rPr>
              <a:t>"FOREGROUND"]</a:t>
            </a:r>
            <a:endParaRPr sz="1000">
              <a:latin typeface="Courier New"/>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435225" cy="452120"/>
          </a:xfrm>
          <a:prstGeom prst="rect">
            <a:avLst/>
          </a:prstGeom>
        </p:spPr>
        <p:txBody>
          <a:bodyPr vert="horz" wrap="square" lIns="0" tIns="12700" rIns="0" bIns="0" rtlCol="0">
            <a:spAutoFit/>
          </a:bodyPr>
          <a:lstStyle/>
          <a:p>
            <a:pPr marL="12700">
              <a:lnSpc>
                <a:spcPct val="100000"/>
              </a:lnSpc>
              <a:spcBef>
                <a:spcPts val="100"/>
              </a:spcBef>
            </a:pPr>
            <a:r>
              <a:rPr sz="2800" spc="-5" dirty="0"/>
              <a:t>Route53 </a:t>
            </a:r>
            <a:r>
              <a:rPr sz="2800" dirty="0"/>
              <a:t>-</a:t>
            </a:r>
            <a:r>
              <a:rPr sz="2800" spc="-95" dirty="0"/>
              <a:t> </a:t>
            </a:r>
            <a:r>
              <a:rPr sz="2800" spc="-5" dirty="0"/>
              <a:t>DNS</a:t>
            </a:r>
            <a:endParaRPr sz="2800"/>
          </a:p>
        </p:txBody>
      </p:sp>
      <p:sp>
        <p:nvSpPr>
          <p:cNvPr id="3" name="object 3"/>
          <p:cNvSpPr txBox="1"/>
          <p:nvPr/>
        </p:nvSpPr>
        <p:spPr>
          <a:xfrm>
            <a:off x="505992" y="1184098"/>
            <a:ext cx="3392804" cy="15113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ALIAS !=</a:t>
            </a:r>
            <a:r>
              <a:rPr sz="1400" spc="-10" dirty="0">
                <a:solidFill>
                  <a:srgbClr val="595959"/>
                </a:solidFill>
                <a:latin typeface="Arial"/>
                <a:cs typeface="Arial"/>
              </a:rPr>
              <a:t> </a:t>
            </a:r>
            <a:r>
              <a:rPr sz="1400" spc="-5" dirty="0">
                <a:solidFill>
                  <a:srgbClr val="595959"/>
                </a:solidFill>
                <a:latin typeface="Arial"/>
                <a:cs typeface="Arial"/>
              </a:rPr>
              <a:t>CNAME</a:t>
            </a:r>
            <a:endParaRPr sz="1400">
              <a:latin typeface="Arial"/>
              <a:cs typeface="Arial"/>
            </a:endParaRPr>
          </a:p>
          <a:p>
            <a:pPr marL="348615" indent="-336550">
              <a:lnSpc>
                <a:spcPct val="100000"/>
              </a:lnSpc>
              <a:spcBef>
                <a:spcPts val="270"/>
              </a:spcBef>
              <a:buChar char="●"/>
              <a:tabLst>
                <a:tab pos="347980" algn="l"/>
                <a:tab pos="349250" algn="l"/>
              </a:tabLst>
            </a:pPr>
            <a:r>
              <a:rPr sz="1400" dirty="0">
                <a:solidFill>
                  <a:srgbClr val="595959"/>
                </a:solidFill>
                <a:latin typeface="Arial"/>
                <a:cs typeface="Arial"/>
              </a:rPr>
              <a:t>strtolower()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Can act as </a:t>
            </a:r>
            <a:r>
              <a:rPr sz="1400" dirty="0">
                <a:solidFill>
                  <a:srgbClr val="595959"/>
                </a:solidFill>
                <a:latin typeface="Arial"/>
                <a:cs typeface="Arial"/>
              </a:rPr>
              <a:t>a </a:t>
            </a:r>
            <a:r>
              <a:rPr sz="1400" spc="-5" dirty="0">
                <a:solidFill>
                  <a:srgbClr val="595959"/>
                </a:solidFill>
                <a:latin typeface="Arial"/>
                <a:cs typeface="Arial"/>
              </a:rPr>
              <a:t>load</a:t>
            </a:r>
            <a:r>
              <a:rPr sz="1400" spc="-30" dirty="0">
                <a:solidFill>
                  <a:srgbClr val="595959"/>
                </a:solidFill>
                <a:latin typeface="Arial"/>
                <a:cs typeface="Arial"/>
              </a:rPr>
              <a:t> </a:t>
            </a:r>
            <a:r>
              <a:rPr sz="1400" spc="-5" dirty="0">
                <a:solidFill>
                  <a:srgbClr val="595959"/>
                </a:solidFill>
                <a:latin typeface="Arial"/>
                <a:cs typeface="Arial"/>
              </a:rPr>
              <a:t>balancer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Implements health</a:t>
            </a:r>
            <a:r>
              <a:rPr sz="1400" spc="-15" dirty="0">
                <a:solidFill>
                  <a:srgbClr val="595959"/>
                </a:solidFill>
                <a:latin typeface="Arial"/>
                <a:cs typeface="Arial"/>
              </a:rPr>
              <a:t> </a:t>
            </a:r>
            <a:r>
              <a:rPr sz="1400" dirty="0">
                <a:solidFill>
                  <a:srgbClr val="595959"/>
                </a:solidFill>
                <a:latin typeface="Arial"/>
                <a:cs typeface="Arial"/>
              </a:rPr>
              <a:t>checks</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Zone </a:t>
            </a:r>
            <a:r>
              <a:rPr sz="1400" dirty="0">
                <a:solidFill>
                  <a:srgbClr val="595959"/>
                </a:solidFill>
                <a:latin typeface="Arial"/>
                <a:cs typeface="Arial"/>
              </a:rPr>
              <a:t>can </a:t>
            </a:r>
            <a:r>
              <a:rPr sz="1400" spc="-5" dirty="0">
                <a:solidFill>
                  <a:srgbClr val="595959"/>
                </a:solidFill>
                <a:latin typeface="Arial"/>
                <a:cs typeface="Arial"/>
              </a:rPr>
              <a:t>be </a:t>
            </a:r>
            <a:r>
              <a:rPr sz="1400" dirty="0">
                <a:solidFill>
                  <a:srgbClr val="595959"/>
                </a:solidFill>
                <a:latin typeface="Arial"/>
                <a:cs typeface="Arial"/>
              </a:rPr>
              <a:t>removed </a:t>
            </a:r>
            <a:r>
              <a:rPr sz="1400" spc="-5" dirty="0">
                <a:solidFill>
                  <a:srgbClr val="595959"/>
                </a:solidFill>
                <a:latin typeface="Arial"/>
                <a:cs typeface="Arial"/>
              </a:rPr>
              <a:t>after deleting all  </a:t>
            </a:r>
            <a:r>
              <a:rPr sz="1400" dirty="0">
                <a:solidFill>
                  <a:srgbClr val="595959"/>
                </a:solidFill>
                <a:latin typeface="Arial"/>
                <a:cs typeface="Arial"/>
              </a:rPr>
              <a:t>records</a:t>
            </a:r>
            <a:endParaRPr sz="1400">
              <a:latin typeface="Arial"/>
              <a:cs typeface="Arial"/>
            </a:endParaRPr>
          </a:p>
        </p:txBody>
      </p:sp>
      <p:sp>
        <p:nvSpPr>
          <p:cNvPr id="4" name="object 4"/>
          <p:cNvSpPr txBox="1"/>
          <p:nvPr/>
        </p:nvSpPr>
        <p:spPr>
          <a:xfrm>
            <a:off x="5026687" y="1184098"/>
            <a:ext cx="3560445" cy="7683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Public</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Private </a:t>
            </a:r>
            <a:r>
              <a:rPr sz="1400" dirty="0">
                <a:solidFill>
                  <a:srgbClr val="595959"/>
                </a:solidFill>
                <a:latin typeface="Arial"/>
                <a:cs typeface="Arial"/>
              </a:rPr>
              <a:t>(non-routable, second </a:t>
            </a:r>
            <a:r>
              <a:rPr sz="1400" spc="-5" dirty="0">
                <a:solidFill>
                  <a:srgbClr val="595959"/>
                </a:solidFill>
                <a:latin typeface="Arial"/>
                <a:cs typeface="Arial"/>
              </a:rPr>
              <a:t>address</a:t>
            </a:r>
            <a:r>
              <a:rPr sz="1400" spc="-105" dirty="0">
                <a:solidFill>
                  <a:srgbClr val="595959"/>
                </a:solidFill>
                <a:latin typeface="Arial"/>
                <a:cs typeface="Arial"/>
              </a:rPr>
              <a:t> </a:t>
            </a:r>
            <a:r>
              <a:rPr sz="1400" spc="-5" dirty="0">
                <a:solidFill>
                  <a:srgbClr val="595959"/>
                </a:solidFill>
                <a:latin typeface="Arial"/>
                <a:cs typeface="Arial"/>
              </a:rPr>
              <a:t>in  available</a:t>
            </a:r>
            <a:r>
              <a:rPr sz="1400" spc="-10" dirty="0">
                <a:solidFill>
                  <a:srgbClr val="595959"/>
                </a:solidFill>
                <a:latin typeface="Arial"/>
                <a:cs typeface="Arial"/>
              </a:rPr>
              <a:t> </a:t>
            </a:r>
            <a:r>
              <a:rPr sz="1400" spc="-5" dirty="0">
                <a:solidFill>
                  <a:srgbClr val="595959"/>
                </a:solidFill>
                <a:latin typeface="Arial"/>
                <a:cs typeface="Arial"/>
              </a:rPr>
              <a:t>pool)</a:t>
            </a:r>
            <a:endParaRPr sz="1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007360" cy="452120"/>
          </a:xfrm>
          <a:prstGeom prst="rect">
            <a:avLst/>
          </a:prstGeom>
        </p:spPr>
        <p:txBody>
          <a:bodyPr vert="horz" wrap="square" lIns="0" tIns="12700" rIns="0" bIns="0" rtlCol="0">
            <a:spAutoFit/>
          </a:bodyPr>
          <a:lstStyle/>
          <a:p>
            <a:pPr marL="12700">
              <a:lnSpc>
                <a:spcPct val="100000"/>
              </a:lnSpc>
              <a:spcBef>
                <a:spcPts val="100"/>
              </a:spcBef>
            </a:pPr>
            <a:r>
              <a:rPr sz="2800" spc="-5" dirty="0"/>
              <a:t>S3 </a:t>
            </a:r>
            <a:r>
              <a:rPr sz="2800" dirty="0"/>
              <a:t>- </a:t>
            </a:r>
            <a:r>
              <a:rPr sz="2800" spc="-5" dirty="0"/>
              <a:t>object</a:t>
            </a:r>
            <a:r>
              <a:rPr sz="2800" spc="-105" dirty="0"/>
              <a:t> </a:t>
            </a:r>
            <a:r>
              <a:rPr sz="2800" dirty="0"/>
              <a:t>storage</a:t>
            </a:r>
            <a:endParaRPr sz="2800"/>
          </a:p>
        </p:txBody>
      </p:sp>
      <p:sp>
        <p:nvSpPr>
          <p:cNvPr id="3" name="object 3"/>
          <p:cNvSpPr txBox="1"/>
          <p:nvPr/>
        </p:nvSpPr>
        <p:spPr>
          <a:xfrm>
            <a:off x="505992" y="1184098"/>
            <a:ext cx="3206115" cy="20066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Eventually</a:t>
            </a:r>
            <a:r>
              <a:rPr sz="1400" spc="-10" dirty="0">
                <a:solidFill>
                  <a:srgbClr val="595959"/>
                </a:solidFill>
                <a:latin typeface="Arial"/>
                <a:cs typeface="Arial"/>
              </a:rPr>
              <a:t> </a:t>
            </a:r>
            <a:r>
              <a:rPr sz="1400" dirty="0">
                <a:solidFill>
                  <a:srgbClr val="595959"/>
                </a:solidFill>
                <a:latin typeface="Arial"/>
                <a:cs typeface="Arial"/>
              </a:rPr>
              <a:t>consistent</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Easy to</a:t>
            </a:r>
            <a:r>
              <a:rPr sz="1400" spc="-10" dirty="0">
                <a:solidFill>
                  <a:srgbClr val="595959"/>
                </a:solidFill>
                <a:latin typeface="Arial"/>
                <a:cs typeface="Arial"/>
              </a:rPr>
              <a:t> </a:t>
            </a:r>
            <a:r>
              <a:rPr sz="1400" spc="-5" dirty="0">
                <a:solidFill>
                  <a:srgbClr val="595959"/>
                </a:solidFill>
                <a:latin typeface="Arial"/>
                <a:cs typeface="Arial"/>
              </a:rPr>
              <a:t>use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Can be attached to</a:t>
            </a:r>
            <a:r>
              <a:rPr sz="1400" spc="-20" dirty="0">
                <a:solidFill>
                  <a:srgbClr val="595959"/>
                </a:solidFill>
                <a:latin typeface="Arial"/>
                <a:cs typeface="Arial"/>
              </a:rPr>
              <a:t> </a:t>
            </a:r>
            <a:r>
              <a:rPr sz="1400" spc="-5" dirty="0">
                <a:solidFill>
                  <a:srgbClr val="595959"/>
                </a:solidFill>
                <a:latin typeface="Arial"/>
                <a:cs typeface="Arial"/>
              </a:rPr>
              <a:t>VPC</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Can be encrypted</a:t>
            </a:r>
            <a:r>
              <a:rPr sz="1400" spc="-20" dirty="0">
                <a:solidFill>
                  <a:srgbClr val="595959"/>
                </a:solidFill>
                <a:latin typeface="Arial"/>
                <a:cs typeface="Arial"/>
              </a:rPr>
              <a:t> </a:t>
            </a:r>
            <a:r>
              <a:rPr sz="1400" dirty="0">
                <a:solidFill>
                  <a:srgbClr val="595959"/>
                </a:solidFill>
                <a:latin typeface="Arial"/>
                <a:cs typeface="Arial"/>
              </a:rPr>
              <a:t>(KMS)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Versioning</a:t>
            </a:r>
            <a:r>
              <a:rPr sz="1400" spc="-10" dirty="0">
                <a:solidFill>
                  <a:srgbClr val="595959"/>
                </a:solidFill>
                <a:latin typeface="Arial"/>
                <a:cs typeface="Arial"/>
              </a:rPr>
              <a:t> </a:t>
            </a:r>
            <a:r>
              <a:rPr sz="1400" spc="-5" dirty="0">
                <a:solidFill>
                  <a:srgbClr val="595959"/>
                </a:solidFill>
                <a:latin typeface="Arial"/>
                <a:cs typeface="Arial"/>
              </a:rPr>
              <a:t>available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Replication</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Can </a:t>
            </a:r>
            <a:r>
              <a:rPr sz="1400" dirty="0">
                <a:solidFill>
                  <a:srgbClr val="595959"/>
                </a:solidFill>
                <a:latin typeface="Arial"/>
                <a:cs typeface="Arial"/>
              </a:rPr>
              <a:t>serve static </a:t>
            </a:r>
            <a:r>
              <a:rPr sz="1400" spc="-5" dirty="0">
                <a:solidFill>
                  <a:srgbClr val="595959"/>
                </a:solidFill>
                <a:latin typeface="Arial"/>
                <a:cs typeface="Arial"/>
              </a:rPr>
              <a:t>pages </a:t>
            </a:r>
            <a:r>
              <a:rPr sz="1400" dirty="0">
                <a:solidFill>
                  <a:srgbClr val="595959"/>
                </a:solidFill>
                <a:latin typeface="Arial"/>
                <a:cs typeface="Arial"/>
              </a:rPr>
              <a:t>(Vue,</a:t>
            </a:r>
            <a:r>
              <a:rPr sz="1400" spc="-105" dirty="0">
                <a:solidFill>
                  <a:srgbClr val="595959"/>
                </a:solidFill>
                <a:latin typeface="Arial"/>
                <a:cs typeface="Arial"/>
              </a:rPr>
              <a:t> </a:t>
            </a:r>
            <a:r>
              <a:rPr sz="1400" spc="-5" dirty="0">
                <a:solidFill>
                  <a:srgbClr val="595959"/>
                </a:solidFill>
                <a:latin typeface="Arial"/>
                <a:cs typeface="Arial"/>
              </a:rPr>
              <a:t>React,  Angular)</a:t>
            </a:r>
            <a:endParaRPr sz="1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741805" cy="452120"/>
          </a:xfrm>
          <a:prstGeom prst="rect">
            <a:avLst/>
          </a:prstGeom>
        </p:spPr>
        <p:txBody>
          <a:bodyPr vert="horz" wrap="square" lIns="0" tIns="12700" rIns="0" bIns="0" rtlCol="0">
            <a:spAutoFit/>
          </a:bodyPr>
          <a:lstStyle/>
          <a:p>
            <a:pPr marL="12700">
              <a:lnSpc>
                <a:spcPct val="100000"/>
              </a:lnSpc>
              <a:spcBef>
                <a:spcPts val="100"/>
              </a:spcBef>
            </a:pPr>
            <a:r>
              <a:rPr sz="2800" spc="-10" dirty="0"/>
              <a:t>AWS</a:t>
            </a:r>
            <a:r>
              <a:rPr sz="2800" spc="-90" dirty="0"/>
              <a:t> </a:t>
            </a:r>
            <a:r>
              <a:rPr sz="2800" spc="-5" dirty="0"/>
              <a:t>limits</a:t>
            </a:r>
            <a:endParaRPr sz="2800"/>
          </a:p>
        </p:txBody>
      </p:sp>
      <p:sp>
        <p:nvSpPr>
          <p:cNvPr id="3" name="object 3"/>
          <p:cNvSpPr txBox="1"/>
          <p:nvPr/>
        </p:nvSpPr>
        <p:spPr>
          <a:xfrm>
            <a:off x="505992" y="1184098"/>
            <a:ext cx="3718560" cy="2006600"/>
          </a:xfrm>
          <a:prstGeom prst="rect">
            <a:avLst/>
          </a:prstGeom>
        </p:spPr>
        <p:txBody>
          <a:bodyPr vert="horz" wrap="square" lIns="0" tIns="12700" rIns="0" bIns="0" rtlCol="0">
            <a:spAutoFit/>
          </a:bodyPr>
          <a:lstStyle/>
          <a:p>
            <a:pPr marL="348615" marR="25400" indent="-336550">
              <a:lnSpc>
                <a:spcPct val="116100"/>
              </a:lnSpc>
              <a:spcBef>
                <a:spcPts val="100"/>
              </a:spcBef>
              <a:buChar char="●"/>
              <a:tabLst>
                <a:tab pos="347980" algn="l"/>
                <a:tab pos="349250" algn="l"/>
              </a:tabLst>
            </a:pPr>
            <a:r>
              <a:rPr sz="1400" spc="-5" dirty="0">
                <a:solidFill>
                  <a:srgbClr val="595959"/>
                </a:solidFill>
                <a:latin typeface="Arial"/>
                <a:cs typeface="Arial"/>
              </a:rPr>
              <a:t>Every </a:t>
            </a:r>
            <a:r>
              <a:rPr sz="1400" dirty="0">
                <a:solidFill>
                  <a:srgbClr val="595959"/>
                </a:solidFill>
                <a:latin typeface="Arial"/>
                <a:cs typeface="Arial"/>
              </a:rPr>
              <a:t>service </a:t>
            </a:r>
            <a:r>
              <a:rPr sz="1400" spc="-5" dirty="0">
                <a:solidFill>
                  <a:srgbClr val="595959"/>
                </a:solidFill>
                <a:latin typeface="Arial"/>
                <a:cs typeface="Arial"/>
              </a:rPr>
              <a:t>have </a:t>
            </a:r>
            <a:r>
              <a:rPr sz="1400" dirty="0">
                <a:solidFill>
                  <a:srgbClr val="595959"/>
                </a:solidFill>
                <a:latin typeface="Arial"/>
                <a:cs typeface="Arial"/>
              </a:rPr>
              <a:t>set some </a:t>
            </a:r>
            <a:r>
              <a:rPr sz="1400" spc="-5" dirty="0">
                <a:solidFill>
                  <a:srgbClr val="595959"/>
                </a:solidFill>
                <a:latin typeface="Arial"/>
                <a:cs typeface="Arial"/>
              </a:rPr>
              <a:t>limits </a:t>
            </a:r>
            <a:r>
              <a:rPr sz="1400" dirty="0">
                <a:solidFill>
                  <a:srgbClr val="595959"/>
                </a:solidFill>
                <a:latin typeface="Arial"/>
                <a:cs typeface="Arial"/>
              </a:rPr>
              <a:t>(eg.  </a:t>
            </a:r>
            <a:r>
              <a:rPr sz="1400" spc="-5" dirty="0">
                <a:solidFill>
                  <a:srgbClr val="595959"/>
                </a:solidFill>
                <a:latin typeface="Arial"/>
                <a:cs typeface="Arial"/>
              </a:rPr>
              <a:t>number of EC2 instances) </a:t>
            </a:r>
            <a:r>
              <a:rPr sz="1400" dirty="0">
                <a:solidFill>
                  <a:srgbClr val="595959"/>
                </a:solidFill>
                <a:latin typeface="Arial"/>
                <a:cs typeface="Arial"/>
              </a:rPr>
              <a:t>- very </a:t>
            </a:r>
            <a:r>
              <a:rPr sz="1400" spc="-5" dirty="0">
                <a:solidFill>
                  <a:srgbClr val="595959"/>
                </a:solidFill>
                <a:latin typeface="Arial"/>
                <a:cs typeface="Arial"/>
              </a:rPr>
              <a:t>important  to think ahead demand </a:t>
            </a:r>
            <a:r>
              <a:rPr sz="1400" dirty="0">
                <a:solidFill>
                  <a:srgbClr val="595959"/>
                </a:solidFill>
                <a:latin typeface="Arial"/>
                <a:cs typeface="Arial"/>
              </a:rPr>
              <a:t>-</a:t>
            </a:r>
            <a:r>
              <a:rPr sz="1400" spc="-25" dirty="0">
                <a:solidFill>
                  <a:srgbClr val="595959"/>
                </a:solidFill>
                <a:latin typeface="Arial"/>
                <a:cs typeface="Arial"/>
              </a:rPr>
              <a:t> </a:t>
            </a:r>
            <a:r>
              <a:rPr sz="1400" dirty="0">
                <a:solidFill>
                  <a:srgbClr val="595959"/>
                </a:solidFill>
                <a:latin typeface="Arial"/>
                <a:cs typeface="Arial"/>
              </a:rPr>
              <a:t>show</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Limits for LB naming, </a:t>
            </a:r>
            <a:r>
              <a:rPr sz="1400" dirty="0">
                <a:solidFill>
                  <a:srgbClr val="595959"/>
                </a:solidFill>
                <a:latin typeface="Arial"/>
                <a:cs typeface="Arial"/>
              </a:rPr>
              <a:t>services </a:t>
            </a:r>
            <a:r>
              <a:rPr sz="1400" spc="-5" dirty="0">
                <a:solidFill>
                  <a:srgbClr val="595959"/>
                </a:solidFill>
                <a:latin typeface="Arial"/>
                <a:cs typeface="Arial"/>
              </a:rPr>
              <a:t>naming </a:t>
            </a:r>
            <a:r>
              <a:rPr sz="1400" dirty="0">
                <a:solidFill>
                  <a:srgbClr val="595959"/>
                </a:solidFill>
                <a:latin typeface="Arial"/>
                <a:cs typeface="Arial"/>
              </a:rPr>
              <a:t>(eg.  </a:t>
            </a:r>
            <a:r>
              <a:rPr sz="1400" spc="-5" dirty="0">
                <a:solidFill>
                  <a:srgbClr val="595959"/>
                </a:solidFill>
                <a:latin typeface="Arial"/>
                <a:cs typeface="Arial"/>
              </a:rPr>
              <a:t>Lambdas name) </a:t>
            </a:r>
            <a:r>
              <a:rPr sz="1400" dirty="0">
                <a:solidFill>
                  <a:srgbClr val="595959"/>
                </a:solidFill>
                <a:latin typeface="Arial"/>
                <a:cs typeface="Arial"/>
              </a:rPr>
              <a:t>- </a:t>
            </a:r>
            <a:r>
              <a:rPr sz="1400" spc="-5" dirty="0">
                <a:solidFill>
                  <a:srgbClr val="595959"/>
                </a:solidFill>
                <a:latin typeface="Arial"/>
                <a:cs typeface="Arial"/>
              </a:rPr>
              <a:t>different for every  </a:t>
            </a:r>
            <a:r>
              <a:rPr sz="1400" dirty="0">
                <a:solidFill>
                  <a:srgbClr val="595959"/>
                </a:solidFill>
                <a:latin typeface="Arial"/>
                <a:cs typeface="Arial"/>
              </a:rPr>
              <a:t>service (!) - </a:t>
            </a:r>
            <a:r>
              <a:rPr sz="1400" spc="-5" dirty="0">
                <a:solidFill>
                  <a:srgbClr val="595959"/>
                </a:solidFill>
                <a:latin typeface="Arial"/>
                <a:cs typeface="Arial"/>
              </a:rPr>
              <a:t>74, 128, 512</a:t>
            </a:r>
            <a:r>
              <a:rPr sz="1400" spc="-50" dirty="0">
                <a:solidFill>
                  <a:srgbClr val="595959"/>
                </a:solidFill>
                <a:latin typeface="Arial"/>
                <a:cs typeface="Arial"/>
              </a:rPr>
              <a:t> </a:t>
            </a:r>
            <a:r>
              <a:rPr sz="1400" dirty="0">
                <a:solidFill>
                  <a:srgbClr val="595959"/>
                </a:solidFill>
                <a:latin typeface="Arial"/>
                <a:cs typeface="Arial"/>
              </a:rPr>
              <a:t>characters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API </a:t>
            </a:r>
            <a:r>
              <a:rPr sz="1400" dirty="0">
                <a:solidFill>
                  <a:srgbClr val="595959"/>
                </a:solidFill>
                <a:latin typeface="Arial"/>
                <a:cs typeface="Arial"/>
              </a:rPr>
              <a:t>rate</a:t>
            </a:r>
            <a:r>
              <a:rPr sz="1400" spc="-10" dirty="0">
                <a:solidFill>
                  <a:srgbClr val="595959"/>
                </a:solidFill>
                <a:latin typeface="Arial"/>
                <a:cs typeface="Arial"/>
              </a:rPr>
              <a:t> </a:t>
            </a:r>
            <a:r>
              <a:rPr sz="1400" spc="-5" dirty="0">
                <a:solidFill>
                  <a:srgbClr val="595959"/>
                </a:solidFill>
                <a:latin typeface="Arial"/>
                <a:cs typeface="Arial"/>
              </a:rPr>
              <a:t>limiting</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Hard to predict </a:t>
            </a:r>
            <a:r>
              <a:rPr sz="1400" dirty="0">
                <a:solidFill>
                  <a:srgbClr val="595959"/>
                </a:solidFill>
                <a:latin typeface="Arial"/>
                <a:cs typeface="Arial"/>
              </a:rPr>
              <a:t>cost </a:t>
            </a:r>
            <a:r>
              <a:rPr sz="1400" spc="-5" dirty="0">
                <a:solidFill>
                  <a:srgbClr val="595959"/>
                </a:solidFill>
                <a:latin typeface="Arial"/>
                <a:cs typeface="Arial"/>
              </a:rPr>
              <a:t>of </a:t>
            </a:r>
            <a:r>
              <a:rPr sz="1400" dirty="0">
                <a:solidFill>
                  <a:srgbClr val="595959"/>
                </a:solidFill>
                <a:latin typeface="Arial"/>
                <a:cs typeface="Arial"/>
              </a:rPr>
              <a:t>running</a:t>
            </a:r>
            <a:r>
              <a:rPr sz="1400" spc="-50" dirty="0">
                <a:solidFill>
                  <a:srgbClr val="595959"/>
                </a:solidFill>
                <a:latin typeface="Arial"/>
                <a:cs typeface="Arial"/>
              </a:rPr>
              <a:t> </a:t>
            </a:r>
            <a:r>
              <a:rPr sz="1400" dirty="0">
                <a:solidFill>
                  <a:srgbClr val="595959"/>
                </a:solidFill>
                <a:latin typeface="Arial"/>
                <a:cs typeface="Arial"/>
              </a:rPr>
              <a:t>services</a:t>
            </a:r>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7007859" cy="452120"/>
          </a:xfrm>
          <a:prstGeom prst="rect">
            <a:avLst/>
          </a:prstGeom>
        </p:spPr>
        <p:txBody>
          <a:bodyPr vert="horz" wrap="square" lIns="0" tIns="12700" rIns="0" bIns="0" rtlCol="0">
            <a:spAutoFit/>
          </a:bodyPr>
          <a:lstStyle/>
          <a:p>
            <a:pPr marL="12700">
              <a:lnSpc>
                <a:spcPct val="100000"/>
              </a:lnSpc>
              <a:spcBef>
                <a:spcPts val="100"/>
              </a:spcBef>
            </a:pPr>
            <a:r>
              <a:rPr sz="2800" spc="-10" dirty="0"/>
              <a:t>Before </a:t>
            </a:r>
            <a:r>
              <a:rPr sz="2800" spc="-5" dirty="0"/>
              <a:t>we go to Terraform </a:t>
            </a:r>
            <a:r>
              <a:rPr sz="2800" dirty="0"/>
              <a:t>-</a:t>
            </a:r>
            <a:r>
              <a:rPr sz="2800" spc="-85" dirty="0"/>
              <a:t> </a:t>
            </a:r>
            <a:r>
              <a:rPr sz="2800" spc="-5" dirty="0"/>
              <a:t>CloudFormation</a:t>
            </a:r>
            <a:endParaRPr sz="2800"/>
          </a:p>
        </p:txBody>
      </p:sp>
      <p:sp>
        <p:nvSpPr>
          <p:cNvPr id="3" name="object 3"/>
          <p:cNvSpPr txBox="1"/>
          <p:nvPr/>
        </p:nvSpPr>
        <p:spPr>
          <a:xfrm>
            <a:off x="505992" y="1184098"/>
            <a:ext cx="3609340" cy="20066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dirty="0">
                <a:solidFill>
                  <a:srgbClr val="595959"/>
                </a:solidFill>
                <a:latin typeface="Arial"/>
                <a:cs typeface="Arial"/>
              </a:rPr>
              <a:t>Many services </a:t>
            </a:r>
            <a:r>
              <a:rPr sz="1400" spc="-5" dirty="0">
                <a:solidFill>
                  <a:srgbClr val="595959"/>
                </a:solidFill>
                <a:latin typeface="Arial"/>
                <a:cs typeface="Arial"/>
              </a:rPr>
              <a:t>using it in the</a:t>
            </a:r>
            <a:r>
              <a:rPr sz="1400" spc="-55" dirty="0">
                <a:solidFill>
                  <a:srgbClr val="595959"/>
                </a:solidFill>
                <a:latin typeface="Arial"/>
                <a:cs typeface="Arial"/>
              </a:rPr>
              <a:t> </a:t>
            </a:r>
            <a:r>
              <a:rPr sz="1400" spc="-5" dirty="0">
                <a:solidFill>
                  <a:srgbClr val="595959"/>
                </a:solidFill>
                <a:latin typeface="Arial"/>
                <a:cs typeface="Arial"/>
              </a:rPr>
              <a:t>backend</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There is no </a:t>
            </a:r>
            <a:r>
              <a:rPr sz="1400" dirty="0">
                <a:solidFill>
                  <a:srgbClr val="595959"/>
                </a:solidFill>
                <a:latin typeface="Arial"/>
                <a:cs typeface="Arial"/>
              </a:rPr>
              <a:t>state</a:t>
            </a:r>
            <a:r>
              <a:rPr sz="1400" spc="-15" dirty="0">
                <a:solidFill>
                  <a:srgbClr val="595959"/>
                </a:solidFill>
                <a:latin typeface="Arial"/>
                <a:cs typeface="Arial"/>
              </a:rPr>
              <a:t> </a:t>
            </a:r>
            <a:r>
              <a:rPr sz="1400" spc="-5" dirty="0">
                <a:solidFill>
                  <a:srgbClr val="595959"/>
                </a:solidFill>
                <a:latin typeface="Arial"/>
                <a:cs typeface="Arial"/>
              </a:rPr>
              <a:t>file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Automatic </a:t>
            </a:r>
            <a:r>
              <a:rPr sz="1400" dirty="0">
                <a:solidFill>
                  <a:srgbClr val="595959"/>
                </a:solidFill>
                <a:latin typeface="Arial"/>
                <a:cs typeface="Arial"/>
              </a:rPr>
              <a:t>rollbacks (should </a:t>
            </a:r>
            <a:r>
              <a:rPr sz="1400" spc="-5" dirty="0">
                <a:solidFill>
                  <a:srgbClr val="595959"/>
                </a:solidFill>
                <a:latin typeface="Arial"/>
                <a:cs typeface="Arial"/>
              </a:rPr>
              <a:t>anything</a:t>
            </a:r>
            <a:r>
              <a:rPr sz="1400" spc="-90" dirty="0">
                <a:solidFill>
                  <a:srgbClr val="595959"/>
                </a:solidFill>
                <a:latin typeface="Arial"/>
                <a:cs typeface="Arial"/>
              </a:rPr>
              <a:t> </a:t>
            </a:r>
            <a:r>
              <a:rPr sz="1400" spc="-5" dirty="0">
                <a:solidFill>
                  <a:srgbClr val="595959"/>
                </a:solidFill>
                <a:latin typeface="Arial"/>
                <a:cs typeface="Arial"/>
              </a:rPr>
              <a:t>fail)</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Sometimes </a:t>
            </a:r>
            <a:r>
              <a:rPr sz="1400" dirty="0">
                <a:solidFill>
                  <a:srgbClr val="595959"/>
                </a:solidFill>
                <a:latin typeface="Arial"/>
                <a:cs typeface="Arial"/>
              </a:rPr>
              <a:t>rollback</a:t>
            </a:r>
            <a:r>
              <a:rPr sz="1400" spc="-15" dirty="0">
                <a:solidFill>
                  <a:srgbClr val="595959"/>
                </a:solidFill>
                <a:latin typeface="Arial"/>
                <a:cs typeface="Arial"/>
              </a:rPr>
              <a:t> </a:t>
            </a:r>
            <a:r>
              <a:rPr sz="1400" spc="-5" dirty="0">
                <a:solidFill>
                  <a:srgbClr val="595959"/>
                </a:solidFill>
                <a:latin typeface="Arial"/>
                <a:cs typeface="Arial"/>
              </a:rPr>
              <a:t>fail</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There </a:t>
            </a:r>
            <a:r>
              <a:rPr sz="1400" dirty="0">
                <a:solidFill>
                  <a:srgbClr val="595959"/>
                </a:solidFill>
                <a:latin typeface="Arial"/>
                <a:cs typeface="Arial"/>
              </a:rPr>
              <a:t>can </a:t>
            </a:r>
            <a:r>
              <a:rPr sz="1400" spc="-5" dirty="0">
                <a:solidFill>
                  <a:srgbClr val="595959"/>
                </a:solidFill>
                <a:latin typeface="Arial"/>
                <a:cs typeface="Arial"/>
              </a:rPr>
              <a:t>be </a:t>
            </a:r>
            <a:r>
              <a:rPr sz="1400" dirty="0">
                <a:solidFill>
                  <a:srgbClr val="595959"/>
                </a:solidFill>
                <a:latin typeface="Arial"/>
                <a:cs typeface="Arial"/>
              </a:rPr>
              <a:t>multiple stacks </a:t>
            </a:r>
            <a:r>
              <a:rPr sz="1400" spc="-5" dirty="0">
                <a:solidFill>
                  <a:srgbClr val="595959"/>
                </a:solidFill>
                <a:latin typeface="Arial"/>
                <a:cs typeface="Arial"/>
              </a:rPr>
              <a:t>that</a:t>
            </a:r>
            <a:r>
              <a:rPr sz="1400" spc="-105" dirty="0">
                <a:solidFill>
                  <a:srgbClr val="595959"/>
                </a:solidFill>
                <a:latin typeface="Arial"/>
                <a:cs typeface="Arial"/>
              </a:rPr>
              <a:t> </a:t>
            </a:r>
            <a:r>
              <a:rPr sz="1400" spc="-5" dirty="0">
                <a:solidFill>
                  <a:srgbClr val="595959"/>
                </a:solidFill>
                <a:latin typeface="Arial"/>
                <a:cs typeface="Arial"/>
              </a:rPr>
              <a:t>depend  on each</a:t>
            </a:r>
            <a:r>
              <a:rPr sz="1400" spc="-10" dirty="0">
                <a:solidFill>
                  <a:srgbClr val="595959"/>
                </a:solidFill>
                <a:latin typeface="Arial"/>
                <a:cs typeface="Arial"/>
              </a:rPr>
              <a:t> </a:t>
            </a:r>
            <a:r>
              <a:rPr sz="1400" spc="-5" dirty="0">
                <a:solidFill>
                  <a:srgbClr val="595959"/>
                </a:solidFill>
                <a:latin typeface="Arial"/>
                <a:cs typeface="Arial"/>
              </a:rPr>
              <a:t>other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It’s YAML or </a:t>
            </a:r>
            <a:r>
              <a:rPr sz="1400" dirty="0">
                <a:solidFill>
                  <a:srgbClr val="595959"/>
                </a:solidFill>
                <a:latin typeface="Arial"/>
                <a:cs typeface="Arial"/>
              </a:rPr>
              <a:t>JSON,</a:t>
            </a:r>
            <a:r>
              <a:rPr sz="1400" spc="-20" dirty="0">
                <a:solidFill>
                  <a:srgbClr val="595959"/>
                </a:solidFill>
                <a:latin typeface="Arial"/>
                <a:cs typeface="Arial"/>
              </a:rPr>
              <a:t> </a:t>
            </a:r>
            <a:r>
              <a:rPr sz="1400" spc="-5" dirty="0">
                <a:solidFill>
                  <a:srgbClr val="595959"/>
                </a:solidFill>
                <a:latin typeface="Arial"/>
                <a:cs typeface="Arial"/>
              </a:rPr>
              <a:t>basically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Hard to </a:t>
            </a:r>
            <a:r>
              <a:rPr sz="1400" dirty="0">
                <a:solidFill>
                  <a:srgbClr val="595959"/>
                </a:solidFill>
                <a:latin typeface="Arial"/>
                <a:cs typeface="Arial"/>
              </a:rPr>
              <a:t>read</a:t>
            </a:r>
            <a:r>
              <a:rPr sz="1400" spc="-15" dirty="0">
                <a:solidFill>
                  <a:srgbClr val="595959"/>
                </a:solidFill>
                <a:latin typeface="Arial"/>
                <a:cs typeface="Arial"/>
              </a:rPr>
              <a:t> </a:t>
            </a:r>
            <a:r>
              <a:rPr sz="1400" dirty="0">
                <a:solidFill>
                  <a:srgbClr val="595959"/>
                </a:solidFill>
                <a:latin typeface="Arial"/>
                <a:cs typeface="Arial"/>
              </a:rPr>
              <a:t>(example)</a:t>
            </a:r>
            <a:endParaRPr sz="1400">
              <a:latin typeface="Arial"/>
              <a:cs typeface="Arial"/>
            </a:endParaRPr>
          </a:p>
        </p:txBody>
      </p:sp>
      <p:sp>
        <p:nvSpPr>
          <p:cNvPr id="4" name="object 4"/>
          <p:cNvSpPr txBox="1"/>
          <p:nvPr/>
        </p:nvSpPr>
        <p:spPr>
          <a:xfrm>
            <a:off x="5026687" y="1177197"/>
            <a:ext cx="3174365" cy="917575"/>
          </a:xfrm>
          <a:prstGeom prst="rect">
            <a:avLst/>
          </a:prstGeom>
        </p:spPr>
        <p:txBody>
          <a:bodyPr vert="horz" wrap="square" lIns="0" tIns="53975" rIns="0" bIns="0" rtlCol="0">
            <a:spAutoFit/>
          </a:bodyPr>
          <a:lstStyle/>
          <a:p>
            <a:pPr marL="348615" indent="-336550">
              <a:lnSpc>
                <a:spcPct val="100000"/>
              </a:lnSpc>
              <a:spcBef>
                <a:spcPts val="425"/>
              </a:spcBef>
              <a:buChar char="●"/>
              <a:tabLst>
                <a:tab pos="347980" algn="l"/>
                <a:tab pos="349250" algn="l"/>
              </a:tabLst>
            </a:pPr>
            <a:r>
              <a:rPr sz="1400" spc="-5" dirty="0">
                <a:solidFill>
                  <a:srgbClr val="595959"/>
                </a:solidFill>
                <a:latin typeface="Arial"/>
                <a:cs typeface="Arial"/>
              </a:rPr>
              <a:t>One </a:t>
            </a:r>
            <a:r>
              <a:rPr sz="1400" dirty="0">
                <a:solidFill>
                  <a:srgbClr val="595959"/>
                </a:solidFill>
                <a:latin typeface="Arial"/>
                <a:cs typeface="Arial"/>
              </a:rPr>
              <a:t>can </a:t>
            </a:r>
            <a:r>
              <a:rPr sz="1400" spc="-5" dirty="0">
                <a:solidFill>
                  <a:srgbClr val="595959"/>
                </a:solidFill>
                <a:latin typeface="Arial"/>
                <a:cs typeface="Arial"/>
              </a:rPr>
              <a:t>use DSL to </a:t>
            </a:r>
            <a:r>
              <a:rPr sz="1400" dirty="0">
                <a:solidFill>
                  <a:srgbClr val="595959"/>
                </a:solidFill>
                <a:latin typeface="Arial"/>
                <a:cs typeface="Arial"/>
              </a:rPr>
              <a:t>simplify</a:t>
            </a:r>
            <a:r>
              <a:rPr sz="1400" spc="-85" dirty="0">
                <a:solidFill>
                  <a:srgbClr val="595959"/>
                </a:solidFill>
                <a:latin typeface="Arial"/>
                <a:cs typeface="Arial"/>
              </a:rPr>
              <a:t> </a:t>
            </a:r>
            <a:r>
              <a:rPr sz="1400" spc="-5" dirty="0">
                <a:solidFill>
                  <a:srgbClr val="595959"/>
                </a:solidFill>
                <a:latin typeface="Arial"/>
                <a:cs typeface="Arial"/>
              </a:rPr>
              <a:t>things:</a:t>
            </a:r>
            <a:endParaRPr sz="1400">
              <a:latin typeface="Arial"/>
              <a:cs typeface="Arial"/>
            </a:endParaRPr>
          </a:p>
          <a:p>
            <a:pPr marL="805815" lvl="1" indent="-321310">
              <a:lnSpc>
                <a:spcPct val="100000"/>
              </a:lnSpc>
              <a:spcBef>
                <a:spcPts val="275"/>
              </a:spcBef>
              <a:buChar char="○"/>
              <a:tabLst>
                <a:tab pos="805180" algn="l"/>
                <a:tab pos="806450" algn="l"/>
              </a:tabLst>
            </a:pPr>
            <a:r>
              <a:rPr sz="1200" spc="-5" dirty="0">
                <a:solidFill>
                  <a:srgbClr val="595959"/>
                </a:solidFill>
                <a:latin typeface="Arial"/>
                <a:cs typeface="Arial"/>
              </a:rPr>
              <a:t>Lono</a:t>
            </a:r>
            <a:endParaRPr sz="1200">
              <a:latin typeface="Arial"/>
              <a:cs typeface="Arial"/>
            </a:endParaRPr>
          </a:p>
          <a:p>
            <a:pPr marL="805815" lvl="1" indent="-321310">
              <a:lnSpc>
                <a:spcPct val="100000"/>
              </a:lnSpc>
              <a:spcBef>
                <a:spcPts val="210"/>
              </a:spcBef>
              <a:buChar char="○"/>
              <a:tabLst>
                <a:tab pos="805180" algn="l"/>
                <a:tab pos="806450" algn="l"/>
              </a:tabLst>
            </a:pPr>
            <a:r>
              <a:rPr sz="1200" spc="-5" dirty="0">
                <a:solidFill>
                  <a:srgbClr val="595959"/>
                </a:solidFill>
                <a:latin typeface="Arial"/>
                <a:cs typeface="Arial"/>
              </a:rPr>
              <a:t>Troposphere</a:t>
            </a:r>
            <a:r>
              <a:rPr sz="1200" spc="-10" dirty="0">
                <a:solidFill>
                  <a:srgbClr val="595959"/>
                </a:solidFill>
                <a:latin typeface="Arial"/>
                <a:cs typeface="Arial"/>
              </a:rPr>
              <a:t> </a:t>
            </a:r>
            <a:r>
              <a:rPr sz="1200" dirty="0">
                <a:solidFill>
                  <a:srgbClr val="595959"/>
                </a:solidFill>
                <a:latin typeface="Arial"/>
                <a:cs typeface="Arial"/>
              </a:rPr>
              <a:t>(Python)</a:t>
            </a:r>
            <a:endParaRPr sz="1200">
              <a:latin typeface="Arial"/>
              <a:cs typeface="Arial"/>
            </a:endParaRPr>
          </a:p>
          <a:p>
            <a:pPr marL="805815" lvl="1" indent="-321310">
              <a:lnSpc>
                <a:spcPct val="100000"/>
              </a:lnSpc>
              <a:spcBef>
                <a:spcPts val="210"/>
              </a:spcBef>
              <a:buChar char="○"/>
              <a:tabLst>
                <a:tab pos="805180" algn="l"/>
                <a:tab pos="806450" algn="l"/>
              </a:tabLst>
            </a:pPr>
            <a:r>
              <a:rPr sz="1200" spc="-5" dirty="0">
                <a:solidFill>
                  <a:srgbClr val="595959"/>
                </a:solidFill>
                <a:latin typeface="Arial"/>
                <a:cs typeface="Arial"/>
              </a:rPr>
              <a:t>SparkleFormation</a:t>
            </a:r>
            <a:endParaRPr sz="1200">
              <a:latin typeface="Arial"/>
              <a:cs typeface="Arial"/>
            </a:endParaRPr>
          </a:p>
        </p:txBody>
      </p:sp>
      <p:sp>
        <p:nvSpPr>
          <p:cNvPr id="5" name="object 5"/>
          <p:cNvSpPr txBox="1"/>
          <p:nvPr/>
        </p:nvSpPr>
        <p:spPr>
          <a:xfrm>
            <a:off x="4905419" y="2294710"/>
            <a:ext cx="98361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Arial"/>
                <a:cs typeface="Arial"/>
              </a:rPr>
              <a:t>A </a:t>
            </a:r>
            <a:r>
              <a:rPr sz="1400" spc="-5" dirty="0">
                <a:solidFill>
                  <a:srgbClr val="595959"/>
                </a:solidFill>
                <a:latin typeface="Arial"/>
                <a:cs typeface="Arial"/>
              </a:rPr>
              <a:t>big</a:t>
            </a:r>
            <a:r>
              <a:rPr sz="1400" spc="-90" dirty="0">
                <a:solidFill>
                  <a:srgbClr val="595959"/>
                </a:solidFill>
                <a:latin typeface="Arial"/>
                <a:cs typeface="Arial"/>
              </a:rPr>
              <a:t> </a:t>
            </a:r>
            <a:r>
              <a:rPr sz="1400" spc="-5" dirty="0">
                <a:solidFill>
                  <a:srgbClr val="595959"/>
                </a:solidFill>
                <a:latin typeface="Arial"/>
                <a:cs typeface="Arial"/>
              </a:rPr>
              <a:t>no-no:</a:t>
            </a:r>
            <a:endParaRPr sz="1400">
              <a:latin typeface="Arial"/>
              <a:cs typeface="Arial"/>
            </a:endParaRPr>
          </a:p>
        </p:txBody>
      </p:sp>
      <p:sp>
        <p:nvSpPr>
          <p:cNvPr id="6" name="object 6"/>
          <p:cNvSpPr txBox="1"/>
          <p:nvPr/>
        </p:nvSpPr>
        <p:spPr>
          <a:xfrm>
            <a:off x="4905419" y="2708095"/>
            <a:ext cx="3850640" cy="2119630"/>
          </a:xfrm>
          <a:prstGeom prst="rect">
            <a:avLst/>
          </a:prstGeom>
        </p:spPr>
        <p:txBody>
          <a:bodyPr vert="horz" wrap="square" lIns="0" tIns="12700" rIns="0" bIns="0" rtlCol="0">
            <a:spAutoFit/>
          </a:bodyPr>
          <a:lstStyle/>
          <a:p>
            <a:pPr marL="12700" marR="30480">
              <a:lnSpc>
                <a:spcPct val="116100"/>
              </a:lnSpc>
              <a:spcBef>
                <a:spcPts val="100"/>
              </a:spcBef>
            </a:pPr>
            <a:r>
              <a:rPr sz="1400" dirty="0">
                <a:solidFill>
                  <a:srgbClr val="595959"/>
                </a:solidFill>
                <a:latin typeface="Arial"/>
                <a:cs typeface="Arial"/>
              </a:rPr>
              <a:t>“When </a:t>
            </a:r>
            <a:r>
              <a:rPr sz="1400" spc="-5" dirty="0">
                <a:solidFill>
                  <a:srgbClr val="595959"/>
                </a:solidFill>
                <a:latin typeface="Arial"/>
                <a:cs typeface="Arial"/>
              </a:rPr>
              <a:t>building CloudFormation templates, I’ve  </a:t>
            </a:r>
            <a:r>
              <a:rPr sz="1400" dirty="0">
                <a:solidFill>
                  <a:srgbClr val="595959"/>
                </a:solidFill>
                <a:latin typeface="Arial"/>
                <a:cs typeface="Arial"/>
              </a:rPr>
              <a:t>seen </a:t>
            </a:r>
            <a:r>
              <a:rPr sz="1400" spc="-5" dirty="0">
                <a:solidFill>
                  <a:srgbClr val="595959"/>
                </a:solidFill>
                <a:latin typeface="Arial"/>
                <a:cs typeface="Arial"/>
              </a:rPr>
              <a:t>engineers </a:t>
            </a:r>
            <a:r>
              <a:rPr sz="1400" dirty="0">
                <a:solidFill>
                  <a:srgbClr val="595959"/>
                </a:solidFill>
                <a:latin typeface="Arial"/>
                <a:cs typeface="Arial"/>
              </a:rPr>
              <a:t>search </a:t>
            </a:r>
            <a:r>
              <a:rPr sz="1400" spc="-5" dirty="0">
                <a:solidFill>
                  <a:srgbClr val="595959"/>
                </a:solidFill>
                <a:latin typeface="Arial"/>
                <a:cs typeface="Arial"/>
              </a:rPr>
              <a:t>the internet, find an  example CloudFormation template that is </a:t>
            </a:r>
            <a:r>
              <a:rPr sz="1400" dirty="0">
                <a:solidFill>
                  <a:srgbClr val="595959"/>
                </a:solidFill>
                <a:latin typeface="Arial"/>
                <a:cs typeface="Arial"/>
              </a:rPr>
              <a:t>closed  </a:t>
            </a:r>
            <a:r>
              <a:rPr sz="1400" spc="-5" dirty="0">
                <a:solidFill>
                  <a:srgbClr val="595959"/>
                </a:solidFill>
                <a:latin typeface="Arial"/>
                <a:cs typeface="Arial"/>
              </a:rPr>
              <a:t>to what they are looking for, </a:t>
            </a:r>
            <a:r>
              <a:rPr sz="1400" dirty="0">
                <a:solidFill>
                  <a:srgbClr val="595959"/>
                </a:solidFill>
                <a:latin typeface="Arial"/>
                <a:cs typeface="Arial"/>
              </a:rPr>
              <a:t>modify </a:t>
            </a:r>
            <a:r>
              <a:rPr sz="1400" spc="-5" dirty="0">
                <a:solidFill>
                  <a:srgbClr val="595959"/>
                </a:solidFill>
                <a:latin typeface="Arial"/>
                <a:cs typeface="Arial"/>
              </a:rPr>
              <a:t>it ever </a:t>
            </a:r>
            <a:r>
              <a:rPr sz="1400" dirty="0">
                <a:solidFill>
                  <a:srgbClr val="595959"/>
                </a:solidFill>
                <a:latin typeface="Arial"/>
                <a:cs typeface="Arial"/>
              </a:rPr>
              <a:t>so  slightly so </a:t>
            </a:r>
            <a:r>
              <a:rPr sz="1400" spc="-5" dirty="0">
                <a:solidFill>
                  <a:srgbClr val="595959"/>
                </a:solidFill>
                <a:latin typeface="Arial"/>
                <a:cs typeface="Arial"/>
              </a:rPr>
              <a:t>it works for their business use </a:t>
            </a:r>
            <a:r>
              <a:rPr sz="1400" dirty="0">
                <a:solidFill>
                  <a:srgbClr val="595959"/>
                </a:solidFill>
                <a:latin typeface="Arial"/>
                <a:cs typeface="Arial"/>
              </a:rPr>
              <a:t>case,  </a:t>
            </a:r>
            <a:r>
              <a:rPr sz="1400" spc="-5" dirty="0">
                <a:solidFill>
                  <a:srgbClr val="595959"/>
                </a:solidFill>
                <a:latin typeface="Arial"/>
                <a:cs typeface="Arial"/>
              </a:rPr>
              <a:t>and then </a:t>
            </a:r>
            <a:r>
              <a:rPr sz="1400" dirty="0">
                <a:solidFill>
                  <a:srgbClr val="595959"/>
                </a:solidFill>
                <a:latin typeface="Arial"/>
                <a:cs typeface="Arial"/>
              </a:rPr>
              <a:t>run </a:t>
            </a:r>
            <a:r>
              <a:rPr sz="1400" spc="-5" dirty="0">
                <a:solidFill>
                  <a:srgbClr val="595959"/>
                </a:solidFill>
                <a:latin typeface="Arial"/>
                <a:cs typeface="Arial"/>
              </a:rPr>
              <a:t>with</a:t>
            </a:r>
            <a:r>
              <a:rPr sz="1400" spc="-20" dirty="0">
                <a:solidFill>
                  <a:srgbClr val="595959"/>
                </a:solidFill>
                <a:latin typeface="Arial"/>
                <a:cs typeface="Arial"/>
              </a:rPr>
              <a:t> </a:t>
            </a:r>
            <a:r>
              <a:rPr sz="1400" spc="-5" dirty="0">
                <a:solidFill>
                  <a:srgbClr val="595959"/>
                </a:solidFill>
                <a:latin typeface="Arial"/>
                <a:cs typeface="Arial"/>
              </a:rPr>
              <a:t>it.”</a:t>
            </a:r>
            <a:endParaRPr sz="1400">
              <a:latin typeface="Arial"/>
              <a:cs typeface="Arial"/>
            </a:endParaRPr>
          </a:p>
          <a:p>
            <a:pPr marL="12700">
              <a:lnSpc>
                <a:spcPct val="100000"/>
              </a:lnSpc>
              <a:spcBef>
                <a:spcPts val="270"/>
              </a:spcBef>
            </a:pPr>
            <a:r>
              <a:rPr sz="1400" spc="-5" dirty="0">
                <a:solidFill>
                  <a:srgbClr val="595959"/>
                </a:solidFill>
                <a:latin typeface="Arial"/>
                <a:cs typeface="Arial"/>
              </a:rPr>
              <a:t>Source:</a:t>
            </a:r>
            <a:endParaRPr sz="1400">
              <a:latin typeface="Arial"/>
              <a:cs typeface="Arial"/>
            </a:endParaRPr>
          </a:p>
          <a:p>
            <a:pPr marL="12700">
              <a:lnSpc>
                <a:spcPct val="100000"/>
              </a:lnSpc>
              <a:spcBef>
                <a:spcPts val="285"/>
              </a:spcBef>
            </a:pPr>
            <a:r>
              <a:rPr sz="1000" u="sng" spc="-5" dirty="0">
                <a:solidFill>
                  <a:srgbClr val="0097A7"/>
                </a:solidFill>
                <a:uFill>
                  <a:solidFill>
                    <a:srgbClr val="0097A7"/>
                  </a:solidFill>
                </a:uFill>
                <a:latin typeface="Arial"/>
                <a:cs typeface="Arial"/>
                <a:hlinkClick r:id="rId2"/>
              </a:rPr>
              <a:t>https://medium.com/boltops/why-generate-cloudformation-templates</a:t>
            </a:r>
            <a:endParaRPr sz="1000">
              <a:latin typeface="Arial"/>
              <a:cs typeface="Arial"/>
            </a:endParaRPr>
          </a:p>
          <a:p>
            <a:pPr marL="12700">
              <a:lnSpc>
                <a:spcPct val="100000"/>
              </a:lnSpc>
              <a:spcBef>
                <a:spcPts val="150"/>
              </a:spcBef>
            </a:pPr>
            <a:r>
              <a:rPr sz="1000" u="sng" dirty="0">
                <a:solidFill>
                  <a:srgbClr val="0097A7"/>
                </a:solidFill>
                <a:uFill>
                  <a:solidFill>
                    <a:srgbClr val="0097A7"/>
                  </a:solidFill>
                </a:uFill>
                <a:latin typeface="Arial"/>
                <a:cs typeface="Arial"/>
                <a:hlinkClick r:id="rId2"/>
              </a:rPr>
              <a:t>-with-lono-65b8ea5eb87d</a:t>
            </a:r>
            <a:endParaRPr sz="1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713730" cy="452120"/>
          </a:xfrm>
          <a:prstGeom prst="rect">
            <a:avLst/>
          </a:prstGeom>
        </p:spPr>
        <p:txBody>
          <a:bodyPr vert="horz" wrap="square" lIns="0" tIns="12700" rIns="0" bIns="0" rtlCol="0">
            <a:spAutoFit/>
          </a:bodyPr>
          <a:lstStyle/>
          <a:p>
            <a:pPr marL="12700">
              <a:lnSpc>
                <a:spcPct val="100000"/>
              </a:lnSpc>
              <a:spcBef>
                <a:spcPts val="100"/>
              </a:spcBef>
            </a:pPr>
            <a:r>
              <a:rPr sz="2800" spc="-5" dirty="0"/>
              <a:t>CloudFormation best practices</a:t>
            </a:r>
            <a:r>
              <a:rPr sz="2800" spc="-85" dirty="0"/>
              <a:t> </a:t>
            </a:r>
            <a:r>
              <a:rPr sz="2800" spc="-5" dirty="0"/>
              <a:t>book</a:t>
            </a:r>
            <a:endParaRPr sz="2800"/>
          </a:p>
        </p:txBody>
      </p:sp>
      <p:sp>
        <p:nvSpPr>
          <p:cNvPr id="3" name="object 3"/>
          <p:cNvSpPr/>
          <p:nvPr/>
        </p:nvSpPr>
        <p:spPr>
          <a:xfrm>
            <a:off x="1754196" y="1304322"/>
            <a:ext cx="5635588" cy="25348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851275" cy="452120"/>
          </a:xfrm>
          <a:prstGeom prst="rect">
            <a:avLst/>
          </a:prstGeom>
        </p:spPr>
        <p:txBody>
          <a:bodyPr vert="horz" wrap="square" lIns="0" tIns="12700" rIns="0" bIns="0" rtlCol="0">
            <a:spAutoFit/>
          </a:bodyPr>
          <a:lstStyle/>
          <a:p>
            <a:pPr marL="12700">
              <a:lnSpc>
                <a:spcPct val="100000"/>
              </a:lnSpc>
              <a:spcBef>
                <a:spcPts val="100"/>
              </a:spcBef>
            </a:pPr>
            <a:r>
              <a:rPr sz="2800" spc="-5" dirty="0"/>
              <a:t>Terraform </a:t>
            </a:r>
            <a:r>
              <a:rPr sz="2800" dirty="0"/>
              <a:t>- </a:t>
            </a:r>
            <a:r>
              <a:rPr sz="2800" spc="-5" dirty="0"/>
              <a:t>how it</a:t>
            </a:r>
            <a:r>
              <a:rPr sz="2800" spc="-100" dirty="0"/>
              <a:t> </a:t>
            </a:r>
            <a:r>
              <a:rPr sz="2800" spc="-5" dirty="0"/>
              <a:t>works</a:t>
            </a:r>
            <a:endParaRPr sz="2800"/>
          </a:p>
        </p:txBody>
      </p:sp>
      <p:sp>
        <p:nvSpPr>
          <p:cNvPr id="3" name="object 3"/>
          <p:cNvSpPr txBox="1"/>
          <p:nvPr/>
        </p:nvSpPr>
        <p:spPr>
          <a:xfrm>
            <a:off x="505992" y="1184098"/>
            <a:ext cx="3542029" cy="29972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Have </a:t>
            </a:r>
            <a:r>
              <a:rPr sz="1400" dirty="0">
                <a:solidFill>
                  <a:srgbClr val="595959"/>
                </a:solidFill>
                <a:latin typeface="Arial"/>
                <a:cs typeface="Arial"/>
              </a:rPr>
              <a:t>a state</a:t>
            </a:r>
            <a:r>
              <a:rPr sz="1400" spc="-20" dirty="0">
                <a:solidFill>
                  <a:srgbClr val="595959"/>
                </a:solidFill>
                <a:latin typeface="Arial"/>
                <a:cs typeface="Arial"/>
              </a:rPr>
              <a:t> </a:t>
            </a:r>
            <a:r>
              <a:rPr sz="1400" spc="-5" dirty="0">
                <a:solidFill>
                  <a:srgbClr val="595959"/>
                </a:solidFill>
                <a:latin typeface="Arial"/>
                <a:cs typeface="Arial"/>
              </a:rPr>
              <a:t>file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Different </a:t>
            </a:r>
            <a:r>
              <a:rPr sz="1400" dirty="0">
                <a:solidFill>
                  <a:srgbClr val="595959"/>
                </a:solidFill>
                <a:latin typeface="Arial"/>
                <a:cs typeface="Arial"/>
              </a:rPr>
              <a:t>“providers” (like </a:t>
            </a:r>
            <a:r>
              <a:rPr sz="1400" spc="-5" dirty="0">
                <a:solidFill>
                  <a:srgbClr val="595959"/>
                </a:solidFill>
                <a:latin typeface="Arial"/>
                <a:cs typeface="Arial"/>
              </a:rPr>
              <a:t>AWS,</a:t>
            </a:r>
            <a:r>
              <a:rPr sz="1400" spc="-55" dirty="0">
                <a:solidFill>
                  <a:srgbClr val="595959"/>
                </a:solidFill>
                <a:latin typeface="Arial"/>
                <a:cs typeface="Arial"/>
              </a:rPr>
              <a:t> </a:t>
            </a:r>
            <a:r>
              <a:rPr sz="1400" spc="-5" dirty="0">
                <a:solidFill>
                  <a:srgbClr val="595959"/>
                </a:solidFill>
                <a:latin typeface="Arial"/>
                <a:cs typeface="Arial"/>
              </a:rPr>
              <a:t>GCP)</a:t>
            </a:r>
            <a:endParaRPr sz="1400">
              <a:latin typeface="Arial"/>
              <a:cs typeface="Arial"/>
            </a:endParaRPr>
          </a:p>
          <a:p>
            <a:pPr marL="348615" marR="73660" indent="-336550">
              <a:lnSpc>
                <a:spcPct val="116100"/>
              </a:lnSpc>
              <a:buChar char="●"/>
              <a:tabLst>
                <a:tab pos="347980" algn="l"/>
                <a:tab pos="349250" algn="l"/>
              </a:tabLst>
            </a:pPr>
            <a:r>
              <a:rPr sz="1400" spc="-5" dirty="0">
                <a:solidFill>
                  <a:srgbClr val="595959"/>
                </a:solidFill>
                <a:latin typeface="Arial"/>
                <a:cs typeface="Arial"/>
              </a:rPr>
              <a:t>NOT </a:t>
            </a:r>
            <a:r>
              <a:rPr sz="1400" dirty="0">
                <a:solidFill>
                  <a:srgbClr val="595959"/>
                </a:solidFill>
                <a:latin typeface="Arial"/>
                <a:cs typeface="Arial"/>
              </a:rPr>
              <a:t>multicloud - you still </a:t>
            </a:r>
            <a:r>
              <a:rPr sz="1400" spc="-5" dirty="0">
                <a:solidFill>
                  <a:srgbClr val="595959"/>
                </a:solidFill>
                <a:latin typeface="Arial"/>
                <a:cs typeface="Arial"/>
              </a:rPr>
              <a:t>need</a:t>
            </a:r>
            <a:r>
              <a:rPr sz="1400" spc="-114" dirty="0">
                <a:solidFill>
                  <a:srgbClr val="595959"/>
                </a:solidFill>
                <a:latin typeface="Arial"/>
                <a:cs typeface="Arial"/>
              </a:rPr>
              <a:t> </a:t>
            </a:r>
            <a:r>
              <a:rPr sz="1400" spc="-5" dirty="0">
                <a:solidFill>
                  <a:srgbClr val="595959"/>
                </a:solidFill>
                <a:latin typeface="Arial"/>
                <a:cs typeface="Arial"/>
              </a:rPr>
              <a:t>different  </a:t>
            </a:r>
            <a:r>
              <a:rPr sz="1400" dirty="0">
                <a:solidFill>
                  <a:srgbClr val="595959"/>
                </a:solidFill>
                <a:latin typeface="Arial"/>
                <a:cs typeface="Arial"/>
              </a:rPr>
              <a:t>code </a:t>
            </a:r>
            <a:r>
              <a:rPr sz="1400" spc="-5" dirty="0">
                <a:solidFill>
                  <a:srgbClr val="595959"/>
                </a:solidFill>
                <a:latin typeface="Arial"/>
                <a:cs typeface="Arial"/>
              </a:rPr>
              <a:t>for each</a:t>
            </a:r>
            <a:r>
              <a:rPr sz="1400" spc="-20" dirty="0">
                <a:solidFill>
                  <a:srgbClr val="595959"/>
                </a:solidFill>
                <a:latin typeface="Arial"/>
                <a:cs typeface="Arial"/>
              </a:rPr>
              <a:t> </a:t>
            </a:r>
            <a:r>
              <a:rPr sz="1400" spc="-5" dirty="0">
                <a:solidFill>
                  <a:srgbClr val="595959"/>
                </a:solidFill>
                <a:latin typeface="Arial"/>
                <a:cs typeface="Arial"/>
              </a:rPr>
              <a:t>provider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It has own </a:t>
            </a:r>
            <a:r>
              <a:rPr sz="1400" dirty="0">
                <a:solidFill>
                  <a:srgbClr val="595959"/>
                </a:solidFill>
                <a:latin typeface="Arial"/>
                <a:cs typeface="Arial"/>
              </a:rPr>
              <a:t>markup </a:t>
            </a:r>
            <a:r>
              <a:rPr sz="1400" spc="-5" dirty="0">
                <a:solidFill>
                  <a:srgbClr val="595959"/>
                </a:solidFill>
                <a:latin typeface="Arial"/>
                <a:cs typeface="Arial"/>
              </a:rPr>
              <a:t>language</a:t>
            </a:r>
            <a:r>
              <a:rPr sz="1400" spc="-40" dirty="0">
                <a:solidFill>
                  <a:srgbClr val="595959"/>
                </a:solidFill>
                <a:latin typeface="Arial"/>
                <a:cs typeface="Arial"/>
              </a:rPr>
              <a:t> </a:t>
            </a:r>
            <a:r>
              <a:rPr sz="1400" dirty="0">
                <a:solidFill>
                  <a:srgbClr val="595959"/>
                </a:solidFill>
                <a:latin typeface="Arial"/>
                <a:cs typeface="Arial"/>
              </a:rPr>
              <a:t>(HCL)</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You define </a:t>
            </a:r>
            <a:r>
              <a:rPr sz="1400" dirty="0">
                <a:solidFill>
                  <a:srgbClr val="595959"/>
                </a:solidFill>
                <a:latin typeface="Arial"/>
                <a:cs typeface="Arial"/>
              </a:rPr>
              <a:t>resources </a:t>
            </a:r>
            <a:r>
              <a:rPr sz="1400" spc="-5" dirty="0">
                <a:solidFill>
                  <a:srgbClr val="595959"/>
                </a:solidFill>
                <a:latin typeface="Arial"/>
                <a:cs typeface="Arial"/>
              </a:rPr>
              <a:t>and dependencies  between</a:t>
            </a:r>
            <a:r>
              <a:rPr sz="1400" spc="-10" dirty="0">
                <a:solidFill>
                  <a:srgbClr val="595959"/>
                </a:solidFill>
                <a:latin typeface="Arial"/>
                <a:cs typeface="Arial"/>
              </a:rPr>
              <a:t> </a:t>
            </a:r>
            <a:r>
              <a:rPr sz="1400" spc="-5" dirty="0">
                <a:solidFill>
                  <a:srgbClr val="595959"/>
                </a:solidFill>
                <a:latin typeface="Arial"/>
                <a:cs typeface="Arial"/>
              </a:rPr>
              <a:t>them</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Can group </a:t>
            </a:r>
            <a:r>
              <a:rPr sz="1400" dirty="0">
                <a:solidFill>
                  <a:srgbClr val="595959"/>
                </a:solidFill>
                <a:latin typeface="Arial"/>
                <a:cs typeface="Arial"/>
              </a:rPr>
              <a:t>resources </a:t>
            </a:r>
            <a:r>
              <a:rPr sz="1400" spc="-5" dirty="0">
                <a:solidFill>
                  <a:srgbClr val="595959"/>
                </a:solidFill>
                <a:latin typeface="Arial"/>
                <a:cs typeface="Arial"/>
              </a:rPr>
              <a:t>into</a:t>
            </a:r>
            <a:r>
              <a:rPr sz="1400" spc="-40" dirty="0">
                <a:solidFill>
                  <a:srgbClr val="595959"/>
                </a:solidFill>
                <a:latin typeface="Arial"/>
                <a:cs typeface="Arial"/>
              </a:rPr>
              <a:t> </a:t>
            </a:r>
            <a:r>
              <a:rPr sz="1400" dirty="0">
                <a:solidFill>
                  <a:srgbClr val="595959"/>
                </a:solidFill>
                <a:latin typeface="Arial"/>
                <a:cs typeface="Arial"/>
              </a:rPr>
              <a:t>“modules”</a:t>
            </a:r>
            <a:endParaRPr sz="1400">
              <a:latin typeface="Arial"/>
              <a:cs typeface="Arial"/>
            </a:endParaRPr>
          </a:p>
          <a:p>
            <a:pPr marL="348615" marR="202565" indent="-336550">
              <a:lnSpc>
                <a:spcPct val="116100"/>
              </a:lnSpc>
              <a:buChar char="●"/>
              <a:tabLst>
                <a:tab pos="347980" algn="l"/>
                <a:tab pos="349250" algn="l"/>
              </a:tabLst>
            </a:pPr>
            <a:r>
              <a:rPr sz="1400" spc="-5" dirty="0">
                <a:solidFill>
                  <a:srgbClr val="595959"/>
                </a:solidFill>
                <a:latin typeface="Arial"/>
                <a:cs typeface="Arial"/>
              </a:rPr>
              <a:t>Have </a:t>
            </a:r>
            <a:r>
              <a:rPr sz="1400" dirty="0">
                <a:solidFill>
                  <a:srgbClr val="595959"/>
                </a:solidFill>
                <a:latin typeface="Arial"/>
                <a:cs typeface="Arial"/>
              </a:rPr>
              <a:t>“workspaces” </a:t>
            </a:r>
            <a:r>
              <a:rPr sz="1400" spc="-5" dirty="0">
                <a:solidFill>
                  <a:srgbClr val="595959"/>
                </a:solidFill>
                <a:latin typeface="Arial"/>
                <a:cs typeface="Arial"/>
              </a:rPr>
              <a:t>to </a:t>
            </a:r>
            <a:r>
              <a:rPr sz="1400" dirty="0">
                <a:solidFill>
                  <a:srgbClr val="595959"/>
                </a:solidFill>
                <a:latin typeface="Arial"/>
                <a:cs typeface="Arial"/>
              </a:rPr>
              <a:t>switch</a:t>
            </a:r>
            <a:r>
              <a:rPr sz="1400" spc="-100" dirty="0">
                <a:solidFill>
                  <a:srgbClr val="595959"/>
                </a:solidFill>
                <a:latin typeface="Arial"/>
                <a:cs typeface="Arial"/>
              </a:rPr>
              <a:t> </a:t>
            </a:r>
            <a:r>
              <a:rPr sz="1400" spc="-5" dirty="0">
                <a:solidFill>
                  <a:srgbClr val="595959"/>
                </a:solidFill>
                <a:latin typeface="Arial"/>
                <a:cs typeface="Arial"/>
              </a:rPr>
              <a:t>between  environments</a:t>
            </a:r>
            <a:endParaRPr sz="1400">
              <a:latin typeface="Arial"/>
              <a:cs typeface="Arial"/>
            </a:endParaRPr>
          </a:p>
          <a:p>
            <a:pPr marL="348615" indent="-336550">
              <a:lnSpc>
                <a:spcPct val="100000"/>
              </a:lnSpc>
              <a:spcBef>
                <a:spcPts val="265"/>
              </a:spcBef>
              <a:buChar char="●"/>
              <a:tabLst>
                <a:tab pos="347980" algn="l"/>
                <a:tab pos="349250" algn="l"/>
              </a:tabLst>
            </a:pPr>
            <a:r>
              <a:rPr sz="1400" spc="-5" dirty="0">
                <a:solidFill>
                  <a:srgbClr val="595959"/>
                </a:solidFill>
                <a:latin typeface="Arial"/>
                <a:cs typeface="Arial"/>
              </a:rPr>
              <a:t>No </a:t>
            </a:r>
            <a:r>
              <a:rPr sz="1400" dirty="0">
                <a:solidFill>
                  <a:srgbClr val="595959"/>
                </a:solidFill>
                <a:latin typeface="Arial"/>
                <a:cs typeface="Arial"/>
              </a:rPr>
              <a:t>rollback - </a:t>
            </a:r>
            <a:r>
              <a:rPr sz="1400" spc="-5" dirty="0">
                <a:solidFill>
                  <a:srgbClr val="595959"/>
                </a:solidFill>
                <a:latin typeface="Arial"/>
                <a:cs typeface="Arial"/>
              </a:rPr>
              <a:t>it </a:t>
            </a:r>
            <a:r>
              <a:rPr sz="1400" dirty="0">
                <a:solidFill>
                  <a:srgbClr val="595959"/>
                </a:solidFill>
                <a:latin typeface="Arial"/>
                <a:cs typeface="Arial"/>
              </a:rPr>
              <a:t>stops should </a:t>
            </a:r>
            <a:r>
              <a:rPr sz="1400" spc="-5" dirty="0">
                <a:solidFill>
                  <a:srgbClr val="595959"/>
                </a:solidFill>
                <a:latin typeface="Arial"/>
                <a:cs typeface="Arial"/>
              </a:rPr>
              <a:t>anything</a:t>
            </a:r>
            <a:r>
              <a:rPr sz="1400" spc="-105" dirty="0">
                <a:solidFill>
                  <a:srgbClr val="595959"/>
                </a:solidFill>
                <a:latin typeface="Arial"/>
                <a:cs typeface="Arial"/>
              </a:rPr>
              <a:t> </a:t>
            </a:r>
            <a:r>
              <a:rPr sz="1400" spc="-5" dirty="0">
                <a:solidFill>
                  <a:srgbClr val="595959"/>
                </a:solidFill>
                <a:latin typeface="Arial"/>
                <a:cs typeface="Arial"/>
              </a:rPr>
              <a:t>fail</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Some </a:t>
            </a:r>
            <a:r>
              <a:rPr sz="1400" dirty="0">
                <a:solidFill>
                  <a:srgbClr val="595959"/>
                </a:solidFill>
                <a:latin typeface="Arial"/>
                <a:cs typeface="Arial"/>
              </a:rPr>
              <a:t>“dry-run” -</a:t>
            </a:r>
            <a:r>
              <a:rPr sz="1400" spc="-20" dirty="0">
                <a:solidFill>
                  <a:srgbClr val="595959"/>
                </a:solidFill>
                <a:latin typeface="Arial"/>
                <a:cs typeface="Arial"/>
              </a:rPr>
              <a:t> </a:t>
            </a:r>
            <a:r>
              <a:rPr sz="1400" spc="-5" dirty="0">
                <a:solidFill>
                  <a:srgbClr val="595959"/>
                </a:solidFill>
                <a:latin typeface="Arial"/>
                <a:cs typeface="Arial"/>
              </a:rPr>
              <a:t>plan</a:t>
            </a:r>
            <a:endParaRPr sz="1400">
              <a:latin typeface="Arial"/>
              <a:cs typeface="Arial"/>
            </a:endParaRPr>
          </a:p>
        </p:txBody>
      </p:sp>
      <p:sp>
        <p:nvSpPr>
          <p:cNvPr id="4" name="object 4"/>
          <p:cNvSpPr txBox="1"/>
          <p:nvPr/>
        </p:nvSpPr>
        <p:spPr>
          <a:xfrm>
            <a:off x="4905419" y="1184098"/>
            <a:ext cx="2692400" cy="768350"/>
          </a:xfrm>
          <a:prstGeom prst="rect">
            <a:avLst/>
          </a:prstGeom>
        </p:spPr>
        <p:txBody>
          <a:bodyPr vert="horz" wrap="square" lIns="0" tIns="46990" rIns="0" bIns="0" rtlCol="0">
            <a:spAutoFit/>
          </a:bodyPr>
          <a:lstStyle/>
          <a:p>
            <a:pPr marL="12700">
              <a:lnSpc>
                <a:spcPct val="100000"/>
              </a:lnSpc>
              <a:spcBef>
                <a:spcPts val="370"/>
              </a:spcBef>
            </a:pPr>
            <a:r>
              <a:rPr sz="1400" spc="-5" dirty="0">
                <a:solidFill>
                  <a:srgbClr val="595959"/>
                </a:solidFill>
                <a:latin typeface="Courier New"/>
                <a:cs typeface="Courier New"/>
              </a:rPr>
              <a:t>provider "aws"</a:t>
            </a:r>
            <a:r>
              <a:rPr sz="1400" spc="-25"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a:p>
            <a:pPr marL="225425">
              <a:lnSpc>
                <a:spcPct val="100000"/>
              </a:lnSpc>
              <a:spcBef>
                <a:spcPts val="270"/>
              </a:spcBef>
            </a:pPr>
            <a:r>
              <a:rPr sz="1400" spc="-5" dirty="0">
                <a:solidFill>
                  <a:srgbClr val="595959"/>
                </a:solidFill>
                <a:latin typeface="Courier New"/>
                <a:cs typeface="Courier New"/>
              </a:rPr>
              <a:t>region </a:t>
            </a:r>
            <a:r>
              <a:rPr sz="1400" dirty="0">
                <a:solidFill>
                  <a:srgbClr val="595959"/>
                </a:solidFill>
                <a:latin typeface="Courier New"/>
                <a:cs typeface="Courier New"/>
              </a:rPr>
              <a:t>=</a:t>
            </a:r>
            <a:r>
              <a:rPr sz="1400" spc="-90" dirty="0">
                <a:solidFill>
                  <a:srgbClr val="595959"/>
                </a:solidFill>
                <a:latin typeface="Courier New"/>
                <a:cs typeface="Courier New"/>
              </a:rPr>
              <a:t> </a:t>
            </a:r>
            <a:r>
              <a:rPr sz="1400" spc="-5" dirty="0">
                <a:solidFill>
                  <a:srgbClr val="595959"/>
                </a:solidFill>
                <a:latin typeface="Courier New"/>
                <a:cs typeface="Courier New"/>
              </a:rPr>
              <a:t>"eu-central-1"</a:t>
            </a:r>
            <a:endParaRPr sz="1400">
              <a:latin typeface="Courier New"/>
              <a:cs typeface="Courier New"/>
            </a:endParaRPr>
          </a:p>
          <a:p>
            <a:pPr marL="12700">
              <a:lnSpc>
                <a:spcPct val="100000"/>
              </a:lnSpc>
              <a:spcBef>
                <a:spcPts val="270"/>
              </a:spcBef>
            </a:pPr>
            <a:r>
              <a:rPr sz="1400" dirty="0">
                <a:solidFill>
                  <a:srgbClr val="595959"/>
                </a:solidFill>
                <a:latin typeface="Courier New"/>
                <a:cs typeface="Courier New"/>
              </a:rPr>
              <a:t>}</a:t>
            </a:r>
            <a:endParaRPr sz="140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219450" cy="452120"/>
          </a:xfrm>
          <a:prstGeom prst="rect">
            <a:avLst/>
          </a:prstGeom>
        </p:spPr>
        <p:txBody>
          <a:bodyPr vert="horz" wrap="square" lIns="0" tIns="12700" rIns="0" bIns="0" rtlCol="0">
            <a:spAutoFit/>
          </a:bodyPr>
          <a:lstStyle/>
          <a:p>
            <a:pPr marL="12700">
              <a:lnSpc>
                <a:spcPct val="100000"/>
              </a:lnSpc>
              <a:spcBef>
                <a:spcPts val="100"/>
              </a:spcBef>
            </a:pPr>
            <a:r>
              <a:rPr sz="2800" spc="-5" dirty="0"/>
              <a:t>Terraform </a:t>
            </a:r>
            <a:r>
              <a:rPr sz="2800" dirty="0"/>
              <a:t>- state</a:t>
            </a:r>
            <a:r>
              <a:rPr sz="2800" spc="-110" dirty="0"/>
              <a:t> </a:t>
            </a:r>
            <a:r>
              <a:rPr sz="2800" spc="-5" dirty="0"/>
              <a:t>file</a:t>
            </a:r>
            <a:endParaRPr sz="2800"/>
          </a:p>
        </p:txBody>
      </p:sp>
      <p:sp>
        <p:nvSpPr>
          <p:cNvPr id="3" name="object 3"/>
          <p:cNvSpPr txBox="1"/>
          <p:nvPr/>
        </p:nvSpPr>
        <p:spPr>
          <a:xfrm>
            <a:off x="505992" y="1184098"/>
            <a:ext cx="2538095" cy="20066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local</a:t>
            </a:r>
            <a:r>
              <a:rPr sz="1400" spc="-10" dirty="0">
                <a:solidFill>
                  <a:srgbClr val="595959"/>
                </a:solidFill>
                <a:latin typeface="Arial"/>
                <a:cs typeface="Arial"/>
              </a:rPr>
              <a:t> </a:t>
            </a:r>
            <a:r>
              <a:rPr sz="1400" spc="-5" dirty="0">
                <a:solidFill>
                  <a:srgbClr val="595959"/>
                </a:solidFill>
                <a:latin typeface="Arial"/>
                <a:cs typeface="Arial"/>
              </a:rPr>
              <a:t>file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file in S3</a:t>
            </a:r>
            <a:r>
              <a:rPr sz="1400" spc="-20" dirty="0">
                <a:solidFill>
                  <a:srgbClr val="595959"/>
                </a:solidFill>
                <a:latin typeface="Arial"/>
                <a:cs typeface="Arial"/>
              </a:rPr>
              <a:t> </a:t>
            </a:r>
            <a:r>
              <a:rPr sz="1400" spc="-5" dirty="0">
                <a:solidFill>
                  <a:srgbClr val="595959"/>
                </a:solidFill>
                <a:latin typeface="Arial"/>
                <a:cs typeface="Arial"/>
              </a:rPr>
              <a:t>bucket</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Atlas </a:t>
            </a:r>
            <a:r>
              <a:rPr sz="1400" dirty="0">
                <a:solidFill>
                  <a:srgbClr val="595959"/>
                </a:solidFill>
                <a:latin typeface="Arial"/>
                <a:cs typeface="Arial"/>
              </a:rPr>
              <a:t>/ </a:t>
            </a:r>
            <a:r>
              <a:rPr sz="1400" spc="-5" dirty="0">
                <a:solidFill>
                  <a:srgbClr val="595959"/>
                </a:solidFill>
                <a:latin typeface="Arial"/>
                <a:cs typeface="Arial"/>
              </a:rPr>
              <a:t>Terraform</a:t>
            </a:r>
            <a:r>
              <a:rPr sz="1400" spc="-90" dirty="0">
                <a:solidFill>
                  <a:srgbClr val="595959"/>
                </a:solidFill>
                <a:latin typeface="Arial"/>
                <a:cs typeface="Arial"/>
              </a:rPr>
              <a:t> </a:t>
            </a:r>
            <a:r>
              <a:rPr sz="1400" spc="-5" dirty="0">
                <a:solidFill>
                  <a:srgbClr val="595959"/>
                </a:solidFill>
                <a:latin typeface="Arial"/>
                <a:cs typeface="Arial"/>
              </a:rPr>
              <a:t>Enterprise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etcd</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Consul</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Artifactory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http</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t>
            </a:r>
            <a:endParaRPr sz="1400">
              <a:latin typeface="Arial"/>
              <a:cs typeface="Arial"/>
            </a:endParaRPr>
          </a:p>
        </p:txBody>
      </p:sp>
      <p:sp>
        <p:nvSpPr>
          <p:cNvPr id="4" name="object 4"/>
          <p:cNvSpPr txBox="1"/>
          <p:nvPr/>
        </p:nvSpPr>
        <p:spPr>
          <a:xfrm>
            <a:off x="4905419" y="1218387"/>
            <a:ext cx="3865879" cy="23723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Need to take </a:t>
            </a:r>
            <a:r>
              <a:rPr sz="1400" dirty="0">
                <a:solidFill>
                  <a:srgbClr val="595959"/>
                </a:solidFill>
                <a:latin typeface="Arial"/>
                <a:cs typeface="Arial"/>
              </a:rPr>
              <a:t>care</a:t>
            </a:r>
            <a:r>
              <a:rPr sz="1400" spc="-15" dirty="0">
                <a:solidFill>
                  <a:srgbClr val="595959"/>
                </a:solidFill>
                <a:latin typeface="Arial"/>
                <a:cs typeface="Arial"/>
              </a:rPr>
              <a:t> </a:t>
            </a:r>
            <a:r>
              <a:rPr sz="1400" spc="-5" dirty="0">
                <a:solidFill>
                  <a:srgbClr val="595959"/>
                </a:solidFill>
                <a:latin typeface="Arial"/>
                <a:cs typeface="Arial"/>
              </a:rPr>
              <a:t>of:</a:t>
            </a:r>
            <a:endParaRPr sz="1400">
              <a:latin typeface="Arial"/>
              <a:cs typeface="Arial"/>
            </a:endParaRPr>
          </a:p>
          <a:p>
            <a:pPr>
              <a:lnSpc>
                <a:spcPct val="100000"/>
              </a:lnSpc>
              <a:spcBef>
                <a:spcPts val="5"/>
              </a:spcBef>
            </a:pPr>
            <a:endParaRPr sz="1600">
              <a:latin typeface="Arial"/>
              <a:cs typeface="Arial"/>
            </a:endParaRPr>
          </a:p>
          <a:p>
            <a:pPr marL="469900" indent="-336550">
              <a:lnSpc>
                <a:spcPct val="100000"/>
              </a:lnSpc>
              <a:buChar char="●"/>
              <a:tabLst>
                <a:tab pos="469265" algn="l"/>
                <a:tab pos="469900" algn="l"/>
              </a:tabLst>
            </a:pPr>
            <a:r>
              <a:rPr sz="1400" dirty="0">
                <a:solidFill>
                  <a:srgbClr val="595959"/>
                </a:solidFill>
                <a:latin typeface="Arial"/>
                <a:cs typeface="Arial"/>
              </a:rPr>
              <a:t>state</a:t>
            </a:r>
            <a:r>
              <a:rPr sz="1400" spc="-10" dirty="0">
                <a:solidFill>
                  <a:srgbClr val="595959"/>
                </a:solidFill>
                <a:latin typeface="Arial"/>
                <a:cs typeface="Arial"/>
              </a:rPr>
              <a:t> </a:t>
            </a:r>
            <a:r>
              <a:rPr sz="1400" dirty="0">
                <a:solidFill>
                  <a:srgbClr val="595959"/>
                </a:solidFill>
                <a:latin typeface="Arial"/>
                <a:cs typeface="Arial"/>
              </a:rPr>
              <a:t>versioning</a:t>
            </a:r>
            <a:endParaRPr sz="1400">
              <a:latin typeface="Arial"/>
              <a:cs typeface="Arial"/>
            </a:endParaRPr>
          </a:p>
          <a:p>
            <a:pPr marL="469900" indent="-336550">
              <a:lnSpc>
                <a:spcPct val="100000"/>
              </a:lnSpc>
              <a:spcBef>
                <a:spcPts val="270"/>
              </a:spcBef>
              <a:buChar char="●"/>
              <a:tabLst>
                <a:tab pos="469265" algn="l"/>
                <a:tab pos="469900" algn="l"/>
              </a:tabLst>
            </a:pPr>
            <a:r>
              <a:rPr sz="1400" dirty="0">
                <a:solidFill>
                  <a:srgbClr val="595959"/>
                </a:solidFill>
                <a:latin typeface="Arial"/>
                <a:cs typeface="Arial"/>
              </a:rPr>
              <a:t>state</a:t>
            </a:r>
            <a:r>
              <a:rPr sz="1400" spc="-10" dirty="0">
                <a:solidFill>
                  <a:srgbClr val="595959"/>
                </a:solidFill>
                <a:latin typeface="Arial"/>
                <a:cs typeface="Arial"/>
              </a:rPr>
              <a:t> </a:t>
            </a:r>
            <a:r>
              <a:rPr sz="1400" spc="-5" dirty="0">
                <a:solidFill>
                  <a:srgbClr val="595959"/>
                </a:solidFill>
                <a:latin typeface="Arial"/>
                <a:cs typeface="Arial"/>
              </a:rPr>
              <a:t>locking</a:t>
            </a:r>
            <a:endParaRPr sz="1400">
              <a:latin typeface="Arial"/>
              <a:cs typeface="Arial"/>
            </a:endParaRPr>
          </a:p>
          <a:p>
            <a:pPr>
              <a:lnSpc>
                <a:spcPct val="100000"/>
              </a:lnSpc>
              <a:spcBef>
                <a:spcPts val="5"/>
              </a:spcBef>
            </a:pPr>
            <a:endParaRPr sz="1600">
              <a:latin typeface="Arial"/>
              <a:cs typeface="Arial"/>
            </a:endParaRPr>
          </a:p>
          <a:p>
            <a:pPr marL="12700">
              <a:lnSpc>
                <a:spcPct val="100000"/>
              </a:lnSpc>
            </a:pPr>
            <a:r>
              <a:rPr sz="1400" spc="-5" dirty="0">
                <a:solidFill>
                  <a:srgbClr val="595959"/>
                </a:solidFill>
                <a:latin typeface="Courier New"/>
                <a:cs typeface="Courier New"/>
              </a:rPr>
              <a:t>terraform</a:t>
            </a:r>
            <a:r>
              <a:rPr sz="1400" spc="-10"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a:p>
            <a:pPr marL="225425">
              <a:lnSpc>
                <a:spcPct val="100000"/>
              </a:lnSpc>
              <a:spcBef>
                <a:spcPts val="270"/>
              </a:spcBef>
            </a:pPr>
            <a:r>
              <a:rPr sz="1400" spc="-5" dirty="0">
                <a:solidFill>
                  <a:srgbClr val="595959"/>
                </a:solidFill>
                <a:latin typeface="Courier New"/>
                <a:cs typeface="Courier New"/>
              </a:rPr>
              <a:t>backend "local"</a:t>
            </a:r>
            <a:r>
              <a:rPr sz="1400" spc="-15"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a:p>
            <a:pPr marL="438784">
              <a:lnSpc>
                <a:spcPct val="100000"/>
              </a:lnSpc>
              <a:spcBef>
                <a:spcPts val="270"/>
              </a:spcBef>
            </a:pPr>
            <a:r>
              <a:rPr sz="1400" spc="-5" dirty="0">
                <a:solidFill>
                  <a:srgbClr val="595959"/>
                </a:solidFill>
                <a:latin typeface="Courier New"/>
                <a:cs typeface="Courier New"/>
              </a:rPr>
              <a:t>path </a:t>
            </a:r>
            <a:r>
              <a:rPr sz="1400" dirty="0">
                <a:solidFill>
                  <a:srgbClr val="595959"/>
                </a:solidFill>
                <a:latin typeface="Courier New"/>
                <a:cs typeface="Courier New"/>
              </a:rPr>
              <a:t>=</a:t>
            </a:r>
            <a:r>
              <a:rPr sz="1400" spc="-90" dirty="0">
                <a:solidFill>
                  <a:srgbClr val="595959"/>
                </a:solidFill>
                <a:latin typeface="Courier New"/>
                <a:cs typeface="Courier New"/>
              </a:rPr>
              <a:t> </a:t>
            </a:r>
            <a:r>
              <a:rPr sz="1400" spc="-5" dirty="0">
                <a:solidFill>
                  <a:srgbClr val="595959"/>
                </a:solidFill>
                <a:latin typeface="Courier New"/>
                <a:cs typeface="Courier New"/>
              </a:rPr>
              <a:t>"state/terraform.tfstate"</a:t>
            </a:r>
            <a:endParaRPr sz="1400">
              <a:latin typeface="Courier New"/>
              <a:cs typeface="Courier New"/>
            </a:endParaRPr>
          </a:p>
          <a:p>
            <a:pPr marL="225425">
              <a:lnSpc>
                <a:spcPct val="100000"/>
              </a:lnSpc>
              <a:spcBef>
                <a:spcPts val="270"/>
              </a:spcBef>
            </a:pPr>
            <a:r>
              <a:rPr sz="1400" dirty="0">
                <a:solidFill>
                  <a:srgbClr val="595959"/>
                </a:solidFill>
                <a:latin typeface="Courier New"/>
                <a:cs typeface="Courier New"/>
              </a:rPr>
              <a:t>}</a:t>
            </a:r>
            <a:endParaRPr sz="1400">
              <a:latin typeface="Courier New"/>
              <a:cs typeface="Courier New"/>
            </a:endParaRPr>
          </a:p>
          <a:p>
            <a:pPr marL="12700">
              <a:lnSpc>
                <a:spcPct val="100000"/>
              </a:lnSpc>
              <a:spcBef>
                <a:spcPts val="270"/>
              </a:spcBef>
            </a:pPr>
            <a:r>
              <a:rPr sz="1400" dirty="0">
                <a:solidFill>
                  <a:srgbClr val="595959"/>
                </a:solidFill>
                <a:latin typeface="Courier New"/>
                <a:cs typeface="Courier New"/>
              </a:rPr>
              <a:t>}</a:t>
            </a:r>
            <a:endParaRPr sz="1400">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634104" cy="452120"/>
          </a:xfrm>
          <a:prstGeom prst="rect">
            <a:avLst/>
          </a:prstGeom>
        </p:spPr>
        <p:txBody>
          <a:bodyPr vert="horz" wrap="square" lIns="0" tIns="12700" rIns="0" bIns="0" rtlCol="0">
            <a:spAutoFit/>
          </a:bodyPr>
          <a:lstStyle/>
          <a:p>
            <a:pPr marL="12700">
              <a:lnSpc>
                <a:spcPct val="100000"/>
              </a:lnSpc>
              <a:spcBef>
                <a:spcPts val="100"/>
              </a:spcBef>
            </a:pPr>
            <a:r>
              <a:rPr sz="2800" spc="-5" dirty="0"/>
              <a:t>Terraform </a:t>
            </a:r>
            <a:r>
              <a:rPr sz="2800" dirty="0"/>
              <a:t>- </a:t>
            </a:r>
            <a:r>
              <a:rPr sz="2800" spc="-5" dirty="0"/>
              <a:t>let’s</a:t>
            </a:r>
            <a:r>
              <a:rPr sz="2800" spc="-100" dirty="0"/>
              <a:t> </a:t>
            </a:r>
            <a:r>
              <a:rPr sz="2800" spc="-5" dirty="0"/>
              <a:t>install!</a:t>
            </a:r>
            <a:endParaRPr sz="2800"/>
          </a:p>
        </p:txBody>
      </p:sp>
      <p:sp>
        <p:nvSpPr>
          <p:cNvPr id="3" name="object 3"/>
          <p:cNvSpPr txBox="1"/>
          <p:nvPr/>
        </p:nvSpPr>
        <p:spPr>
          <a:xfrm>
            <a:off x="505992" y="1184098"/>
            <a:ext cx="2455545" cy="5207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AWSCLI</a:t>
            </a:r>
            <a:endParaRPr sz="1400">
              <a:latin typeface="Arial"/>
              <a:cs typeface="Arial"/>
            </a:endParaRPr>
          </a:p>
          <a:p>
            <a:pPr marL="348615" indent="-336550">
              <a:lnSpc>
                <a:spcPct val="100000"/>
              </a:lnSpc>
              <a:spcBef>
                <a:spcPts val="270"/>
              </a:spcBef>
              <a:buClr>
                <a:srgbClr val="595959"/>
              </a:buClr>
              <a:buChar char="●"/>
              <a:tabLst>
                <a:tab pos="347980" algn="l"/>
                <a:tab pos="349250" algn="l"/>
              </a:tabLst>
            </a:pPr>
            <a:r>
              <a:rPr sz="1400" u="heavy" spc="-5" dirty="0">
                <a:solidFill>
                  <a:srgbClr val="0097A7"/>
                </a:solidFill>
                <a:uFill>
                  <a:solidFill>
                    <a:srgbClr val="0097A7"/>
                  </a:solidFill>
                </a:uFill>
                <a:latin typeface="Arial"/>
                <a:cs typeface="Arial"/>
                <a:hlinkClick r:id="rId2"/>
              </a:rPr>
              <a:t>https://terraform.io</a:t>
            </a:r>
            <a:r>
              <a:rPr sz="1400" spc="-70" dirty="0">
                <a:solidFill>
                  <a:srgbClr val="0097A7"/>
                </a:solidFill>
                <a:latin typeface="Arial"/>
                <a:cs typeface="Arial"/>
                <a:hlinkClick r:id="rId2"/>
              </a:rPr>
              <a:t> </a:t>
            </a:r>
            <a:r>
              <a:rPr sz="1400" dirty="0">
                <a:solidFill>
                  <a:srgbClr val="595959"/>
                </a:solidFill>
                <a:latin typeface="Arial"/>
                <a:cs typeface="Arial"/>
              </a:rPr>
              <a:t>(0.11.x)</a:t>
            </a:r>
            <a:endParaRPr sz="1400">
              <a:latin typeface="Arial"/>
              <a:cs typeface="Arial"/>
            </a:endParaRPr>
          </a:p>
        </p:txBody>
      </p:sp>
      <p:sp>
        <p:nvSpPr>
          <p:cNvPr id="4" name="object 4"/>
          <p:cNvSpPr txBox="1"/>
          <p:nvPr/>
        </p:nvSpPr>
        <p:spPr>
          <a:xfrm>
            <a:off x="4905419" y="1184098"/>
            <a:ext cx="3275965" cy="2006600"/>
          </a:xfrm>
          <a:prstGeom prst="rect">
            <a:avLst/>
          </a:prstGeom>
        </p:spPr>
        <p:txBody>
          <a:bodyPr vert="horz" wrap="square" lIns="0" tIns="46990" rIns="0" bIns="0" rtlCol="0">
            <a:spAutoFit/>
          </a:bodyPr>
          <a:lstStyle/>
          <a:p>
            <a:pPr marL="12700">
              <a:lnSpc>
                <a:spcPct val="100000"/>
              </a:lnSpc>
              <a:spcBef>
                <a:spcPts val="370"/>
              </a:spcBef>
            </a:pPr>
            <a:r>
              <a:rPr sz="1400" dirty="0">
                <a:solidFill>
                  <a:srgbClr val="595959"/>
                </a:solidFill>
                <a:latin typeface="Arial"/>
                <a:cs typeface="Arial"/>
              </a:rPr>
              <a:t>$ </a:t>
            </a:r>
            <a:r>
              <a:rPr sz="1400" spc="-5" dirty="0">
                <a:solidFill>
                  <a:srgbClr val="595959"/>
                </a:solidFill>
                <a:latin typeface="Arial"/>
                <a:cs typeface="Arial"/>
              </a:rPr>
              <a:t>export</a:t>
            </a:r>
            <a:r>
              <a:rPr sz="1400" spc="-20" dirty="0">
                <a:solidFill>
                  <a:srgbClr val="595959"/>
                </a:solidFill>
                <a:latin typeface="Arial"/>
                <a:cs typeface="Arial"/>
              </a:rPr>
              <a:t> </a:t>
            </a:r>
            <a:r>
              <a:rPr sz="1400" spc="-5" dirty="0">
                <a:solidFill>
                  <a:srgbClr val="595959"/>
                </a:solidFill>
                <a:latin typeface="Arial"/>
                <a:cs typeface="Arial"/>
              </a:rPr>
              <a:t>AWS_PROFILE=blah</a:t>
            </a:r>
            <a:endParaRPr sz="1400">
              <a:latin typeface="Arial"/>
              <a:cs typeface="Arial"/>
            </a:endParaRPr>
          </a:p>
          <a:p>
            <a:pPr marL="12700">
              <a:lnSpc>
                <a:spcPct val="100000"/>
              </a:lnSpc>
              <a:spcBef>
                <a:spcPts val="270"/>
              </a:spcBef>
            </a:pPr>
            <a:r>
              <a:rPr sz="1400" dirty="0">
                <a:solidFill>
                  <a:srgbClr val="595959"/>
                </a:solidFill>
                <a:latin typeface="Arial"/>
                <a:cs typeface="Arial"/>
              </a:rPr>
              <a:t>$ </a:t>
            </a:r>
            <a:r>
              <a:rPr sz="1400" spc="-5" dirty="0">
                <a:solidFill>
                  <a:srgbClr val="595959"/>
                </a:solidFill>
                <a:latin typeface="Arial"/>
                <a:cs typeface="Arial"/>
              </a:rPr>
              <a:t>export</a:t>
            </a:r>
            <a:r>
              <a:rPr sz="1400" spc="-85" dirty="0">
                <a:solidFill>
                  <a:srgbClr val="595959"/>
                </a:solidFill>
                <a:latin typeface="Arial"/>
                <a:cs typeface="Arial"/>
              </a:rPr>
              <a:t> </a:t>
            </a:r>
            <a:r>
              <a:rPr sz="1400" spc="-5" dirty="0">
                <a:solidFill>
                  <a:srgbClr val="595959"/>
                </a:solidFill>
                <a:latin typeface="Arial"/>
                <a:cs typeface="Arial"/>
              </a:rPr>
              <a:t>PATH=$PATH:/path/to/terraform</a:t>
            </a:r>
            <a:endParaRPr sz="1400">
              <a:latin typeface="Arial"/>
              <a:cs typeface="Arial"/>
            </a:endParaRPr>
          </a:p>
          <a:p>
            <a:pPr>
              <a:lnSpc>
                <a:spcPct val="100000"/>
              </a:lnSpc>
              <a:spcBef>
                <a:spcPts val="35"/>
              </a:spcBef>
            </a:pPr>
            <a:endParaRPr sz="1900">
              <a:latin typeface="Arial"/>
              <a:cs typeface="Arial"/>
            </a:endParaRPr>
          </a:p>
          <a:p>
            <a:pPr marL="12700">
              <a:lnSpc>
                <a:spcPct val="100000"/>
              </a:lnSpc>
            </a:pPr>
            <a:r>
              <a:rPr sz="1400" dirty="0">
                <a:solidFill>
                  <a:srgbClr val="595959"/>
                </a:solidFill>
                <a:latin typeface="Arial"/>
                <a:cs typeface="Arial"/>
              </a:rPr>
              <a:t>$ </a:t>
            </a:r>
            <a:r>
              <a:rPr sz="1400" spc="-5" dirty="0">
                <a:solidFill>
                  <a:srgbClr val="595959"/>
                </a:solidFill>
                <a:latin typeface="Arial"/>
                <a:cs typeface="Arial"/>
              </a:rPr>
              <a:t>terraform</a:t>
            </a:r>
            <a:r>
              <a:rPr sz="1400" spc="-15" dirty="0">
                <a:solidFill>
                  <a:srgbClr val="595959"/>
                </a:solidFill>
                <a:latin typeface="Arial"/>
                <a:cs typeface="Arial"/>
              </a:rPr>
              <a:t> </a:t>
            </a:r>
            <a:r>
              <a:rPr sz="1400" spc="-5" dirty="0">
                <a:solidFill>
                  <a:srgbClr val="595959"/>
                </a:solidFill>
                <a:latin typeface="Arial"/>
                <a:cs typeface="Arial"/>
              </a:rPr>
              <a:t>init</a:t>
            </a:r>
            <a:endParaRPr sz="1400">
              <a:latin typeface="Arial"/>
              <a:cs typeface="Arial"/>
            </a:endParaRPr>
          </a:p>
          <a:p>
            <a:pPr marL="12700">
              <a:lnSpc>
                <a:spcPct val="100000"/>
              </a:lnSpc>
              <a:spcBef>
                <a:spcPts val="270"/>
              </a:spcBef>
            </a:pPr>
            <a:r>
              <a:rPr sz="1400" dirty="0">
                <a:solidFill>
                  <a:srgbClr val="595959"/>
                </a:solidFill>
                <a:latin typeface="Arial"/>
                <a:cs typeface="Arial"/>
              </a:rPr>
              <a:t>$ </a:t>
            </a:r>
            <a:r>
              <a:rPr sz="1400" spc="-5" dirty="0">
                <a:solidFill>
                  <a:srgbClr val="595959"/>
                </a:solidFill>
                <a:latin typeface="Arial"/>
                <a:cs typeface="Arial"/>
              </a:rPr>
              <a:t>terraform</a:t>
            </a:r>
            <a:r>
              <a:rPr sz="1400" spc="-15" dirty="0">
                <a:solidFill>
                  <a:srgbClr val="595959"/>
                </a:solidFill>
                <a:latin typeface="Arial"/>
                <a:cs typeface="Arial"/>
              </a:rPr>
              <a:t> </a:t>
            </a:r>
            <a:r>
              <a:rPr sz="1400" spc="-5" dirty="0">
                <a:solidFill>
                  <a:srgbClr val="595959"/>
                </a:solidFill>
                <a:latin typeface="Arial"/>
                <a:cs typeface="Arial"/>
              </a:rPr>
              <a:t>plan</a:t>
            </a:r>
            <a:endParaRPr sz="1400">
              <a:latin typeface="Arial"/>
              <a:cs typeface="Arial"/>
            </a:endParaRPr>
          </a:p>
          <a:p>
            <a:pPr marL="12700">
              <a:lnSpc>
                <a:spcPct val="100000"/>
              </a:lnSpc>
              <a:spcBef>
                <a:spcPts val="270"/>
              </a:spcBef>
            </a:pPr>
            <a:r>
              <a:rPr sz="1400" dirty="0">
                <a:solidFill>
                  <a:srgbClr val="595959"/>
                </a:solidFill>
                <a:latin typeface="Arial"/>
                <a:cs typeface="Arial"/>
              </a:rPr>
              <a:t>$ </a:t>
            </a:r>
            <a:r>
              <a:rPr sz="1400" spc="-5" dirty="0">
                <a:solidFill>
                  <a:srgbClr val="595959"/>
                </a:solidFill>
                <a:latin typeface="Arial"/>
                <a:cs typeface="Arial"/>
              </a:rPr>
              <a:t>terraform</a:t>
            </a:r>
            <a:r>
              <a:rPr sz="1400" spc="-15" dirty="0">
                <a:solidFill>
                  <a:srgbClr val="595959"/>
                </a:solidFill>
                <a:latin typeface="Arial"/>
                <a:cs typeface="Arial"/>
              </a:rPr>
              <a:t> </a:t>
            </a:r>
            <a:r>
              <a:rPr sz="1400" spc="-5" dirty="0">
                <a:solidFill>
                  <a:srgbClr val="595959"/>
                </a:solidFill>
                <a:latin typeface="Arial"/>
                <a:cs typeface="Arial"/>
              </a:rPr>
              <a:t>fmt</a:t>
            </a:r>
            <a:endParaRPr sz="1400">
              <a:latin typeface="Arial"/>
              <a:cs typeface="Arial"/>
            </a:endParaRPr>
          </a:p>
          <a:p>
            <a:pPr>
              <a:lnSpc>
                <a:spcPct val="100000"/>
              </a:lnSpc>
              <a:spcBef>
                <a:spcPts val="35"/>
              </a:spcBef>
            </a:pPr>
            <a:endParaRPr sz="1900">
              <a:latin typeface="Arial"/>
              <a:cs typeface="Arial"/>
            </a:endParaRPr>
          </a:p>
          <a:p>
            <a:pPr marL="12700">
              <a:lnSpc>
                <a:spcPct val="100000"/>
              </a:lnSpc>
            </a:pPr>
            <a:r>
              <a:rPr sz="1400" dirty="0">
                <a:solidFill>
                  <a:srgbClr val="595959"/>
                </a:solidFill>
                <a:latin typeface="Arial"/>
                <a:cs typeface="Arial"/>
              </a:rPr>
              <a:t>$ </a:t>
            </a:r>
            <a:r>
              <a:rPr sz="1400" spc="-5" dirty="0">
                <a:solidFill>
                  <a:srgbClr val="595959"/>
                </a:solidFill>
                <a:latin typeface="Arial"/>
                <a:cs typeface="Arial"/>
              </a:rPr>
              <a:t>terraform</a:t>
            </a:r>
            <a:r>
              <a:rPr sz="1400" spc="-15" dirty="0">
                <a:solidFill>
                  <a:srgbClr val="595959"/>
                </a:solidFill>
                <a:latin typeface="Arial"/>
                <a:cs typeface="Arial"/>
              </a:rPr>
              <a:t> </a:t>
            </a:r>
            <a:r>
              <a:rPr sz="1400" spc="-5" dirty="0">
                <a:solidFill>
                  <a:srgbClr val="595959"/>
                </a:solidFill>
                <a:latin typeface="Arial"/>
                <a:cs typeface="Arial"/>
              </a:rPr>
              <a:t>apply</a:t>
            </a:r>
            <a:endParaRPr sz="1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589270" cy="452120"/>
          </a:xfrm>
          <a:prstGeom prst="rect">
            <a:avLst/>
          </a:prstGeom>
        </p:spPr>
        <p:txBody>
          <a:bodyPr vert="horz" wrap="square" lIns="0" tIns="12700" rIns="0" bIns="0" rtlCol="0">
            <a:spAutoFit/>
          </a:bodyPr>
          <a:lstStyle/>
          <a:p>
            <a:pPr marL="12700">
              <a:lnSpc>
                <a:spcPct val="100000"/>
              </a:lnSpc>
              <a:spcBef>
                <a:spcPts val="100"/>
              </a:spcBef>
            </a:pPr>
            <a:r>
              <a:rPr sz="2800" spc="-5" dirty="0"/>
              <a:t>Terraform </a:t>
            </a:r>
            <a:r>
              <a:rPr sz="2800" dirty="0"/>
              <a:t>- </a:t>
            </a:r>
            <a:r>
              <a:rPr sz="2800" spc="-10" dirty="0"/>
              <a:t>VPC </a:t>
            </a:r>
            <a:r>
              <a:rPr sz="2800" spc="-5" dirty="0"/>
              <a:t>and basic</a:t>
            </a:r>
            <a:r>
              <a:rPr sz="2800" spc="-90" dirty="0"/>
              <a:t> </a:t>
            </a:r>
            <a:r>
              <a:rPr sz="2800" dirty="0"/>
              <a:t>subnets</a:t>
            </a:r>
            <a:endParaRPr sz="2800"/>
          </a:p>
        </p:txBody>
      </p:sp>
      <p:sp>
        <p:nvSpPr>
          <p:cNvPr id="3" name="object 3"/>
          <p:cNvSpPr txBox="1"/>
          <p:nvPr/>
        </p:nvSpPr>
        <p:spPr>
          <a:xfrm>
            <a:off x="505992" y="1184098"/>
            <a:ext cx="2444115" cy="17589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dirty="0">
                <a:solidFill>
                  <a:srgbClr val="595959"/>
                </a:solidFill>
                <a:latin typeface="Arial"/>
                <a:cs typeface="Arial"/>
              </a:rPr>
              <a:t>Multi</a:t>
            </a:r>
            <a:r>
              <a:rPr sz="1400" spc="-10" dirty="0">
                <a:solidFill>
                  <a:srgbClr val="595959"/>
                </a:solidFill>
                <a:latin typeface="Arial"/>
                <a:cs typeface="Arial"/>
              </a:rPr>
              <a:t> </a:t>
            </a:r>
            <a:r>
              <a:rPr sz="1400" spc="-5" dirty="0">
                <a:solidFill>
                  <a:srgbClr val="595959"/>
                </a:solidFill>
                <a:latin typeface="Arial"/>
                <a:cs typeface="Arial"/>
              </a:rPr>
              <a:t>AZ</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Public and private</a:t>
            </a:r>
            <a:r>
              <a:rPr sz="1400" spc="-80" dirty="0">
                <a:solidFill>
                  <a:srgbClr val="595959"/>
                </a:solidFill>
                <a:latin typeface="Arial"/>
                <a:cs typeface="Arial"/>
              </a:rPr>
              <a:t> </a:t>
            </a:r>
            <a:r>
              <a:rPr sz="1400" dirty="0">
                <a:solidFill>
                  <a:srgbClr val="595959"/>
                </a:solidFill>
                <a:latin typeface="Arial"/>
                <a:cs typeface="Arial"/>
              </a:rPr>
              <a:t>subnets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NAT</a:t>
            </a:r>
            <a:r>
              <a:rPr sz="1400" spc="-10" dirty="0">
                <a:solidFill>
                  <a:srgbClr val="595959"/>
                </a:solidFill>
                <a:latin typeface="Arial"/>
                <a:cs typeface="Arial"/>
              </a:rPr>
              <a:t> </a:t>
            </a:r>
            <a:r>
              <a:rPr sz="1400" spc="-5" dirty="0">
                <a:solidFill>
                  <a:srgbClr val="595959"/>
                </a:solidFill>
                <a:latin typeface="Arial"/>
                <a:cs typeface="Arial"/>
              </a:rPr>
              <a:t>gateway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Internet</a:t>
            </a:r>
            <a:r>
              <a:rPr sz="1400" spc="-15" dirty="0">
                <a:solidFill>
                  <a:srgbClr val="595959"/>
                </a:solidFill>
                <a:latin typeface="Arial"/>
                <a:cs typeface="Arial"/>
              </a:rPr>
              <a:t> </a:t>
            </a:r>
            <a:r>
              <a:rPr sz="1400" spc="-5" dirty="0">
                <a:solidFill>
                  <a:srgbClr val="595959"/>
                </a:solidFill>
                <a:latin typeface="Arial"/>
                <a:cs typeface="Arial"/>
              </a:rPr>
              <a:t>gateway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Endpoints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Route</a:t>
            </a:r>
            <a:r>
              <a:rPr sz="1400" spc="-10" dirty="0">
                <a:solidFill>
                  <a:srgbClr val="595959"/>
                </a:solidFill>
                <a:latin typeface="Arial"/>
                <a:cs typeface="Arial"/>
              </a:rPr>
              <a:t> </a:t>
            </a:r>
            <a:r>
              <a:rPr sz="1400" spc="-5" dirty="0">
                <a:solidFill>
                  <a:srgbClr val="595959"/>
                </a:solidFill>
                <a:latin typeface="Arial"/>
                <a:cs typeface="Arial"/>
              </a:rPr>
              <a:t>tables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Network</a:t>
            </a:r>
            <a:r>
              <a:rPr sz="1400" spc="-10" dirty="0">
                <a:solidFill>
                  <a:srgbClr val="595959"/>
                </a:solidFill>
                <a:latin typeface="Arial"/>
                <a:cs typeface="Arial"/>
              </a:rPr>
              <a:t> </a:t>
            </a:r>
            <a:r>
              <a:rPr sz="1400" spc="-5" dirty="0">
                <a:solidFill>
                  <a:srgbClr val="595959"/>
                </a:solidFill>
                <a:latin typeface="Arial"/>
                <a:cs typeface="Arial"/>
              </a:rPr>
              <a:t>ACLs</a:t>
            </a:r>
            <a:endParaRPr sz="1400">
              <a:latin typeface="Arial"/>
              <a:cs typeface="Arial"/>
            </a:endParaRPr>
          </a:p>
        </p:txBody>
      </p:sp>
      <p:sp>
        <p:nvSpPr>
          <p:cNvPr id="4" name="object 4"/>
          <p:cNvSpPr/>
          <p:nvPr/>
        </p:nvSpPr>
        <p:spPr>
          <a:xfrm>
            <a:off x="4311591" y="1017722"/>
            <a:ext cx="4832390" cy="409651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3024" y="4824897"/>
            <a:ext cx="3633470" cy="147320"/>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D8D8D8"/>
                </a:solidFill>
                <a:latin typeface="Arial"/>
                <a:cs typeface="Arial"/>
              </a:rPr>
              <a:t>https://randops.org/2016/11/29/quick-vpc-reference-configuration-for-scenario-2/</a:t>
            </a:r>
            <a:endParaRPr sz="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83319" y="384724"/>
            <a:ext cx="422909" cy="2750185"/>
          </a:xfrm>
          <a:prstGeom prst="rect">
            <a:avLst/>
          </a:prstGeom>
        </p:spPr>
        <p:txBody>
          <a:bodyPr vert="vert" wrap="square" lIns="0" tIns="0" rIns="0" bIns="0" rtlCol="0">
            <a:spAutoFit/>
          </a:bodyPr>
          <a:lstStyle/>
          <a:p>
            <a:pPr marL="12700">
              <a:lnSpc>
                <a:spcPts val="3195"/>
              </a:lnSpc>
            </a:pPr>
            <a:r>
              <a:rPr sz="2800" spc="-10" dirty="0">
                <a:latin typeface="Arial"/>
                <a:cs typeface="Arial"/>
              </a:rPr>
              <a:t>AWS</a:t>
            </a:r>
            <a:r>
              <a:rPr sz="2800" spc="-85" dirty="0">
                <a:latin typeface="Arial"/>
                <a:cs typeface="Arial"/>
              </a:rPr>
              <a:t> </a:t>
            </a:r>
            <a:r>
              <a:rPr sz="2800" spc="-5" dirty="0">
                <a:latin typeface="Arial"/>
                <a:cs typeface="Arial"/>
              </a:rPr>
              <a:t>architecting</a:t>
            </a:r>
            <a:endParaRPr sz="2800">
              <a:latin typeface="Arial"/>
              <a:cs typeface="Arial"/>
            </a:endParaRPr>
          </a:p>
        </p:txBody>
      </p:sp>
      <p:sp>
        <p:nvSpPr>
          <p:cNvPr id="3" name="object 3"/>
          <p:cNvSpPr/>
          <p:nvPr/>
        </p:nvSpPr>
        <p:spPr>
          <a:xfrm>
            <a:off x="152410" y="1295534"/>
            <a:ext cx="3973366" cy="65528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3035" y="67945"/>
            <a:ext cx="11176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CCCCCC"/>
                </a:solidFill>
                <a:latin typeface="Arial"/>
                <a:cs typeface="Arial"/>
              </a:rPr>
              <a:t>Source: unknown</a:t>
            </a:r>
            <a:r>
              <a:rPr sz="1000" spc="-75" dirty="0">
                <a:solidFill>
                  <a:srgbClr val="CCCCCC"/>
                </a:solidFill>
                <a:latin typeface="Arial"/>
                <a:cs typeface="Arial"/>
              </a:rPr>
              <a:t> </a:t>
            </a:r>
            <a:r>
              <a:rPr sz="1000" spc="-5" dirty="0">
                <a:solidFill>
                  <a:srgbClr val="CCCCCC"/>
                </a:solidFill>
                <a:latin typeface="Arial"/>
                <a:cs typeface="Arial"/>
              </a:rPr>
              <a:t>:(</a:t>
            </a:r>
            <a:endParaRPr sz="1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7190105" cy="452120"/>
          </a:xfrm>
          <a:prstGeom prst="rect">
            <a:avLst/>
          </a:prstGeom>
        </p:spPr>
        <p:txBody>
          <a:bodyPr vert="horz" wrap="square" lIns="0" tIns="12700" rIns="0" bIns="0" rtlCol="0">
            <a:spAutoFit/>
          </a:bodyPr>
          <a:lstStyle/>
          <a:p>
            <a:pPr marL="12700">
              <a:lnSpc>
                <a:spcPct val="100000"/>
              </a:lnSpc>
              <a:spcBef>
                <a:spcPts val="100"/>
              </a:spcBef>
            </a:pPr>
            <a:r>
              <a:rPr sz="2800" spc="-5" dirty="0"/>
              <a:t>Terraform </a:t>
            </a:r>
            <a:r>
              <a:rPr sz="2800" dirty="0"/>
              <a:t>- </a:t>
            </a:r>
            <a:r>
              <a:rPr sz="2800" spc="-5" dirty="0"/>
              <a:t>NAT gateways, internet</a:t>
            </a:r>
            <a:r>
              <a:rPr sz="2800" spc="-95" dirty="0"/>
              <a:t> </a:t>
            </a:r>
            <a:r>
              <a:rPr sz="2800" spc="-5" dirty="0"/>
              <a:t>gateways</a:t>
            </a:r>
            <a:endParaRPr sz="2800"/>
          </a:p>
        </p:txBody>
      </p:sp>
      <p:sp>
        <p:nvSpPr>
          <p:cNvPr id="3" name="object 3"/>
          <p:cNvSpPr txBox="1"/>
          <p:nvPr/>
        </p:nvSpPr>
        <p:spPr>
          <a:xfrm>
            <a:off x="505992" y="1184098"/>
            <a:ext cx="3569335" cy="10160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Internet gateway </a:t>
            </a:r>
            <a:r>
              <a:rPr sz="1400" dirty="0">
                <a:solidFill>
                  <a:srgbClr val="595959"/>
                </a:solidFill>
                <a:latin typeface="Arial"/>
                <a:cs typeface="Arial"/>
              </a:rPr>
              <a:t>connected </a:t>
            </a:r>
            <a:r>
              <a:rPr sz="1400" spc="-5" dirty="0">
                <a:solidFill>
                  <a:srgbClr val="595959"/>
                </a:solidFill>
                <a:latin typeface="Arial"/>
                <a:cs typeface="Arial"/>
              </a:rPr>
              <a:t>to </a:t>
            </a:r>
            <a:r>
              <a:rPr sz="1400" dirty="0">
                <a:solidFill>
                  <a:srgbClr val="595959"/>
                </a:solidFill>
                <a:latin typeface="Arial"/>
                <a:cs typeface="Arial"/>
              </a:rPr>
              <a:t>a</a:t>
            </a:r>
            <a:r>
              <a:rPr sz="1400" spc="-50" dirty="0">
                <a:solidFill>
                  <a:srgbClr val="595959"/>
                </a:solidFill>
                <a:latin typeface="Arial"/>
                <a:cs typeface="Arial"/>
              </a:rPr>
              <a:t> </a:t>
            </a:r>
            <a:r>
              <a:rPr sz="1400" spc="-5" dirty="0">
                <a:solidFill>
                  <a:srgbClr val="595959"/>
                </a:solidFill>
                <a:latin typeface="Arial"/>
                <a:cs typeface="Arial"/>
              </a:rPr>
              <a:t>VPC</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NAT gateways in </a:t>
            </a:r>
            <a:r>
              <a:rPr sz="1400" dirty="0">
                <a:solidFill>
                  <a:srgbClr val="595959"/>
                </a:solidFill>
                <a:latin typeface="Arial"/>
                <a:cs typeface="Arial"/>
              </a:rPr>
              <a:t>a </a:t>
            </a:r>
            <a:r>
              <a:rPr sz="1400" spc="-5" dirty="0">
                <a:solidFill>
                  <a:srgbClr val="595959"/>
                </a:solidFill>
                <a:latin typeface="Arial"/>
                <a:cs typeface="Arial"/>
              </a:rPr>
              <a:t>public</a:t>
            </a:r>
            <a:r>
              <a:rPr sz="1400" spc="-35" dirty="0">
                <a:solidFill>
                  <a:srgbClr val="595959"/>
                </a:solidFill>
                <a:latin typeface="Arial"/>
                <a:cs typeface="Arial"/>
              </a:rPr>
              <a:t> </a:t>
            </a:r>
            <a:r>
              <a:rPr sz="1400" spc="-5" dirty="0">
                <a:solidFill>
                  <a:srgbClr val="595959"/>
                </a:solidFill>
                <a:latin typeface="Arial"/>
                <a:cs typeface="Arial"/>
              </a:rPr>
              <a:t>network</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Route tables </a:t>
            </a:r>
            <a:r>
              <a:rPr sz="1400" dirty="0">
                <a:solidFill>
                  <a:srgbClr val="595959"/>
                </a:solidFill>
                <a:latin typeface="Arial"/>
                <a:cs typeface="Arial"/>
              </a:rPr>
              <a:t>must contain </a:t>
            </a:r>
            <a:r>
              <a:rPr sz="1400" spc="-5" dirty="0">
                <a:solidFill>
                  <a:srgbClr val="595959"/>
                </a:solidFill>
                <a:latin typeface="Arial"/>
                <a:cs typeface="Arial"/>
              </a:rPr>
              <a:t>IGW and</a:t>
            </a:r>
            <a:r>
              <a:rPr sz="1400" spc="-95" dirty="0">
                <a:solidFill>
                  <a:srgbClr val="595959"/>
                </a:solidFill>
                <a:latin typeface="Arial"/>
                <a:cs typeface="Arial"/>
              </a:rPr>
              <a:t> </a:t>
            </a:r>
            <a:r>
              <a:rPr sz="1400" spc="-5" dirty="0">
                <a:solidFill>
                  <a:srgbClr val="595959"/>
                </a:solidFill>
                <a:latin typeface="Arial"/>
                <a:cs typeface="Arial"/>
              </a:rPr>
              <a:t>NAT  GW</a:t>
            </a:r>
            <a:endParaRPr sz="1400">
              <a:latin typeface="Arial"/>
              <a:cs typeface="Arial"/>
            </a:endParaRPr>
          </a:p>
        </p:txBody>
      </p:sp>
      <p:sp>
        <p:nvSpPr>
          <p:cNvPr id="4" name="object 4"/>
          <p:cNvSpPr/>
          <p:nvPr/>
        </p:nvSpPr>
        <p:spPr>
          <a:xfrm>
            <a:off x="4311591" y="1017722"/>
            <a:ext cx="4832390" cy="40965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936490" cy="452120"/>
          </a:xfrm>
          <a:prstGeom prst="rect">
            <a:avLst/>
          </a:prstGeom>
        </p:spPr>
        <p:txBody>
          <a:bodyPr vert="horz" wrap="square" lIns="0" tIns="12700" rIns="0" bIns="0" rtlCol="0">
            <a:spAutoFit/>
          </a:bodyPr>
          <a:lstStyle/>
          <a:p>
            <a:pPr marL="12700">
              <a:lnSpc>
                <a:spcPct val="100000"/>
              </a:lnSpc>
              <a:spcBef>
                <a:spcPts val="100"/>
              </a:spcBef>
            </a:pPr>
            <a:r>
              <a:rPr sz="2800" spc="-5" dirty="0"/>
              <a:t>Terraform </a:t>
            </a:r>
            <a:r>
              <a:rPr sz="2800" dirty="0"/>
              <a:t>- </a:t>
            </a:r>
            <a:r>
              <a:rPr sz="2800" spc="-5" dirty="0"/>
              <a:t>basic </a:t>
            </a:r>
            <a:r>
              <a:rPr sz="2800" spc="-10" dirty="0"/>
              <a:t>EC2</a:t>
            </a:r>
            <a:r>
              <a:rPr sz="2800" spc="-100" dirty="0"/>
              <a:t> </a:t>
            </a:r>
            <a:r>
              <a:rPr sz="2800" spc="-5" dirty="0"/>
              <a:t>instance</a:t>
            </a:r>
            <a:endParaRPr sz="2800"/>
          </a:p>
        </p:txBody>
      </p:sp>
      <p:sp>
        <p:nvSpPr>
          <p:cNvPr id="3" name="object 3"/>
          <p:cNvSpPr txBox="1"/>
          <p:nvPr/>
        </p:nvSpPr>
        <p:spPr>
          <a:xfrm>
            <a:off x="505992" y="1184098"/>
            <a:ext cx="3390900" cy="10160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Single EC2 instance in </a:t>
            </a:r>
            <a:r>
              <a:rPr sz="1400" dirty="0">
                <a:solidFill>
                  <a:srgbClr val="595959"/>
                </a:solidFill>
                <a:latin typeface="Arial"/>
                <a:cs typeface="Arial"/>
              </a:rPr>
              <a:t>a </a:t>
            </a:r>
            <a:r>
              <a:rPr sz="1400" spc="-5" dirty="0">
                <a:solidFill>
                  <a:srgbClr val="595959"/>
                </a:solidFill>
                <a:latin typeface="Arial"/>
                <a:cs typeface="Arial"/>
              </a:rPr>
              <a:t>public</a:t>
            </a:r>
            <a:r>
              <a:rPr sz="1400" spc="-80" dirty="0">
                <a:solidFill>
                  <a:srgbClr val="595959"/>
                </a:solidFill>
                <a:latin typeface="Arial"/>
                <a:cs typeface="Arial"/>
              </a:rPr>
              <a:t> </a:t>
            </a:r>
            <a:r>
              <a:rPr sz="1400" dirty="0">
                <a:solidFill>
                  <a:srgbClr val="595959"/>
                </a:solidFill>
                <a:latin typeface="Arial"/>
                <a:cs typeface="Arial"/>
              </a:rPr>
              <a:t>subnet</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t2.micro</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SSH</a:t>
            </a:r>
            <a:r>
              <a:rPr sz="1400" spc="-10" dirty="0">
                <a:solidFill>
                  <a:srgbClr val="595959"/>
                </a:solidFill>
                <a:latin typeface="Arial"/>
                <a:cs typeface="Arial"/>
              </a:rPr>
              <a:t> </a:t>
            </a:r>
            <a:r>
              <a:rPr sz="1400" spc="-5" dirty="0">
                <a:solidFill>
                  <a:srgbClr val="595959"/>
                </a:solidFill>
                <a:latin typeface="Arial"/>
                <a:cs typeface="Arial"/>
              </a:rPr>
              <a:t>open</a:t>
            </a:r>
            <a:endParaRPr sz="1400">
              <a:latin typeface="Arial"/>
              <a:cs typeface="Arial"/>
            </a:endParaRPr>
          </a:p>
          <a:p>
            <a:pPr marL="348615" indent="-336550">
              <a:lnSpc>
                <a:spcPct val="100000"/>
              </a:lnSpc>
              <a:spcBef>
                <a:spcPts val="270"/>
              </a:spcBef>
              <a:buChar char="●"/>
              <a:tabLst>
                <a:tab pos="347980" algn="l"/>
                <a:tab pos="349250" algn="l"/>
              </a:tabLst>
            </a:pPr>
            <a:r>
              <a:rPr sz="1400" dirty="0">
                <a:solidFill>
                  <a:srgbClr val="595959"/>
                </a:solidFill>
                <a:latin typeface="Arial"/>
                <a:cs typeface="Arial"/>
              </a:rPr>
              <a:t>Must create </a:t>
            </a:r>
            <a:r>
              <a:rPr sz="1400" spc="-5" dirty="0">
                <a:solidFill>
                  <a:srgbClr val="595959"/>
                </a:solidFill>
                <a:latin typeface="Arial"/>
                <a:cs typeface="Arial"/>
              </a:rPr>
              <a:t>SSH </a:t>
            </a:r>
            <a:r>
              <a:rPr sz="1400" dirty="0">
                <a:solidFill>
                  <a:srgbClr val="595959"/>
                </a:solidFill>
                <a:latin typeface="Arial"/>
                <a:cs typeface="Arial"/>
              </a:rPr>
              <a:t>key </a:t>
            </a:r>
            <a:r>
              <a:rPr sz="1400" spc="-5" dirty="0">
                <a:solidFill>
                  <a:srgbClr val="595959"/>
                </a:solidFill>
                <a:latin typeface="Arial"/>
                <a:cs typeface="Arial"/>
              </a:rPr>
              <a:t>in</a:t>
            </a:r>
            <a:r>
              <a:rPr sz="1400" spc="-45" dirty="0">
                <a:solidFill>
                  <a:srgbClr val="595959"/>
                </a:solidFill>
                <a:latin typeface="Arial"/>
                <a:cs typeface="Arial"/>
              </a:rPr>
              <a:t> </a:t>
            </a:r>
            <a:r>
              <a:rPr sz="1400" spc="-5" dirty="0">
                <a:solidFill>
                  <a:srgbClr val="595959"/>
                </a:solidFill>
                <a:latin typeface="Arial"/>
                <a:cs typeface="Arial"/>
              </a:rPr>
              <a:t>AWS</a:t>
            </a:r>
            <a:endParaRPr sz="1400">
              <a:latin typeface="Arial"/>
              <a:cs typeface="Arial"/>
            </a:endParaRPr>
          </a:p>
        </p:txBody>
      </p:sp>
      <p:sp>
        <p:nvSpPr>
          <p:cNvPr id="4" name="object 4"/>
          <p:cNvSpPr txBox="1"/>
          <p:nvPr/>
        </p:nvSpPr>
        <p:spPr>
          <a:xfrm>
            <a:off x="4905419" y="1196163"/>
            <a:ext cx="3454400" cy="2330450"/>
          </a:xfrm>
          <a:prstGeom prst="rect">
            <a:avLst/>
          </a:prstGeom>
        </p:spPr>
        <p:txBody>
          <a:bodyPr vert="horz" wrap="square" lIns="0" tIns="37465" rIns="0" bIns="0" rtlCol="0">
            <a:spAutoFit/>
          </a:bodyPr>
          <a:lstStyle/>
          <a:p>
            <a:pPr marL="12700">
              <a:lnSpc>
                <a:spcPct val="100000"/>
              </a:lnSpc>
              <a:spcBef>
                <a:spcPts val="295"/>
              </a:spcBef>
            </a:pPr>
            <a:r>
              <a:rPr sz="900" spc="-5" dirty="0">
                <a:solidFill>
                  <a:srgbClr val="595959"/>
                </a:solidFill>
                <a:latin typeface="Courier New"/>
                <a:cs typeface="Courier New"/>
              </a:rPr>
              <a:t>resource "aws_instance" "ssh_host"</a:t>
            </a:r>
            <a:r>
              <a:rPr sz="900" spc="-20" dirty="0">
                <a:solidFill>
                  <a:srgbClr val="595959"/>
                </a:solidFill>
                <a:latin typeface="Courier New"/>
                <a:cs typeface="Courier New"/>
              </a:rPr>
              <a:t> </a:t>
            </a:r>
            <a:r>
              <a:rPr sz="900" dirty="0">
                <a:solidFill>
                  <a:srgbClr val="595959"/>
                </a:solidFill>
                <a:latin typeface="Courier New"/>
                <a:cs typeface="Courier New"/>
              </a:rPr>
              <a:t>{</a:t>
            </a:r>
            <a:endParaRPr sz="900">
              <a:latin typeface="Courier New"/>
              <a:cs typeface="Courier New"/>
            </a:endParaRPr>
          </a:p>
          <a:p>
            <a:pPr marL="149225" marR="622300">
              <a:lnSpc>
                <a:spcPct val="118100"/>
              </a:lnSpc>
              <a:tabLst>
                <a:tab pos="1109345" algn="l"/>
              </a:tabLst>
            </a:pPr>
            <a:r>
              <a:rPr sz="900" spc="-5" dirty="0">
                <a:solidFill>
                  <a:srgbClr val="595959"/>
                </a:solidFill>
                <a:latin typeface="Courier New"/>
                <a:cs typeface="Courier New"/>
              </a:rPr>
              <a:t>ami	</a:t>
            </a:r>
            <a:r>
              <a:rPr sz="900" dirty="0">
                <a:solidFill>
                  <a:srgbClr val="595959"/>
                </a:solidFill>
                <a:latin typeface="Courier New"/>
                <a:cs typeface="Courier New"/>
              </a:rPr>
              <a:t>= </a:t>
            </a:r>
            <a:r>
              <a:rPr sz="900" spc="-5" dirty="0">
                <a:solidFill>
                  <a:srgbClr val="595959"/>
                </a:solidFill>
                <a:latin typeface="Courier New"/>
                <a:cs typeface="Courier New"/>
              </a:rPr>
              <a:t>"ami-0bdf93799014acdc4"  instance_type </a:t>
            </a:r>
            <a:r>
              <a:rPr sz="900" dirty="0">
                <a:solidFill>
                  <a:srgbClr val="595959"/>
                </a:solidFill>
                <a:latin typeface="Courier New"/>
                <a:cs typeface="Courier New"/>
              </a:rPr>
              <a:t>=</a:t>
            </a:r>
            <a:r>
              <a:rPr sz="900" spc="-20" dirty="0">
                <a:solidFill>
                  <a:srgbClr val="595959"/>
                </a:solidFill>
                <a:latin typeface="Courier New"/>
                <a:cs typeface="Courier New"/>
              </a:rPr>
              <a:t> </a:t>
            </a:r>
            <a:r>
              <a:rPr sz="900" spc="-5" dirty="0">
                <a:solidFill>
                  <a:srgbClr val="595959"/>
                </a:solidFill>
                <a:latin typeface="Courier New"/>
                <a:cs typeface="Courier New"/>
              </a:rPr>
              <a:t>"t2.micro"</a:t>
            </a:r>
            <a:endParaRPr sz="900">
              <a:latin typeface="Courier New"/>
              <a:cs typeface="Courier New"/>
            </a:endParaRPr>
          </a:p>
          <a:p>
            <a:pPr>
              <a:lnSpc>
                <a:spcPct val="100000"/>
              </a:lnSpc>
              <a:spcBef>
                <a:spcPts val="25"/>
              </a:spcBef>
            </a:pPr>
            <a:endParaRPr sz="1100">
              <a:latin typeface="Courier New"/>
              <a:cs typeface="Courier New"/>
            </a:endParaRPr>
          </a:p>
          <a:p>
            <a:pPr marL="149225" marR="347980">
              <a:lnSpc>
                <a:spcPct val="118100"/>
              </a:lnSpc>
            </a:pPr>
            <a:r>
              <a:rPr sz="900" spc="-5" dirty="0">
                <a:solidFill>
                  <a:srgbClr val="595959"/>
                </a:solidFill>
                <a:latin typeface="Courier New"/>
                <a:cs typeface="Courier New"/>
              </a:rPr>
              <a:t>key_name </a:t>
            </a:r>
            <a:r>
              <a:rPr sz="900" dirty="0">
                <a:solidFill>
                  <a:srgbClr val="595959"/>
                </a:solidFill>
                <a:latin typeface="Courier New"/>
                <a:cs typeface="Courier New"/>
              </a:rPr>
              <a:t>= </a:t>
            </a:r>
            <a:r>
              <a:rPr sz="900" spc="-5" dirty="0">
                <a:solidFill>
                  <a:srgbClr val="595959"/>
                </a:solidFill>
                <a:latin typeface="Courier New"/>
                <a:cs typeface="Courier New"/>
              </a:rPr>
              <a:t>"${aws_key_pair.admin.key_name}"  subnet_id </a:t>
            </a:r>
            <a:r>
              <a:rPr sz="900" dirty="0">
                <a:solidFill>
                  <a:srgbClr val="595959"/>
                </a:solidFill>
                <a:latin typeface="Courier New"/>
                <a:cs typeface="Courier New"/>
              </a:rPr>
              <a:t>=</a:t>
            </a:r>
            <a:r>
              <a:rPr sz="900" spc="-30" dirty="0">
                <a:solidFill>
                  <a:srgbClr val="595959"/>
                </a:solidFill>
                <a:latin typeface="Courier New"/>
                <a:cs typeface="Courier New"/>
              </a:rPr>
              <a:t> </a:t>
            </a:r>
            <a:r>
              <a:rPr sz="900" spc="-5" dirty="0">
                <a:solidFill>
                  <a:srgbClr val="595959"/>
                </a:solidFill>
                <a:latin typeface="Courier New"/>
                <a:cs typeface="Courier New"/>
              </a:rPr>
              <a:t>"${aws_subnet.public.id}"</a:t>
            </a:r>
            <a:endParaRPr sz="900">
              <a:latin typeface="Courier New"/>
              <a:cs typeface="Courier New"/>
            </a:endParaRPr>
          </a:p>
          <a:p>
            <a:pPr>
              <a:lnSpc>
                <a:spcPct val="100000"/>
              </a:lnSpc>
              <a:spcBef>
                <a:spcPts val="45"/>
              </a:spcBef>
            </a:pPr>
            <a:endParaRPr sz="1350">
              <a:latin typeface="Courier New"/>
              <a:cs typeface="Courier New"/>
            </a:endParaRPr>
          </a:p>
          <a:p>
            <a:pPr marL="286385" marR="5080" indent="-137160">
              <a:lnSpc>
                <a:spcPct val="118100"/>
              </a:lnSpc>
            </a:pPr>
            <a:r>
              <a:rPr sz="900" spc="-5" dirty="0">
                <a:solidFill>
                  <a:srgbClr val="595959"/>
                </a:solidFill>
                <a:latin typeface="Courier New"/>
                <a:cs typeface="Courier New"/>
              </a:rPr>
              <a:t>vpc_security_group_ids </a:t>
            </a:r>
            <a:r>
              <a:rPr sz="900" dirty="0">
                <a:solidFill>
                  <a:srgbClr val="595959"/>
                </a:solidFill>
                <a:latin typeface="Courier New"/>
                <a:cs typeface="Courier New"/>
              </a:rPr>
              <a:t>= [  </a:t>
            </a:r>
            <a:r>
              <a:rPr sz="900" spc="-5" dirty="0">
                <a:solidFill>
                  <a:srgbClr val="595959"/>
                </a:solidFill>
                <a:latin typeface="Courier New"/>
                <a:cs typeface="Courier New"/>
              </a:rPr>
              <a:t>"${aws_security_group.allow_ssh.id}",  "${aws_security_group.allow_all_outbound.id}",</a:t>
            </a:r>
            <a:endParaRPr sz="900">
              <a:latin typeface="Courier New"/>
              <a:cs typeface="Courier New"/>
            </a:endParaRPr>
          </a:p>
          <a:p>
            <a:pPr marL="149225">
              <a:lnSpc>
                <a:spcPct val="100000"/>
              </a:lnSpc>
              <a:spcBef>
                <a:spcPts val="195"/>
              </a:spcBef>
            </a:pPr>
            <a:r>
              <a:rPr sz="900" dirty="0">
                <a:solidFill>
                  <a:srgbClr val="595959"/>
                </a:solidFill>
                <a:latin typeface="Courier New"/>
                <a:cs typeface="Courier New"/>
              </a:rPr>
              <a:t>]</a:t>
            </a:r>
            <a:endParaRPr sz="900">
              <a:latin typeface="Courier New"/>
              <a:cs typeface="Courier New"/>
            </a:endParaRPr>
          </a:p>
          <a:p>
            <a:pPr marL="149225">
              <a:lnSpc>
                <a:spcPct val="100000"/>
              </a:lnSpc>
              <a:spcBef>
                <a:spcPts val="195"/>
              </a:spcBef>
            </a:pPr>
            <a:r>
              <a:rPr sz="900" spc="-5" dirty="0">
                <a:solidFill>
                  <a:srgbClr val="595959"/>
                </a:solidFill>
                <a:latin typeface="Courier New"/>
                <a:cs typeface="Courier New"/>
              </a:rPr>
              <a:t>tags</a:t>
            </a:r>
            <a:r>
              <a:rPr sz="900" spc="-10" dirty="0">
                <a:solidFill>
                  <a:srgbClr val="595959"/>
                </a:solidFill>
                <a:latin typeface="Courier New"/>
                <a:cs typeface="Courier New"/>
              </a:rPr>
              <a:t> </a:t>
            </a:r>
            <a:r>
              <a:rPr sz="900" dirty="0">
                <a:solidFill>
                  <a:srgbClr val="595959"/>
                </a:solidFill>
                <a:latin typeface="Courier New"/>
                <a:cs typeface="Courier New"/>
              </a:rPr>
              <a:t>{</a:t>
            </a:r>
            <a:endParaRPr sz="900">
              <a:latin typeface="Courier New"/>
              <a:cs typeface="Courier New"/>
            </a:endParaRPr>
          </a:p>
          <a:p>
            <a:pPr marL="286385">
              <a:lnSpc>
                <a:spcPct val="100000"/>
              </a:lnSpc>
              <a:spcBef>
                <a:spcPts val="195"/>
              </a:spcBef>
            </a:pPr>
            <a:r>
              <a:rPr sz="900" spc="-5" dirty="0">
                <a:solidFill>
                  <a:srgbClr val="595959"/>
                </a:solidFill>
                <a:latin typeface="Courier New"/>
                <a:cs typeface="Courier New"/>
              </a:rPr>
              <a:t>Name </a:t>
            </a:r>
            <a:r>
              <a:rPr sz="900" dirty="0">
                <a:solidFill>
                  <a:srgbClr val="595959"/>
                </a:solidFill>
                <a:latin typeface="Courier New"/>
                <a:cs typeface="Courier New"/>
              </a:rPr>
              <a:t>= </a:t>
            </a:r>
            <a:r>
              <a:rPr sz="900" spc="-5" dirty="0">
                <a:solidFill>
                  <a:srgbClr val="595959"/>
                </a:solidFill>
                <a:latin typeface="Courier New"/>
                <a:cs typeface="Courier New"/>
              </a:rPr>
              <a:t>"SSH</a:t>
            </a:r>
            <a:r>
              <a:rPr sz="900" spc="-20" dirty="0">
                <a:solidFill>
                  <a:srgbClr val="595959"/>
                </a:solidFill>
                <a:latin typeface="Courier New"/>
                <a:cs typeface="Courier New"/>
              </a:rPr>
              <a:t> </a:t>
            </a:r>
            <a:r>
              <a:rPr sz="900" spc="-5" dirty="0">
                <a:solidFill>
                  <a:srgbClr val="595959"/>
                </a:solidFill>
                <a:latin typeface="Courier New"/>
                <a:cs typeface="Courier New"/>
              </a:rPr>
              <a:t>bastion"</a:t>
            </a:r>
            <a:endParaRPr sz="900">
              <a:latin typeface="Courier New"/>
              <a:cs typeface="Courier New"/>
            </a:endParaRPr>
          </a:p>
          <a:p>
            <a:pPr marL="149225">
              <a:lnSpc>
                <a:spcPct val="100000"/>
              </a:lnSpc>
              <a:spcBef>
                <a:spcPts val="195"/>
              </a:spcBef>
            </a:pPr>
            <a:r>
              <a:rPr sz="900" dirty="0">
                <a:solidFill>
                  <a:srgbClr val="595959"/>
                </a:solidFill>
                <a:latin typeface="Courier New"/>
                <a:cs typeface="Courier New"/>
              </a:rPr>
              <a:t>}</a:t>
            </a:r>
            <a:endParaRPr sz="900">
              <a:latin typeface="Courier New"/>
              <a:cs typeface="Courier New"/>
            </a:endParaRPr>
          </a:p>
        </p:txBody>
      </p:sp>
      <p:sp>
        <p:nvSpPr>
          <p:cNvPr id="5" name="object 5"/>
          <p:cNvSpPr txBox="1"/>
          <p:nvPr/>
        </p:nvSpPr>
        <p:spPr>
          <a:xfrm>
            <a:off x="4905419" y="3525973"/>
            <a:ext cx="9461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95959"/>
                </a:solidFill>
                <a:latin typeface="Courier New"/>
                <a:cs typeface="Courier New"/>
              </a:rPr>
              <a:t>}</a:t>
            </a:r>
            <a:endParaRPr sz="900">
              <a:latin typeface="Courier New"/>
              <a:cs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720590" cy="452120"/>
          </a:xfrm>
          <a:prstGeom prst="rect">
            <a:avLst/>
          </a:prstGeom>
        </p:spPr>
        <p:txBody>
          <a:bodyPr vert="horz" wrap="square" lIns="0" tIns="12700" rIns="0" bIns="0" rtlCol="0">
            <a:spAutoFit/>
          </a:bodyPr>
          <a:lstStyle/>
          <a:p>
            <a:pPr marL="12700">
              <a:lnSpc>
                <a:spcPct val="100000"/>
              </a:lnSpc>
              <a:spcBef>
                <a:spcPts val="100"/>
              </a:spcBef>
            </a:pPr>
            <a:r>
              <a:rPr sz="2800" spc="-5" dirty="0"/>
              <a:t>Terraform </a:t>
            </a:r>
            <a:r>
              <a:rPr sz="2800" dirty="0"/>
              <a:t>- </a:t>
            </a:r>
            <a:r>
              <a:rPr sz="2800" spc="-10" dirty="0"/>
              <a:t>EC2</a:t>
            </a:r>
            <a:r>
              <a:rPr sz="2800" spc="-105" dirty="0"/>
              <a:t> </a:t>
            </a:r>
            <a:r>
              <a:rPr sz="2800" dirty="0"/>
              <a:t>(auto)scaling</a:t>
            </a:r>
            <a:endParaRPr sz="2800"/>
          </a:p>
        </p:txBody>
      </p:sp>
      <p:sp>
        <p:nvSpPr>
          <p:cNvPr id="3" name="object 3"/>
          <p:cNvSpPr txBox="1"/>
          <p:nvPr/>
        </p:nvSpPr>
        <p:spPr>
          <a:xfrm>
            <a:off x="505992" y="1184098"/>
            <a:ext cx="3601720" cy="26352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Launch</a:t>
            </a:r>
            <a:r>
              <a:rPr sz="1400" spc="-10" dirty="0">
                <a:solidFill>
                  <a:srgbClr val="595959"/>
                </a:solidFill>
                <a:latin typeface="Arial"/>
                <a:cs typeface="Arial"/>
              </a:rPr>
              <a:t> </a:t>
            </a:r>
            <a:r>
              <a:rPr sz="1400" dirty="0">
                <a:solidFill>
                  <a:srgbClr val="595959"/>
                </a:solidFill>
                <a:latin typeface="Arial"/>
                <a:cs typeface="Arial"/>
              </a:rPr>
              <a:t>configuration</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Autoscaling</a:t>
            </a:r>
            <a:r>
              <a:rPr sz="1400" spc="-10" dirty="0">
                <a:solidFill>
                  <a:srgbClr val="595959"/>
                </a:solidFill>
                <a:latin typeface="Arial"/>
                <a:cs typeface="Arial"/>
              </a:rPr>
              <a:t> </a:t>
            </a:r>
            <a:r>
              <a:rPr sz="1400" spc="-5" dirty="0">
                <a:solidFill>
                  <a:srgbClr val="595959"/>
                </a:solidFill>
                <a:latin typeface="Arial"/>
                <a:cs typeface="Arial"/>
              </a:rPr>
              <a:t>group</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Load balancer</a:t>
            </a:r>
            <a:r>
              <a:rPr sz="1400" spc="-15" dirty="0">
                <a:solidFill>
                  <a:srgbClr val="595959"/>
                </a:solidFill>
                <a:latin typeface="Arial"/>
                <a:cs typeface="Arial"/>
              </a:rPr>
              <a:t> </a:t>
            </a:r>
            <a:r>
              <a:rPr sz="1400" dirty="0">
                <a:solidFill>
                  <a:srgbClr val="595959"/>
                </a:solidFill>
                <a:latin typeface="Arial"/>
                <a:cs typeface="Arial"/>
              </a:rPr>
              <a:t>(ELB)</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EC2 in </a:t>
            </a:r>
            <a:r>
              <a:rPr sz="1400" dirty="0">
                <a:solidFill>
                  <a:srgbClr val="595959"/>
                </a:solidFill>
                <a:latin typeface="Arial"/>
                <a:cs typeface="Arial"/>
              </a:rPr>
              <a:t>a </a:t>
            </a:r>
            <a:r>
              <a:rPr sz="1400" spc="-5" dirty="0">
                <a:solidFill>
                  <a:srgbClr val="595959"/>
                </a:solidFill>
                <a:latin typeface="Arial"/>
                <a:cs typeface="Arial"/>
              </a:rPr>
              <a:t>private</a:t>
            </a:r>
            <a:r>
              <a:rPr sz="1400" spc="-25" dirty="0">
                <a:solidFill>
                  <a:srgbClr val="595959"/>
                </a:solidFill>
                <a:latin typeface="Arial"/>
                <a:cs typeface="Arial"/>
              </a:rPr>
              <a:t> </a:t>
            </a:r>
            <a:r>
              <a:rPr sz="1400" dirty="0">
                <a:solidFill>
                  <a:srgbClr val="595959"/>
                </a:solidFill>
                <a:latin typeface="Arial"/>
                <a:cs typeface="Arial"/>
              </a:rPr>
              <a:t>subnet</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LB in </a:t>
            </a:r>
            <a:r>
              <a:rPr sz="1400" dirty="0">
                <a:solidFill>
                  <a:srgbClr val="595959"/>
                </a:solidFill>
                <a:latin typeface="Arial"/>
                <a:cs typeface="Arial"/>
              </a:rPr>
              <a:t>a </a:t>
            </a:r>
            <a:r>
              <a:rPr sz="1400" spc="-5" dirty="0">
                <a:solidFill>
                  <a:srgbClr val="595959"/>
                </a:solidFill>
                <a:latin typeface="Arial"/>
                <a:cs typeface="Arial"/>
              </a:rPr>
              <a:t>public </a:t>
            </a:r>
            <a:r>
              <a:rPr sz="1400" dirty="0">
                <a:solidFill>
                  <a:srgbClr val="595959"/>
                </a:solidFill>
                <a:latin typeface="Arial"/>
                <a:cs typeface="Arial"/>
              </a:rPr>
              <a:t>subnet</a:t>
            </a:r>
            <a:r>
              <a:rPr sz="1400" spc="-30" dirty="0">
                <a:solidFill>
                  <a:srgbClr val="595959"/>
                </a:solidFill>
                <a:latin typeface="Arial"/>
                <a:cs typeface="Arial"/>
              </a:rPr>
              <a:t> </a:t>
            </a:r>
            <a:r>
              <a:rPr sz="1400" dirty="0">
                <a:solidFill>
                  <a:srgbClr val="595959"/>
                </a:solidFill>
                <a:latin typeface="Arial"/>
                <a:cs typeface="Arial"/>
              </a:rPr>
              <a:t>(public)</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CloudWatch</a:t>
            </a:r>
            <a:r>
              <a:rPr sz="1400" spc="-10" dirty="0">
                <a:solidFill>
                  <a:srgbClr val="595959"/>
                </a:solidFill>
                <a:latin typeface="Arial"/>
                <a:cs typeface="Arial"/>
              </a:rPr>
              <a:t> </a:t>
            </a:r>
            <a:r>
              <a:rPr sz="1400" dirty="0">
                <a:solidFill>
                  <a:srgbClr val="595959"/>
                </a:solidFill>
                <a:latin typeface="Arial"/>
                <a:cs typeface="Arial"/>
              </a:rPr>
              <a:t>setup:</a:t>
            </a:r>
            <a:endParaRPr sz="1400">
              <a:latin typeface="Arial"/>
              <a:cs typeface="Arial"/>
            </a:endParaRPr>
          </a:p>
          <a:p>
            <a:pPr marL="805815" lvl="1" indent="-321310">
              <a:lnSpc>
                <a:spcPct val="100000"/>
              </a:lnSpc>
              <a:spcBef>
                <a:spcPts val="275"/>
              </a:spcBef>
              <a:buChar char="○"/>
              <a:tabLst>
                <a:tab pos="805180" algn="l"/>
                <a:tab pos="806450" algn="l"/>
              </a:tabLst>
            </a:pPr>
            <a:r>
              <a:rPr sz="1200" spc="-5" dirty="0">
                <a:solidFill>
                  <a:srgbClr val="595959"/>
                </a:solidFill>
                <a:latin typeface="Arial"/>
                <a:cs typeface="Arial"/>
              </a:rPr>
              <a:t>EC2 instance</a:t>
            </a:r>
            <a:r>
              <a:rPr sz="1200" spc="-10" dirty="0">
                <a:solidFill>
                  <a:srgbClr val="595959"/>
                </a:solidFill>
                <a:latin typeface="Arial"/>
                <a:cs typeface="Arial"/>
              </a:rPr>
              <a:t> </a:t>
            </a:r>
            <a:r>
              <a:rPr sz="1200" dirty="0">
                <a:solidFill>
                  <a:srgbClr val="595959"/>
                </a:solidFill>
                <a:latin typeface="Arial"/>
                <a:cs typeface="Arial"/>
              </a:rPr>
              <a:t>role</a:t>
            </a:r>
            <a:endParaRPr sz="1200">
              <a:latin typeface="Arial"/>
              <a:cs typeface="Arial"/>
            </a:endParaRPr>
          </a:p>
          <a:p>
            <a:pPr marL="805815" marR="5080" lvl="1" indent="-320675">
              <a:lnSpc>
                <a:spcPct val="114599"/>
              </a:lnSpc>
              <a:buChar char="○"/>
              <a:tabLst>
                <a:tab pos="805180" algn="l"/>
                <a:tab pos="806450" algn="l"/>
              </a:tabLst>
            </a:pPr>
            <a:r>
              <a:rPr sz="1200" spc="-5" dirty="0">
                <a:solidFill>
                  <a:srgbClr val="595959"/>
                </a:solidFill>
                <a:latin typeface="Arial"/>
                <a:cs typeface="Arial"/>
              </a:rPr>
              <a:t>CloudWatch </a:t>
            </a:r>
            <a:r>
              <a:rPr sz="1200" dirty="0">
                <a:solidFill>
                  <a:srgbClr val="595959"/>
                </a:solidFill>
                <a:latin typeface="Arial"/>
                <a:cs typeface="Arial"/>
              </a:rPr>
              <a:t>metrics sent </a:t>
            </a:r>
            <a:r>
              <a:rPr sz="1200" spc="-5" dirty="0">
                <a:solidFill>
                  <a:srgbClr val="595959"/>
                </a:solidFill>
                <a:latin typeface="Arial"/>
                <a:cs typeface="Arial"/>
              </a:rPr>
              <a:t>from EC2</a:t>
            </a:r>
            <a:r>
              <a:rPr sz="1200" spc="-95" dirty="0">
                <a:solidFill>
                  <a:srgbClr val="595959"/>
                </a:solidFill>
                <a:latin typeface="Arial"/>
                <a:cs typeface="Arial"/>
              </a:rPr>
              <a:t> </a:t>
            </a:r>
            <a:r>
              <a:rPr sz="1200" spc="-5" dirty="0">
                <a:solidFill>
                  <a:srgbClr val="595959"/>
                </a:solidFill>
                <a:latin typeface="Arial"/>
                <a:cs typeface="Arial"/>
              </a:rPr>
              <a:t>using  </a:t>
            </a:r>
            <a:r>
              <a:rPr sz="1200" dirty="0">
                <a:solidFill>
                  <a:srgbClr val="595959"/>
                </a:solidFill>
                <a:latin typeface="Arial"/>
                <a:cs typeface="Arial"/>
              </a:rPr>
              <a:t>cron</a:t>
            </a:r>
            <a:r>
              <a:rPr sz="1200" spc="-10" dirty="0">
                <a:solidFill>
                  <a:srgbClr val="595959"/>
                </a:solidFill>
                <a:latin typeface="Arial"/>
                <a:cs typeface="Arial"/>
              </a:rPr>
              <a:t> </a:t>
            </a:r>
            <a:r>
              <a:rPr sz="1200" spc="-5" dirty="0">
                <a:solidFill>
                  <a:srgbClr val="595959"/>
                </a:solidFill>
                <a:latin typeface="Arial"/>
                <a:cs typeface="Arial"/>
              </a:rPr>
              <a:t>job</a:t>
            </a:r>
            <a:endParaRPr sz="1200">
              <a:latin typeface="Arial"/>
              <a:cs typeface="Arial"/>
            </a:endParaRPr>
          </a:p>
          <a:p>
            <a:pPr marL="348615" indent="-336550">
              <a:lnSpc>
                <a:spcPct val="100000"/>
              </a:lnSpc>
              <a:spcBef>
                <a:spcPts val="204"/>
              </a:spcBef>
              <a:buChar char="●"/>
              <a:tabLst>
                <a:tab pos="347980" algn="l"/>
                <a:tab pos="349250" algn="l"/>
              </a:tabLst>
            </a:pPr>
            <a:r>
              <a:rPr sz="1400" spc="-5" dirty="0">
                <a:solidFill>
                  <a:srgbClr val="595959"/>
                </a:solidFill>
                <a:latin typeface="Arial"/>
                <a:cs typeface="Arial"/>
              </a:rPr>
              <a:t>Alerts</a:t>
            </a:r>
            <a:r>
              <a:rPr sz="1400" spc="-10" dirty="0">
                <a:solidFill>
                  <a:srgbClr val="595959"/>
                </a:solidFill>
                <a:latin typeface="Arial"/>
                <a:cs typeface="Arial"/>
              </a:rPr>
              <a:t> </a:t>
            </a:r>
            <a:r>
              <a:rPr sz="1400" dirty="0">
                <a:solidFill>
                  <a:srgbClr val="595959"/>
                </a:solidFill>
                <a:latin typeface="Arial"/>
                <a:cs typeface="Arial"/>
              </a:rPr>
              <a:t>(high/low)</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Scale</a:t>
            </a:r>
            <a:r>
              <a:rPr sz="1400" spc="-10" dirty="0">
                <a:solidFill>
                  <a:srgbClr val="595959"/>
                </a:solidFill>
                <a:latin typeface="Arial"/>
                <a:cs typeface="Arial"/>
              </a:rPr>
              <a:t> </a:t>
            </a:r>
            <a:r>
              <a:rPr sz="1400" dirty="0">
                <a:solidFill>
                  <a:srgbClr val="595959"/>
                </a:solidFill>
                <a:latin typeface="Arial"/>
                <a:cs typeface="Arial"/>
              </a:rPr>
              <a:t>strategy</a:t>
            </a:r>
            <a:endParaRPr sz="1400">
              <a:latin typeface="Arial"/>
              <a:cs typeface="Arial"/>
            </a:endParaRPr>
          </a:p>
        </p:txBody>
      </p:sp>
      <p:sp>
        <p:nvSpPr>
          <p:cNvPr id="4" name="object 4"/>
          <p:cNvSpPr/>
          <p:nvPr/>
        </p:nvSpPr>
        <p:spPr>
          <a:xfrm>
            <a:off x="4311591" y="1017722"/>
            <a:ext cx="4832390" cy="40965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790190" cy="452120"/>
          </a:xfrm>
          <a:prstGeom prst="rect">
            <a:avLst/>
          </a:prstGeom>
        </p:spPr>
        <p:txBody>
          <a:bodyPr vert="horz" wrap="square" lIns="0" tIns="12700" rIns="0" bIns="0" rtlCol="0">
            <a:spAutoFit/>
          </a:bodyPr>
          <a:lstStyle/>
          <a:p>
            <a:pPr marL="12700">
              <a:lnSpc>
                <a:spcPct val="100000"/>
              </a:lnSpc>
              <a:spcBef>
                <a:spcPts val="100"/>
              </a:spcBef>
            </a:pPr>
            <a:r>
              <a:rPr sz="2800" spc="-10" dirty="0"/>
              <a:t>VPC </a:t>
            </a:r>
            <a:r>
              <a:rPr sz="2800" spc="-5" dirty="0"/>
              <a:t>and</a:t>
            </a:r>
            <a:r>
              <a:rPr sz="2800" spc="-85" dirty="0"/>
              <a:t> </a:t>
            </a:r>
            <a:r>
              <a:rPr sz="2800" dirty="0"/>
              <a:t>subnets</a:t>
            </a:r>
            <a:endParaRPr sz="2800"/>
          </a:p>
        </p:txBody>
      </p:sp>
      <p:sp>
        <p:nvSpPr>
          <p:cNvPr id="3" name="object 3"/>
          <p:cNvSpPr txBox="1"/>
          <p:nvPr/>
        </p:nvSpPr>
        <p:spPr>
          <a:xfrm>
            <a:off x="384724" y="1184098"/>
            <a:ext cx="3332479" cy="1511300"/>
          </a:xfrm>
          <a:prstGeom prst="rect">
            <a:avLst/>
          </a:prstGeom>
        </p:spPr>
        <p:txBody>
          <a:bodyPr vert="horz" wrap="square" lIns="0" tIns="12700" rIns="0" bIns="0" rtlCol="0">
            <a:spAutoFit/>
          </a:bodyPr>
          <a:lstStyle/>
          <a:p>
            <a:pPr marL="225425" marR="111125" indent="-213360">
              <a:lnSpc>
                <a:spcPct val="116100"/>
              </a:lnSpc>
              <a:spcBef>
                <a:spcPts val="100"/>
              </a:spcBef>
            </a:pPr>
            <a:r>
              <a:rPr sz="1400" spc="-5" dirty="0">
                <a:solidFill>
                  <a:srgbClr val="595959"/>
                </a:solidFill>
                <a:latin typeface="Courier New"/>
                <a:cs typeface="Courier New"/>
              </a:rPr>
              <a:t>resource "aws_vpc" "main" </a:t>
            </a:r>
            <a:r>
              <a:rPr sz="1400" dirty="0">
                <a:solidFill>
                  <a:srgbClr val="595959"/>
                </a:solidFill>
                <a:latin typeface="Courier New"/>
                <a:cs typeface="Courier New"/>
              </a:rPr>
              <a:t>{  </a:t>
            </a:r>
            <a:r>
              <a:rPr sz="1400" spc="-5" dirty="0">
                <a:solidFill>
                  <a:srgbClr val="595959"/>
                </a:solidFill>
                <a:latin typeface="Courier New"/>
                <a:cs typeface="Courier New"/>
              </a:rPr>
              <a:t>cidr_block </a:t>
            </a:r>
            <a:r>
              <a:rPr sz="1400" dirty="0">
                <a:solidFill>
                  <a:srgbClr val="595959"/>
                </a:solidFill>
                <a:latin typeface="Courier New"/>
                <a:cs typeface="Courier New"/>
              </a:rPr>
              <a:t>= </a:t>
            </a:r>
            <a:r>
              <a:rPr sz="1400" spc="-5" dirty="0">
                <a:solidFill>
                  <a:srgbClr val="595959"/>
                </a:solidFill>
                <a:latin typeface="Courier New"/>
                <a:cs typeface="Courier New"/>
              </a:rPr>
              <a:t>"10.100.0.0/16"  tags</a:t>
            </a:r>
            <a:r>
              <a:rPr sz="1400" spc="-10"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a:p>
            <a:pPr marL="438784">
              <a:lnSpc>
                <a:spcPct val="100000"/>
              </a:lnSpc>
              <a:spcBef>
                <a:spcPts val="270"/>
              </a:spcBef>
            </a:pPr>
            <a:r>
              <a:rPr sz="1400" spc="-5" dirty="0">
                <a:solidFill>
                  <a:srgbClr val="595959"/>
                </a:solidFill>
                <a:latin typeface="Courier New"/>
                <a:cs typeface="Courier New"/>
              </a:rPr>
              <a:t>Name </a:t>
            </a:r>
            <a:r>
              <a:rPr sz="1400" dirty="0">
                <a:solidFill>
                  <a:srgbClr val="595959"/>
                </a:solidFill>
                <a:latin typeface="Courier New"/>
                <a:cs typeface="Courier New"/>
              </a:rPr>
              <a:t>= </a:t>
            </a:r>
            <a:r>
              <a:rPr sz="1400" spc="-5" dirty="0">
                <a:solidFill>
                  <a:srgbClr val="595959"/>
                </a:solidFill>
                <a:latin typeface="Courier New"/>
                <a:cs typeface="Courier New"/>
              </a:rPr>
              <a:t>"Terraform main</a:t>
            </a:r>
            <a:r>
              <a:rPr sz="1400" spc="-90" dirty="0">
                <a:solidFill>
                  <a:srgbClr val="595959"/>
                </a:solidFill>
                <a:latin typeface="Courier New"/>
                <a:cs typeface="Courier New"/>
              </a:rPr>
              <a:t> </a:t>
            </a:r>
            <a:r>
              <a:rPr sz="1400" spc="-5" dirty="0">
                <a:solidFill>
                  <a:srgbClr val="595959"/>
                </a:solidFill>
                <a:latin typeface="Courier New"/>
                <a:cs typeface="Courier New"/>
              </a:rPr>
              <a:t>VPC"</a:t>
            </a:r>
            <a:endParaRPr sz="1400">
              <a:latin typeface="Courier New"/>
              <a:cs typeface="Courier New"/>
            </a:endParaRPr>
          </a:p>
          <a:p>
            <a:pPr marL="225425">
              <a:lnSpc>
                <a:spcPct val="100000"/>
              </a:lnSpc>
              <a:spcBef>
                <a:spcPts val="270"/>
              </a:spcBef>
            </a:pPr>
            <a:r>
              <a:rPr sz="1400" dirty="0">
                <a:solidFill>
                  <a:srgbClr val="595959"/>
                </a:solidFill>
                <a:latin typeface="Courier New"/>
                <a:cs typeface="Courier New"/>
              </a:rPr>
              <a:t>}</a:t>
            </a:r>
            <a:endParaRPr sz="1400">
              <a:latin typeface="Courier New"/>
              <a:cs typeface="Courier New"/>
            </a:endParaRPr>
          </a:p>
          <a:p>
            <a:pPr marL="12700">
              <a:lnSpc>
                <a:spcPct val="100000"/>
              </a:lnSpc>
              <a:spcBef>
                <a:spcPts val="270"/>
              </a:spcBef>
            </a:pPr>
            <a:r>
              <a:rPr sz="1400" dirty="0">
                <a:solidFill>
                  <a:srgbClr val="595959"/>
                </a:solidFill>
                <a:latin typeface="Courier New"/>
                <a:cs typeface="Courier New"/>
              </a:rPr>
              <a:t>}</a:t>
            </a:r>
            <a:endParaRPr sz="1400">
              <a:latin typeface="Courier New"/>
              <a:cs typeface="Courier New"/>
            </a:endParaRPr>
          </a:p>
        </p:txBody>
      </p:sp>
      <p:sp>
        <p:nvSpPr>
          <p:cNvPr id="4" name="object 4"/>
          <p:cNvSpPr txBox="1"/>
          <p:nvPr/>
        </p:nvSpPr>
        <p:spPr>
          <a:xfrm>
            <a:off x="4054866" y="1218387"/>
            <a:ext cx="365252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Courier New"/>
                <a:cs typeface="Courier New"/>
              </a:rPr>
              <a:t>resource "aws_subnet" "public_a"</a:t>
            </a:r>
            <a:r>
              <a:rPr sz="1400" spc="-85"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p:txBody>
      </p:sp>
      <p:sp>
        <p:nvSpPr>
          <p:cNvPr id="5" name="object 5"/>
          <p:cNvSpPr txBox="1"/>
          <p:nvPr/>
        </p:nvSpPr>
        <p:spPr>
          <a:xfrm>
            <a:off x="4054866" y="1431747"/>
            <a:ext cx="2159000" cy="768350"/>
          </a:xfrm>
          <a:prstGeom prst="rect">
            <a:avLst/>
          </a:prstGeom>
        </p:spPr>
        <p:txBody>
          <a:bodyPr vert="horz" wrap="square" lIns="0" tIns="12700" rIns="0" bIns="0" rtlCol="0">
            <a:spAutoFit/>
          </a:bodyPr>
          <a:lstStyle/>
          <a:p>
            <a:pPr marL="12700" marR="5080" indent="213360">
              <a:lnSpc>
                <a:spcPct val="116100"/>
              </a:lnSpc>
              <a:spcBef>
                <a:spcPts val="100"/>
              </a:spcBef>
            </a:pPr>
            <a:r>
              <a:rPr sz="1400" spc="-5" dirty="0">
                <a:solidFill>
                  <a:srgbClr val="595959"/>
                </a:solidFill>
                <a:latin typeface="Courier New"/>
                <a:cs typeface="Courier New"/>
              </a:rPr>
              <a:t>vpc_id  "${aws_vpc.main.id}"</a:t>
            </a:r>
            <a:endParaRPr sz="1400">
              <a:latin typeface="Courier New"/>
              <a:cs typeface="Courier New"/>
            </a:endParaRPr>
          </a:p>
          <a:p>
            <a:pPr marL="225425">
              <a:lnSpc>
                <a:spcPct val="100000"/>
              </a:lnSpc>
              <a:spcBef>
                <a:spcPts val="270"/>
              </a:spcBef>
            </a:pPr>
            <a:r>
              <a:rPr sz="1400" spc="-5" dirty="0">
                <a:solidFill>
                  <a:srgbClr val="595959"/>
                </a:solidFill>
                <a:latin typeface="Courier New"/>
                <a:cs typeface="Courier New"/>
              </a:rPr>
              <a:t>cidr_block</a:t>
            </a:r>
            <a:endParaRPr sz="1400">
              <a:latin typeface="Courier New"/>
              <a:cs typeface="Courier New"/>
            </a:endParaRPr>
          </a:p>
        </p:txBody>
      </p:sp>
      <p:sp>
        <p:nvSpPr>
          <p:cNvPr id="6" name="object 6"/>
          <p:cNvSpPr txBox="1"/>
          <p:nvPr/>
        </p:nvSpPr>
        <p:spPr>
          <a:xfrm>
            <a:off x="6828442" y="1466036"/>
            <a:ext cx="13271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Courier New"/>
                <a:cs typeface="Courier New"/>
              </a:rPr>
              <a:t>=</a:t>
            </a:r>
            <a:endParaRPr sz="1400">
              <a:latin typeface="Courier New"/>
              <a:cs typeface="Courier New"/>
            </a:endParaRPr>
          </a:p>
        </p:txBody>
      </p:sp>
      <p:sp>
        <p:nvSpPr>
          <p:cNvPr id="7" name="object 7"/>
          <p:cNvSpPr txBox="1"/>
          <p:nvPr/>
        </p:nvSpPr>
        <p:spPr>
          <a:xfrm>
            <a:off x="6828373" y="1961336"/>
            <a:ext cx="183896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Courier New"/>
                <a:cs typeface="Courier New"/>
              </a:rPr>
              <a:t>=</a:t>
            </a:r>
            <a:r>
              <a:rPr sz="1400" spc="-90" dirty="0">
                <a:solidFill>
                  <a:srgbClr val="595959"/>
                </a:solidFill>
                <a:latin typeface="Courier New"/>
                <a:cs typeface="Courier New"/>
              </a:rPr>
              <a:t> </a:t>
            </a:r>
            <a:r>
              <a:rPr sz="1400" spc="-5" dirty="0">
                <a:solidFill>
                  <a:srgbClr val="595959"/>
                </a:solidFill>
                <a:latin typeface="Courier New"/>
                <a:cs typeface="Courier New"/>
              </a:rPr>
              <a:t>"10.100.1.0/24"</a:t>
            </a:r>
            <a:endParaRPr sz="1400">
              <a:latin typeface="Courier New"/>
              <a:cs typeface="Courier New"/>
            </a:endParaRPr>
          </a:p>
        </p:txBody>
      </p:sp>
      <p:sp>
        <p:nvSpPr>
          <p:cNvPr id="8" name="object 8"/>
          <p:cNvSpPr txBox="1"/>
          <p:nvPr/>
        </p:nvSpPr>
        <p:spPr>
          <a:xfrm>
            <a:off x="4268227" y="2174695"/>
            <a:ext cx="4399280" cy="768350"/>
          </a:xfrm>
          <a:prstGeom prst="rect">
            <a:avLst/>
          </a:prstGeom>
        </p:spPr>
        <p:txBody>
          <a:bodyPr vert="horz" wrap="square" lIns="0" tIns="12700" rIns="0" bIns="0" rtlCol="0">
            <a:spAutoFit/>
          </a:bodyPr>
          <a:lstStyle/>
          <a:p>
            <a:pPr marL="12700" marR="5080">
              <a:lnSpc>
                <a:spcPct val="116100"/>
              </a:lnSpc>
              <a:spcBef>
                <a:spcPts val="100"/>
              </a:spcBef>
              <a:tabLst>
                <a:tab pos="2572385" algn="l"/>
              </a:tabLst>
            </a:pPr>
            <a:r>
              <a:rPr sz="1400" spc="-5" dirty="0">
                <a:solidFill>
                  <a:srgbClr val="595959"/>
                </a:solidFill>
                <a:latin typeface="Courier New"/>
                <a:cs typeface="Courier New"/>
              </a:rPr>
              <a:t>map_public_ip_on_launch </a:t>
            </a:r>
            <a:r>
              <a:rPr sz="1400" dirty="0">
                <a:solidFill>
                  <a:srgbClr val="595959"/>
                </a:solidFill>
                <a:latin typeface="Courier New"/>
                <a:cs typeface="Courier New"/>
              </a:rPr>
              <a:t>= </a:t>
            </a:r>
            <a:r>
              <a:rPr sz="1400" spc="-5" dirty="0">
                <a:solidFill>
                  <a:srgbClr val="595959"/>
                </a:solidFill>
                <a:latin typeface="Courier New"/>
                <a:cs typeface="Courier New"/>
              </a:rPr>
              <a:t>"true"  availability_zone	</a:t>
            </a:r>
            <a:r>
              <a:rPr sz="1400" dirty="0">
                <a:solidFill>
                  <a:srgbClr val="595959"/>
                </a:solidFill>
                <a:latin typeface="Courier New"/>
                <a:cs typeface="Courier New"/>
              </a:rPr>
              <a:t>=</a:t>
            </a:r>
            <a:r>
              <a:rPr sz="1400" spc="-95" dirty="0">
                <a:solidFill>
                  <a:srgbClr val="595959"/>
                </a:solidFill>
                <a:latin typeface="Courier New"/>
                <a:cs typeface="Courier New"/>
              </a:rPr>
              <a:t> </a:t>
            </a:r>
            <a:r>
              <a:rPr sz="1400" spc="-5" dirty="0">
                <a:solidFill>
                  <a:srgbClr val="595959"/>
                </a:solidFill>
                <a:latin typeface="Courier New"/>
                <a:cs typeface="Courier New"/>
              </a:rPr>
              <a:t>"eu-central-1a"  tags</a:t>
            </a:r>
            <a:r>
              <a:rPr sz="1400" spc="-10"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p:txBody>
      </p:sp>
      <p:sp>
        <p:nvSpPr>
          <p:cNvPr id="9" name="object 9"/>
          <p:cNvSpPr txBox="1"/>
          <p:nvPr/>
        </p:nvSpPr>
        <p:spPr>
          <a:xfrm>
            <a:off x="4054866" y="2917644"/>
            <a:ext cx="4079240" cy="1016000"/>
          </a:xfrm>
          <a:prstGeom prst="rect">
            <a:avLst/>
          </a:prstGeom>
        </p:spPr>
        <p:txBody>
          <a:bodyPr vert="horz" wrap="square" lIns="0" tIns="12700" rIns="0" bIns="0" rtlCol="0">
            <a:spAutoFit/>
          </a:bodyPr>
          <a:lstStyle/>
          <a:p>
            <a:pPr marL="12700" marR="5080" indent="426720">
              <a:lnSpc>
                <a:spcPct val="116100"/>
              </a:lnSpc>
              <a:spcBef>
                <a:spcPts val="100"/>
              </a:spcBef>
            </a:pPr>
            <a:r>
              <a:rPr sz="1400" spc="-5" dirty="0">
                <a:solidFill>
                  <a:srgbClr val="595959"/>
                </a:solidFill>
                <a:latin typeface="Courier New"/>
                <a:cs typeface="Courier New"/>
              </a:rPr>
              <a:t>Name </a:t>
            </a:r>
            <a:r>
              <a:rPr sz="1400" dirty="0">
                <a:solidFill>
                  <a:srgbClr val="595959"/>
                </a:solidFill>
                <a:latin typeface="Courier New"/>
                <a:cs typeface="Courier New"/>
              </a:rPr>
              <a:t>= </a:t>
            </a:r>
            <a:r>
              <a:rPr sz="1400" spc="-5" dirty="0">
                <a:solidFill>
                  <a:srgbClr val="595959"/>
                </a:solidFill>
                <a:latin typeface="Courier New"/>
                <a:cs typeface="Courier New"/>
              </a:rPr>
              <a:t>"Terraform main VPC, public  subnet zone</a:t>
            </a:r>
            <a:r>
              <a:rPr sz="1400" spc="-15" dirty="0">
                <a:solidFill>
                  <a:srgbClr val="595959"/>
                </a:solidFill>
                <a:latin typeface="Courier New"/>
                <a:cs typeface="Courier New"/>
              </a:rPr>
              <a:t> </a:t>
            </a:r>
            <a:r>
              <a:rPr sz="1400" spc="-5" dirty="0">
                <a:solidFill>
                  <a:srgbClr val="595959"/>
                </a:solidFill>
                <a:latin typeface="Courier New"/>
                <a:cs typeface="Courier New"/>
              </a:rPr>
              <a:t>A"</a:t>
            </a:r>
            <a:endParaRPr sz="1400">
              <a:latin typeface="Courier New"/>
              <a:cs typeface="Courier New"/>
            </a:endParaRPr>
          </a:p>
          <a:p>
            <a:pPr marL="225425">
              <a:lnSpc>
                <a:spcPct val="100000"/>
              </a:lnSpc>
              <a:spcBef>
                <a:spcPts val="270"/>
              </a:spcBef>
            </a:pPr>
            <a:r>
              <a:rPr sz="1400" dirty="0">
                <a:solidFill>
                  <a:srgbClr val="595959"/>
                </a:solidFill>
                <a:latin typeface="Courier New"/>
                <a:cs typeface="Courier New"/>
              </a:rPr>
              <a:t>}</a:t>
            </a:r>
            <a:endParaRPr sz="1400">
              <a:latin typeface="Courier New"/>
              <a:cs typeface="Courier New"/>
            </a:endParaRPr>
          </a:p>
          <a:p>
            <a:pPr marL="12700">
              <a:lnSpc>
                <a:spcPct val="100000"/>
              </a:lnSpc>
              <a:spcBef>
                <a:spcPts val="270"/>
              </a:spcBef>
            </a:pPr>
            <a:r>
              <a:rPr sz="1400" dirty="0">
                <a:solidFill>
                  <a:srgbClr val="595959"/>
                </a:solidFill>
                <a:latin typeface="Courier New"/>
                <a:cs typeface="Courier New"/>
              </a:rPr>
              <a:t>}</a:t>
            </a:r>
            <a:endParaRPr sz="1400">
              <a:latin typeface="Courier New"/>
              <a:cs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7801609" cy="452120"/>
          </a:xfrm>
          <a:prstGeom prst="rect">
            <a:avLst/>
          </a:prstGeom>
        </p:spPr>
        <p:txBody>
          <a:bodyPr vert="horz" wrap="square" lIns="0" tIns="12700" rIns="0" bIns="0" rtlCol="0">
            <a:spAutoFit/>
          </a:bodyPr>
          <a:lstStyle/>
          <a:p>
            <a:pPr marL="12700">
              <a:lnSpc>
                <a:spcPct val="100000"/>
              </a:lnSpc>
              <a:spcBef>
                <a:spcPts val="100"/>
              </a:spcBef>
            </a:pPr>
            <a:r>
              <a:rPr sz="2800" spc="-5" dirty="0"/>
              <a:t>Internet Gateway </a:t>
            </a:r>
            <a:r>
              <a:rPr sz="2800" dirty="0"/>
              <a:t>(public subnets) </a:t>
            </a:r>
            <a:r>
              <a:rPr sz="2800" spc="-5" dirty="0"/>
              <a:t>and </a:t>
            </a:r>
            <a:r>
              <a:rPr sz="2800" dirty="0"/>
              <a:t>route</a:t>
            </a:r>
            <a:r>
              <a:rPr sz="2800" spc="-110" dirty="0"/>
              <a:t> </a:t>
            </a:r>
            <a:r>
              <a:rPr sz="2800" spc="-5" dirty="0"/>
              <a:t>table</a:t>
            </a:r>
            <a:endParaRPr sz="2800"/>
          </a:p>
        </p:txBody>
      </p:sp>
      <p:sp>
        <p:nvSpPr>
          <p:cNvPr id="3" name="object 3"/>
          <p:cNvSpPr txBox="1"/>
          <p:nvPr/>
        </p:nvSpPr>
        <p:spPr>
          <a:xfrm>
            <a:off x="165674" y="1192733"/>
            <a:ext cx="3957320" cy="1282700"/>
          </a:xfrm>
          <a:prstGeom prst="rect">
            <a:avLst/>
          </a:prstGeom>
        </p:spPr>
        <p:txBody>
          <a:bodyPr vert="horz" wrap="square" lIns="0" tIns="12700" rIns="0" bIns="0" rtlCol="0">
            <a:spAutoFit/>
          </a:bodyPr>
          <a:lstStyle/>
          <a:p>
            <a:pPr marL="194945" marR="5080" indent="-182880">
              <a:lnSpc>
                <a:spcPct val="114599"/>
              </a:lnSpc>
              <a:spcBef>
                <a:spcPts val="100"/>
              </a:spcBef>
            </a:pPr>
            <a:r>
              <a:rPr sz="1200" spc="-5" dirty="0">
                <a:solidFill>
                  <a:srgbClr val="595959"/>
                </a:solidFill>
                <a:latin typeface="Courier New"/>
                <a:cs typeface="Courier New"/>
              </a:rPr>
              <a:t>resource "aws_internet_gateway" "default" </a:t>
            </a:r>
            <a:r>
              <a:rPr sz="1200" dirty="0">
                <a:solidFill>
                  <a:srgbClr val="595959"/>
                </a:solidFill>
                <a:latin typeface="Courier New"/>
                <a:cs typeface="Courier New"/>
              </a:rPr>
              <a:t>{  </a:t>
            </a:r>
            <a:r>
              <a:rPr sz="1200" spc="-5" dirty="0">
                <a:solidFill>
                  <a:srgbClr val="595959"/>
                </a:solidFill>
                <a:latin typeface="Courier New"/>
                <a:cs typeface="Courier New"/>
              </a:rPr>
              <a:t>vpc_id </a:t>
            </a:r>
            <a:r>
              <a:rPr sz="1200" dirty="0">
                <a:solidFill>
                  <a:srgbClr val="595959"/>
                </a:solidFill>
                <a:latin typeface="Courier New"/>
                <a:cs typeface="Courier New"/>
              </a:rPr>
              <a:t>=</a:t>
            </a:r>
            <a:r>
              <a:rPr sz="1200" spc="-20" dirty="0">
                <a:solidFill>
                  <a:srgbClr val="595959"/>
                </a:solidFill>
                <a:latin typeface="Courier New"/>
                <a:cs typeface="Courier New"/>
              </a:rPr>
              <a:t> </a:t>
            </a:r>
            <a:r>
              <a:rPr sz="1200" spc="-5" dirty="0">
                <a:solidFill>
                  <a:srgbClr val="595959"/>
                </a:solidFill>
                <a:latin typeface="Courier New"/>
                <a:cs typeface="Courier New"/>
              </a:rPr>
              <a:t>"${aws_vpc.main.id}"</a:t>
            </a:r>
            <a:endParaRPr sz="1200">
              <a:latin typeface="Courier New"/>
              <a:cs typeface="Courier New"/>
            </a:endParaRPr>
          </a:p>
          <a:p>
            <a:pPr marL="194945">
              <a:lnSpc>
                <a:spcPct val="100000"/>
              </a:lnSpc>
              <a:spcBef>
                <a:spcPts val="209"/>
              </a:spcBef>
            </a:pPr>
            <a:r>
              <a:rPr sz="1200" spc="-5" dirty="0">
                <a:solidFill>
                  <a:srgbClr val="595959"/>
                </a:solidFill>
                <a:latin typeface="Courier New"/>
                <a:cs typeface="Courier New"/>
              </a:rPr>
              <a:t>tags</a:t>
            </a:r>
            <a:r>
              <a:rPr sz="1200" spc="-1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a:p>
            <a:pPr marL="377825">
              <a:lnSpc>
                <a:spcPct val="100000"/>
              </a:lnSpc>
              <a:spcBef>
                <a:spcPts val="209"/>
              </a:spcBef>
            </a:pPr>
            <a:r>
              <a:rPr sz="1200" spc="-5" dirty="0">
                <a:solidFill>
                  <a:srgbClr val="595959"/>
                </a:solidFill>
                <a:latin typeface="Courier New"/>
                <a:cs typeface="Courier New"/>
              </a:rPr>
              <a:t>Name </a:t>
            </a:r>
            <a:r>
              <a:rPr sz="1200" dirty="0">
                <a:solidFill>
                  <a:srgbClr val="595959"/>
                </a:solidFill>
                <a:latin typeface="Courier New"/>
                <a:cs typeface="Courier New"/>
              </a:rPr>
              <a:t>= </a:t>
            </a:r>
            <a:r>
              <a:rPr sz="1200" spc="-5" dirty="0">
                <a:solidFill>
                  <a:srgbClr val="595959"/>
                </a:solidFill>
                <a:latin typeface="Courier New"/>
                <a:cs typeface="Courier New"/>
              </a:rPr>
              <a:t>"Terraform internet</a:t>
            </a:r>
            <a:r>
              <a:rPr sz="1200" spc="-55" dirty="0">
                <a:solidFill>
                  <a:srgbClr val="595959"/>
                </a:solidFill>
                <a:latin typeface="Courier New"/>
                <a:cs typeface="Courier New"/>
              </a:rPr>
              <a:t> </a:t>
            </a:r>
            <a:r>
              <a:rPr sz="1200" spc="-5" dirty="0">
                <a:solidFill>
                  <a:srgbClr val="595959"/>
                </a:solidFill>
                <a:latin typeface="Courier New"/>
                <a:cs typeface="Courier New"/>
              </a:rPr>
              <a:t>gateway"</a:t>
            </a:r>
            <a:endParaRPr sz="1200">
              <a:latin typeface="Courier New"/>
              <a:cs typeface="Courier New"/>
            </a:endParaRPr>
          </a:p>
          <a:p>
            <a:pPr marL="194945">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
        <p:nvSpPr>
          <p:cNvPr id="4" name="object 4"/>
          <p:cNvSpPr txBox="1"/>
          <p:nvPr/>
        </p:nvSpPr>
        <p:spPr>
          <a:xfrm>
            <a:off x="165674" y="2686251"/>
            <a:ext cx="44138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95959"/>
                </a:solidFill>
                <a:latin typeface="Courier New"/>
                <a:cs typeface="Courier New"/>
              </a:rPr>
              <a:t>resource "aws_route" "public_internet_gateway"</a:t>
            </a:r>
            <a:r>
              <a:rPr sz="1200" spc="-8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p:txBody>
      </p:sp>
      <p:sp>
        <p:nvSpPr>
          <p:cNvPr id="5" name="object 5"/>
          <p:cNvSpPr txBox="1"/>
          <p:nvPr/>
        </p:nvSpPr>
        <p:spPr>
          <a:xfrm>
            <a:off x="165674" y="2869130"/>
            <a:ext cx="3500120" cy="654050"/>
          </a:xfrm>
          <a:prstGeom prst="rect">
            <a:avLst/>
          </a:prstGeom>
        </p:spPr>
        <p:txBody>
          <a:bodyPr vert="horz" wrap="square" lIns="0" tIns="12700" rIns="0" bIns="0" rtlCol="0">
            <a:spAutoFit/>
          </a:bodyPr>
          <a:lstStyle/>
          <a:p>
            <a:pPr marL="12700" marR="735965" indent="182880">
              <a:lnSpc>
                <a:spcPct val="114599"/>
              </a:lnSpc>
              <a:spcBef>
                <a:spcPts val="100"/>
              </a:spcBef>
              <a:tabLst>
                <a:tab pos="2298065" algn="l"/>
              </a:tabLst>
            </a:pPr>
            <a:r>
              <a:rPr sz="1200" spc="-5" dirty="0">
                <a:solidFill>
                  <a:srgbClr val="595959"/>
                </a:solidFill>
                <a:latin typeface="Courier New"/>
                <a:cs typeface="Courier New"/>
              </a:rPr>
              <a:t>route_table_id	</a:t>
            </a:r>
            <a:r>
              <a:rPr sz="1200" dirty="0">
                <a:solidFill>
                  <a:srgbClr val="595959"/>
                </a:solidFill>
                <a:latin typeface="Courier New"/>
                <a:cs typeface="Courier New"/>
              </a:rPr>
              <a:t>=  </a:t>
            </a:r>
            <a:r>
              <a:rPr sz="1200" spc="-5" dirty="0">
                <a:solidFill>
                  <a:srgbClr val="595959"/>
                </a:solidFill>
                <a:latin typeface="Courier New"/>
                <a:cs typeface="Courier New"/>
              </a:rPr>
              <a:t>"${aws_route_table.public.id}"</a:t>
            </a:r>
            <a:endParaRPr sz="1200">
              <a:latin typeface="Courier New"/>
              <a:cs typeface="Courier New"/>
            </a:endParaRPr>
          </a:p>
          <a:p>
            <a:pPr marL="194945">
              <a:lnSpc>
                <a:spcPct val="100000"/>
              </a:lnSpc>
              <a:spcBef>
                <a:spcPts val="209"/>
              </a:spcBef>
            </a:pPr>
            <a:r>
              <a:rPr sz="1200" spc="-5" dirty="0">
                <a:solidFill>
                  <a:srgbClr val="595959"/>
                </a:solidFill>
                <a:latin typeface="Courier New"/>
                <a:cs typeface="Courier New"/>
              </a:rPr>
              <a:t>destination_cidr_block </a:t>
            </a:r>
            <a:r>
              <a:rPr sz="1200" dirty="0">
                <a:solidFill>
                  <a:srgbClr val="595959"/>
                </a:solidFill>
                <a:latin typeface="Courier New"/>
                <a:cs typeface="Courier New"/>
              </a:rPr>
              <a:t>=</a:t>
            </a:r>
            <a:r>
              <a:rPr sz="1200" spc="-85" dirty="0">
                <a:solidFill>
                  <a:srgbClr val="595959"/>
                </a:solidFill>
                <a:latin typeface="Courier New"/>
                <a:cs typeface="Courier New"/>
              </a:rPr>
              <a:t> </a:t>
            </a:r>
            <a:r>
              <a:rPr sz="1200" spc="-5" dirty="0">
                <a:solidFill>
                  <a:srgbClr val="595959"/>
                </a:solidFill>
                <a:latin typeface="Courier New"/>
                <a:cs typeface="Courier New"/>
              </a:rPr>
              <a:t>"0.0.0.0/0"</a:t>
            </a:r>
            <a:endParaRPr sz="1200">
              <a:latin typeface="Courier New"/>
              <a:cs typeface="Courier New"/>
            </a:endParaRPr>
          </a:p>
        </p:txBody>
      </p:sp>
      <p:sp>
        <p:nvSpPr>
          <p:cNvPr id="6" name="object 6"/>
          <p:cNvSpPr txBox="1"/>
          <p:nvPr/>
        </p:nvSpPr>
        <p:spPr>
          <a:xfrm>
            <a:off x="165674" y="3497779"/>
            <a:ext cx="3317240" cy="654050"/>
          </a:xfrm>
          <a:prstGeom prst="rect">
            <a:avLst/>
          </a:prstGeom>
        </p:spPr>
        <p:txBody>
          <a:bodyPr vert="horz" wrap="square" lIns="0" tIns="39369" rIns="0" bIns="0" rtlCol="0">
            <a:spAutoFit/>
          </a:bodyPr>
          <a:lstStyle/>
          <a:p>
            <a:pPr marL="194945">
              <a:lnSpc>
                <a:spcPct val="100000"/>
              </a:lnSpc>
              <a:spcBef>
                <a:spcPts val="309"/>
              </a:spcBef>
              <a:tabLst>
                <a:tab pos="2298065" algn="l"/>
              </a:tabLst>
            </a:pPr>
            <a:r>
              <a:rPr sz="1200" spc="-5" dirty="0">
                <a:solidFill>
                  <a:srgbClr val="595959"/>
                </a:solidFill>
                <a:latin typeface="Courier New"/>
                <a:cs typeface="Courier New"/>
              </a:rPr>
              <a:t>gateway_id	</a:t>
            </a:r>
            <a:r>
              <a:rPr sz="1200"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"${aws_internet_gateway.default.id}"</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
        <p:nvSpPr>
          <p:cNvPr id="7" name="object 7"/>
          <p:cNvSpPr txBox="1"/>
          <p:nvPr/>
        </p:nvSpPr>
        <p:spPr>
          <a:xfrm>
            <a:off x="4905419" y="1192733"/>
            <a:ext cx="3500120" cy="1701800"/>
          </a:xfrm>
          <a:prstGeom prst="rect">
            <a:avLst/>
          </a:prstGeom>
        </p:spPr>
        <p:txBody>
          <a:bodyPr vert="horz" wrap="square" lIns="0" tIns="12700" rIns="0" bIns="0" rtlCol="0">
            <a:spAutoFit/>
          </a:bodyPr>
          <a:lstStyle/>
          <a:p>
            <a:pPr marL="194945" marR="95885" indent="-182880">
              <a:lnSpc>
                <a:spcPct val="114599"/>
              </a:lnSpc>
              <a:spcBef>
                <a:spcPts val="100"/>
              </a:spcBef>
            </a:pPr>
            <a:r>
              <a:rPr sz="1200" spc="-5" dirty="0">
                <a:solidFill>
                  <a:srgbClr val="595959"/>
                </a:solidFill>
                <a:latin typeface="Courier New"/>
                <a:cs typeface="Courier New"/>
              </a:rPr>
              <a:t>resource "aws_route_table" "public" </a:t>
            </a:r>
            <a:r>
              <a:rPr sz="1200" dirty="0">
                <a:solidFill>
                  <a:srgbClr val="595959"/>
                </a:solidFill>
                <a:latin typeface="Courier New"/>
                <a:cs typeface="Courier New"/>
              </a:rPr>
              <a:t>{  </a:t>
            </a:r>
            <a:r>
              <a:rPr sz="1200" spc="-5" dirty="0">
                <a:solidFill>
                  <a:srgbClr val="595959"/>
                </a:solidFill>
                <a:latin typeface="Courier New"/>
                <a:cs typeface="Courier New"/>
              </a:rPr>
              <a:t>vpc_id </a:t>
            </a:r>
            <a:r>
              <a:rPr sz="1200" dirty="0">
                <a:solidFill>
                  <a:srgbClr val="595959"/>
                </a:solidFill>
                <a:latin typeface="Courier New"/>
                <a:cs typeface="Courier New"/>
              </a:rPr>
              <a:t>=</a:t>
            </a:r>
            <a:r>
              <a:rPr sz="1200" spc="-30" dirty="0">
                <a:solidFill>
                  <a:srgbClr val="595959"/>
                </a:solidFill>
                <a:latin typeface="Courier New"/>
                <a:cs typeface="Courier New"/>
              </a:rPr>
              <a:t> </a:t>
            </a:r>
            <a:r>
              <a:rPr sz="1200" spc="-5" dirty="0">
                <a:solidFill>
                  <a:srgbClr val="595959"/>
                </a:solidFill>
                <a:latin typeface="Courier New"/>
                <a:cs typeface="Courier New"/>
              </a:rPr>
              <a:t>"${aws_vpc.main.id}"</a:t>
            </a:r>
            <a:endParaRPr sz="1200">
              <a:latin typeface="Courier New"/>
              <a:cs typeface="Courier New"/>
            </a:endParaRPr>
          </a:p>
          <a:p>
            <a:pPr marL="194945">
              <a:lnSpc>
                <a:spcPct val="100000"/>
              </a:lnSpc>
              <a:spcBef>
                <a:spcPts val="209"/>
              </a:spcBef>
            </a:pPr>
            <a:r>
              <a:rPr sz="1200" spc="-5" dirty="0">
                <a:solidFill>
                  <a:srgbClr val="595959"/>
                </a:solidFill>
                <a:latin typeface="Courier New"/>
                <a:cs typeface="Courier New"/>
              </a:rPr>
              <a:t>tags</a:t>
            </a:r>
            <a:r>
              <a:rPr sz="1200" spc="-1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a:p>
            <a:pPr marL="377825">
              <a:lnSpc>
                <a:spcPct val="100000"/>
              </a:lnSpc>
              <a:spcBef>
                <a:spcPts val="209"/>
              </a:spcBef>
            </a:pPr>
            <a:r>
              <a:rPr sz="1200" spc="-5" dirty="0">
                <a:solidFill>
                  <a:srgbClr val="595959"/>
                </a:solidFill>
                <a:latin typeface="Courier New"/>
                <a:cs typeface="Courier New"/>
              </a:rPr>
              <a:t>Name </a:t>
            </a:r>
            <a:r>
              <a:rPr sz="1200" dirty="0">
                <a:solidFill>
                  <a:srgbClr val="595959"/>
                </a:solidFill>
                <a:latin typeface="Courier New"/>
                <a:cs typeface="Courier New"/>
              </a:rPr>
              <a:t>= </a:t>
            </a:r>
            <a:r>
              <a:rPr sz="1200" spc="-5" dirty="0">
                <a:solidFill>
                  <a:srgbClr val="595959"/>
                </a:solidFill>
                <a:latin typeface="Courier New"/>
                <a:cs typeface="Courier New"/>
              </a:rPr>
              <a:t>"Public route</a:t>
            </a:r>
            <a:r>
              <a:rPr sz="1200" spc="-40" dirty="0">
                <a:solidFill>
                  <a:srgbClr val="595959"/>
                </a:solidFill>
                <a:latin typeface="Courier New"/>
                <a:cs typeface="Courier New"/>
              </a:rPr>
              <a:t> </a:t>
            </a:r>
            <a:r>
              <a:rPr sz="1200" spc="-5" dirty="0">
                <a:solidFill>
                  <a:srgbClr val="595959"/>
                </a:solidFill>
                <a:latin typeface="Courier New"/>
                <a:cs typeface="Courier New"/>
              </a:rPr>
              <a:t>table"</a:t>
            </a:r>
            <a:endParaRPr sz="1200">
              <a:latin typeface="Courier New"/>
              <a:cs typeface="Courier New"/>
            </a:endParaRPr>
          </a:p>
          <a:p>
            <a:pPr marL="194945">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a:p>
            <a:pPr marL="12700" marR="5080">
              <a:lnSpc>
                <a:spcPct val="114599"/>
              </a:lnSpc>
            </a:pPr>
            <a:r>
              <a:rPr sz="1200" spc="-5" dirty="0">
                <a:solidFill>
                  <a:srgbClr val="595959"/>
                </a:solidFill>
                <a:latin typeface="Courier New"/>
                <a:cs typeface="Courier New"/>
              </a:rPr>
              <a:t>resource "aws_route_table_association"  "public_a"</a:t>
            </a:r>
            <a:r>
              <a:rPr sz="1200" spc="-1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p:txBody>
      </p:sp>
      <p:sp>
        <p:nvSpPr>
          <p:cNvPr id="8" name="object 8"/>
          <p:cNvSpPr txBox="1"/>
          <p:nvPr/>
        </p:nvSpPr>
        <p:spPr>
          <a:xfrm>
            <a:off x="4905419" y="2869130"/>
            <a:ext cx="2768600" cy="1073150"/>
          </a:xfrm>
          <a:prstGeom prst="rect">
            <a:avLst/>
          </a:prstGeom>
        </p:spPr>
        <p:txBody>
          <a:bodyPr vert="horz" wrap="square" lIns="0" tIns="12700" rIns="0" bIns="0" rtlCol="0">
            <a:spAutoFit/>
          </a:bodyPr>
          <a:lstStyle/>
          <a:p>
            <a:pPr marL="12700" marR="280035" indent="182880">
              <a:lnSpc>
                <a:spcPct val="114599"/>
              </a:lnSpc>
              <a:spcBef>
                <a:spcPts val="100"/>
              </a:spcBef>
              <a:tabLst>
                <a:tab pos="1566545" algn="l"/>
              </a:tabLst>
            </a:pPr>
            <a:r>
              <a:rPr sz="1200" spc="-5" dirty="0">
                <a:solidFill>
                  <a:srgbClr val="595959"/>
                </a:solidFill>
                <a:latin typeface="Courier New"/>
                <a:cs typeface="Courier New"/>
              </a:rPr>
              <a:t>subnet_id	</a:t>
            </a:r>
            <a:r>
              <a:rPr sz="1200" dirty="0">
                <a:solidFill>
                  <a:srgbClr val="595959"/>
                </a:solidFill>
                <a:latin typeface="Courier New"/>
                <a:cs typeface="Courier New"/>
              </a:rPr>
              <a:t>=  </a:t>
            </a:r>
            <a:r>
              <a:rPr sz="1200" spc="-5" dirty="0">
                <a:solidFill>
                  <a:srgbClr val="595959"/>
                </a:solidFill>
                <a:latin typeface="Courier New"/>
                <a:cs typeface="Courier New"/>
              </a:rPr>
              <a:t>"${aws_subnet.public_a.id}"</a:t>
            </a:r>
            <a:endParaRPr sz="1200">
              <a:latin typeface="Courier New"/>
              <a:cs typeface="Courier New"/>
            </a:endParaRPr>
          </a:p>
          <a:p>
            <a:pPr marL="12700" marR="5080" indent="182880">
              <a:lnSpc>
                <a:spcPct val="114599"/>
              </a:lnSpc>
            </a:pPr>
            <a:r>
              <a:rPr sz="1200" spc="-5" dirty="0">
                <a:solidFill>
                  <a:srgbClr val="595959"/>
                </a:solidFill>
                <a:latin typeface="Courier New"/>
                <a:cs typeface="Courier New"/>
              </a:rPr>
              <a:t>route_table_id </a:t>
            </a:r>
            <a:r>
              <a:rPr sz="1200" dirty="0">
                <a:solidFill>
                  <a:srgbClr val="595959"/>
                </a:solidFill>
                <a:latin typeface="Courier New"/>
                <a:cs typeface="Courier New"/>
              </a:rPr>
              <a:t>=  </a:t>
            </a:r>
            <a:r>
              <a:rPr sz="1200" spc="-5" dirty="0">
                <a:solidFill>
                  <a:srgbClr val="595959"/>
                </a:solidFill>
                <a:latin typeface="Courier New"/>
                <a:cs typeface="Courier New"/>
              </a:rPr>
              <a:t>"${aws_route_table.public.id}"</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359400" cy="452120"/>
          </a:xfrm>
          <a:prstGeom prst="rect">
            <a:avLst/>
          </a:prstGeom>
        </p:spPr>
        <p:txBody>
          <a:bodyPr vert="horz" wrap="square" lIns="0" tIns="12700" rIns="0" bIns="0" rtlCol="0">
            <a:spAutoFit/>
          </a:bodyPr>
          <a:lstStyle/>
          <a:p>
            <a:pPr marL="12700">
              <a:lnSpc>
                <a:spcPct val="100000"/>
              </a:lnSpc>
              <a:spcBef>
                <a:spcPts val="100"/>
              </a:spcBef>
            </a:pPr>
            <a:r>
              <a:rPr sz="2800" spc="-5" dirty="0"/>
              <a:t>NAT gateway and private</a:t>
            </a:r>
            <a:r>
              <a:rPr sz="2800" spc="-85" dirty="0"/>
              <a:t> </a:t>
            </a:r>
            <a:r>
              <a:rPr sz="2800" dirty="0"/>
              <a:t>subnets</a:t>
            </a:r>
            <a:endParaRPr sz="2800"/>
          </a:p>
        </p:txBody>
      </p:sp>
      <p:sp>
        <p:nvSpPr>
          <p:cNvPr id="3" name="object 3"/>
          <p:cNvSpPr txBox="1"/>
          <p:nvPr/>
        </p:nvSpPr>
        <p:spPr>
          <a:xfrm>
            <a:off x="190925" y="1192733"/>
            <a:ext cx="3591560" cy="2120900"/>
          </a:xfrm>
          <a:prstGeom prst="rect">
            <a:avLst/>
          </a:prstGeom>
        </p:spPr>
        <p:txBody>
          <a:bodyPr vert="horz" wrap="square" lIns="0" tIns="12700" rIns="0" bIns="0" rtlCol="0">
            <a:spAutoFit/>
          </a:bodyPr>
          <a:lstStyle/>
          <a:p>
            <a:pPr marL="377825" marR="5080" indent="-365760">
              <a:lnSpc>
                <a:spcPct val="114599"/>
              </a:lnSpc>
              <a:spcBef>
                <a:spcPts val="100"/>
              </a:spcBef>
            </a:pPr>
            <a:r>
              <a:rPr sz="1200" spc="-5" dirty="0">
                <a:solidFill>
                  <a:srgbClr val="595959"/>
                </a:solidFill>
                <a:latin typeface="Courier New"/>
                <a:cs typeface="Courier New"/>
              </a:rPr>
              <a:t>resource "aws_subnet" "private_a" </a:t>
            </a:r>
            <a:r>
              <a:rPr sz="1200" dirty="0">
                <a:solidFill>
                  <a:srgbClr val="595959"/>
                </a:solidFill>
                <a:latin typeface="Courier New"/>
                <a:cs typeface="Courier New"/>
              </a:rPr>
              <a:t>{  </a:t>
            </a:r>
            <a:r>
              <a:rPr sz="1200" spc="-5" dirty="0">
                <a:solidFill>
                  <a:srgbClr val="595959"/>
                </a:solidFill>
                <a:latin typeface="Courier New"/>
                <a:cs typeface="Courier New"/>
              </a:rPr>
              <a:t>vpc_id </a:t>
            </a:r>
            <a:r>
              <a:rPr sz="1200" dirty="0">
                <a:solidFill>
                  <a:srgbClr val="595959"/>
                </a:solidFill>
                <a:latin typeface="Courier New"/>
                <a:cs typeface="Courier New"/>
              </a:rPr>
              <a:t>= </a:t>
            </a:r>
            <a:r>
              <a:rPr sz="1200" spc="-5" dirty="0">
                <a:solidFill>
                  <a:srgbClr val="595959"/>
                </a:solidFill>
                <a:latin typeface="Courier New"/>
                <a:cs typeface="Courier New"/>
              </a:rPr>
              <a:t>"${aws_vpc.main.id}"  cidr_block </a:t>
            </a:r>
            <a:r>
              <a:rPr sz="1200" dirty="0">
                <a:solidFill>
                  <a:srgbClr val="595959"/>
                </a:solidFill>
                <a:latin typeface="Courier New"/>
                <a:cs typeface="Courier New"/>
              </a:rPr>
              <a:t>= </a:t>
            </a:r>
            <a:r>
              <a:rPr sz="1200" spc="-5" dirty="0">
                <a:solidFill>
                  <a:srgbClr val="595959"/>
                </a:solidFill>
                <a:latin typeface="Courier New"/>
                <a:cs typeface="Courier New"/>
              </a:rPr>
              <a:t>"10.100.10.0/24"  map_public_ip_on_launch </a:t>
            </a:r>
            <a:r>
              <a:rPr sz="1200" dirty="0">
                <a:solidFill>
                  <a:srgbClr val="595959"/>
                </a:solidFill>
                <a:latin typeface="Courier New"/>
                <a:cs typeface="Courier New"/>
              </a:rPr>
              <a:t>= </a:t>
            </a:r>
            <a:r>
              <a:rPr sz="1200" spc="-5" dirty="0">
                <a:solidFill>
                  <a:srgbClr val="595959"/>
                </a:solidFill>
                <a:latin typeface="Courier New"/>
                <a:cs typeface="Courier New"/>
              </a:rPr>
              <a:t>false  availability_zone </a:t>
            </a:r>
            <a:r>
              <a:rPr sz="1200" dirty="0">
                <a:solidFill>
                  <a:srgbClr val="595959"/>
                </a:solidFill>
                <a:latin typeface="Courier New"/>
                <a:cs typeface="Courier New"/>
              </a:rPr>
              <a:t>=</a:t>
            </a:r>
            <a:r>
              <a:rPr sz="1200" spc="-90" dirty="0">
                <a:solidFill>
                  <a:srgbClr val="595959"/>
                </a:solidFill>
                <a:latin typeface="Courier New"/>
                <a:cs typeface="Courier New"/>
              </a:rPr>
              <a:t> </a:t>
            </a:r>
            <a:r>
              <a:rPr sz="1200" spc="-5" dirty="0">
                <a:solidFill>
                  <a:srgbClr val="595959"/>
                </a:solidFill>
                <a:latin typeface="Courier New"/>
                <a:cs typeface="Courier New"/>
              </a:rPr>
              <a:t>"eu-central-1a"</a:t>
            </a:r>
            <a:endParaRPr sz="1200">
              <a:latin typeface="Courier New"/>
              <a:cs typeface="Courier New"/>
            </a:endParaRPr>
          </a:p>
          <a:p>
            <a:pPr marL="194945">
              <a:lnSpc>
                <a:spcPct val="100000"/>
              </a:lnSpc>
              <a:spcBef>
                <a:spcPts val="209"/>
              </a:spcBef>
            </a:pPr>
            <a:r>
              <a:rPr sz="1200" spc="-5" dirty="0">
                <a:solidFill>
                  <a:srgbClr val="595959"/>
                </a:solidFill>
                <a:latin typeface="Courier New"/>
                <a:cs typeface="Courier New"/>
              </a:rPr>
              <a:t>tags</a:t>
            </a:r>
            <a:r>
              <a:rPr sz="1200" spc="-1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a:p>
            <a:pPr marL="12700" marR="5080" indent="365760">
              <a:lnSpc>
                <a:spcPct val="114599"/>
              </a:lnSpc>
            </a:pPr>
            <a:r>
              <a:rPr sz="1200" spc="-5" dirty="0">
                <a:solidFill>
                  <a:srgbClr val="595959"/>
                </a:solidFill>
                <a:latin typeface="Courier New"/>
                <a:cs typeface="Courier New"/>
              </a:rPr>
              <a:t>Name </a:t>
            </a:r>
            <a:r>
              <a:rPr sz="1200" dirty="0">
                <a:solidFill>
                  <a:srgbClr val="595959"/>
                </a:solidFill>
                <a:latin typeface="Courier New"/>
                <a:cs typeface="Courier New"/>
              </a:rPr>
              <a:t>= </a:t>
            </a:r>
            <a:r>
              <a:rPr sz="1200" spc="-5" dirty="0">
                <a:solidFill>
                  <a:srgbClr val="595959"/>
                </a:solidFill>
                <a:latin typeface="Courier New"/>
                <a:cs typeface="Courier New"/>
              </a:rPr>
              <a:t>"Terraform main VPC, private  subnet zone</a:t>
            </a:r>
            <a:r>
              <a:rPr sz="1200" spc="-15" dirty="0">
                <a:solidFill>
                  <a:srgbClr val="595959"/>
                </a:solidFill>
                <a:latin typeface="Courier New"/>
                <a:cs typeface="Courier New"/>
              </a:rPr>
              <a:t> </a:t>
            </a:r>
            <a:r>
              <a:rPr sz="1200" spc="-5" dirty="0">
                <a:solidFill>
                  <a:srgbClr val="595959"/>
                </a:solidFill>
                <a:latin typeface="Courier New"/>
                <a:cs typeface="Courier New"/>
              </a:rPr>
              <a:t>A"</a:t>
            </a:r>
            <a:endParaRPr sz="1200">
              <a:latin typeface="Courier New"/>
              <a:cs typeface="Courier New"/>
            </a:endParaRPr>
          </a:p>
          <a:p>
            <a:pPr marL="194945">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
        <p:nvSpPr>
          <p:cNvPr id="4" name="object 4"/>
          <p:cNvSpPr txBox="1"/>
          <p:nvPr/>
        </p:nvSpPr>
        <p:spPr>
          <a:xfrm>
            <a:off x="4795662" y="1192733"/>
            <a:ext cx="4140200" cy="1492250"/>
          </a:xfrm>
          <a:prstGeom prst="rect">
            <a:avLst/>
          </a:prstGeom>
        </p:spPr>
        <p:txBody>
          <a:bodyPr vert="horz" wrap="square" lIns="0" tIns="12700" rIns="0" bIns="0" rtlCol="0">
            <a:spAutoFit/>
          </a:bodyPr>
          <a:lstStyle/>
          <a:p>
            <a:pPr marL="194945" marR="645160" indent="-182880">
              <a:lnSpc>
                <a:spcPct val="114599"/>
              </a:lnSpc>
              <a:spcBef>
                <a:spcPts val="100"/>
              </a:spcBef>
            </a:pPr>
            <a:r>
              <a:rPr sz="1200" spc="-5" dirty="0">
                <a:solidFill>
                  <a:srgbClr val="595959"/>
                </a:solidFill>
                <a:latin typeface="Courier New"/>
                <a:cs typeface="Courier New"/>
              </a:rPr>
              <a:t>resource "aws_nat_gateway" "natgw_a" </a:t>
            </a:r>
            <a:r>
              <a:rPr sz="1200" dirty="0">
                <a:solidFill>
                  <a:srgbClr val="595959"/>
                </a:solidFill>
                <a:latin typeface="Courier New"/>
                <a:cs typeface="Courier New"/>
              </a:rPr>
              <a:t>{  </a:t>
            </a:r>
            <a:r>
              <a:rPr sz="1200" spc="-5" dirty="0">
                <a:solidFill>
                  <a:srgbClr val="595959"/>
                </a:solidFill>
                <a:latin typeface="Courier New"/>
                <a:cs typeface="Courier New"/>
              </a:rPr>
              <a:t>allocation_id</a:t>
            </a:r>
            <a:r>
              <a:rPr sz="1200" spc="-1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a:p>
            <a:pPr marL="194945" marR="5080" indent="-182880">
              <a:lnSpc>
                <a:spcPct val="114599"/>
              </a:lnSpc>
              <a:tabLst>
                <a:tab pos="1475105" algn="l"/>
              </a:tabLst>
            </a:pPr>
            <a:r>
              <a:rPr sz="1200" spc="-5" dirty="0">
                <a:solidFill>
                  <a:srgbClr val="595959"/>
                </a:solidFill>
                <a:latin typeface="Courier New"/>
                <a:cs typeface="Courier New"/>
              </a:rPr>
              <a:t>"${element(aws_eip.nateip.*.id, 0)}"  subnet_id	</a:t>
            </a:r>
            <a:r>
              <a:rPr sz="1200" dirty="0">
                <a:solidFill>
                  <a:srgbClr val="595959"/>
                </a:solidFill>
                <a:latin typeface="Courier New"/>
                <a:cs typeface="Courier New"/>
              </a:rPr>
              <a:t>= </a:t>
            </a:r>
            <a:r>
              <a:rPr sz="1200" spc="-5" dirty="0">
                <a:solidFill>
                  <a:srgbClr val="595959"/>
                </a:solidFill>
                <a:latin typeface="Courier New"/>
                <a:cs typeface="Courier New"/>
              </a:rPr>
              <a:t>"${aws_subnet.public_a.id}"  depends_on</a:t>
            </a:r>
            <a:r>
              <a:rPr sz="1200" spc="-1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["aws_internet_gateway.default"]</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8221980" cy="452120"/>
          </a:xfrm>
          <a:prstGeom prst="rect">
            <a:avLst/>
          </a:prstGeom>
        </p:spPr>
        <p:txBody>
          <a:bodyPr vert="horz" wrap="square" lIns="0" tIns="12700" rIns="0" bIns="0" rtlCol="0">
            <a:spAutoFit/>
          </a:bodyPr>
          <a:lstStyle/>
          <a:p>
            <a:pPr marL="12700">
              <a:lnSpc>
                <a:spcPct val="100000"/>
              </a:lnSpc>
              <a:spcBef>
                <a:spcPts val="100"/>
              </a:spcBef>
            </a:pPr>
            <a:r>
              <a:rPr sz="2800" spc="-10" dirty="0"/>
              <a:t>EC2 </a:t>
            </a:r>
            <a:r>
              <a:rPr sz="2800" spc="-5" dirty="0"/>
              <a:t>instance, </a:t>
            </a:r>
            <a:r>
              <a:rPr sz="2800" dirty="0"/>
              <a:t>security </a:t>
            </a:r>
            <a:r>
              <a:rPr sz="2800" spc="-5" dirty="0"/>
              <a:t>group, </a:t>
            </a:r>
            <a:r>
              <a:rPr sz="2800" dirty="0"/>
              <a:t>ssh key (bastion</a:t>
            </a:r>
            <a:r>
              <a:rPr sz="2800" spc="-100" dirty="0"/>
              <a:t> </a:t>
            </a:r>
            <a:r>
              <a:rPr sz="2800" spc="-5" dirty="0"/>
              <a:t>host)</a:t>
            </a:r>
            <a:endParaRPr sz="2800"/>
          </a:p>
        </p:txBody>
      </p:sp>
      <p:sp>
        <p:nvSpPr>
          <p:cNvPr id="3" name="object 3"/>
          <p:cNvSpPr txBox="1"/>
          <p:nvPr/>
        </p:nvSpPr>
        <p:spPr>
          <a:xfrm>
            <a:off x="384724" y="1201369"/>
            <a:ext cx="3302000" cy="368300"/>
          </a:xfrm>
          <a:prstGeom prst="rect">
            <a:avLst/>
          </a:prstGeom>
        </p:spPr>
        <p:txBody>
          <a:bodyPr vert="horz" wrap="square" lIns="0" tIns="12700" rIns="0" bIns="0" rtlCol="0">
            <a:spAutoFit/>
          </a:bodyPr>
          <a:lstStyle/>
          <a:p>
            <a:pPr marL="164465" marR="5080" indent="-152400">
              <a:lnSpc>
                <a:spcPct val="112500"/>
              </a:lnSpc>
              <a:spcBef>
                <a:spcPts val="100"/>
              </a:spcBef>
              <a:tabLst>
                <a:tab pos="1078865" algn="l"/>
              </a:tabLst>
            </a:pPr>
            <a:r>
              <a:rPr sz="1000" spc="-5" dirty="0">
                <a:solidFill>
                  <a:srgbClr val="595959"/>
                </a:solidFill>
                <a:latin typeface="Courier New"/>
                <a:cs typeface="Courier New"/>
              </a:rPr>
              <a:t>resource "aws_security_group" "allow_ssh" </a:t>
            </a:r>
            <a:r>
              <a:rPr sz="1000" dirty="0">
                <a:solidFill>
                  <a:srgbClr val="595959"/>
                </a:solidFill>
                <a:latin typeface="Courier New"/>
                <a:cs typeface="Courier New"/>
              </a:rPr>
              <a:t>{  </a:t>
            </a:r>
            <a:r>
              <a:rPr sz="1000" spc="-5" dirty="0">
                <a:solidFill>
                  <a:srgbClr val="595959"/>
                </a:solidFill>
                <a:latin typeface="Courier New"/>
                <a:cs typeface="Courier New"/>
              </a:rPr>
              <a:t>name	</a:t>
            </a:r>
            <a:r>
              <a:rPr sz="1000" dirty="0">
                <a:solidFill>
                  <a:srgbClr val="595959"/>
                </a:solidFill>
                <a:latin typeface="Courier New"/>
                <a:cs typeface="Courier New"/>
              </a:rPr>
              <a:t>=</a:t>
            </a:r>
            <a:r>
              <a:rPr sz="1000" spc="-15" dirty="0">
                <a:solidFill>
                  <a:srgbClr val="595959"/>
                </a:solidFill>
                <a:latin typeface="Courier New"/>
                <a:cs typeface="Courier New"/>
              </a:rPr>
              <a:t> </a:t>
            </a:r>
            <a:r>
              <a:rPr sz="1000" spc="-5" dirty="0">
                <a:solidFill>
                  <a:srgbClr val="595959"/>
                </a:solidFill>
                <a:latin typeface="Courier New"/>
                <a:cs typeface="Courier New"/>
              </a:rPr>
              <a:t>"allow_ssh"</a:t>
            </a:r>
            <a:endParaRPr sz="1000">
              <a:latin typeface="Courier New"/>
              <a:cs typeface="Courier New"/>
            </a:endParaRPr>
          </a:p>
        </p:txBody>
      </p:sp>
      <p:sp>
        <p:nvSpPr>
          <p:cNvPr id="4" name="object 4"/>
          <p:cNvSpPr txBox="1"/>
          <p:nvPr/>
        </p:nvSpPr>
        <p:spPr>
          <a:xfrm>
            <a:off x="537123" y="1563319"/>
            <a:ext cx="31496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description </a:t>
            </a:r>
            <a:r>
              <a:rPr sz="1000" dirty="0">
                <a:solidFill>
                  <a:srgbClr val="595959"/>
                </a:solidFill>
                <a:latin typeface="Courier New"/>
                <a:cs typeface="Courier New"/>
              </a:rPr>
              <a:t>= </a:t>
            </a:r>
            <a:r>
              <a:rPr sz="1000" spc="-5" dirty="0">
                <a:solidFill>
                  <a:srgbClr val="595959"/>
                </a:solidFill>
                <a:latin typeface="Courier New"/>
                <a:cs typeface="Courier New"/>
              </a:rPr>
              <a:t>"Allow inbound SSH</a:t>
            </a:r>
            <a:r>
              <a:rPr sz="1000" spc="-85" dirty="0">
                <a:solidFill>
                  <a:srgbClr val="595959"/>
                </a:solidFill>
                <a:latin typeface="Courier New"/>
                <a:cs typeface="Courier New"/>
              </a:rPr>
              <a:t> </a:t>
            </a:r>
            <a:r>
              <a:rPr sz="1000" spc="-5" dirty="0">
                <a:solidFill>
                  <a:srgbClr val="595959"/>
                </a:solidFill>
                <a:latin typeface="Courier New"/>
                <a:cs typeface="Courier New"/>
              </a:rPr>
              <a:t>traffic"</a:t>
            </a:r>
            <a:endParaRPr sz="1000">
              <a:latin typeface="Courier New"/>
              <a:cs typeface="Courier New"/>
            </a:endParaRPr>
          </a:p>
        </p:txBody>
      </p:sp>
      <p:sp>
        <p:nvSpPr>
          <p:cNvPr id="5" name="object 5"/>
          <p:cNvSpPr txBox="1"/>
          <p:nvPr/>
        </p:nvSpPr>
        <p:spPr>
          <a:xfrm>
            <a:off x="1451444" y="1734769"/>
            <a:ext cx="17018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595959"/>
                </a:solidFill>
                <a:latin typeface="Courier New"/>
                <a:cs typeface="Courier New"/>
              </a:rPr>
              <a:t>=</a:t>
            </a:r>
            <a:r>
              <a:rPr sz="1000" spc="-80" dirty="0">
                <a:solidFill>
                  <a:srgbClr val="595959"/>
                </a:solidFill>
                <a:latin typeface="Courier New"/>
                <a:cs typeface="Courier New"/>
              </a:rPr>
              <a:t> </a:t>
            </a:r>
            <a:r>
              <a:rPr sz="1000" spc="-5" dirty="0">
                <a:solidFill>
                  <a:srgbClr val="595959"/>
                </a:solidFill>
                <a:latin typeface="Courier New"/>
                <a:cs typeface="Courier New"/>
              </a:rPr>
              <a:t>"${aws_vpc.main.id}"</a:t>
            </a:r>
            <a:endParaRPr sz="1000">
              <a:latin typeface="Courier New"/>
              <a:cs typeface="Courier New"/>
            </a:endParaRPr>
          </a:p>
        </p:txBody>
      </p:sp>
      <p:sp>
        <p:nvSpPr>
          <p:cNvPr id="6" name="object 6"/>
          <p:cNvSpPr txBox="1"/>
          <p:nvPr/>
        </p:nvSpPr>
        <p:spPr>
          <a:xfrm>
            <a:off x="537123" y="1715718"/>
            <a:ext cx="863600" cy="882650"/>
          </a:xfrm>
          <a:prstGeom prst="rect">
            <a:avLst/>
          </a:prstGeom>
        </p:spPr>
        <p:txBody>
          <a:bodyPr vert="horz" wrap="square" lIns="0" tIns="12700" rIns="0" bIns="0" rtlCol="0">
            <a:spAutoFit/>
          </a:bodyPr>
          <a:lstStyle/>
          <a:p>
            <a:pPr marL="12700" marR="156845">
              <a:lnSpc>
                <a:spcPct val="112500"/>
              </a:lnSpc>
              <a:spcBef>
                <a:spcPts val="100"/>
              </a:spcBef>
            </a:pPr>
            <a:r>
              <a:rPr sz="1000" spc="-5" dirty="0">
                <a:solidFill>
                  <a:srgbClr val="595959"/>
                </a:solidFill>
                <a:latin typeface="Courier New"/>
                <a:cs typeface="Courier New"/>
              </a:rPr>
              <a:t>vpc_id  ingress</a:t>
            </a:r>
            <a:r>
              <a:rPr sz="1000" spc="-95"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164465" marR="5080">
              <a:lnSpc>
                <a:spcPct val="112500"/>
              </a:lnSpc>
            </a:pPr>
            <a:r>
              <a:rPr sz="1000" spc="-5" dirty="0">
                <a:solidFill>
                  <a:srgbClr val="595959"/>
                </a:solidFill>
                <a:latin typeface="Courier New"/>
                <a:cs typeface="Courier New"/>
              </a:rPr>
              <a:t>from_port  to_port  protocol</a:t>
            </a:r>
            <a:endParaRPr sz="1000">
              <a:latin typeface="Courier New"/>
              <a:cs typeface="Courier New"/>
            </a:endParaRPr>
          </a:p>
        </p:txBody>
      </p:sp>
      <p:sp>
        <p:nvSpPr>
          <p:cNvPr id="7" name="object 7"/>
          <p:cNvSpPr txBox="1"/>
          <p:nvPr/>
        </p:nvSpPr>
        <p:spPr>
          <a:xfrm>
            <a:off x="1603807" y="2058618"/>
            <a:ext cx="558800" cy="539750"/>
          </a:xfrm>
          <a:prstGeom prst="rect">
            <a:avLst/>
          </a:prstGeom>
        </p:spPr>
        <p:txBody>
          <a:bodyPr vert="horz" wrap="square" lIns="0" tIns="31750" rIns="0" bIns="0" rtlCol="0">
            <a:spAutoFit/>
          </a:bodyPr>
          <a:lstStyle/>
          <a:p>
            <a:pPr marL="12700">
              <a:lnSpc>
                <a:spcPct val="100000"/>
              </a:lnSpc>
              <a:spcBef>
                <a:spcPts val="250"/>
              </a:spcBef>
            </a:pPr>
            <a:r>
              <a:rPr sz="1000" dirty="0">
                <a:solidFill>
                  <a:srgbClr val="595959"/>
                </a:solidFill>
                <a:latin typeface="Courier New"/>
                <a:cs typeface="Courier New"/>
              </a:rPr>
              <a:t>=</a:t>
            </a:r>
            <a:r>
              <a:rPr sz="1000" spc="-105" dirty="0">
                <a:solidFill>
                  <a:srgbClr val="595959"/>
                </a:solidFill>
                <a:latin typeface="Courier New"/>
                <a:cs typeface="Courier New"/>
              </a:rPr>
              <a:t> </a:t>
            </a:r>
            <a:r>
              <a:rPr sz="1000" spc="-5" dirty="0">
                <a:solidFill>
                  <a:srgbClr val="595959"/>
                </a:solidFill>
                <a:latin typeface="Courier New"/>
                <a:cs typeface="Courier New"/>
              </a:rPr>
              <a:t>22</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105" dirty="0">
                <a:solidFill>
                  <a:srgbClr val="595959"/>
                </a:solidFill>
                <a:latin typeface="Courier New"/>
                <a:cs typeface="Courier New"/>
              </a:rPr>
              <a:t> </a:t>
            </a:r>
            <a:r>
              <a:rPr sz="1000" spc="-5" dirty="0">
                <a:solidFill>
                  <a:srgbClr val="595959"/>
                </a:solidFill>
                <a:latin typeface="Courier New"/>
                <a:cs typeface="Courier New"/>
              </a:rPr>
              <a:t>22</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90" dirty="0">
                <a:solidFill>
                  <a:srgbClr val="595959"/>
                </a:solidFill>
                <a:latin typeface="Courier New"/>
                <a:cs typeface="Courier New"/>
              </a:rPr>
              <a:t> </a:t>
            </a:r>
            <a:r>
              <a:rPr sz="1000" spc="-5" dirty="0">
                <a:solidFill>
                  <a:srgbClr val="595959"/>
                </a:solidFill>
                <a:latin typeface="Courier New"/>
                <a:cs typeface="Courier New"/>
              </a:rPr>
              <a:t>"tcp"</a:t>
            </a:r>
            <a:endParaRPr sz="1000">
              <a:latin typeface="Courier New"/>
              <a:cs typeface="Courier New"/>
            </a:endParaRPr>
          </a:p>
        </p:txBody>
      </p:sp>
      <p:sp>
        <p:nvSpPr>
          <p:cNvPr id="8" name="object 8"/>
          <p:cNvSpPr txBox="1"/>
          <p:nvPr/>
        </p:nvSpPr>
        <p:spPr>
          <a:xfrm>
            <a:off x="689522" y="2592017"/>
            <a:ext cx="20828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cidr_blocks </a:t>
            </a:r>
            <a:r>
              <a:rPr sz="1000" dirty="0">
                <a:solidFill>
                  <a:srgbClr val="595959"/>
                </a:solidFill>
                <a:latin typeface="Courier New"/>
                <a:cs typeface="Courier New"/>
              </a:rPr>
              <a:t>=</a:t>
            </a:r>
            <a:r>
              <a:rPr sz="1000" spc="-85" dirty="0">
                <a:solidFill>
                  <a:srgbClr val="595959"/>
                </a:solidFill>
                <a:latin typeface="Courier New"/>
                <a:cs typeface="Courier New"/>
              </a:rPr>
              <a:t> </a:t>
            </a:r>
            <a:r>
              <a:rPr sz="1000" spc="-5" dirty="0">
                <a:solidFill>
                  <a:srgbClr val="595959"/>
                </a:solidFill>
                <a:latin typeface="Courier New"/>
                <a:cs typeface="Courier New"/>
              </a:rPr>
              <a:t>["0.0.0.0/0"]</a:t>
            </a:r>
            <a:endParaRPr sz="1000">
              <a:latin typeface="Courier New"/>
              <a:cs typeface="Courier New"/>
            </a:endParaRPr>
          </a:p>
        </p:txBody>
      </p:sp>
      <p:sp>
        <p:nvSpPr>
          <p:cNvPr id="9" name="object 9"/>
          <p:cNvSpPr txBox="1"/>
          <p:nvPr/>
        </p:nvSpPr>
        <p:spPr>
          <a:xfrm>
            <a:off x="537123" y="2744416"/>
            <a:ext cx="1549400" cy="882650"/>
          </a:xfrm>
          <a:prstGeom prst="rect">
            <a:avLst/>
          </a:prstGeom>
        </p:spPr>
        <p:txBody>
          <a:bodyPr vert="horz" wrap="square" lIns="0" tIns="31750" rIns="0" bIns="0" rtlCol="0">
            <a:spAutoFit/>
          </a:bodyPr>
          <a:lstStyle/>
          <a:p>
            <a:pPr marL="12700">
              <a:lnSpc>
                <a:spcPct val="100000"/>
              </a:lnSpc>
              <a:spcBef>
                <a:spcPts val="250"/>
              </a:spcBef>
            </a:pPr>
            <a:r>
              <a:rPr sz="1000" dirty="0">
                <a:solidFill>
                  <a:srgbClr val="595959"/>
                </a:solidFill>
                <a:latin typeface="Courier New"/>
                <a:cs typeface="Courier New"/>
              </a:rPr>
              <a:t>}</a:t>
            </a:r>
            <a:endParaRPr sz="1000">
              <a:latin typeface="Courier New"/>
              <a:cs typeface="Courier New"/>
            </a:endParaRPr>
          </a:p>
          <a:p>
            <a:pPr marL="164465" marR="234315" indent="-152400">
              <a:lnSpc>
                <a:spcPct val="112500"/>
              </a:lnSpc>
              <a:tabLst>
                <a:tab pos="1078865" algn="l"/>
              </a:tabLst>
            </a:pPr>
            <a:r>
              <a:rPr sz="1000" spc="-5" dirty="0">
                <a:solidFill>
                  <a:srgbClr val="595959"/>
                </a:solidFill>
                <a:latin typeface="Courier New"/>
                <a:cs typeface="Courier New"/>
              </a:rPr>
              <a:t>egress </a:t>
            </a:r>
            <a:r>
              <a:rPr sz="1000" dirty="0">
                <a:solidFill>
                  <a:srgbClr val="595959"/>
                </a:solidFill>
                <a:latin typeface="Courier New"/>
                <a:cs typeface="Courier New"/>
              </a:rPr>
              <a:t>{  </a:t>
            </a:r>
            <a:r>
              <a:rPr sz="1000" spc="-5" dirty="0">
                <a:solidFill>
                  <a:srgbClr val="595959"/>
                </a:solidFill>
                <a:latin typeface="Courier New"/>
                <a:cs typeface="Courier New"/>
              </a:rPr>
              <a:t>from_port	</a:t>
            </a:r>
            <a:r>
              <a:rPr sz="1000" dirty="0">
                <a:solidFill>
                  <a:srgbClr val="595959"/>
                </a:solidFill>
                <a:latin typeface="Courier New"/>
                <a:cs typeface="Courier New"/>
              </a:rPr>
              <a:t>=</a:t>
            </a:r>
            <a:r>
              <a:rPr sz="1000" spc="-105" dirty="0">
                <a:solidFill>
                  <a:srgbClr val="595959"/>
                </a:solidFill>
                <a:latin typeface="Courier New"/>
                <a:cs typeface="Courier New"/>
              </a:rPr>
              <a:t> </a:t>
            </a:r>
            <a:r>
              <a:rPr sz="1000" dirty="0">
                <a:solidFill>
                  <a:srgbClr val="595959"/>
                </a:solidFill>
                <a:latin typeface="Courier New"/>
                <a:cs typeface="Courier New"/>
              </a:rPr>
              <a:t>0</a:t>
            </a:r>
            <a:endParaRPr sz="1000">
              <a:latin typeface="Courier New"/>
              <a:cs typeface="Courier New"/>
            </a:endParaRPr>
          </a:p>
          <a:p>
            <a:pPr marL="164465">
              <a:lnSpc>
                <a:spcPct val="100000"/>
              </a:lnSpc>
              <a:spcBef>
                <a:spcPts val="150"/>
              </a:spcBef>
              <a:tabLst>
                <a:tab pos="1078865" algn="l"/>
              </a:tabLst>
            </a:pPr>
            <a:r>
              <a:rPr sz="1000" spc="-5" dirty="0">
                <a:solidFill>
                  <a:srgbClr val="595959"/>
                </a:solidFill>
                <a:latin typeface="Courier New"/>
                <a:cs typeface="Courier New"/>
              </a:rPr>
              <a:t>to_port	</a:t>
            </a:r>
            <a:r>
              <a:rPr sz="1000" dirty="0">
                <a:solidFill>
                  <a:srgbClr val="595959"/>
                </a:solidFill>
                <a:latin typeface="Courier New"/>
                <a:cs typeface="Courier New"/>
              </a:rPr>
              <a:t>=</a:t>
            </a:r>
            <a:r>
              <a:rPr sz="1000" spc="-105" dirty="0">
                <a:solidFill>
                  <a:srgbClr val="595959"/>
                </a:solidFill>
                <a:latin typeface="Courier New"/>
                <a:cs typeface="Courier New"/>
              </a:rPr>
              <a:t> </a:t>
            </a:r>
            <a:r>
              <a:rPr sz="1000" dirty="0">
                <a:solidFill>
                  <a:srgbClr val="595959"/>
                </a:solidFill>
                <a:latin typeface="Courier New"/>
                <a:cs typeface="Courier New"/>
              </a:rPr>
              <a:t>0</a:t>
            </a:r>
            <a:endParaRPr sz="1000">
              <a:latin typeface="Courier New"/>
              <a:cs typeface="Courier New"/>
            </a:endParaRPr>
          </a:p>
          <a:p>
            <a:pPr marL="164465">
              <a:lnSpc>
                <a:spcPct val="100000"/>
              </a:lnSpc>
              <a:spcBef>
                <a:spcPts val="150"/>
              </a:spcBef>
              <a:tabLst>
                <a:tab pos="1078865" algn="l"/>
              </a:tabLst>
            </a:pPr>
            <a:r>
              <a:rPr sz="1000" spc="-5" dirty="0">
                <a:solidFill>
                  <a:srgbClr val="595959"/>
                </a:solidFill>
                <a:latin typeface="Courier New"/>
                <a:cs typeface="Courier New"/>
              </a:rPr>
              <a:t>protocol	</a:t>
            </a:r>
            <a:r>
              <a:rPr sz="1000" dirty="0">
                <a:solidFill>
                  <a:srgbClr val="595959"/>
                </a:solidFill>
                <a:latin typeface="Courier New"/>
                <a:cs typeface="Courier New"/>
              </a:rPr>
              <a:t>=</a:t>
            </a:r>
            <a:r>
              <a:rPr sz="1000" spc="-90" dirty="0">
                <a:solidFill>
                  <a:srgbClr val="595959"/>
                </a:solidFill>
                <a:latin typeface="Courier New"/>
                <a:cs typeface="Courier New"/>
              </a:rPr>
              <a:t> </a:t>
            </a:r>
            <a:r>
              <a:rPr sz="1000" spc="-5" dirty="0">
                <a:solidFill>
                  <a:srgbClr val="595959"/>
                </a:solidFill>
                <a:latin typeface="Courier New"/>
                <a:cs typeface="Courier New"/>
              </a:rPr>
              <a:t>"-1"</a:t>
            </a:r>
            <a:endParaRPr sz="1000">
              <a:latin typeface="Courier New"/>
              <a:cs typeface="Courier New"/>
            </a:endParaRPr>
          </a:p>
        </p:txBody>
      </p:sp>
      <p:sp>
        <p:nvSpPr>
          <p:cNvPr id="10" name="object 10"/>
          <p:cNvSpPr txBox="1"/>
          <p:nvPr/>
        </p:nvSpPr>
        <p:spPr>
          <a:xfrm>
            <a:off x="689522" y="3620715"/>
            <a:ext cx="20828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cidr_blocks </a:t>
            </a:r>
            <a:r>
              <a:rPr sz="1000" dirty="0">
                <a:solidFill>
                  <a:srgbClr val="595959"/>
                </a:solidFill>
                <a:latin typeface="Courier New"/>
                <a:cs typeface="Courier New"/>
              </a:rPr>
              <a:t>=</a:t>
            </a:r>
            <a:r>
              <a:rPr sz="1000" spc="-85" dirty="0">
                <a:solidFill>
                  <a:srgbClr val="595959"/>
                </a:solidFill>
                <a:latin typeface="Courier New"/>
                <a:cs typeface="Courier New"/>
              </a:rPr>
              <a:t> </a:t>
            </a:r>
            <a:r>
              <a:rPr sz="1000" spc="-5" dirty="0">
                <a:solidFill>
                  <a:srgbClr val="595959"/>
                </a:solidFill>
                <a:latin typeface="Courier New"/>
                <a:cs typeface="Courier New"/>
              </a:rPr>
              <a:t>["0.0.0.0/0"]</a:t>
            </a:r>
            <a:endParaRPr sz="1000">
              <a:latin typeface="Courier New"/>
              <a:cs typeface="Courier New"/>
            </a:endParaRPr>
          </a:p>
        </p:txBody>
      </p:sp>
      <p:sp>
        <p:nvSpPr>
          <p:cNvPr id="11" name="object 11"/>
          <p:cNvSpPr txBox="1"/>
          <p:nvPr/>
        </p:nvSpPr>
        <p:spPr>
          <a:xfrm>
            <a:off x="537123" y="3792165"/>
            <a:ext cx="102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595959"/>
                </a:solidFill>
                <a:latin typeface="Courier New"/>
                <a:cs typeface="Courier New"/>
              </a:rPr>
              <a:t>}</a:t>
            </a:r>
            <a:endParaRPr sz="1000">
              <a:latin typeface="Courier New"/>
              <a:cs typeface="Courier New"/>
            </a:endParaRPr>
          </a:p>
        </p:txBody>
      </p:sp>
      <p:sp>
        <p:nvSpPr>
          <p:cNvPr id="12" name="object 12"/>
          <p:cNvSpPr txBox="1"/>
          <p:nvPr/>
        </p:nvSpPr>
        <p:spPr>
          <a:xfrm>
            <a:off x="384724" y="3963614"/>
            <a:ext cx="102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595959"/>
                </a:solidFill>
                <a:latin typeface="Courier New"/>
                <a:cs typeface="Courier New"/>
              </a:rPr>
              <a:t>}</a:t>
            </a:r>
            <a:endParaRPr sz="1000">
              <a:latin typeface="Courier New"/>
              <a:cs typeface="Courier New"/>
            </a:endParaRPr>
          </a:p>
        </p:txBody>
      </p:sp>
      <p:sp>
        <p:nvSpPr>
          <p:cNvPr id="13" name="object 13"/>
          <p:cNvSpPr txBox="1"/>
          <p:nvPr/>
        </p:nvSpPr>
        <p:spPr>
          <a:xfrm>
            <a:off x="4905419" y="1201369"/>
            <a:ext cx="2540000" cy="368300"/>
          </a:xfrm>
          <a:prstGeom prst="rect">
            <a:avLst/>
          </a:prstGeom>
        </p:spPr>
        <p:txBody>
          <a:bodyPr vert="horz" wrap="square" lIns="0" tIns="12700" rIns="0" bIns="0" rtlCol="0">
            <a:spAutoFit/>
          </a:bodyPr>
          <a:lstStyle/>
          <a:p>
            <a:pPr marL="164465" marR="5080" indent="-152400">
              <a:lnSpc>
                <a:spcPct val="112500"/>
              </a:lnSpc>
              <a:spcBef>
                <a:spcPts val="100"/>
              </a:spcBef>
              <a:tabLst>
                <a:tab pos="1002665" algn="l"/>
              </a:tabLst>
            </a:pPr>
            <a:r>
              <a:rPr sz="1000" spc="-5" dirty="0">
                <a:solidFill>
                  <a:srgbClr val="595959"/>
                </a:solidFill>
                <a:latin typeface="Courier New"/>
                <a:cs typeface="Courier New"/>
              </a:rPr>
              <a:t>resource "aws_key_pair" "admin" </a:t>
            </a:r>
            <a:r>
              <a:rPr sz="1000" dirty="0">
                <a:solidFill>
                  <a:srgbClr val="595959"/>
                </a:solidFill>
                <a:latin typeface="Courier New"/>
                <a:cs typeface="Courier New"/>
              </a:rPr>
              <a:t>{  </a:t>
            </a:r>
            <a:r>
              <a:rPr sz="1000" spc="-5" dirty="0">
                <a:solidFill>
                  <a:srgbClr val="595959"/>
                </a:solidFill>
                <a:latin typeface="Courier New"/>
                <a:cs typeface="Courier New"/>
              </a:rPr>
              <a:t>key_name	</a:t>
            </a:r>
            <a:r>
              <a:rPr sz="1000" dirty="0">
                <a:solidFill>
                  <a:srgbClr val="595959"/>
                </a:solidFill>
                <a:latin typeface="Courier New"/>
                <a:cs typeface="Courier New"/>
              </a:rPr>
              <a:t>=</a:t>
            </a:r>
            <a:r>
              <a:rPr sz="1000" spc="-20" dirty="0">
                <a:solidFill>
                  <a:srgbClr val="595959"/>
                </a:solidFill>
                <a:latin typeface="Courier New"/>
                <a:cs typeface="Courier New"/>
              </a:rPr>
              <a:t> </a:t>
            </a:r>
            <a:r>
              <a:rPr sz="1000" spc="-5" dirty="0">
                <a:solidFill>
                  <a:srgbClr val="595959"/>
                </a:solidFill>
                <a:latin typeface="Courier New"/>
                <a:cs typeface="Courier New"/>
              </a:rPr>
              <a:t>"admin-key"</a:t>
            </a:r>
            <a:endParaRPr sz="1000">
              <a:latin typeface="Courier New"/>
              <a:cs typeface="Courier New"/>
            </a:endParaRPr>
          </a:p>
        </p:txBody>
      </p:sp>
      <p:sp>
        <p:nvSpPr>
          <p:cNvPr id="14" name="object 14"/>
          <p:cNvSpPr txBox="1"/>
          <p:nvPr/>
        </p:nvSpPr>
        <p:spPr>
          <a:xfrm>
            <a:off x="5057818" y="1563319"/>
            <a:ext cx="22352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public_key </a:t>
            </a:r>
            <a:r>
              <a:rPr sz="1000" dirty="0">
                <a:solidFill>
                  <a:srgbClr val="595959"/>
                </a:solidFill>
                <a:latin typeface="Courier New"/>
                <a:cs typeface="Courier New"/>
              </a:rPr>
              <a:t>=</a:t>
            </a:r>
            <a:r>
              <a:rPr sz="1000" spc="-85" dirty="0">
                <a:solidFill>
                  <a:srgbClr val="595959"/>
                </a:solidFill>
                <a:latin typeface="Courier New"/>
                <a:cs typeface="Courier New"/>
              </a:rPr>
              <a:t> </a:t>
            </a:r>
            <a:r>
              <a:rPr sz="1000" spc="-5" dirty="0">
                <a:solidFill>
                  <a:srgbClr val="595959"/>
                </a:solidFill>
                <a:latin typeface="Courier New"/>
                <a:cs typeface="Courier New"/>
              </a:rPr>
              <a:t>"${var.ssh_key}"</a:t>
            </a:r>
            <a:endParaRPr sz="1000">
              <a:latin typeface="Courier New"/>
              <a:cs typeface="Courier New"/>
            </a:endParaRPr>
          </a:p>
        </p:txBody>
      </p:sp>
      <p:sp>
        <p:nvSpPr>
          <p:cNvPr id="15" name="object 15"/>
          <p:cNvSpPr txBox="1"/>
          <p:nvPr/>
        </p:nvSpPr>
        <p:spPr>
          <a:xfrm>
            <a:off x="4905419" y="1715718"/>
            <a:ext cx="2768600" cy="368300"/>
          </a:xfrm>
          <a:prstGeom prst="rect">
            <a:avLst/>
          </a:prstGeom>
        </p:spPr>
        <p:txBody>
          <a:bodyPr vert="horz" wrap="square" lIns="0" tIns="31750" rIns="0" bIns="0" rtlCol="0">
            <a:spAutoFit/>
          </a:bodyPr>
          <a:lstStyle/>
          <a:p>
            <a:pPr marL="12700">
              <a:lnSpc>
                <a:spcPct val="100000"/>
              </a:lnSpc>
              <a:spcBef>
                <a:spcPts val="250"/>
              </a:spcBef>
            </a:pPr>
            <a:r>
              <a:rPr sz="1000" dirty="0">
                <a:solidFill>
                  <a:srgbClr val="595959"/>
                </a:solidFill>
                <a:latin typeface="Courier New"/>
                <a:cs typeface="Courier New"/>
              </a:rPr>
              <a:t>}</a:t>
            </a:r>
            <a:endParaRPr sz="1000">
              <a:latin typeface="Courier New"/>
              <a:cs typeface="Courier New"/>
            </a:endParaRPr>
          </a:p>
          <a:p>
            <a:pPr marL="12700">
              <a:lnSpc>
                <a:spcPct val="100000"/>
              </a:lnSpc>
              <a:spcBef>
                <a:spcPts val="150"/>
              </a:spcBef>
            </a:pPr>
            <a:r>
              <a:rPr sz="1000" spc="-5" dirty="0">
                <a:solidFill>
                  <a:srgbClr val="595959"/>
                </a:solidFill>
                <a:latin typeface="Courier New"/>
                <a:cs typeface="Courier New"/>
              </a:rPr>
              <a:t>resource "aws_instance" "ssh_host"</a:t>
            </a:r>
            <a:r>
              <a:rPr sz="1000" spc="-8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p:txBody>
      </p:sp>
      <p:sp>
        <p:nvSpPr>
          <p:cNvPr id="16" name="object 16"/>
          <p:cNvSpPr txBox="1"/>
          <p:nvPr/>
        </p:nvSpPr>
        <p:spPr>
          <a:xfrm>
            <a:off x="5057818" y="2058618"/>
            <a:ext cx="3683000" cy="1911350"/>
          </a:xfrm>
          <a:prstGeom prst="rect">
            <a:avLst/>
          </a:prstGeom>
        </p:spPr>
        <p:txBody>
          <a:bodyPr vert="horz" wrap="square" lIns="0" tIns="12700" rIns="0" bIns="0" rtlCol="0">
            <a:spAutoFit/>
          </a:bodyPr>
          <a:lstStyle/>
          <a:p>
            <a:pPr marL="12700" marR="690880">
              <a:lnSpc>
                <a:spcPct val="112500"/>
              </a:lnSpc>
              <a:spcBef>
                <a:spcPts val="100"/>
              </a:spcBef>
              <a:tabLst>
                <a:tab pos="1078865" algn="l"/>
              </a:tabLst>
            </a:pPr>
            <a:r>
              <a:rPr sz="1000" spc="-5" dirty="0">
                <a:solidFill>
                  <a:srgbClr val="595959"/>
                </a:solidFill>
                <a:latin typeface="Courier New"/>
                <a:cs typeface="Courier New"/>
              </a:rPr>
              <a:t>ami	</a:t>
            </a:r>
            <a:r>
              <a:rPr sz="1000" dirty="0">
                <a:solidFill>
                  <a:srgbClr val="595959"/>
                </a:solidFill>
                <a:latin typeface="Courier New"/>
                <a:cs typeface="Courier New"/>
              </a:rPr>
              <a:t>= </a:t>
            </a:r>
            <a:r>
              <a:rPr sz="1000" spc="-5" dirty="0">
                <a:solidFill>
                  <a:srgbClr val="595959"/>
                </a:solidFill>
                <a:latin typeface="Courier New"/>
                <a:cs typeface="Courier New"/>
              </a:rPr>
              <a:t>"ami-0bdf93799014acdc4"  instance_type </a:t>
            </a:r>
            <a:r>
              <a:rPr sz="1000" dirty="0">
                <a:solidFill>
                  <a:srgbClr val="595959"/>
                </a:solidFill>
                <a:latin typeface="Courier New"/>
                <a:cs typeface="Courier New"/>
              </a:rPr>
              <a:t>=</a:t>
            </a:r>
            <a:r>
              <a:rPr sz="1000" spc="-20" dirty="0">
                <a:solidFill>
                  <a:srgbClr val="595959"/>
                </a:solidFill>
                <a:latin typeface="Courier New"/>
                <a:cs typeface="Courier New"/>
              </a:rPr>
              <a:t> </a:t>
            </a:r>
            <a:r>
              <a:rPr sz="1000" spc="-5" dirty="0">
                <a:solidFill>
                  <a:srgbClr val="595959"/>
                </a:solidFill>
                <a:latin typeface="Courier New"/>
                <a:cs typeface="Courier New"/>
              </a:rPr>
              <a:t>"t2.micro"</a:t>
            </a:r>
            <a:endParaRPr sz="1000">
              <a:latin typeface="Courier New"/>
              <a:cs typeface="Courier New"/>
            </a:endParaRPr>
          </a:p>
          <a:p>
            <a:pPr marL="12700" marR="386080">
              <a:lnSpc>
                <a:spcPct val="112500"/>
              </a:lnSpc>
            </a:pPr>
            <a:r>
              <a:rPr sz="1000" spc="-5" dirty="0">
                <a:solidFill>
                  <a:srgbClr val="595959"/>
                </a:solidFill>
                <a:latin typeface="Courier New"/>
                <a:cs typeface="Courier New"/>
              </a:rPr>
              <a:t>key_name </a:t>
            </a:r>
            <a:r>
              <a:rPr sz="1000" dirty="0">
                <a:solidFill>
                  <a:srgbClr val="595959"/>
                </a:solidFill>
                <a:latin typeface="Courier New"/>
                <a:cs typeface="Courier New"/>
              </a:rPr>
              <a:t>= </a:t>
            </a:r>
            <a:r>
              <a:rPr sz="1000" spc="-5" dirty="0">
                <a:solidFill>
                  <a:srgbClr val="595959"/>
                </a:solidFill>
                <a:latin typeface="Courier New"/>
                <a:cs typeface="Courier New"/>
              </a:rPr>
              <a:t>"${aws_key_pair.admin.key_name}"  subnet_id </a:t>
            </a:r>
            <a:r>
              <a:rPr sz="1000" dirty="0">
                <a:solidFill>
                  <a:srgbClr val="595959"/>
                </a:solidFill>
                <a:latin typeface="Courier New"/>
                <a:cs typeface="Courier New"/>
              </a:rPr>
              <a:t>= </a:t>
            </a:r>
            <a:r>
              <a:rPr sz="1000" spc="-5" dirty="0">
                <a:solidFill>
                  <a:srgbClr val="595959"/>
                </a:solidFill>
                <a:latin typeface="Courier New"/>
                <a:cs typeface="Courier New"/>
              </a:rPr>
              <a:t>"${aws_subnet.public_a.id}"  vpc_security_group_ids </a:t>
            </a:r>
            <a:r>
              <a:rPr sz="1000" dirty="0">
                <a:solidFill>
                  <a:srgbClr val="595959"/>
                </a:solidFill>
                <a:latin typeface="Courier New"/>
                <a:cs typeface="Courier New"/>
              </a:rPr>
              <a:t>=</a:t>
            </a:r>
            <a:r>
              <a:rPr sz="1000" spc="-15"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164465" marR="5080">
              <a:lnSpc>
                <a:spcPct val="112500"/>
              </a:lnSpc>
            </a:pPr>
            <a:r>
              <a:rPr sz="1000" spc="-5" dirty="0">
                <a:solidFill>
                  <a:srgbClr val="595959"/>
                </a:solidFill>
                <a:latin typeface="Courier New"/>
                <a:cs typeface="Courier New"/>
              </a:rPr>
              <a:t>"${aws_security_group.allow_ssh.id}",  "${aws_security_group.allow_all_outbound.id}",</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12700">
              <a:lnSpc>
                <a:spcPct val="100000"/>
              </a:lnSpc>
              <a:spcBef>
                <a:spcPts val="150"/>
              </a:spcBef>
            </a:pPr>
            <a:r>
              <a:rPr sz="1000" spc="-5" dirty="0">
                <a:solidFill>
                  <a:srgbClr val="595959"/>
                </a:solidFill>
                <a:latin typeface="Courier New"/>
                <a:cs typeface="Courier New"/>
              </a:rPr>
              <a:t>tags</a:t>
            </a:r>
            <a:r>
              <a:rPr sz="1000" spc="-1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164465">
              <a:lnSpc>
                <a:spcPct val="100000"/>
              </a:lnSpc>
              <a:spcBef>
                <a:spcPts val="150"/>
              </a:spcBef>
            </a:pPr>
            <a:r>
              <a:rPr sz="1000" spc="-5" dirty="0">
                <a:solidFill>
                  <a:srgbClr val="595959"/>
                </a:solidFill>
                <a:latin typeface="Courier New"/>
                <a:cs typeface="Courier New"/>
              </a:rPr>
              <a:t>Name </a:t>
            </a:r>
            <a:r>
              <a:rPr sz="1000" dirty="0">
                <a:solidFill>
                  <a:srgbClr val="595959"/>
                </a:solidFill>
                <a:latin typeface="Courier New"/>
                <a:cs typeface="Courier New"/>
              </a:rPr>
              <a:t>= </a:t>
            </a:r>
            <a:r>
              <a:rPr sz="1000" spc="-5" dirty="0">
                <a:solidFill>
                  <a:srgbClr val="595959"/>
                </a:solidFill>
                <a:latin typeface="Courier New"/>
                <a:cs typeface="Courier New"/>
              </a:rPr>
              <a:t>"SSH</a:t>
            </a:r>
            <a:r>
              <a:rPr sz="1000" spc="-20" dirty="0">
                <a:solidFill>
                  <a:srgbClr val="595959"/>
                </a:solidFill>
                <a:latin typeface="Courier New"/>
                <a:cs typeface="Courier New"/>
              </a:rPr>
              <a:t> </a:t>
            </a:r>
            <a:r>
              <a:rPr sz="1000" spc="-5" dirty="0">
                <a:solidFill>
                  <a:srgbClr val="595959"/>
                </a:solidFill>
                <a:latin typeface="Courier New"/>
                <a:cs typeface="Courier New"/>
              </a:rPr>
              <a:t>bastion"</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p:txBody>
      </p:sp>
      <p:sp>
        <p:nvSpPr>
          <p:cNvPr id="17" name="object 17"/>
          <p:cNvSpPr txBox="1"/>
          <p:nvPr/>
        </p:nvSpPr>
        <p:spPr>
          <a:xfrm>
            <a:off x="4905419" y="3963614"/>
            <a:ext cx="102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595959"/>
                </a:solidFill>
                <a:latin typeface="Courier New"/>
                <a:cs typeface="Courier New"/>
              </a:rPr>
              <a:t>}</a:t>
            </a:r>
            <a:endParaRPr sz="1000">
              <a:latin typeface="Courier New"/>
              <a:cs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857625" cy="452120"/>
          </a:xfrm>
          <a:prstGeom prst="rect">
            <a:avLst/>
          </a:prstGeom>
        </p:spPr>
        <p:txBody>
          <a:bodyPr vert="horz" wrap="square" lIns="0" tIns="12700" rIns="0" bIns="0" rtlCol="0">
            <a:spAutoFit/>
          </a:bodyPr>
          <a:lstStyle/>
          <a:p>
            <a:pPr marL="12700">
              <a:lnSpc>
                <a:spcPct val="100000"/>
              </a:lnSpc>
              <a:spcBef>
                <a:spcPts val="100"/>
              </a:spcBef>
            </a:pPr>
            <a:r>
              <a:rPr sz="2800" spc="-5" dirty="0"/>
              <a:t>How autoscaling</a:t>
            </a:r>
            <a:r>
              <a:rPr sz="2800" spc="-90" dirty="0"/>
              <a:t> </a:t>
            </a:r>
            <a:r>
              <a:rPr sz="2800" spc="-5" dirty="0"/>
              <a:t>works?</a:t>
            </a:r>
            <a:endParaRPr sz="2800"/>
          </a:p>
        </p:txBody>
      </p:sp>
      <p:sp>
        <p:nvSpPr>
          <p:cNvPr id="3" name="object 3"/>
          <p:cNvSpPr txBox="1"/>
          <p:nvPr/>
        </p:nvSpPr>
        <p:spPr>
          <a:xfrm>
            <a:off x="505992" y="1184098"/>
            <a:ext cx="3570604" cy="12636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Launch Configuration </a:t>
            </a:r>
            <a:r>
              <a:rPr sz="1400" dirty="0">
                <a:solidFill>
                  <a:srgbClr val="595959"/>
                </a:solidFill>
                <a:latin typeface="Arial"/>
                <a:cs typeface="Arial"/>
              </a:rPr>
              <a:t>/ </a:t>
            </a:r>
            <a:r>
              <a:rPr sz="1400" spc="-5" dirty="0">
                <a:solidFill>
                  <a:srgbClr val="595959"/>
                </a:solidFill>
                <a:latin typeface="Arial"/>
                <a:cs typeface="Arial"/>
              </a:rPr>
              <a:t>Launch</a:t>
            </a:r>
            <a:r>
              <a:rPr sz="1400" spc="-85" dirty="0">
                <a:solidFill>
                  <a:srgbClr val="595959"/>
                </a:solidFill>
                <a:latin typeface="Arial"/>
                <a:cs typeface="Arial"/>
              </a:rPr>
              <a:t> </a:t>
            </a:r>
            <a:r>
              <a:rPr sz="1400" spc="-5" dirty="0">
                <a:solidFill>
                  <a:srgbClr val="595959"/>
                </a:solidFill>
                <a:latin typeface="Arial"/>
                <a:cs typeface="Arial"/>
              </a:rPr>
              <a:t>Template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Autoscaling</a:t>
            </a:r>
            <a:r>
              <a:rPr sz="1400" spc="-100" dirty="0">
                <a:solidFill>
                  <a:srgbClr val="595959"/>
                </a:solidFill>
                <a:latin typeface="Arial"/>
                <a:cs typeface="Arial"/>
              </a:rPr>
              <a:t> </a:t>
            </a:r>
            <a:r>
              <a:rPr sz="1400" spc="-5" dirty="0">
                <a:solidFill>
                  <a:srgbClr val="595959"/>
                </a:solidFill>
                <a:latin typeface="Arial"/>
                <a:cs typeface="Arial"/>
              </a:rPr>
              <a:t>group</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Autoscaling</a:t>
            </a:r>
            <a:r>
              <a:rPr sz="1400" spc="-100" dirty="0">
                <a:solidFill>
                  <a:srgbClr val="595959"/>
                </a:solidFill>
                <a:latin typeface="Arial"/>
                <a:cs typeface="Arial"/>
              </a:rPr>
              <a:t> </a:t>
            </a:r>
            <a:r>
              <a:rPr sz="1400" spc="-5" dirty="0">
                <a:solidFill>
                  <a:srgbClr val="595959"/>
                </a:solidFill>
                <a:latin typeface="Arial"/>
                <a:cs typeface="Arial"/>
              </a:rPr>
              <a:t>policy</a:t>
            </a:r>
            <a:endParaRPr sz="1400">
              <a:latin typeface="Arial"/>
              <a:cs typeface="Arial"/>
            </a:endParaRPr>
          </a:p>
          <a:p>
            <a:pPr marL="348615" indent="-336550">
              <a:lnSpc>
                <a:spcPct val="100000"/>
              </a:lnSpc>
              <a:spcBef>
                <a:spcPts val="270"/>
              </a:spcBef>
              <a:buChar char="●"/>
              <a:tabLst>
                <a:tab pos="347980" algn="l"/>
                <a:tab pos="349250" algn="l"/>
              </a:tabLst>
            </a:pPr>
            <a:r>
              <a:rPr sz="1400" dirty="0">
                <a:solidFill>
                  <a:srgbClr val="595959"/>
                </a:solidFill>
                <a:latin typeface="Arial"/>
                <a:cs typeface="Arial"/>
              </a:rPr>
              <a:t>Metrics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Alarms and alarm</a:t>
            </a:r>
            <a:r>
              <a:rPr sz="1400" spc="-15" dirty="0">
                <a:solidFill>
                  <a:srgbClr val="595959"/>
                </a:solidFill>
                <a:latin typeface="Arial"/>
                <a:cs typeface="Arial"/>
              </a:rPr>
              <a:t> </a:t>
            </a:r>
            <a:r>
              <a:rPr sz="1400" spc="-5" dirty="0">
                <a:solidFill>
                  <a:srgbClr val="595959"/>
                </a:solidFill>
                <a:latin typeface="Arial"/>
                <a:cs typeface="Arial"/>
              </a:rPr>
              <a:t>actions</a:t>
            </a:r>
            <a:endParaRPr sz="14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326129" cy="452120"/>
          </a:xfrm>
          <a:prstGeom prst="rect">
            <a:avLst/>
          </a:prstGeom>
        </p:spPr>
        <p:txBody>
          <a:bodyPr vert="horz" wrap="square" lIns="0" tIns="12700" rIns="0" bIns="0" rtlCol="0">
            <a:spAutoFit/>
          </a:bodyPr>
          <a:lstStyle/>
          <a:p>
            <a:pPr marL="12700">
              <a:lnSpc>
                <a:spcPct val="100000"/>
              </a:lnSpc>
              <a:spcBef>
                <a:spcPts val="100"/>
              </a:spcBef>
            </a:pPr>
            <a:r>
              <a:rPr sz="2800" spc="-5" dirty="0"/>
              <a:t>Launch</a:t>
            </a:r>
            <a:r>
              <a:rPr sz="2800" spc="-90" dirty="0"/>
              <a:t> </a:t>
            </a:r>
            <a:r>
              <a:rPr sz="2800" dirty="0"/>
              <a:t>configuration</a:t>
            </a:r>
            <a:endParaRPr sz="2800"/>
          </a:p>
        </p:txBody>
      </p:sp>
      <p:sp>
        <p:nvSpPr>
          <p:cNvPr id="3" name="object 3"/>
          <p:cNvSpPr txBox="1"/>
          <p:nvPr/>
        </p:nvSpPr>
        <p:spPr>
          <a:xfrm>
            <a:off x="384724" y="1192733"/>
            <a:ext cx="6517640" cy="2959100"/>
          </a:xfrm>
          <a:prstGeom prst="rect">
            <a:avLst/>
          </a:prstGeom>
        </p:spPr>
        <p:txBody>
          <a:bodyPr vert="horz" wrap="square" lIns="0" tIns="12700" rIns="0" bIns="0" rtlCol="0">
            <a:spAutoFit/>
          </a:bodyPr>
          <a:lstStyle/>
          <a:p>
            <a:pPr marL="194945" marR="2199640" indent="-182880">
              <a:lnSpc>
                <a:spcPct val="114599"/>
              </a:lnSpc>
              <a:spcBef>
                <a:spcPts val="100"/>
              </a:spcBef>
              <a:tabLst>
                <a:tab pos="1475105" algn="l"/>
              </a:tabLst>
            </a:pPr>
            <a:r>
              <a:rPr sz="1200" spc="-5" dirty="0">
                <a:solidFill>
                  <a:srgbClr val="595959"/>
                </a:solidFill>
                <a:latin typeface="Courier New"/>
                <a:cs typeface="Courier New"/>
              </a:rPr>
              <a:t>resource "aws_launch_configuration" "as_conf" </a:t>
            </a:r>
            <a:r>
              <a:rPr sz="1200" dirty="0">
                <a:solidFill>
                  <a:srgbClr val="595959"/>
                </a:solidFill>
                <a:latin typeface="Courier New"/>
                <a:cs typeface="Courier New"/>
              </a:rPr>
              <a:t>{  </a:t>
            </a:r>
            <a:r>
              <a:rPr sz="1200" spc="-5" dirty="0">
                <a:solidFill>
                  <a:srgbClr val="595959"/>
                </a:solidFill>
                <a:latin typeface="Courier New"/>
                <a:cs typeface="Courier New"/>
              </a:rPr>
              <a:t>image_id	</a:t>
            </a:r>
            <a:r>
              <a:rPr sz="1200" dirty="0">
                <a:solidFill>
                  <a:srgbClr val="595959"/>
                </a:solidFill>
                <a:latin typeface="Courier New"/>
                <a:cs typeface="Courier New"/>
              </a:rPr>
              <a:t>= </a:t>
            </a:r>
            <a:r>
              <a:rPr sz="1200" spc="-5" dirty="0">
                <a:solidFill>
                  <a:srgbClr val="595959"/>
                </a:solidFill>
                <a:latin typeface="Courier New"/>
                <a:cs typeface="Courier New"/>
              </a:rPr>
              <a:t>"${data.aws_ami.ubuntu.id}"  instance_type </a:t>
            </a:r>
            <a:r>
              <a:rPr sz="1200" dirty="0">
                <a:solidFill>
                  <a:srgbClr val="595959"/>
                </a:solidFill>
                <a:latin typeface="Courier New"/>
                <a:cs typeface="Courier New"/>
              </a:rPr>
              <a:t>=</a:t>
            </a:r>
            <a:r>
              <a:rPr sz="1200" spc="-30" dirty="0">
                <a:solidFill>
                  <a:srgbClr val="595959"/>
                </a:solidFill>
                <a:latin typeface="Courier New"/>
                <a:cs typeface="Courier New"/>
              </a:rPr>
              <a:t> </a:t>
            </a:r>
            <a:r>
              <a:rPr sz="1200" spc="-5" dirty="0">
                <a:solidFill>
                  <a:srgbClr val="595959"/>
                </a:solidFill>
                <a:latin typeface="Courier New"/>
                <a:cs typeface="Courier New"/>
              </a:rPr>
              <a:t>"${var.instance_type}"</a:t>
            </a:r>
            <a:endParaRPr sz="1200">
              <a:latin typeface="Courier New"/>
              <a:cs typeface="Courier New"/>
            </a:endParaRPr>
          </a:p>
          <a:p>
            <a:pPr marL="194945" marR="1833245">
              <a:lnSpc>
                <a:spcPct val="114599"/>
              </a:lnSpc>
              <a:tabLst>
                <a:tab pos="1475105" algn="l"/>
              </a:tabLst>
            </a:pPr>
            <a:r>
              <a:rPr sz="1200" spc="-5" dirty="0">
                <a:solidFill>
                  <a:srgbClr val="595959"/>
                </a:solidFill>
                <a:latin typeface="Courier New"/>
                <a:cs typeface="Courier New"/>
              </a:rPr>
              <a:t>key_name	</a:t>
            </a:r>
            <a:r>
              <a:rPr sz="1200" dirty="0">
                <a:solidFill>
                  <a:srgbClr val="595959"/>
                </a:solidFill>
                <a:latin typeface="Courier New"/>
                <a:cs typeface="Courier New"/>
              </a:rPr>
              <a:t>= </a:t>
            </a:r>
            <a:r>
              <a:rPr sz="1200" spc="-5" dirty="0">
                <a:solidFill>
                  <a:srgbClr val="595959"/>
                </a:solidFill>
                <a:latin typeface="Courier New"/>
                <a:cs typeface="Courier New"/>
              </a:rPr>
              <a:t>"${aws_key_pair.admin.key_name}"  user_data </a:t>
            </a:r>
            <a:r>
              <a:rPr sz="1200" dirty="0">
                <a:solidFill>
                  <a:srgbClr val="595959"/>
                </a:solidFill>
                <a:latin typeface="Courier New"/>
                <a:cs typeface="Courier New"/>
              </a:rPr>
              <a:t>=</a:t>
            </a:r>
            <a:r>
              <a:rPr sz="1200" spc="-90" dirty="0">
                <a:solidFill>
                  <a:srgbClr val="595959"/>
                </a:solidFill>
                <a:latin typeface="Courier New"/>
                <a:cs typeface="Courier New"/>
              </a:rPr>
              <a:t> </a:t>
            </a:r>
            <a:r>
              <a:rPr sz="1200" spc="-5" dirty="0">
                <a:solidFill>
                  <a:srgbClr val="595959"/>
                </a:solidFill>
                <a:latin typeface="Courier New"/>
                <a:cs typeface="Courier New"/>
              </a:rPr>
              <a:t>"${data.template_file.init.rendered}"</a:t>
            </a:r>
            <a:endParaRPr sz="1200">
              <a:latin typeface="Courier New"/>
              <a:cs typeface="Courier New"/>
            </a:endParaRPr>
          </a:p>
          <a:p>
            <a:pPr>
              <a:lnSpc>
                <a:spcPct val="100000"/>
              </a:lnSpc>
              <a:spcBef>
                <a:spcPts val="5"/>
              </a:spcBef>
            </a:pPr>
            <a:endParaRPr sz="1450">
              <a:latin typeface="Courier New"/>
              <a:cs typeface="Courier New"/>
            </a:endParaRPr>
          </a:p>
          <a:p>
            <a:pPr marL="377825" marR="1924685" indent="-182880">
              <a:lnSpc>
                <a:spcPct val="114599"/>
              </a:lnSpc>
            </a:pPr>
            <a:r>
              <a:rPr sz="1200" spc="-5" dirty="0">
                <a:solidFill>
                  <a:srgbClr val="595959"/>
                </a:solidFill>
                <a:latin typeface="Courier New"/>
                <a:cs typeface="Courier New"/>
              </a:rPr>
              <a:t>security_groups </a:t>
            </a:r>
            <a:r>
              <a:rPr sz="1200" dirty="0">
                <a:solidFill>
                  <a:srgbClr val="595959"/>
                </a:solidFill>
                <a:latin typeface="Courier New"/>
                <a:cs typeface="Courier New"/>
              </a:rPr>
              <a:t>= [  </a:t>
            </a:r>
            <a:r>
              <a:rPr sz="1200" spc="-5" dirty="0">
                <a:solidFill>
                  <a:srgbClr val="595959"/>
                </a:solidFill>
                <a:latin typeface="Courier New"/>
                <a:cs typeface="Courier New"/>
              </a:rPr>
              <a:t>"${aws_security_group.http_server_public.id}",  "${aws_security_group.allow_ssh_ip.id}",  "${aws_security_group.allow_all_outbound.id}",</a:t>
            </a:r>
            <a:endParaRPr sz="1200">
              <a:latin typeface="Courier New"/>
              <a:cs typeface="Courier New"/>
            </a:endParaRPr>
          </a:p>
          <a:p>
            <a:pPr marL="194945">
              <a:lnSpc>
                <a:spcPct val="100000"/>
              </a:lnSpc>
              <a:spcBef>
                <a:spcPts val="210"/>
              </a:spcBef>
            </a:pPr>
            <a:r>
              <a:rPr sz="1200" dirty="0">
                <a:solidFill>
                  <a:srgbClr val="595959"/>
                </a:solidFill>
                <a:latin typeface="Courier New"/>
                <a:cs typeface="Courier New"/>
              </a:rPr>
              <a:t>]</a:t>
            </a:r>
            <a:endParaRPr sz="1200">
              <a:latin typeface="Courier New"/>
              <a:cs typeface="Courier New"/>
            </a:endParaRPr>
          </a:p>
          <a:p>
            <a:pPr marL="194945" marR="5080">
              <a:lnSpc>
                <a:spcPct val="114599"/>
              </a:lnSpc>
            </a:pPr>
            <a:r>
              <a:rPr sz="1200" spc="-5" dirty="0">
                <a:solidFill>
                  <a:srgbClr val="595959"/>
                </a:solidFill>
                <a:latin typeface="Courier New"/>
                <a:cs typeface="Courier New"/>
              </a:rPr>
              <a:t>iam_instance_profile </a:t>
            </a:r>
            <a:r>
              <a:rPr sz="1200" dirty="0">
                <a:solidFill>
                  <a:srgbClr val="595959"/>
                </a:solidFill>
                <a:latin typeface="Courier New"/>
                <a:cs typeface="Courier New"/>
              </a:rPr>
              <a:t>= </a:t>
            </a:r>
            <a:r>
              <a:rPr sz="1200" spc="-5" dirty="0">
                <a:solidFill>
                  <a:srgbClr val="595959"/>
                </a:solidFill>
                <a:latin typeface="Courier New"/>
                <a:cs typeface="Courier New"/>
              </a:rPr>
              <a:t>"${aws_iam_instance_profile.ec2_default.name}"  associate_public_ip_address </a:t>
            </a:r>
            <a:r>
              <a:rPr sz="1200" dirty="0">
                <a:solidFill>
                  <a:srgbClr val="595959"/>
                </a:solidFill>
                <a:latin typeface="Courier New"/>
                <a:cs typeface="Courier New"/>
              </a:rPr>
              <a:t>=</a:t>
            </a:r>
            <a:r>
              <a:rPr sz="1200" spc="-40" dirty="0">
                <a:solidFill>
                  <a:srgbClr val="595959"/>
                </a:solidFill>
                <a:latin typeface="Courier New"/>
                <a:cs typeface="Courier New"/>
              </a:rPr>
              <a:t> </a:t>
            </a:r>
            <a:r>
              <a:rPr sz="1200" spc="-5" dirty="0">
                <a:solidFill>
                  <a:srgbClr val="595959"/>
                </a:solidFill>
                <a:latin typeface="Courier New"/>
                <a:cs typeface="Courier New"/>
              </a:rPr>
              <a:t>"${var.associate_public_ip_address}"</a:t>
            </a:r>
            <a:endParaRPr sz="1200">
              <a:latin typeface="Courier New"/>
              <a:cs typeface="Courier New"/>
            </a:endParaRPr>
          </a:p>
          <a:p>
            <a:pPr marL="12700">
              <a:lnSpc>
                <a:spcPct val="100000"/>
              </a:lnSpc>
              <a:spcBef>
                <a:spcPts val="210"/>
              </a:spcBef>
            </a:pPr>
            <a:r>
              <a:rPr sz="1200" dirty="0">
                <a:solidFill>
                  <a:srgbClr val="595959"/>
                </a:solidFill>
                <a:latin typeface="Courier New"/>
                <a:cs typeface="Courier New"/>
              </a:rPr>
              <a:t>}</a:t>
            </a:r>
            <a:endParaRPr sz="1200">
              <a:latin typeface="Courier New"/>
              <a:cs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863850" cy="452120"/>
          </a:xfrm>
          <a:prstGeom prst="rect">
            <a:avLst/>
          </a:prstGeom>
        </p:spPr>
        <p:txBody>
          <a:bodyPr vert="horz" wrap="square" lIns="0" tIns="12700" rIns="0" bIns="0" rtlCol="0">
            <a:spAutoFit/>
          </a:bodyPr>
          <a:lstStyle/>
          <a:p>
            <a:pPr marL="12700">
              <a:lnSpc>
                <a:spcPct val="100000"/>
              </a:lnSpc>
              <a:spcBef>
                <a:spcPts val="100"/>
              </a:spcBef>
            </a:pPr>
            <a:r>
              <a:rPr sz="2800" spc="-10" dirty="0"/>
              <a:t>Autoscaling</a:t>
            </a:r>
            <a:r>
              <a:rPr sz="2800" spc="-85" dirty="0"/>
              <a:t> </a:t>
            </a:r>
            <a:r>
              <a:rPr sz="2800" spc="-5" dirty="0"/>
              <a:t>group</a:t>
            </a:r>
            <a:endParaRPr sz="2800"/>
          </a:p>
        </p:txBody>
      </p:sp>
      <p:sp>
        <p:nvSpPr>
          <p:cNvPr id="3" name="object 3"/>
          <p:cNvSpPr txBox="1"/>
          <p:nvPr/>
        </p:nvSpPr>
        <p:spPr>
          <a:xfrm>
            <a:off x="384724" y="1197051"/>
            <a:ext cx="5641340" cy="2711450"/>
          </a:xfrm>
          <a:prstGeom prst="rect">
            <a:avLst/>
          </a:prstGeom>
        </p:spPr>
        <p:txBody>
          <a:bodyPr vert="horz" wrap="square" lIns="0" tIns="12700" rIns="0" bIns="0" rtlCol="0">
            <a:spAutoFit/>
          </a:bodyPr>
          <a:lstStyle/>
          <a:p>
            <a:pPr marL="180340" marR="1597660" indent="-167640" algn="just">
              <a:lnSpc>
                <a:spcPct val="113599"/>
              </a:lnSpc>
              <a:spcBef>
                <a:spcPts val="100"/>
              </a:spcBef>
              <a:tabLst>
                <a:tab pos="1939925" algn="l"/>
              </a:tabLst>
            </a:pPr>
            <a:r>
              <a:rPr sz="1100" spc="-5" dirty="0">
                <a:solidFill>
                  <a:srgbClr val="595959"/>
                </a:solidFill>
                <a:latin typeface="Courier New"/>
                <a:cs typeface="Courier New"/>
              </a:rPr>
              <a:t>resource "aws_autoscaling_group" "application" </a:t>
            </a:r>
            <a:r>
              <a:rPr sz="1100" dirty="0">
                <a:solidFill>
                  <a:srgbClr val="595959"/>
                </a:solidFill>
                <a:latin typeface="Courier New"/>
                <a:cs typeface="Courier New"/>
              </a:rPr>
              <a:t>{  </a:t>
            </a:r>
            <a:r>
              <a:rPr sz="1100" spc="-5" dirty="0">
                <a:solidFill>
                  <a:srgbClr val="595959"/>
                </a:solidFill>
                <a:latin typeface="Courier New"/>
                <a:cs typeface="Courier New"/>
              </a:rPr>
              <a:t>name	</a:t>
            </a:r>
            <a:r>
              <a:rPr sz="1100" dirty="0">
                <a:solidFill>
                  <a:srgbClr val="595959"/>
                </a:solidFill>
                <a:latin typeface="Courier New"/>
                <a:cs typeface="Courier New"/>
              </a:rPr>
              <a:t>=</a:t>
            </a:r>
            <a:r>
              <a:rPr sz="1100" spc="-15" dirty="0">
                <a:solidFill>
                  <a:srgbClr val="595959"/>
                </a:solidFill>
                <a:latin typeface="Courier New"/>
                <a:cs typeface="Courier New"/>
              </a:rPr>
              <a:t> </a:t>
            </a:r>
            <a:r>
              <a:rPr sz="1100" spc="-5" dirty="0">
                <a:solidFill>
                  <a:srgbClr val="595959"/>
                </a:solidFill>
                <a:latin typeface="Courier New"/>
                <a:cs typeface="Courier New"/>
              </a:rPr>
              <a:t>"ASG"</a:t>
            </a:r>
            <a:endParaRPr sz="1100">
              <a:latin typeface="Courier New"/>
              <a:cs typeface="Courier New"/>
            </a:endParaRPr>
          </a:p>
          <a:p>
            <a:pPr marL="180340" marR="5080" algn="just">
              <a:lnSpc>
                <a:spcPct val="113599"/>
              </a:lnSpc>
            </a:pPr>
            <a:r>
              <a:rPr sz="1100" spc="-5" dirty="0">
                <a:solidFill>
                  <a:srgbClr val="595959"/>
                </a:solidFill>
                <a:latin typeface="Courier New"/>
                <a:cs typeface="Courier New"/>
              </a:rPr>
              <a:t>launch_configuration </a:t>
            </a:r>
            <a:r>
              <a:rPr sz="1100" dirty="0">
                <a:solidFill>
                  <a:srgbClr val="595959"/>
                </a:solidFill>
                <a:latin typeface="Courier New"/>
                <a:cs typeface="Courier New"/>
              </a:rPr>
              <a:t>= </a:t>
            </a:r>
            <a:r>
              <a:rPr sz="1100" spc="-5" dirty="0">
                <a:solidFill>
                  <a:srgbClr val="595959"/>
                </a:solidFill>
                <a:latin typeface="Courier New"/>
                <a:cs typeface="Courier New"/>
              </a:rPr>
              <a:t>"${aws_launch_configuration.as_conf.name}"  vpc_zone_identifier </a:t>
            </a:r>
            <a:r>
              <a:rPr sz="1100" dirty="0">
                <a:solidFill>
                  <a:srgbClr val="595959"/>
                </a:solidFill>
                <a:latin typeface="Courier New"/>
                <a:cs typeface="Courier New"/>
              </a:rPr>
              <a:t>=</a:t>
            </a:r>
            <a:r>
              <a:rPr sz="1100" spc="-10" dirty="0">
                <a:solidFill>
                  <a:srgbClr val="595959"/>
                </a:solidFill>
                <a:latin typeface="Courier New"/>
                <a:cs typeface="Courier New"/>
              </a:rPr>
              <a:t> </a:t>
            </a:r>
            <a:r>
              <a:rPr sz="1100" dirty="0">
                <a:solidFill>
                  <a:srgbClr val="595959"/>
                </a:solidFill>
                <a:latin typeface="Courier New"/>
                <a:cs typeface="Courier New"/>
              </a:rPr>
              <a:t>[</a:t>
            </a:r>
            <a:endParaRPr sz="1100">
              <a:latin typeface="Courier New"/>
              <a:cs typeface="Courier New"/>
            </a:endParaRPr>
          </a:p>
          <a:p>
            <a:pPr marL="1270000" marR="1932305" algn="just">
              <a:lnSpc>
                <a:spcPct val="113599"/>
              </a:lnSpc>
            </a:pPr>
            <a:r>
              <a:rPr sz="1100" spc="-5" dirty="0">
                <a:solidFill>
                  <a:srgbClr val="595959"/>
                </a:solidFill>
                <a:latin typeface="Courier New"/>
                <a:cs typeface="Courier New"/>
              </a:rPr>
              <a:t>"${aws_subnet.private_a.id}",  "${aws_subnet.private_b.id}",  "${aws_subnet.private_c.id}"</a:t>
            </a:r>
            <a:endParaRPr sz="1100">
              <a:latin typeface="Courier New"/>
              <a:cs typeface="Courier New"/>
            </a:endParaRPr>
          </a:p>
          <a:p>
            <a:pPr>
              <a:lnSpc>
                <a:spcPct val="100000"/>
              </a:lnSpc>
              <a:spcBef>
                <a:spcPts val="15"/>
              </a:spcBef>
            </a:pPr>
            <a:endParaRPr sz="1600">
              <a:latin typeface="Courier New"/>
              <a:cs typeface="Courier New"/>
            </a:endParaRPr>
          </a:p>
          <a:p>
            <a:pPr marL="180340">
              <a:lnSpc>
                <a:spcPct val="100000"/>
              </a:lnSpc>
            </a:pPr>
            <a:r>
              <a:rPr sz="1100" dirty="0">
                <a:solidFill>
                  <a:srgbClr val="595959"/>
                </a:solidFill>
                <a:latin typeface="Courier New"/>
                <a:cs typeface="Courier New"/>
              </a:rPr>
              <a:t>]</a:t>
            </a:r>
            <a:endParaRPr sz="1100">
              <a:latin typeface="Courier New"/>
              <a:cs typeface="Courier New"/>
            </a:endParaRPr>
          </a:p>
          <a:p>
            <a:pPr marL="180340" marR="3105785">
              <a:lnSpc>
                <a:spcPct val="113599"/>
              </a:lnSpc>
              <a:spcBef>
                <a:spcPts val="5"/>
              </a:spcBef>
            </a:pPr>
            <a:r>
              <a:rPr sz="1100" spc="-5" dirty="0">
                <a:solidFill>
                  <a:srgbClr val="595959"/>
                </a:solidFill>
                <a:latin typeface="Courier New"/>
                <a:cs typeface="Courier New"/>
              </a:rPr>
              <a:t>min_size </a:t>
            </a:r>
            <a:r>
              <a:rPr sz="1100" dirty="0">
                <a:solidFill>
                  <a:srgbClr val="595959"/>
                </a:solidFill>
                <a:latin typeface="Courier New"/>
                <a:cs typeface="Courier New"/>
              </a:rPr>
              <a:t>= </a:t>
            </a:r>
            <a:r>
              <a:rPr sz="1100" spc="-5" dirty="0">
                <a:solidFill>
                  <a:srgbClr val="595959"/>
                </a:solidFill>
                <a:latin typeface="Courier New"/>
                <a:cs typeface="Courier New"/>
              </a:rPr>
              <a:t>"${var.min_size}"  max_size </a:t>
            </a:r>
            <a:r>
              <a:rPr sz="1100" dirty="0">
                <a:solidFill>
                  <a:srgbClr val="595959"/>
                </a:solidFill>
                <a:latin typeface="Courier New"/>
                <a:cs typeface="Courier New"/>
              </a:rPr>
              <a:t>=</a:t>
            </a:r>
            <a:r>
              <a:rPr sz="1100" spc="-95" dirty="0">
                <a:solidFill>
                  <a:srgbClr val="595959"/>
                </a:solidFill>
                <a:latin typeface="Courier New"/>
                <a:cs typeface="Courier New"/>
              </a:rPr>
              <a:t> </a:t>
            </a:r>
            <a:r>
              <a:rPr sz="1100" spc="-5" dirty="0">
                <a:solidFill>
                  <a:srgbClr val="595959"/>
                </a:solidFill>
                <a:latin typeface="Courier New"/>
                <a:cs typeface="Courier New"/>
              </a:rPr>
              <a:t>"${var.max_size}"</a:t>
            </a:r>
            <a:endParaRPr sz="1100">
              <a:latin typeface="Courier New"/>
              <a:cs typeface="Courier New"/>
            </a:endParaRPr>
          </a:p>
          <a:p>
            <a:pPr marL="180340" marR="1429385">
              <a:lnSpc>
                <a:spcPct val="113599"/>
              </a:lnSpc>
            </a:pPr>
            <a:r>
              <a:rPr sz="1100" spc="-5" dirty="0">
                <a:solidFill>
                  <a:srgbClr val="595959"/>
                </a:solidFill>
                <a:latin typeface="Courier New"/>
                <a:cs typeface="Courier New"/>
              </a:rPr>
              <a:t>load_balancers </a:t>
            </a:r>
            <a:r>
              <a:rPr sz="1100" dirty="0">
                <a:solidFill>
                  <a:srgbClr val="595959"/>
                </a:solidFill>
                <a:latin typeface="Courier New"/>
                <a:cs typeface="Courier New"/>
              </a:rPr>
              <a:t>= </a:t>
            </a:r>
            <a:r>
              <a:rPr sz="1100" spc="-5" dirty="0">
                <a:solidFill>
                  <a:srgbClr val="595959"/>
                </a:solidFill>
                <a:latin typeface="Courier New"/>
                <a:cs typeface="Courier New"/>
              </a:rPr>
              <a:t>["${aws_elb.default-elb.name}"]  termination_policies </a:t>
            </a:r>
            <a:r>
              <a:rPr sz="1100" dirty="0">
                <a:solidFill>
                  <a:srgbClr val="595959"/>
                </a:solidFill>
                <a:latin typeface="Courier New"/>
                <a:cs typeface="Courier New"/>
              </a:rPr>
              <a:t>=</a:t>
            </a:r>
            <a:r>
              <a:rPr sz="1100" spc="-30" dirty="0">
                <a:solidFill>
                  <a:srgbClr val="595959"/>
                </a:solidFill>
                <a:latin typeface="Courier New"/>
                <a:cs typeface="Courier New"/>
              </a:rPr>
              <a:t> </a:t>
            </a:r>
            <a:r>
              <a:rPr sz="1100" spc="-5" dirty="0">
                <a:solidFill>
                  <a:srgbClr val="595959"/>
                </a:solidFill>
                <a:latin typeface="Courier New"/>
                <a:cs typeface="Courier New"/>
              </a:rPr>
              <a:t>["OldestInstance"]</a:t>
            </a:r>
            <a:endParaRPr sz="1100">
              <a:latin typeface="Courier New"/>
              <a:cs typeface="Courier New"/>
            </a:endParaRPr>
          </a:p>
          <a:p>
            <a:pPr marL="180340">
              <a:lnSpc>
                <a:spcPct val="100000"/>
              </a:lnSpc>
              <a:spcBef>
                <a:spcPts val="180"/>
              </a:spcBef>
            </a:pPr>
            <a:r>
              <a:rPr sz="1100" spc="-5" dirty="0">
                <a:solidFill>
                  <a:srgbClr val="595959"/>
                </a:solidFill>
                <a:latin typeface="Courier New"/>
                <a:cs typeface="Courier New"/>
              </a:rPr>
              <a:t>tag</a:t>
            </a:r>
            <a:r>
              <a:rPr sz="1100" spc="-10" dirty="0">
                <a:solidFill>
                  <a:srgbClr val="595959"/>
                </a:solidFill>
                <a:latin typeface="Courier New"/>
                <a:cs typeface="Courier New"/>
              </a:rPr>
              <a:t> </a:t>
            </a:r>
            <a:r>
              <a:rPr sz="1100" dirty="0">
                <a:solidFill>
                  <a:srgbClr val="595959"/>
                </a:solidFill>
                <a:latin typeface="Courier New"/>
                <a:cs typeface="Courier New"/>
              </a:rPr>
              <a:t>{</a:t>
            </a:r>
            <a:endParaRPr sz="1100">
              <a:latin typeface="Courier New"/>
              <a:cs typeface="Courier New"/>
            </a:endParaRPr>
          </a:p>
        </p:txBody>
      </p:sp>
      <p:sp>
        <p:nvSpPr>
          <p:cNvPr id="4" name="object 4"/>
          <p:cNvSpPr txBox="1"/>
          <p:nvPr/>
        </p:nvSpPr>
        <p:spPr>
          <a:xfrm>
            <a:off x="720004" y="3883096"/>
            <a:ext cx="444500" cy="406400"/>
          </a:xfrm>
          <a:prstGeom prst="rect">
            <a:avLst/>
          </a:prstGeom>
        </p:spPr>
        <p:txBody>
          <a:bodyPr vert="horz" wrap="square" lIns="0" tIns="12700" rIns="0" bIns="0" rtlCol="0">
            <a:spAutoFit/>
          </a:bodyPr>
          <a:lstStyle/>
          <a:p>
            <a:pPr marL="12700" marR="5080">
              <a:lnSpc>
                <a:spcPct val="113599"/>
              </a:lnSpc>
              <a:spcBef>
                <a:spcPts val="100"/>
              </a:spcBef>
            </a:pPr>
            <a:r>
              <a:rPr sz="1100" spc="-5" dirty="0">
                <a:solidFill>
                  <a:srgbClr val="595959"/>
                </a:solidFill>
                <a:latin typeface="Courier New"/>
                <a:cs typeface="Courier New"/>
              </a:rPr>
              <a:t>key  value</a:t>
            </a:r>
            <a:endParaRPr sz="1100">
              <a:latin typeface="Courier New"/>
              <a:cs typeface="Courier New"/>
            </a:endParaRPr>
          </a:p>
        </p:txBody>
      </p:sp>
      <p:sp>
        <p:nvSpPr>
          <p:cNvPr id="5" name="object 5"/>
          <p:cNvSpPr txBox="1"/>
          <p:nvPr/>
        </p:nvSpPr>
        <p:spPr>
          <a:xfrm>
            <a:off x="2396336" y="3883096"/>
            <a:ext cx="1869439" cy="406400"/>
          </a:xfrm>
          <a:prstGeom prst="rect">
            <a:avLst/>
          </a:prstGeom>
        </p:spPr>
        <p:txBody>
          <a:bodyPr vert="horz" wrap="square" lIns="0" tIns="35560" rIns="0" bIns="0" rtlCol="0">
            <a:spAutoFit/>
          </a:bodyPr>
          <a:lstStyle/>
          <a:p>
            <a:pPr marL="12700">
              <a:lnSpc>
                <a:spcPct val="100000"/>
              </a:lnSpc>
              <a:spcBef>
                <a:spcPts val="280"/>
              </a:spcBef>
            </a:pPr>
            <a:r>
              <a:rPr sz="1100" dirty="0">
                <a:solidFill>
                  <a:srgbClr val="595959"/>
                </a:solidFill>
                <a:latin typeface="Courier New"/>
                <a:cs typeface="Courier New"/>
              </a:rPr>
              <a:t>=</a:t>
            </a:r>
            <a:r>
              <a:rPr sz="1100" spc="-15" dirty="0">
                <a:solidFill>
                  <a:srgbClr val="595959"/>
                </a:solidFill>
                <a:latin typeface="Courier New"/>
                <a:cs typeface="Courier New"/>
              </a:rPr>
              <a:t> </a:t>
            </a:r>
            <a:r>
              <a:rPr sz="1100" spc="-5" dirty="0">
                <a:solidFill>
                  <a:srgbClr val="595959"/>
                </a:solidFill>
                <a:latin typeface="Courier New"/>
                <a:cs typeface="Courier New"/>
              </a:rPr>
              <a:t>"Name"</a:t>
            </a:r>
            <a:endParaRPr sz="1100">
              <a:latin typeface="Courier New"/>
              <a:cs typeface="Courier New"/>
            </a:endParaRPr>
          </a:p>
          <a:p>
            <a:pPr marL="12700">
              <a:lnSpc>
                <a:spcPct val="100000"/>
              </a:lnSpc>
              <a:spcBef>
                <a:spcPts val="180"/>
              </a:spcBef>
            </a:pPr>
            <a:r>
              <a:rPr sz="1100" dirty="0">
                <a:solidFill>
                  <a:srgbClr val="595959"/>
                </a:solidFill>
                <a:latin typeface="Courier New"/>
                <a:cs typeface="Courier New"/>
              </a:rPr>
              <a:t>=</a:t>
            </a:r>
            <a:r>
              <a:rPr sz="1100" spc="-85" dirty="0">
                <a:solidFill>
                  <a:srgbClr val="595959"/>
                </a:solidFill>
                <a:latin typeface="Courier New"/>
                <a:cs typeface="Courier New"/>
              </a:rPr>
              <a:t> </a:t>
            </a:r>
            <a:r>
              <a:rPr sz="1100" spc="-5" dirty="0">
                <a:solidFill>
                  <a:srgbClr val="595959"/>
                </a:solidFill>
                <a:latin typeface="Courier New"/>
                <a:cs typeface="Courier New"/>
              </a:rPr>
              <a:t>"EC2-sample-service"</a:t>
            </a:r>
            <a:endParaRPr sz="1100">
              <a:latin typeface="Courier New"/>
              <a:cs typeface="Courier New"/>
            </a:endParaRPr>
          </a:p>
        </p:txBody>
      </p:sp>
      <p:sp>
        <p:nvSpPr>
          <p:cNvPr id="6" name="object 6"/>
          <p:cNvSpPr txBox="1"/>
          <p:nvPr/>
        </p:nvSpPr>
        <p:spPr>
          <a:xfrm>
            <a:off x="384724" y="4264095"/>
            <a:ext cx="2540000" cy="596900"/>
          </a:xfrm>
          <a:prstGeom prst="rect">
            <a:avLst/>
          </a:prstGeom>
        </p:spPr>
        <p:txBody>
          <a:bodyPr vert="horz" wrap="square" lIns="0" tIns="35560" rIns="0" bIns="0" rtlCol="0">
            <a:spAutoFit/>
          </a:bodyPr>
          <a:lstStyle/>
          <a:p>
            <a:pPr marL="347980">
              <a:lnSpc>
                <a:spcPct val="100000"/>
              </a:lnSpc>
              <a:spcBef>
                <a:spcPts val="280"/>
              </a:spcBef>
            </a:pPr>
            <a:r>
              <a:rPr sz="1100" spc="-5" dirty="0">
                <a:solidFill>
                  <a:srgbClr val="595959"/>
                </a:solidFill>
                <a:latin typeface="Courier New"/>
                <a:cs typeface="Courier New"/>
              </a:rPr>
              <a:t>propagate_at_launch </a:t>
            </a:r>
            <a:r>
              <a:rPr sz="1100" dirty="0">
                <a:solidFill>
                  <a:srgbClr val="595959"/>
                </a:solidFill>
                <a:latin typeface="Courier New"/>
                <a:cs typeface="Courier New"/>
              </a:rPr>
              <a:t>=</a:t>
            </a:r>
            <a:r>
              <a:rPr sz="1100" spc="-90" dirty="0">
                <a:solidFill>
                  <a:srgbClr val="595959"/>
                </a:solidFill>
                <a:latin typeface="Courier New"/>
                <a:cs typeface="Courier New"/>
              </a:rPr>
              <a:t> </a:t>
            </a:r>
            <a:r>
              <a:rPr sz="1100" spc="-5" dirty="0">
                <a:solidFill>
                  <a:srgbClr val="595959"/>
                </a:solidFill>
                <a:latin typeface="Courier New"/>
                <a:cs typeface="Courier New"/>
              </a:rPr>
              <a:t>true</a:t>
            </a:r>
            <a:endParaRPr sz="1100">
              <a:latin typeface="Courier New"/>
              <a:cs typeface="Courier New"/>
            </a:endParaRPr>
          </a:p>
          <a:p>
            <a:pPr marL="180340">
              <a:lnSpc>
                <a:spcPct val="100000"/>
              </a:lnSpc>
              <a:spcBef>
                <a:spcPts val="180"/>
              </a:spcBef>
            </a:pPr>
            <a:r>
              <a:rPr sz="1100" dirty="0">
                <a:solidFill>
                  <a:srgbClr val="595959"/>
                </a:solidFill>
                <a:latin typeface="Courier New"/>
                <a:cs typeface="Courier New"/>
              </a:rPr>
              <a:t>}</a:t>
            </a:r>
            <a:endParaRPr sz="1100">
              <a:latin typeface="Courier New"/>
              <a:cs typeface="Courier New"/>
            </a:endParaRPr>
          </a:p>
          <a:p>
            <a:pPr marL="12700">
              <a:lnSpc>
                <a:spcPct val="100000"/>
              </a:lnSpc>
              <a:spcBef>
                <a:spcPts val="180"/>
              </a:spcBef>
            </a:pPr>
            <a:r>
              <a:rPr sz="1100" dirty="0">
                <a:solidFill>
                  <a:srgbClr val="595959"/>
                </a:solidFill>
                <a:latin typeface="Courier New"/>
                <a:cs typeface="Courier New"/>
              </a:rPr>
              <a:t>}</a:t>
            </a:r>
            <a:endParaRPr sz="110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935095" cy="452120"/>
          </a:xfrm>
          <a:prstGeom prst="rect">
            <a:avLst/>
          </a:prstGeom>
        </p:spPr>
        <p:txBody>
          <a:bodyPr vert="horz" wrap="square" lIns="0" tIns="12700" rIns="0" bIns="0" rtlCol="0">
            <a:spAutoFit/>
          </a:bodyPr>
          <a:lstStyle/>
          <a:p>
            <a:pPr marL="12700">
              <a:lnSpc>
                <a:spcPct val="100000"/>
              </a:lnSpc>
              <a:spcBef>
                <a:spcPts val="100"/>
              </a:spcBef>
            </a:pPr>
            <a:r>
              <a:rPr sz="2800" spc="-10" dirty="0"/>
              <a:t>AWS </a:t>
            </a:r>
            <a:r>
              <a:rPr sz="2800" dirty="0"/>
              <a:t>(cloud)</a:t>
            </a:r>
            <a:r>
              <a:rPr sz="2800" spc="-90" dirty="0"/>
              <a:t> </a:t>
            </a:r>
            <a:r>
              <a:rPr sz="2800" spc="-5" dirty="0"/>
              <a:t>architecting</a:t>
            </a:r>
            <a:endParaRPr sz="2800"/>
          </a:p>
        </p:txBody>
      </p:sp>
      <p:sp>
        <p:nvSpPr>
          <p:cNvPr id="3" name="object 3"/>
          <p:cNvSpPr/>
          <p:nvPr/>
        </p:nvSpPr>
        <p:spPr>
          <a:xfrm>
            <a:off x="444011" y="1017722"/>
            <a:ext cx="8255958" cy="412576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9975" y="3953330"/>
            <a:ext cx="167640" cy="1117600"/>
          </a:xfrm>
          <a:prstGeom prst="rect">
            <a:avLst/>
          </a:prstGeom>
        </p:spPr>
        <p:txBody>
          <a:bodyPr vert="vert270" wrap="square" lIns="0" tIns="635" rIns="0" bIns="0" rtlCol="0">
            <a:spAutoFit/>
          </a:bodyPr>
          <a:lstStyle/>
          <a:p>
            <a:pPr marL="12700">
              <a:lnSpc>
                <a:spcPct val="100000"/>
              </a:lnSpc>
              <a:spcBef>
                <a:spcPts val="5"/>
              </a:spcBef>
            </a:pPr>
            <a:r>
              <a:rPr sz="1000" spc="-5" dirty="0">
                <a:solidFill>
                  <a:srgbClr val="CCCCCC"/>
                </a:solidFill>
                <a:latin typeface="Arial"/>
                <a:cs typeface="Arial"/>
              </a:rPr>
              <a:t>Source: unknown</a:t>
            </a:r>
            <a:r>
              <a:rPr sz="1000" spc="-75" dirty="0">
                <a:solidFill>
                  <a:srgbClr val="CCCCCC"/>
                </a:solidFill>
                <a:latin typeface="Arial"/>
                <a:cs typeface="Arial"/>
              </a:rPr>
              <a:t> </a:t>
            </a:r>
            <a:r>
              <a:rPr sz="1000" spc="-5" dirty="0">
                <a:solidFill>
                  <a:srgbClr val="CCCCCC"/>
                </a:solidFill>
                <a:latin typeface="Arial"/>
                <a:cs typeface="Arial"/>
              </a:rPr>
              <a:t>:(</a:t>
            </a:r>
            <a:endParaRPr sz="1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863850" cy="452120"/>
          </a:xfrm>
          <a:prstGeom prst="rect">
            <a:avLst/>
          </a:prstGeom>
        </p:spPr>
        <p:txBody>
          <a:bodyPr vert="horz" wrap="square" lIns="0" tIns="12700" rIns="0" bIns="0" rtlCol="0">
            <a:spAutoFit/>
          </a:bodyPr>
          <a:lstStyle/>
          <a:p>
            <a:pPr marL="12700">
              <a:lnSpc>
                <a:spcPct val="100000"/>
              </a:lnSpc>
              <a:spcBef>
                <a:spcPts val="100"/>
              </a:spcBef>
            </a:pPr>
            <a:r>
              <a:rPr sz="2800" spc="-10" dirty="0"/>
              <a:t>Autoscaling</a:t>
            </a:r>
            <a:r>
              <a:rPr sz="2800" spc="-85" dirty="0"/>
              <a:t> </a:t>
            </a:r>
            <a:r>
              <a:rPr sz="2800" spc="-5" dirty="0"/>
              <a:t>policy</a:t>
            </a:r>
            <a:endParaRPr sz="2800"/>
          </a:p>
        </p:txBody>
      </p:sp>
      <p:sp>
        <p:nvSpPr>
          <p:cNvPr id="3" name="object 3"/>
          <p:cNvSpPr txBox="1"/>
          <p:nvPr/>
        </p:nvSpPr>
        <p:spPr>
          <a:xfrm>
            <a:off x="384724" y="1192733"/>
            <a:ext cx="3042920" cy="444500"/>
          </a:xfrm>
          <a:prstGeom prst="rect">
            <a:avLst/>
          </a:prstGeom>
        </p:spPr>
        <p:txBody>
          <a:bodyPr vert="horz" wrap="square" lIns="0" tIns="12700" rIns="0" bIns="0" rtlCol="0">
            <a:spAutoFit/>
          </a:bodyPr>
          <a:lstStyle/>
          <a:p>
            <a:pPr marL="12700" marR="5080">
              <a:lnSpc>
                <a:spcPct val="114599"/>
              </a:lnSpc>
              <a:spcBef>
                <a:spcPts val="100"/>
              </a:spcBef>
            </a:pPr>
            <a:r>
              <a:rPr sz="1200" spc="-5" dirty="0">
                <a:solidFill>
                  <a:srgbClr val="595959"/>
                </a:solidFill>
                <a:latin typeface="Courier New"/>
                <a:cs typeface="Courier New"/>
              </a:rPr>
              <a:t>resource "aws_autoscaling_policy"  "scale_up"</a:t>
            </a:r>
            <a:r>
              <a:rPr sz="1200" spc="-1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p:txBody>
      </p:sp>
      <p:sp>
        <p:nvSpPr>
          <p:cNvPr id="4" name="object 4"/>
          <p:cNvSpPr txBox="1"/>
          <p:nvPr/>
        </p:nvSpPr>
        <p:spPr>
          <a:xfrm>
            <a:off x="2670451" y="1611833"/>
            <a:ext cx="1123315" cy="654050"/>
          </a:xfrm>
          <a:prstGeom prst="rect">
            <a:avLst/>
          </a:prstGeom>
        </p:spPr>
        <p:txBody>
          <a:bodyPr vert="horz" wrap="square" lIns="0" tIns="39369" rIns="0" bIns="0" rtlCol="0">
            <a:spAutoFit/>
          </a:bodyPr>
          <a:lstStyle/>
          <a:p>
            <a:pPr marL="12700">
              <a:lnSpc>
                <a:spcPct val="100000"/>
              </a:lnSpc>
              <a:spcBef>
                <a:spcPts val="309"/>
              </a:spcBef>
            </a:pPr>
            <a:r>
              <a:rPr sz="1200" dirty="0">
                <a:solidFill>
                  <a:srgbClr val="595959"/>
                </a:solidFill>
                <a:latin typeface="Courier New"/>
                <a:cs typeface="Courier New"/>
              </a:rPr>
              <a:t>=</a:t>
            </a:r>
            <a:r>
              <a:rPr sz="1200" spc="-90" dirty="0">
                <a:solidFill>
                  <a:srgbClr val="595959"/>
                </a:solidFill>
                <a:latin typeface="Courier New"/>
                <a:cs typeface="Courier New"/>
              </a:rPr>
              <a:t> </a:t>
            </a:r>
            <a:r>
              <a:rPr sz="1200" spc="-5" dirty="0">
                <a:solidFill>
                  <a:srgbClr val="595959"/>
                </a:solidFill>
                <a:latin typeface="Courier New"/>
                <a:cs typeface="Courier New"/>
              </a:rPr>
              <a:t>"scale-up"</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r>
              <a:rPr sz="1200" spc="-15" dirty="0">
                <a:solidFill>
                  <a:srgbClr val="595959"/>
                </a:solidFill>
                <a:latin typeface="Courier New"/>
                <a:cs typeface="Courier New"/>
              </a:rPr>
              <a:t> </a:t>
            </a:r>
            <a:r>
              <a:rPr sz="1200" dirty="0">
                <a:solidFill>
                  <a:srgbClr val="595959"/>
                </a:solidFill>
                <a:latin typeface="Courier New"/>
                <a:cs typeface="Courier New"/>
              </a:rPr>
              <a:t>1</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
        <p:nvSpPr>
          <p:cNvPr id="5" name="object 5"/>
          <p:cNvSpPr txBox="1"/>
          <p:nvPr/>
        </p:nvSpPr>
        <p:spPr>
          <a:xfrm>
            <a:off x="384724" y="1611833"/>
            <a:ext cx="1854200" cy="1073150"/>
          </a:xfrm>
          <a:prstGeom prst="rect">
            <a:avLst/>
          </a:prstGeom>
        </p:spPr>
        <p:txBody>
          <a:bodyPr vert="horz" wrap="square" lIns="0" tIns="12700" rIns="0" bIns="0" rtlCol="0">
            <a:spAutoFit/>
          </a:bodyPr>
          <a:lstStyle/>
          <a:p>
            <a:pPr marL="194945" marR="5080">
              <a:lnSpc>
                <a:spcPct val="114599"/>
              </a:lnSpc>
              <a:spcBef>
                <a:spcPts val="100"/>
              </a:spcBef>
            </a:pPr>
            <a:r>
              <a:rPr sz="1200" spc="-5" dirty="0">
                <a:solidFill>
                  <a:srgbClr val="595959"/>
                </a:solidFill>
                <a:latin typeface="Courier New"/>
                <a:cs typeface="Courier New"/>
              </a:rPr>
              <a:t>name  scaling_adjustment  adjustment_type</a:t>
            </a:r>
            <a:endParaRPr sz="1200">
              <a:latin typeface="Courier New"/>
              <a:cs typeface="Courier New"/>
            </a:endParaRPr>
          </a:p>
          <a:p>
            <a:pPr marL="194945" marR="187325" indent="-182880">
              <a:lnSpc>
                <a:spcPct val="114599"/>
              </a:lnSpc>
            </a:pPr>
            <a:r>
              <a:rPr sz="1200" spc="-5" dirty="0">
                <a:solidFill>
                  <a:srgbClr val="595959"/>
                </a:solidFill>
                <a:latin typeface="Courier New"/>
                <a:cs typeface="Courier New"/>
              </a:rPr>
              <a:t>"ChangeInCapacity"  cooldown</a:t>
            </a:r>
            <a:endParaRPr sz="1200">
              <a:latin typeface="Courier New"/>
              <a:cs typeface="Courier New"/>
            </a:endParaRPr>
          </a:p>
        </p:txBody>
      </p:sp>
      <p:sp>
        <p:nvSpPr>
          <p:cNvPr id="6" name="object 6"/>
          <p:cNvSpPr txBox="1"/>
          <p:nvPr/>
        </p:nvSpPr>
        <p:spPr>
          <a:xfrm>
            <a:off x="2670600" y="2476701"/>
            <a:ext cx="4826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95959"/>
                </a:solidFill>
                <a:latin typeface="Courier New"/>
                <a:cs typeface="Courier New"/>
              </a:rPr>
              <a:t>=</a:t>
            </a:r>
            <a:r>
              <a:rPr sz="1200" spc="-95" dirty="0">
                <a:solidFill>
                  <a:srgbClr val="595959"/>
                </a:solidFill>
                <a:latin typeface="Courier New"/>
                <a:cs typeface="Courier New"/>
              </a:rPr>
              <a:t> </a:t>
            </a:r>
            <a:r>
              <a:rPr sz="1200" spc="-5" dirty="0">
                <a:solidFill>
                  <a:srgbClr val="595959"/>
                </a:solidFill>
                <a:latin typeface="Courier New"/>
                <a:cs typeface="Courier New"/>
              </a:rPr>
              <a:t>120</a:t>
            </a:r>
            <a:endParaRPr sz="1200">
              <a:latin typeface="Courier New"/>
              <a:cs typeface="Courier New"/>
            </a:endParaRPr>
          </a:p>
        </p:txBody>
      </p:sp>
      <p:sp>
        <p:nvSpPr>
          <p:cNvPr id="7" name="object 7"/>
          <p:cNvSpPr txBox="1"/>
          <p:nvPr/>
        </p:nvSpPr>
        <p:spPr>
          <a:xfrm>
            <a:off x="384724" y="2659581"/>
            <a:ext cx="3774440" cy="863600"/>
          </a:xfrm>
          <a:prstGeom prst="rect">
            <a:avLst/>
          </a:prstGeom>
        </p:spPr>
        <p:txBody>
          <a:bodyPr vert="horz" wrap="square" lIns="0" tIns="12700" rIns="0" bIns="0" rtlCol="0">
            <a:spAutoFit/>
          </a:bodyPr>
          <a:lstStyle/>
          <a:p>
            <a:pPr marL="12700" marR="5080" indent="182880">
              <a:lnSpc>
                <a:spcPct val="114599"/>
              </a:lnSpc>
              <a:spcBef>
                <a:spcPts val="100"/>
              </a:spcBef>
            </a:pPr>
            <a:r>
              <a:rPr sz="1200" spc="-5" dirty="0">
                <a:solidFill>
                  <a:srgbClr val="595959"/>
                </a:solidFill>
                <a:latin typeface="Courier New"/>
                <a:cs typeface="Courier New"/>
              </a:rPr>
              <a:t>autoscaling_group_name </a:t>
            </a:r>
            <a:r>
              <a:rPr sz="1200" dirty="0">
                <a:solidFill>
                  <a:srgbClr val="595959"/>
                </a:solidFill>
                <a:latin typeface="Courier New"/>
                <a:cs typeface="Courier New"/>
              </a:rPr>
              <a:t>=  </a:t>
            </a:r>
            <a:r>
              <a:rPr sz="1200" spc="-5" dirty="0">
                <a:solidFill>
                  <a:srgbClr val="595959"/>
                </a:solidFill>
                <a:latin typeface="Courier New"/>
                <a:cs typeface="Courier New"/>
              </a:rPr>
              <a:t>"${aws_autoscaling_group.application.name</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
        <p:nvSpPr>
          <p:cNvPr id="8" name="object 8"/>
          <p:cNvSpPr txBox="1"/>
          <p:nvPr/>
        </p:nvSpPr>
        <p:spPr>
          <a:xfrm>
            <a:off x="4905419" y="1192733"/>
            <a:ext cx="3042920" cy="444500"/>
          </a:xfrm>
          <a:prstGeom prst="rect">
            <a:avLst/>
          </a:prstGeom>
        </p:spPr>
        <p:txBody>
          <a:bodyPr vert="horz" wrap="square" lIns="0" tIns="12700" rIns="0" bIns="0" rtlCol="0">
            <a:spAutoFit/>
          </a:bodyPr>
          <a:lstStyle/>
          <a:p>
            <a:pPr marL="12700" marR="5080">
              <a:lnSpc>
                <a:spcPct val="114599"/>
              </a:lnSpc>
              <a:spcBef>
                <a:spcPts val="100"/>
              </a:spcBef>
            </a:pPr>
            <a:r>
              <a:rPr sz="1200" spc="-5" dirty="0">
                <a:solidFill>
                  <a:srgbClr val="595959"/>
                </a:solidFill>
                <a:latin typeface="Courier New"/>
                <a:cs typeface="Courier New"/>
              </a:rPr>
              <a:t>resource "aws_autoscaling_policy"  "scale_down"</a:t>
            </a:r>
            <a:r>
              <a:rPr sz="1200" spc="-1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p:txBody>
      </p:sp>
      <p:sp>
        <p:nvSpPr>
          <p:cNvPr id="9" name="object 9"/>
          <p:cNvSpPr txBox="1"/>
          <p:nvPr/>
        </p:nvSpPr>
        <p:spPr>
          <a:xfrm>
            <a:off x="7191147" y="1611833"/>
            <a:ext cx="1306195" cy="654050"/>
          </a:xfrm>
          <a:prstGeom prst="rect">
            <a:avLst/>
          </a:prstGeom>
        </p:spPr>
        <p:txBody>
          <a:bodyPr vert="horz" wrap="square" lIns="0" tIns="39369" rIns="0" bIns="0" rtlCol="0">
            <a:spAutoFit/>
          </a:bodyPr>
          <a:lstStyle/>
          <a:p>
            <a:pPr marL="12700">
              <a:lnSpc>
                <a:spcPct val="100000"/>
              </a:lnSpc>
              <a:spcBef>
                <a:spcPts val="309"/>
              </a:spcBef>
            </a:pPr>
            <a:r>
              <a:rPr sz="1200" dirty="0">
                <a:solidFill>
                  <a:srgbClr val="595959"/>
                </a:solidFill>
                <a:latin typeface="Courier New"/>
                <a:cs typeface="Courier New"/>
              </a:rPr>
              <a:t>=</a:t>
            </a:r>
            <a:r>
              <a:rPr sz="1200" spc="-90" dirty="0">
                <a:solidFill>
                  <a:srgbClr val="595959"/>
                </a:solidFill>
                <a:latin typeface="Courier New"/>
                <a:cs typeface="Courier New"/>
              </a:rPr>
              <a:t> </a:t>
            </a:r>
            <a:r>
              <a:rPr sz="1200" spc="-5" dirty="0">
                <a:solidFill>
                  <a:srgbClr val="595959"/>
                </a:solidFill>
                <a:latin typeface="Courier New"/>
                <a:cs typeface="Courier New"/>
              </a:rPr>
              <a:t>"scale-down"</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r>
              <a:rPr sz="1200" spc="-15" dirty="0">
                <a:solidFill>
                  <a:srgbClr val="595959"/>
                </a:solidFill>
                <a:latin typeface="Courier New"/>
                <a:cs typeface="Courier New"/>
              </a:rPr>
              <a:t> </a:t>
            </a:r>
            <a:r>
              <a:rPr sz="1200" spc="-5" dirty="0">
                <a:solidFill>
                  <a:srgbClr val="595959"/>
                </a:solidFill>
                <a:latin typeface="Courier New"/>
                <a:cs typeface="Courier New"/>
              </a:rPr>
              <a:t>-1</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
        <p:nvSpPr>
          <p:cNvPr id="10" name="object 10"/>
          <p:cNvSpPr txBox="1"/>
          <p:nvPr/>
        </p:nvSpPr>
        <p:spPr>
          <a:xfrm>
            <a:off x="4905419" y="1611833"/>
            <a:ext cx="1854200" cy="1073150"/>
          </a:xfrm>
          <a:prstGeom prst="rect">
            <a:avLst/>
          </a:prstGeom>
        </p:spPr>
        <p:txBody>
          <a:bodyPr vert="horz" wrap="square" lIns="0" tIns="12700" rIns="0" bIns="0" rtlCol="0">
            <a:spAutoFit/>
          </a:bodyPr>
          <a:lstStyle/>
          <a:p>
            <a:pPr marL="194945" marR="5080">
              <a:lnSpc>
                <a:spcPct val="114599"/>
              </a:lnSpc>
              <a:spcBef>
                <a:spcPts val="100"/>
              </a:spcBef>
            </a:pPr>
            <a:r>
              <a:rPr sz="1200" spc="-5" dirty="0">
                <a:solidFill>
                  <a:srgbClr val="595959"/>
                </a:solidFill>
                <a:latin typeface="Courier New"/>
                <a:cs typeface="Courier New"/>
              </a:rPr>
              <a:t>name  scaling_adjustment  adjustment_type</a:t>
            </a:r>
            <a:endParaRPr sz="1200">
              <a:latin typeface="Courier New"/>
              <a:cs typeface="Courier New"/>
            </a:endParaRPr>
          </a:p>
          <a:p>
            <a:pPr marL="194945" marR="187325" indent="-182880">
              <a:lnSpc>
                <a:spcPct val="114599"/>
              </a:lnSpc>
            </a:pPr>
            <a:r>
              <a:rPr sz="1200" spc="-5" dirty="0">
                <a:solidFill>
                  <a:srgbClr val="595959"/>
                </a:solidFill>
                <a:latin typeface="Courier New"/>
                <a:cs typeface="Courier New"/>
              </a:rPr>
              <a:t>"ChangeInCapacity"  cooldown</a:t>
            </a:r>
            <a:endParaRPr sz="1200">
              <a:latin typeface="Courier New"/>
              <a:cs typeface="Courier New"/>
            </a:endParaRPr>
          </a:p>
        </p:txBody>
      </p:sp>
      <p:sp>
        <p:nvSpPr>
          <p:cNvPr id="11" name="object 11"/>
          <p:cNvSpPr txBox="1"/>
          <p:nvPr/>
        </p:nvSpPr>
        <p:spPr>
          <a:xfrm>
            <a:off x="7191295" y="2476701"/>
            <a:ext cx="4826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95959"/>
                </a:solidFill>
                <a:latin typeface="Courier New"/>
                <a:cs typeface="Courier New"/>
              </a:rPr>
              <a:t>=</a:t>
            </a:r>
            <a:r>
              <a:rPr sz="1200" spc="-95" dirty="0">
                <a:solidFill>
                  <a:srgbClr val="595959"/>
                </a:solidFill>
                <a:latin typeface="Courier New"/>
                <a:cs typeface="Courier New"/>
              </a:rPr>
              <a:t> </a:t>
            </a:r>
            <a:r>
              <a:rPr sz="1200" spc="-5" dirty="0">
                <a:solidFill>
                  <a:srgbClr val="595959"/>
                </a:solidFill>
                <a:latin typeface="Courier New"/>
                <a:cs typeface="Courier New"/>
              </a:rPr>
              <a:t>120</a:t>
            </a:r>
            <a:endParaRPr sz="1200">
              <a:latin typeface="Courier New"/>
              <a:cs typeface="Courier New"/>
            </a:endParaRPr>
          </a:p>
        </p:txBody>
      </p:sp>
      <p:sp>
        <p:nvSpPr>
          <p:cNvPr id="12" name="object 12"/>
          <p:cNvSpPr txBox="1"/>
          <p:nvPr/>
        </p:nvSpPr>
        <p:spPr>
          <a:xfrm>
            <a:off x="4905419" y="2659581"/>
            <a:ext cx="3774440" cy="654050"/>
          </a:xfrm>
          <a:prstGeom prst="rect">
            <a:avLst/>
          </a:prstGeom>
        </p:spPr>
        <p:txBody>
          <a:bodyPr vert="horz" wrap="square" lIns="0" tIns="12700" rIns="0" bIns="0" rtlCol="0">
            <a:spAutoFit/>
          </a:bodyPr>
          <a:lstStyle/>
          <a:p>
            <a:pPr marL="12700" marR="5080" indent="182880">
              <a:lnSpc>
                <a:spcPct val="114599"/>
              </a:lnSpc>
              <a:spcBef>
                <a:spcPts val="100"/>
              </a:spcBef>
            </a:pPr>
            <a:r>
              <a:rPr sz="1200" spc="-5" dirty="0">
                <a:solidFill>
                  <a:srgbClr val="595959"/>
                </a:solidFill>
                <a:latin typeface="Courier New"/>
                <a:cs typeface="Courier New"/>
              </a:rPr>
              <a:t>autoscaling_group_name </a:t>
            </a:r>
            <a:r>
              <a:rPr sz="1200" dirty="0">
                <a:solidFill>
                  <a:srgbClr val="595959"/>
                </a:solidFill>
                <a:latin typeface="Courier New"/>
                <a:cs typeface="Courier New"/>
              </a:rPr>
              <a:t>=  </a:t>
            </a:r>
            <a:r>
              <a:rPr sz="1200" spc="-5" dirty="0">
                <a:solidFill>
                  <a:srgbClr val="595959"/>
                </a:solidFill>
                <a:latin typeface="Courier New"/>
                <a:cs typeface="Courier New"/>
              </a:rPr>
              <a:t>"${aws_autoscaling_group.application.name</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t>
            </a:r>
            <a:endParaRPr sz="1200">
              <a:latin typeface="Courier New"/>
              <a:cs typeface="Courier New"/>
            </a:endParaRPr>
          </a:p>
        </p:txBody>
      </p:sp>
      <p:sp>
        <p:nvSpPr>
          <p:cNvPr id="13" name="object 13"/>
          <p:cNvSpPr txBox="1"/>
          <p:nvPr/>
        </p:nvSpPr>
        <p:spPr>
          <a:xfrm>
            <a:off x="4905419" y="3514924"/>
            <a:ext cx="1174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95959"/>
                </a:solidFill>
                <a:latin typeface="Courier New"/>
                <a:cs typeface="Courier New"/>
              </a:rPr>
              <a:t>}</a:t>
            </a:r>
            <a:endParaRPr sz="1200">
              <a:latin typeface="Courier New"/>
              <a:cs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719195" cy="452120"/>
          </a:xfrm>
          <a:prstGeom prst="rect">
            <a:avLst/>
          </a:prstGeom>
        </p:spPr>
        <p:txBody>
          <a:bodyPr vert="horz" wrap="square" lIns="0" tIns="12700" rIns="0" bIns="0" rtlCol="0">
            <a:spAutoFit/>
          </a:bodyPr>
          <a:lstStyle/>
          <a:p>
            <a:pPr marL="12700">
              <a:lnSpc>
                <a:spcPct val="100000"/>
              </a:lnSpc>
              <a:spcBef>
                <a:spcPts val="100"/>
              </a:spcBef>
            </a:pPr>
            <a:r>
              <a:rPr sz="2800" dirty="0"/>
              <a:t>Metric </a:t>
            </a:r>
            <a:r>
              <a:rPr sz="2800" spc="-5" dirty="0"/>
              <a:t>and alarm</a:t>
            </a:r>
            <a:r>
              <a:rPr sz="2800" spc="-95" dirty="0"/>
              <a:t> </a:t>
            </a:r>
            <a:r>
              <a:rPr sz="2800" spc="-5" dirty="0"/>
              <a:t>action</a:t>
            </a:r>
            <a:endParaRPr sz="2800"/>
          </a:p>
        </p:txBody>
      </p:sp>
      <p:sp>
        <p:nvSpPr>
          <p:cNvPr id="3" name="object 3"/>
          <p:cNvSpPr txBox="1"/>
          <p:nvPr/>
        </p:nvSpPr>
        <p:spPr>
          <a:xfrm>
            <a:off x="384724" y="1201369"/>
            <a:ext cx="4825365" cy="539750"/>
          </a:xfrm>
          <a:prstGeom prst="rect">
            <a:avLst/>
          </a:prstGeom>
        </p:spPr>
        <p:txBody>
          <a:bodyPr vert="horz" wrap="square" lIns="0" tIns="12700" rIns="0" bIns="0" rtlCol="0">
            <a:spAutoFit/>
          </a:bodyPr>
          <a:lstStyle/>
          <a:p>
            <a:pPr marL="164465" marR="5080" indent="-152400">
              <a:lnSpc>
                <a:spcPct val="112500"/>
              </a:lnSpc>
              <a:spcBef>
                <a:spcPts val="100"/>
              </a:spcBef>
              <a:tabLst>
                <a:tab pos="1688464" algn="l"/>
              </a:tabLst>
            </a:pPr>
            <a:r>
              <a:rPr sz="1000" spc="-5" dirty="0">
                <a:solidFill>
                  <a:srgbClr val="595959"/>
                </a:solidFill>
                <a:latin typeface="Courier New"/>
                <a:cs typeface="Courier New"/>
              </a:rPr>
              <a:t>resource "aws_cloudwatch_metric_alarm" "cpu_utilization_high" </a:t>
            </a:r>
            <a:r>
              <a:rPr sz="1000" dirty="0">
                <a:solidFill>
                  <a:srgbClr val="595959"/>
                </a:solidFill>
                <a:latin typeface="Courier New"/>
                <a:cs typeface="Courier New"/>
              </a:rPr>
              <a:t>{  </a:t>
            </a:r>
            <a:r>
              <a:rPr sz="1000" spc="-5" dirty="0">
                <a:solidFill>
                  <a:srgbClr val="595959"/>
                </a:solidFill>
                <a:latin typeface="Courier New"/>
                <a:cs typeface="Courier New"/>
              </a:rPr>
              <a:t>alarm_name	</a:t>
            </a:r>
            <a:r>
              <a:rPr sz="1000" dirty="0">
                <a:solidFill>
                  <a:srgbClr val="595959"/>
                </a:solidFill>
                <a:latin typeface="Courier New"/>
                <a:cs typeface="Courier New"/>
              </a:rPr>
              <a:t>=</a:t>
            </a:r>
            <a:r>
              <a:rPr sz="1000" spc="-10" dirty="0">
                <a:solidFill>
                  <a:srgbClr val="595959"/>
                </a:solidFill>
                <a:latin typeface="Courier New"/>
                <a:cs typeface="Courier New"/>
              </a:rPr>
              <a:t> </a:t>
            </a:r>
            <a:r>
              <a:rPr sz="1000" spc="-5" dirty="0">
                <a:solidFill>
                  <a:srgbClr val="595959"/>
                </a:solidFill>
                <a:latin typeface="Courier New"/>
                <a:cs typeface="Courier New"/>
              </a:rPr>
              <a:t>"cpu-utilization"</a:t>
            </a:r>
            <a:endParaRPr sz="1000">
              <a:latin typeface="Courier New"/>
              <a:cs typeface="Courier New"/>
            </a:endParaRPr>
          </a:p>
          <a:p>
            <a:pPr marL="164465">
              <a:lnSpc>
                <a:spcPct val="100000"/>
              </a:lnSpc>
              <a:spcBef>
                <a:spcPts val="150"/>
              </a:spcBef>
            </a:pPr>
            <a:r>
              <a:rPr sz="1000" spc="-5" dirty="0">
                <a:solidFill>
                  <a:srgbClr val="595959"/>
                </a:solidFill>
                <a:latin typeface="Courier New"/>
                <a:cs typeface="Courier New"/>
              </a:rPr>
              <a:t>comparison_operator </a:t>
            </a:r>
            <a:r>
              <a:rPr sz="1000" dirty="0">
                <a:solidFill>
                  <a:srgbClr val="595959"/>
                </a:solidFill>
                <a:latin typeface="Courier New"/>
                <a:cs typeface="Courier New"/>
              </a:rPr>
              <a:t>=</a:t>
            </a:r>
            <a:r>
              <a:rPr sz="1000" spc="-25" dirty="0">
                <a:solidFill>
                  <a:srgbClr val="595959"/>
                </a:solidFill>
                <a:latin typeface="Courier New"/>
                <a:cs typeface="Courier New"/>
              </a:rPr>
              <a:t> </a:t>
            </a:r>
            <a:r>
              <a:rPr sz="1000" spc="-5" dirty="0">
                <a:solidFill>
                  <a:srgbClr val="595959"/>
                </a:solidFill>
                <a:latin typeface="Courier New"/>
                <a:cs typeface="Courier New"/>
              </a:rPr>
              <a:t>"GreaterThanOrEqualToThreshold"</a:t>
            </a:r>
            <a:endParaRPr sz="1000">
              <a:latin typeface="Courier New"/>
              <a:cs typeface="Courier New"/>
            </a:endParaRPr>
          </a:p>
        </p:txBody>
      </p:sp>
      <p:sp>
        <p:nvSpPr>
          <p:cNvPr id="4" name="object 4"/>
          <p:cNvSpPr txBox="1"/>
          <p:nvPr/>
        </p:nvSpPr>
        <p:spPr>
          <a:xfrm>
            <a:off x="537123" y="1715718"/>
            <a:ext cx="1397000" cy="1054100"/>
          </a:xfrm>
          <a:prstGeom prst="rect">
            <a:avLst/>
          </a:prstGeom>
        </p:spPr>
        <p:txBody>
          <a:bodyPr vert="horz" wrap="square" lIns="0" tIns="12700" rIns="0" bIns="0" rtlCol="0">
            <a:spAutoFit/>
          </a:bodyPr>
          <a:lstStyle/>
          <a:p>
            <a:pPr marL="12700" marR="5080">
              <a:lnSpc>
                <a:spcPct val="112500"/>
              </a:lnSpc>
              <a:spcBef>
                <a:spcPts val="100"/>
              </a:spcBef>
            </a:pPr>
            <a:r>
              <a:rPr sz="1000" spc="-5" dirty="0">
                <a:solidFill>
                  <a:srgbClr val="595959"/>
                </a:solidFill>
                <a:latin typeface="Courier New"/>
                <a:cs typeface="Courier New"/>
              </a:rPr>
              <a:t>evaluation_periods  metric_name  namespace</a:t>
            </a:r>
            <a:endParaRPr sz="1000">
              <a:latin typeface="Courier New"/>
              <a:cs typeface="Courier New"/>
            </a:endParaRPr>
          </a:p>
          <a:p>
            <a:pPr marL="12700" marR="690245">
              <a:lnSpc>
                <a:spcPct val="112500"/>
              </a:lnSpc>
            </a:pPr>
            <a:r>
              <a:rPr sz="1000" spc="-5" dirty="0">
                <a:solidFill>
                  <a:srgbClr val="595959"/>
                </a:solidFill>
                <a:latin typeface="Courier New"/>
                <a:cs typeface="Courier New"/>
              </a:rPr>
              <a:t>period  statistic  threshold</a:t>
            </a:r>
            <a:endParaRPr sz="1000">
              <a:latin typeface="Courier New"/>
              <a:cs typeface="Courier New"/>
            </a:endParaRPr>
          </a:p>
        </p:txBody>
      </p:sp>
      <p:sp>
        <p:nvSpPr>
          <p:cNvPr id="5" name="object 5"/>
          <p:cNvSpPr txBox="1"/>
          <p:nvPr/>
        </p:nvSpPr>
        <p:spPr>
          <a:xfrm>
            <a:off x="2060893" y="1715718"/>
            <a:ext cx="1397635" cy="1054100"/>
          </a:xfrm>
          <a:prstGeom prst="rect">
            <a:avLst/>
          </a:prstGeom>
        </p:spPr>
        <p:txBody>
          <a:bodyPr vert="horz" wrap="square" lIns="0" tIns="31750" rIns="0" bIns="0" rtlCol="0">
            <a:spAutoFit/>
          </a:bodyPr>
          <a:lstStyle/>
          <a:p>
            <a:pPr marL="12700">
              <a:lnSpc>
                <a:spcPct val="100000"/>
              </a:lnSpc>
              <a:spcBef>
                <a:spcPts val="250"/>
              </a:spcBef>
            </a:pPr>
            <a:r>
              <a:rPr sz="1000" dirty="0">
                <a:solidFill>
                  <a:srgbClr val="595959"/>
                </a:solidFill>
                <a:latin typeface="Courier New"/>
                <a:cs typeface="Courier New"/>
              </a:rPr>
              <a:t>=</a:t>
            </a:r>
            <a:r>
              <a:rPr sz="1000" spc="-15" dirty="0">
                <a:solidFill>
                  <a:srgbClr val="595959"/>
                </a:solidFill>
                <a:latin typeface="Courier New"/>
                <a:cs typeface="Courier New"/>
              </a:rPr>
              <a:t> </a:t>
            </a:r>
            <a:r>
              <a:rPr sz="1000" spc="-5" dirty="0">
                <a:solidFill>
                  <a:srgbClr val="595959"/>
                </a:solidFill>
                <a:latin typeface="Courier New"/>
                <a:cs typeface="Courier New"/>
              </a:rPr>
              <a:t>"2"</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85" dirty="0">
                <a:solidFill>
                  <a:srgbClr val="595959"/>
                </a:solidFill>
                <a:latin typeface="Courier New"/>
                <a:cs typeface="Courier New"/>
              </a:rPr>
              <a:t> </a:t>
            </a:r>
            <a:r>
              <a:rPr sz="1000" spc="-5" dirty="0">
                <a:solidFill>
                  <a:srgbClr val="595959"/>
                </a:solidFill>
                <a:latin typeface="Courier New"/>
                <a:cs typeface="Courier New"/>
              </a:rPr>
              <a:t>"CPUUtilization"</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20" dirty="0">
                <a:solidFill>
                  <a:srgbClr val="595959"/>
                </a:solidFill>
                <a:latin typeface="Courier New"/>
                <a:cs typeface="Courier New"/>
              </a:rPr>
              <a:t> </a:t>
            </a:r>
            <a:r>
              <a:rPr sz="1000" spc="-5" dirty="0">
                <a:solidFill>
                  <a:srgbClr val="595959"/>
                </a:solidFill>
                <a:latin typeface="Courier New"/>
                <a:cs typeface="Courier New"/>
              </a:rPr>
              <a:t>"AWS/EC2"</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15" dirty="0">
                <a:solidFill>
                  <a:srgbClr val="595959"/>
                </a:solidFill>
                <a:latin typeface="Courier New"/>
                <a:cs typeface="Courier New"/>
              </a:rPr>
              <a:t> </a:t>
            </a:r>
            <a:r>
              <a:rPr sz="1000" spc="-5" dirty="0">
                <a:solidFill>
                  <a:srgbClr val="595959"/>
                </a:solidFill>
                <a:latin typeface="Courier New"/>
                <a:cs typeface="Courier New"/>
              </a:rPr>
              <a:t>"60"</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20" dirty="0">
                <a:solidFill>
                  <a:srgbClr val="595959"/>
                </a:solidFill>
                <a:latin typeface="Courier New"/>
                <a:cs typeface="Courier New"/>
              </a:rPr>
              <a:t> </a:t>
            </a:r>
            <a:r>
              <a:rPr sz="1000" spc="-5" dirty="0">
                <a:solidFill>
                  <a:srgbClr val="595959"/>
                </a:solidFill>
                <a:latin typeface="Courier New"/>
                <a:cs typeface="Courier New"/>
              </a:rPr>
              <a:t>"Average"</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15" dirty="0">
                <a:solidFill>
                  <a:srgbClr val="595959"/>
                </a:solidFill>
                <a:latin typeface="Courier New"/>
                <a:cs typeface="Courier New"/>
              </a:rPr>
              <a:t> </a:t>
            </a:r>
            <a:r>
              <a:rPr sz="1000" spc="-5" dirty="0">
                <a:solidFill>
                  <a:srgbClr val="595959"/>
                </a:solidFill>
                <a:latin typeface="Courier New"/>
                <a:cs typeface="Courier New"/>
              </a:rPr>
              <a:t>"80"</a:t>
            </a:r>
            <a:endParaRPr sz="1000">
              <a:latin typeface="Courier New"/>
              <a:cs typeface="Courier New"/>
            </a:endParaRPr>
          </a:p>
        </p:txBody>
      </p:sp>
      <p:sp>
        <p:nvSpPr>
          <p:cNvPr id="6" name="object 6"/>
          <p:cNvSpPr txBox="1"/>
          <p:nvPr/>
        </p:nvSpPr>
        <p:spPr>
          <a:xfrm>
            <a:off x="384724" y="2915866"/>
            <a:ext cx="5359400" cy="1054100"/>
          </a:xfrm>
          <a:prstGeom prst="rect">
            <a:avLst/>
          </a:prstGeom>
        </p:spPr>
        <p:txBody>
          <a:bodyPr vert="horz" wrap="square" lIns="0" tIns="31750" rIns="0" bIns="0" rtlCol="0">
            <a:spAutoFit/>
          </a:bodyPr>
          <a:lstStyle/>
          <a:p>
            <a:pPr marL="164465">
              <a:lnSpc>
                <a:spcPct val="100000"/>
              </a:lnSpc>
              <a:spcBef>
                <a:spcPts val="250"/>
              </a:spcBef>
            </a:pPr>
            <a:r>
              <a:rPr sz="1000" spc="-5" dirty="0">
                <a:solidFill>
                  <a:srgbClr val="595959"/>
                </a:solidFill>
                <a:latin typeface="Courier New"/>
                <a:cs typeface="Courier New"/>
              </a:rPr>
              <a:t>dimensions</a:t>
            </a:r>
            <a:r>
              <a:rPr sz="1000" spc="-1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316865">
              <a:lnSpc>
                <a:spcPct val="100000"/>
              </a:lnSpc>
              <a:spcBef>
                <a:spcPts val="150"/>
              </a:spcBef>
            </a:pPr>
            <a:r>
              <a:rPr sz="1000" spc="-5" dirty="0">
                <a:solidFill>
                  <a:srgbClr val="595959"/>
                </a:solidFill>
                <a:latin typeface="Courier New"/>
                <a:cs typeface="Courier New"/>
              </a:rPr>
              <a:t>AutoScalingGroupName </a:t>
            </a:r>
            <a:r>
              <a:rPr sz="1000" dirty="0">
                <a:solidFill>
                  <a:srgbClr val="595959"/>
                </a:solidFill>
                <a:latin typeface="Courier New"/>
                <a:cs typeface="Courier New"/>
              </a:rPr>
              <a:t>=</a:t>
            </a:r>
            <a:r>
              <a:rPr sz="1000" spc="-80" dirty="0">
                <a:solidFill>
                  <a:srgbClr val="595959"/>
                </a:solidFill>
                <a:latin typeface="Courier New"/>
                <a:cs typeface="Courier New"/>
              </a:rPr>
              <a:t> </a:t>
            </a:r>
            <a:r>
              <a:rPr sz="1000" spc="-5" dirty="0">
                <a:solidFill>
                  <a:srgbClr val="595959"/>
                </a:solidFill>
                <a:latin typeface="Courier New"/>
                <a:cs typeface="Courier New"/>
              </a:rPr>
              <a:t>"${aws_autoscaling_group.application.name}"</a:t>
            </a:r>
            <a:endParaRPr sz="1000">
              <a:latin typeface="Courier New"/>
              <a:cs typeface="Courier New"/>
            </a:endParaRPr>
          </a:p>
          <a:p>
            <a:pPr marL="1644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164465">
              <a:lnSpc>
                <a:spcPct val="100000"/>
              </a:lnSpc>
              <a:spcBef>
                <a:spcPts val="150"/>
              </a:spcBef>
            </a:pPr>
            <a:r>
              <a:rPr sz="1000" spc="-5" dirty="0">
                <a:solidFill>
                  <a:srgbClr val="595959"/>
                </a:solidFill>
                <a:latin typeface="Courier New"/>
                <a:cs typeface="Courier New"/>
              </a:rPr>
              <a:t>alarm_description </a:t>
            </a:r>
            <a:r>
              <a:rPr sz="1000" dirty="0">
                <a:solidFill>
                  <a:srgbClr val="595959"/>
                </a:solidFill>
                <a:latin typeface="Courier New"/>
                <a:cs typeface="Courier New"/>
              </a:rPr>
              <a:t>= </a:t>
            </a:r>
            <a:r>
              <a:rPr sz="1000" spc="-5" dirty="0">
                <a:solidFill>
                  <a:srgbClr val="595959"/>
                </a:solidFill>
                <a:latin typeface="Courier New"/>
                <a:cs typeface="Courier New"/>
              </a:rPr>
              <a:t>"CPU Utilization</a:t>
            </a:r>
            <a:r>
              <a:rPr sz="1000" spc="-25" dirty="0">
                <a:solidFill>
                  <a:srgbClr val="595959"/>
                </a:solidFill>
                <a:latin typeface="Courier New"/>
                <a:cs typeface="Courier New"/>
              </a:rPr>
              <a:t> </a:t>
            </a:r>
            <a:r>
              <a:rPr sz="1000" spc="-5" dirty="0">
                <a:solidFill>
                  <a:srgbClr val="595959"/>
                </a:solidFill>
                <a:latin typeface="Courier New"/>
                <a:cs typeface="Courier New"/>
              </a:rPr>
              <a:t>high"</a:t>
            </a:r>
            <a:endParaRPr sz="1000">
              <a:latin typeface="Courier New"/>
              <a:cs typeface="Courier New"/>
            </a:endParaRPr>
          </a:p>
          <a:p>
            <a:pPr marL="164465">
              <a:lnSpc>
                <a:spcPct val="100000"/>
              </a:lnSpc>
              <a:spcBef>
                <a:spcPts val="150"/>
              </a:spcBef>
              <a:tabLst>
                <a:tab pos="1536065" algn="l"/>
              </a:tabLst>
            </a:pPr>
            <a:r>
              <a:rPr sz="1000" spc="-5" dirty="0">
                <a:solidFill>
                  <a:srgbClr val="595959"/>
                </a:solidFill>
                <a:latin typeface="Courier New"/>
                <a:cs typeface="Courier New"/>
              </a:rPr>
              <a:t>alarm_actions	</a:t>
            </a:r>
            <a:r>
              <a:rPr sz="1000" dirty="0">
                <a:solidFill>
                  <a:srgbClr val="595959"/>
                </a:solidFill>
                <a:latin typeface="Courier New"/>
                <a:cs typeface="Courier New"/>
              </a:rPr>
              <a:t>=</a:t>
            </a:r>
            <a:r>
              <a:rPr sz="1000" spc="-20" dirty="0">
                <a:solidFill>
                  <a:srgbClr val="595959"/>
                </a:solidFill>
                <a:latin typeface="Courier New"/>
                <a:cs typeface="Courier New"/>
              </a:rPr>
              <a:t> </a:t>
            </a:r>
            <a:r>
              <a:rPr sz="1000" spc="-5" dirty="0">
                <a:solidFill>
                  <a:srgbClr val="595959"/>
                </a:solidFill>
                <a:latin typeface="Courier New"/>
                <a:cs typeface="Courier New"/>
              </a:rPr>
              <a:t>["${aws_autoscaling_policy.scale_up.arn}"]</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7211695" cy="452120"/>
          </a:xfrm>
          <a:prstGeom prst="rect">
            <a:avLst/>
          </a:prstGeom>
        </p:spPr>
        <p:txBody>
          <a:bodyPr vert="horz" wrap="square" lIns="0" tIns="12700" rIns="0" bIns="0" rtlCol="0">
            <a:spAutoFit/>
          </a:bodyPr>
          <a:lstStyle/>
          <a:p>
            <a:pPr marL="12700">
              <a:lnSpc>
                <a:spcPct val="100000"/>
              </a:lnSpc>
              <a:spcBef>
                <a:spcPts val="100"/>
              </a:spcBef>
            </a:pPr>
            <a:r>
              <a:rPr sz="2800" spc="-10" dirty="0"/>
              <a:t>Setting </a:t>
            </a:r>
            <a:r>
              <a:rPr sz="2800" spc="-5" dirty="0"/>
              <a:t>up </a:t>
            </a:r>
            <a:r>
              <a:rPr sz="2800" dirty="0"/>
              <a:t>a </a:t>
            </a:r>
            <a:r>
              <a:rPr sz="2800" spc="-5" dirty="0"/>
              <a:t>basic </a:t>
            </a:r>
            <a:r>
              <a:rPr sz="2800" dirty="0"/>
              <a:t>server </a:t>
            </a:r>
            <a:r>
              <a:rPr sz="2800" spc="-5" dirty="0"/>
              <a:t>in autoscaling</a:t>
            </a:r>
            <a:r>
              <a:rPr sz="2800" spc="-85" dirty="0"/>
              <a:t> </a:t>
            </a:r>
            <a:r>
              <a:rPr sz="2800" spc="-5" dirty="0"/>
              <a:t>group</a:t>
            </a:r>
            <a:endParaRPr sz="2800"/>
          </a:p>
        </p:txBody>
      </p:sp>
      <p:sp>
        <p:nvSpPr>
          <p:cNvPr id="3" name="object 3"/>
          <p:cNvSpPr txBox="1"/>
          <p:nvPr/>
        </p:nvSpPr>
        <p:spPr>
          <a:xfrm>
            <a:off x="384724" y="1218387"/>
            <a:ext cx="5902325" cy="232473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For </a:t>
            </a:r>
            <a:r>
              <a:rPr sz="1400" dirty="0">
                <a:solidFill>
                  <a:srgbClr val="595959"/>
                </a:solidFill>
                <a:latin typeface="Arial"/>
                <a:cs typeface="Arial"/>
              </a:rPr>
              <a:t>a service </a:t>
            </a:r>
            <a:r>
              <a:rPr sz="1400" spc="-5" dirty="0">
                <a:solidFill>
                  <a:srgbClr val="595959"/>
                </a:solidFill>
                <a:latin typeface="Arial"/>
                <a:cs typeface="Arial"/>
              </a:rPr>
              <a:t>we</a:t>
            </a:r>
            <a:r>
              <a:rPr sz="1400" spc="-20" dirty="0">
                <a:solidFill>
                  <a:srgbClr val="595959"/>
                </a:solidFill>
                <a:latin typeface="Arial"/>
                <a:cs typeface="Arial"/>
              </a:rPr>
              <a:t> </a:t>
            </a:r>
            <a:r>
              <a:rPr sz="1400" spc="-5" dirty="0">
                <a:solidFill>
                  <a:srgbClr val="595959"/>
                </a:solidFill>
                <a:latin typeface="Arial"/>
                <a:cs typeface="Arial"/>
              </a:rPr>
              <a:t>need:</a:t>
            </a:r>
            <a:endParaRPr sz="1400">
              <a:latin typeface="Arial"/>
              <a:cs typeface="Arial"/>
            </a:endParaRPr>
          </a:p>
          <a:p>
            <a:pPr>
              <a:lnSpc>
                <a:spcPct val="100000"/>
              </a:lnSpc>
              <a:spcBef>
                <a:spcPts val="5"/>
              </a:spcBef>
            </a:pPr>
            <a:endParaRPr sz="1600">
              <a:latin typeface="Arial"/>
              <a:cs typeface="Arial"/>
            </a:endParaRPr>
          </a:p>
          <a:p>
            <a:pPr marL="469900" indent="-336550">
              <a:lnSpc>
                <a:spcPct val="100000"/>
              </a:lnSpc>
              <a:buChar char="●"/>
              <a:tabLst>
                <a:tab pos="469265" algn="l"/>
                <a:tab pos="469900" algn="l"/>
              </a:tabLst>
            </a:pPr>
            <a:r>
              <a:rPr sz="1400" spc="-5" dirty="0">
                <a:solidFill>
                  <a:srgbClr val="595959"/>
                </a:solidFill>
                <a:latin typeface="Arial"/>
                <a:cs typeface="Arial"/>
              </a:rPr>
              <a:t>Launch Configuration </a:t>
            </a:r>
            <a:r>
              <a:rPr sz="1400" dirty="0">
                <a:solidFill>
                  <a:srgbClr val="595959"/>
                </a:solidFill>
                <a:latin typeface="Arial"/>
                <a:cs typeface="Arial"/>
              </a:rPr>
              <a:t>/ </a:t>
            </a:r>
            <a:r>
              <a:rPr sz="1400" spc="-5" dirty="0">
                <a:solidFill>
                  <a:srgbClr val="595959"/>
                </a:solidFill>
                <a:latin typeface="Arial"/>
                <a:cs typeface="Arial"/>
              </a:rPr>
              <a:t>Launch</a:t>
            </a:r>
            <a:r>
              <a:rPr sz="1400" spc="-20" dirty="0">
                <a:solidFill>
                  <a:srgbClr val="595959"/>
                </a:solidFill>
                <a:latin typeface="Arial"/>
                <a:cs typeface="Arial"/>
              </a:rPr>
              <a:t> </a:t>
            </a:r>
            <a:r>
              <a:rPr sz="1400" spc="-5" dirty="0">
                <a:solidFill>
                  <a:srgbClr val="595959"/>
                </a:solidFill>
                <a:latin typeface="Arial"/>
                <a:cs typeface="Arial"/>
              </a:rPr>
              <a:t>Template</a:t>
            </a:r>
            <a:endParaRPr sz="1400">
              <a:latin typeface="Arial"/>
              <a:cs typeface="Arial"/>
            </a:endParaRPr>
          </a:p>
          <a:p>
            <a:pPr marL="469900" indent="-336550">
              <a:lnSpc>
                <a:spcPct val="100000"/>
              </a:lnSpc>
              <a:spcBef>
                <a:spcPts val="270"/>
              </a:spcBef>
              <a:buChar char="●"/>
              <a:tabLst>
                <a:tab pos="469265" algn="l"/>
                <a:tab pos="469900" algn="l"/>
              </a:tabLst>
            </a:pPr>
            <a:r>
              <a:rPr sz="1400" spc="-5" dirty="0">
                <a:solidFill>
                  <a:srgbClr val="595959"/>
                </a:solidFill>
                <a:latin typeface="Arial"/>
                <a:cs typeface="Arial"/>
              </a:rPr>
              <a:t>Autoscaling</a:t>
            </a:r>
            <a:r>
              <a:rPr sz="1400" spc="-100" dirty="0">
                <a:solidFill>
                  <a:srgbClr val="595959"/>
                </a:solidFill>
                <a:latin typeface="Arial"/>
                <a:cs typeface="Arial"/>
              </a:rPr>
              <a:t> </a:t>
            </a:r>
            <a:r>
              <a:rPr sz="1400" spc="-5" dirty="0">
                <a:solidFill>
                  <a:srgbClr val="595959"/>
                </a:solidFill>
                <a:latin typeface="Arial"/>
                <a:cs typeface="Arial"/>
              </a:rPr>
              <a:t>group</a:t>
            </a:r>
            <a:endParaRPr sz="1400">
              <a:latin typeface="Arial"/>
              <a:cs typeface="Arial"/>
            </a:endParaRPr>
          </a:p>
          <a:p>
            <a:pPr marL="469900" indent="-336550">
              <a:lnSpc>
                <a:spcPct val="100000"/>
              </a:lnSpc>
              <a:spcBef>
                <a:spcPts val="270"/>
              </a:spcBef>
              <a:buChar char="●"/>
              <a:tabLst>
                <a:tab pos="469265" algn="l"/>
                <a:tab pos="469900" algn="l"/>
              </a:tabLst>
            </a:pPr>
            <a:r>
              <a:rPr sz="1400" spc="-5" dirty="0">
                <a:solidFill>
                  <a:srgbClr val="595959"/>
                </a:solidFill>
                <a:latin typeface="Arial"/>
                <a:cs typeface="Arial"/>
              </a:rPr>
              <a:t>Autoscaling</a:t>
            </a:r>
            <a:r>
              <a:rPr sz="1400" spc="-100" dirty="0">
                <a:solidFill>
                  <a:srgbClr val="595959"/>
                </a:solidFill>
                <a:latin typeface="Arial"/>
                <a:cs typeface="Arial"/>
              </a:rPr>
              <a:t> </a:t>
            </a:r>
            <a:r>
              <a:rPr sz="1400" spc="-5" dirty="0">
                <a:solidFill>
                  <a:srgbClr val="595959"/>
                </a:solidFill>
                <a:latin typeface="Arial"/>
                <a:cs typeface="Arial"/>
              </a:rPr>
              <a:t>policy</a:t>
            </a:r>
            <a:endParaRPr sz="1400">
              <a:latin typeface="Arial"/>
              <a:cs typeface="Arial"/>
            </a:endParaRPr>
          </a:p>
          <a:p>
            <a:pPr>
              <a:lnSpc>
                <a:spcPct val="100000"/>
              </a:lnSpc>
              <a:spcBef>
                <a:spcPts val="5"/>
              </a:spcBef>
              <a:buClr>
                <a:srgbClr val="595959"/>
              </a:buClr>
              <a:buFont typeface="Arial"/>
              <a:buChar char="●"/>
            </a:pPr>
            <a:endParaRPr sz="1600">
              <a:latin typeface="Arial"/>
              <a:cs typeface="Arial"/>
            </a:endParaRPr>
          </a:p>
          <a:p>
            <a:pPr marL="12700">
              <a:lnSpc>
                <a:spcPct val="100000"/>
              </a:lnSpc>
            </a:pPr>
            <a:r>
              <a:rPr sz="1400" spc="-5" dirty="0">
                <a:solidFill>
                  <a:srgbClr val="595959"/>
                </a:solidFill>
                <a:latin typeface="Arial"/>
                <a:cs typeface="Arial"/>
              </a:rPr>
              <a:t>Autoscaling:</a:t>
            </a:r>
            <a:endParaRPr sz="1400">
              <a:latin typeface="Arial"/>
              <a:cs typeface="Arial"/>
            </a:endParaRPr>
          </a:p>
          <a:p>
            <a:pPr>
              <a:lnSpc>
                <a:spcPct val="100000"/>
              </a:lnSpc>
              <a:spcBef>
                <a:spcPts val="5"/>
              </a:spcBef>
            </a:pPr>
            <a:endParaRPr sz="1600">
              <a:latin typeface="Arial"/>
              <a:cs typeface="Arial"/>
            </a:endParaRPr>
          </a:p>
          <a:p>
            <a:pPr marL="469900" indent="-336550">
              <a:lnSpc>
                <a:spcPct val="100000"/>
              </a:lnSpc>
              <a:buChar char="●"/>
              <a:tabLst>
                <a:tab pos="469265" algn="l"/>
                <a:tab pos="469900" algn="l"/>
              </a:tabLst>
            </a:pPr>
            <a:r>
              <a:rPr sz="1400" spc="-5" dirty="0">
                <a:solidFill>
                  <a:srgbClr val="595959"/>
                </a:solidFill>
                <a:latin typeface="Arial"/>
                <a:cs typeface="Arial"/>
              </a:rPr>
              <a:t>Remember </a:t>
            </a:r>
            <a:r>
              <a:rPr sz="1400" dirty="0">
                <a:solidFill>
                  <a:srgbClr val="595959"/>
                </a:solidFill>
                <a:latin typeface="Arial"/>
                <a:cs typeface="Arial"/>
              </a:rPr>
              <a:t>metrics must </a:t>
            </a:r>
            <a:r>
              <a:rPr sz="1400" spc="-5" dirty="0">
                <a:solidFill>
                  <a:srgbClr val="595959"/>
                </a:solidFill>
                <a:latin typeface="Arial"/>
                <a:cs typeface="Arial"/>
              </a:rPr>
              <a:t>be </a:t>
            </a:r>
            <a:r>
              <a:rPr sz="1400" dirty="0">
                <a:solidFill>
                  <a:srgbClr val="595959"/>
                </a:solidFill>
                <a:latin typeface="Arial"/>
                <a:cs typeface="Arial"/>
              </a:rPr>
              <a:t>sent </a:t>
            </a:r>
            <a:r>
              <a:rPr sz="1400" spc="-5" dirty="0">
                <a:solidFill>
                  <a:srgbClr val="595959"/>
                </a:solidFill>
                <a:latin typeface="Arial"/>
                <a:cs typeface="Arial"/>
              </a:rPr>
              <a:t>by the EC2 instance to</a:t>
            </a:r>
            <a:r>
              <a:rPr sz="1400" spc="-85" dirty="0">
                <a:solidFill>
                  <a:srgbClr val="595959"/>
                </a:solidFill>
                <a:latin typeface="Arial"/>
                <a:cs typeface="Arial"/>
              </a:rPr>
              <a:t> </a:t>
            </a:r>
            <a:r>
              <a:rPr sz="1400" spc="-5" dirty="0">
                <a:solidFill>
                  <a:srgbClr val="595959"/>
                </a:solidFill>
                <a:latin typeface="Arial"/>
                <a:cs typeface="Arial"/>
              </a:rPr>
              <a:t>CloudWatch</a:t>
            </a:r>
            <a:endParaRPr sz="1400">
              <a:latin typeface="Arial"/>
              <a:cs typeface="Arial"/>
            </a:endParaRPr>
          </a:p>
          <a:p>
            <a:pPr marL="469900" indent="-336550">
              <a:lnSpc>
                <a:spcPct val="100000"/>
              </a:lnSpc>
              <a:spcBef>
                <a:spcPts val="270"/>
              </a:spcBef>
              <a:buChar char="●"/>
              <a:tabLst>
                <a:tab pos="469265" algn="l"/>
                <a:tab pos="469900" algn="l"/>
              </a:tabLst>
            </a:pPr>
            <a:r>
              <a:rPr sz="1400" spc="-5" dirty="0">
                <a:solidFill>
                  <a:srgbClr val="595959"/>
                </a:solidFill>
                <a:latin typeface="Arial"/>
                <a:cs typeface="Arial"/>
              </a:rPr>
              <a:t>There are alerts for </a:t>
            </a:r>
            <a:r>
              <a:rPr sz="1400" dirty="0">
                <a:solidFill>
                  <a:srgbClr val="595959"/>
                </a:solidFill>
                <a:latin typeface="Arial"/>
                <a:cs typeface="Arial"/>
              </a:rPr>
              <a:t>“high” (scaling </a:t>
            </a:r>
            <a:r>
              <a:rPr sz="1400" spc="-5" dirty="0">
                <a:solidFill>
                  <a:srgbClr val="595959"/>
                </a:solidFill>
                <a:latin typeface="Arial"/>
                <a:cs typeface="Arial"/>
              </a:rPr>
              <a:t>up) and </a:t>
            </a:r>
            <a:r>
              <a:rPr sz="1400" dirty="0">
                <a:solidFill>
                  <a:srgbClr val="595959"/>
                </a:solidFill>
                <a:latin typeface="Arial"/>
                <a:cs typeface="Arial"/>
              </a:rPr>
              <a:t>“low” (scaling</a:t>
            </a:r>
            <a:r>
              <a:rPr sz="1400" spc="-55" dirty="0">
                <a:solidFill>
                  <a:srgbClr val="595959"/>
                </a:solidFill>
                <a:latin typeface="Arial"/>
                <a:cs typeface="Arial"/>
              </a:rPr>
              <a:t> </a:t>
            </a:r>
            <a:r>
              <a:rPr sz="1400" spc="-5" dirty="0">
                <a:solidFill>
                  <a:srgbClr val="595959"/>
                </a:solidFill>
                <a:latin typeface="Arial"/>
                <a:cs typeface="Arial"/>
              </a:rPr>
              <a:t>down)</a:t>
            </a:r>
            <a:endParaRPr sz="1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514340" cy="452120"/>
          </a:xfrm>
          <a:prstGeom prst="rect">
            <a:avLst/>
          </a:prstGeom>
        </p:spPr>
        <p:txBody>
          <a:bodyPr vert="horz" wrap="square" lIns="0" tIns="12700" rIns="0" bIns="0" rtlCol="0">
            <a:spAutoFit/>
          </a:bodyPr>
          <a:lstStyle/>
          <a:p>
            <a:pPr marL="12700">
              <a:lnSpc>
                <a:spcPct val="100000"/>
              </a:lnSpc>
              <a:spcBef>
                <a:spcPts val="100"/>
              </a:spcBef>
            </a:pPr>
            <a:r>
              <a:rPr sz="2800" spc="-10" dirty="0"/>
              <a:t>Side </a:t>
            </a:r>
            <a:r>
              <a:rPr sz="2800" spc="-5" dirty="0"/>
              <a:t>quest: Let’s develop </a:t>
            </a:r>
            <a:r>
              <a:rPr sz="2800" dirty="0"/>
              <a:t>a</a:t>
            </a:r>
            <a:r>
              <a:rPr sz="2800" spc="-80" dirty="0"/>
              <a:t> </a:t>
            </a:r>
            <a:r>
              <a:rPr sz="2800" dirty="0"/>
              <a:t>service</a:t>
            </a:r>
            <a:endParaRPr sz="2800"/>
          </a:p>
        </p:txBody>
      </p:sp>
      <p:sp>
        <p:nvSpPr>
          <p:cNvPr id="3" name="object 3"/>
          <p:cNvSpPr txBox="1">
            <a:spLocks noGrp="1"/>
          </p:cNvSpPr>
          <p:nvPr>
            <p:ph sz="half" idx="2"/>
          </p:nvPr>
        </p:nvSpPr>
        <p:spPr>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pc="-5" dirty="0"/>
              <a:t>Python</a:t>
            </a:r>
            <a:r>
              <a:rPr spc="-10" dirty="0"/>
              <a:t> </a:t>
            </a:r>
            <a:r>
              <a:rPr spc="-5" dirty="0"/>
              <a:t>3.x</a:t>
            </a:r>
          </a:p>
          <a:p>
            <a:pPr marL="348615" indent="-336550">
              <a:lnSpc>
                <a:spcPct val="100000"/>
              </a:lnSpc>
              <a:spcBef>
                <a:spcPts val="270"/>
              </a:spcBef>
              <a:buChar char="●"/>
              <a:tabLst>
                <a:tab pos="347980" algn="l"/>
                <a:tab pos="349250" algn="l"/>
              </a:tabLst>
            </a:pPr>
            <a:r>
              <a:rPr spc="-5" dirty="0"/>
              <a:t>Have /health</a:t>
            </a:r>
            <a:r>
              <a:rPr spc="-10" dirty="0"/>
              <a:t> </a:t>
            </a:r>
            <a:r>
              <a:rPr spc="-5" dirty="0"/>
              <a:t>URI</a:t>
            </a:r>
          </a:p>
          <a:p>
            <a:pPr marL="348615" indent="-336550">
              <a:lnSpc>
                <a:spcPct val="100000"/>
              </a:lnSpc>
              <a:spcBef>
                <a:spcPts val="270"/>
              </a:spcBef>
              <a:buChar char="●"/>
              <a:tabLst>
                <a:tab pos="347980" algn="l"/>
                <a:tab pos="349250" algn="l"/>
              </a:tabLst>
            </a:pPr>
            <a:r>
              <a:rPr spc="-5" dirty="0"/>
              <a:t>Automatically</a:t>
            </a:r>
            <a:r>
              <a:rPr spc="-10" dirty="0"/>
              <a:t> </a:t>
            </a:r>
            <a:r>
              <a:rPr spc="-5" dirty="0"/>
              <a:t>deployed!</a:t>
            </a:r>
          </a:p>
          <a:p>
            <a:pPr marL="348615" indent="-336550">
              <a:lnSpc>
                <a:spcPct val="100000"/>
              </a:lnSpc>
              <a:spcBef>
                <a:spcPts val="270"/>
              </a:spcBef>
              <a:buChar char="●"/>
              <a:tabLst>
                <a:tab pos="347980" algn="l"/>
                <a:tab pos="349250" algn="l"/>
              </a:tabLst>
            </a:pPr>
            <a:r>
              <a:rPr spc="-5" dirty="0"/>
              <a:t>Need an S3 bucket for</a:t>
            </a:r>
            <a:r>
              <a:rPr spc="-30" dirty="0"/>
              <a:t> </a:t>
            </a:r>
            <a:r>
              <a:rPr spc="-5" dirty="0"/>
              <a:t>deployment</a:t>
            </a:r>
          </a:p>
          <a:p>
            <a:pPr marL="348615" marR="445134" indent="-336550">
              <a:lnSpc>
                <a:spcPct val="116100"/>
              </a:lnSpc>
              <a:buChar char="●"/>
              <a:tabLst>
                <a:tab pos="347980" algn="l"/>
                <a:tab pos="349250" algn="l"/>
              </a:tabLst>
            </a:pPr>
            <a:r>
              <a:rPr spc="-5" dirty="0"/>
              <a:t>Launch </a:t>
            </a:r>
            <a:r>
              <a:rPr dirty="0"/>
              <a:t>configuration should</a:t>
            </a:r>
            <a:r>
              <a:rPr spc="-100" dirty="0"/>
              <a:t> </a:t>
            </a:r>
            <a:r>
              <a:rPr spc="-5" dirty="0"/>
              <a:t>deploy  </a:t>
            </a:r>
            <a:r>
              <a:rPr dirty="0"/>
              <a:t>“latest”</a:t>
            </a:r>
            <a:r>
              <a:rPr spc="-10" dirty="0"/>
              <a:t> </a:t>
            </a:r>
            <a:r>
              <a:rPr spc="-5" dirty="0"/>
              <a:t>build</a:t>
            </a:r>
          </a:p>
          <a:p>
            <a:pPr marL="348615" marR="5080" indent="-336550">
              <a:lnSpc>
                <a:spcPct val="116100"/>
              </a:lnSpc>
              <a:buChar char="●"/>
              <a:tabLst>
                <a:tab pos="347980" algn="l"/>
                <a:tab pos="349250" algn="l"/>
              </a:tabLst>
            </a:pPr>
            <a:r>
              <a:rPr spc="-5" dirty="0"/>
              <a:t>Remember IAM </a:t>
            </a:r>
            <a:r>
              <a:rPr dirty="0"/>
              <a:t>role </a:t>
            </a:r>
            <a:r>
              <a:rPr spc="-5" dirty="0"/>
              <a:t>to allow EC2 access  the S3</a:t>
            </a:r>
            <a:r>
              <a:rPr spc="-10" dirty="0"/>
              <a:t> </a:t>
            </a:r>
            <a:r>
              <a:rPr spc="-5" dirty="0"/>
              <a:t>bucket</a:t>
            </a:r>
          </a:p>
          <a:p>
            <a:pPr marL="348615" indent="-336550">
              <a:lnSpc>
                <a:spcPct val="100000"/>
              </a:lnSpc>
              <a:spcBef>
                <a:spcPts val="270"/>
              </a:spcBef>
              <a:buChar char="●"/>
              <a:tabLst>
                <a:tab pos="347980" algn="l"/>
                <a:tab pos="349250" algn="l"/>
              </a:tabLst>
            </a:pPr>
            <a:r>
              <a:rPr spc="-5" dirty="0"/>
              <a:t>You need AWSCLI on EC2</a:t>
            </a:r>
            <a:r>
              <a:rPr spc="-35" dirty="0"/>
              <a:t> </a:t>
            </a:r>
            <a:r>
              <a:rPr spc="-5" dirty="0"/>
              <a:t>instance</a:t>
            </a:r>
          </a:p>
          <a:p>
            <a:pPr marL="348615" indent="-336550">
              <a:lnSpc>
                <a:spcPct val="100000"/>
              </a:lnSpc>
              <a:spcBef>
                <a:spcPts val="270"/>
              </a:spcBef>
              <a:buChar char="●"/>
              <a:tabLst>
                <a:tab pos="347980" algn="l"/>
                <a:tab pos="349250" algn="l"/>
              </a:tabLst>
            </a:pPr>
            <a:r>
              <a:rPr spc="-5" dirty="0"/>
              <a:t>ELB in public</a:t>
            </a:r>
            <a:r>
              <a:rPr spc="-15" dirty="0"/>
              <a:t> </a:t>
            </a:r>
            <a:r>
              <a:rPr dirty="0"/>
              <a:t>subnet(s)</a:t>
            </a:r>
          </a:p>
          <a:p>
            <a:pPr marL="348615" indent="-336550">
              <a:lnSpc>
                <a:spcPct val="100000"/>
              </a:lnSpc>
              <a:spcBef>
                <a:spcPts val="270"/>
              </a:spcBef>
              <a:buChar char="●"/>
              <a:tabLst>
                <a:tab pos="347980" algn="l"/>
                <a:tab pos="349250" algn="l"/>
              </a:tabLst>
            </a:pPr>
            <a:r>
              <a:rPr spc="-5" dirty="0"/>
              <a:t>EC2 in private</a:t>
            </a:r>
            <a:r>
              <a:rPr spc="-15" dirty="0"/>
              <a:t> </a:t>
            </a:r>
            <a:r>
              <a:rPr dirty="0"/>
              <a:t>subnet(s)</a:t>
            </a:r>
          </a:p>
        </p:txBody>
      </p:sp>
      <p:sp>
        <p:nvSpPr>
          <p:cNvPr id="4" name="object 4"/>
          <p:cNvSpPr txBox="1"/>
          <p:nvPr/>
        </p:nvSpPr>
        <p:spPr>
          <a:xfrm>
            <a:off x="4905419" y="1218387"/>
            <a:ext cx="99250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Autoscaling:</a:t>
            </a:r>
            <a:endParaRPr sz="1400">
              <a:latin typeface="Arial"/>
              <a:cs typeface="Arial"/>
            </a:endParaRPr>
          </a:p>
        </p:txBody>
      </p:sp>
      <p:sp>
        <p:nvSpPr>
          <p:cNvPr id="5" name="object 5"/>
          <p:cNvSpPr txBox="1"/>
          <p:nvPr/>
        </p:nvSpPr>
        <p:spPr>
          <a:xfrm>
            <a:off x="5026687" y="1631771"/>
            <a:ext cx="3687445" cy="1016000"/>
          </a:xfrm>
          <a:prstGeom prst="rect">
            <a:avLst/>
          </a:prstGeom>
        </p:spPr>
        <p:txBody>
          <a:bodyPr vert="horz" wrap="square" lIns="0" tIns="12700" rIns="0" bIns="0" rtlCol="0">
            <a:spAutoFit/>
          </a:bodyPr>
          <a:lstStyle/>
          <a:p>
            <a:pPr marL="348615" marR="230504" indent="-336550">
              <a:lnSpc>
                <a:spcPct val="116100"/>
              </a:lnSpc>
              <a:spcBef>
                <a:spcPts val="100"/>
              </a:spcBef>
              <a:buChar char="●"/>
              <a:tabLst>
                <a:tab pos="347980" algn="l"/>
                <a:tab pos="349250" algn="l"/>
              </a:tabLst>
            </a:pPr>
            <a:r>
              <a:rPr sz="1400" spc="-5" dirty="0">
                <a:solidFill>
                  <a:srgbClr val="595959"/>
                </a:solidFill>
                <a:latin typeface="Arial"/>
                <a:cs typeface="Arial"/>
              </a:rPr>
              <a:t>Remember </a:t>
            </a:r>
            <a:r>
              <a:rPr sz="1400" dirty="0">
                <a:solidFill>
                  <a:srgbClr val="595959"/>
                </a:solidFill>
                <a:latin typeface="Arial"/>
                <a:cs typeface="Arial"/>
              </a:rPr>
              <a:t>metrics must </a:t>
            </a:r>
            <a:r>
              <a:rPr sz="1400" spc="-5" dirty="0">
                <a:solidFill>
                  <a:srgbClr val="595959"/>
                </a:solidFill>
                <a:latin typeface="Arial"/>
                <a:cs typeface="Arial"/>
              </a:rPr>
              <a:t>be </a:t>
            </a:r>
            <a:r>
              <a:rPr sz="1400" dirty="0">
                <a:solidFill>
                  <a:srgbClr val="595959"/>
                </a:solidFill>
                <a:latin typeface="Arial"/>
                <a:cs typeface="Arial"/>
              </a:rPr>
              <a:t>sent </a:t>
            </a:r>
            <a:r>
              <a:rPr sz="1400" spc="-5" dirty="0">
                <a:solidFill>
                  <a:srgbClr val="595959"/>
                </a:solidFill>
                <a:latin typeface="Arial"/>
                <a:cs typeface="Arial"/>
              </a:rPr>
              <a:t>by</a:t>
            </a:r>
            <a:r>
              <a:rPr sz="1400" spc="-105" dirty="0">
                <a:solidFill>
                  <a:srgbClr val="595959"/>
                </a:solidFill>
                <a:latin typeface="Arial"/>
                <a:cs typeface="Arial"/>
              </a:rPr>
              <a:t> </a:t>
            </a:r>
            <a:r>
              <a:rPr sz="1400" spc="-5" dirty="0">
                <a:solidFill>
                  <a:srgbClr val="595959"/>
                </a:solidFill>
                <a:latin typeface="Arial"/>
                <a:cs typeface="Arial"/>
              </a:rPr>
              <a:t>the  EC2 instance to</a:t>
            </a:r>
            <a:r>
              <a:rPr sz="1400" spc="-20" dirty="0">
                <a:solidFill>
                  <a:srgbClr val="595959"/>
                </a:solidFill>
                <a:latin typeface="Arial"/>
                <a:cs typeface="Arial"/>
              </a:rPr>
              <a:t> </a:t>
            </a:r>
            <a:r>
              <a:rPr sz="1400" spc="-5" dirty="0">
                <a:solidFill>
                  <a:srgbClr val="595959"/>
                </a:solidFill>
                <a:latin typeface="Arial"/>
                <a:cs typeface="Arial"/>
              </a:rPr>
              <a:t>CloudWatch</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There are alerts for </a:t>
            </a:r>
            <a:r>
              <a:rPr sz="1400" dirty="0">
                <a:solidFill>
                  <a:srgbClr val="595959"/>
                </a:solidFill>
                <a:latin typeface="Arial"/>
                <a:cs typeface="Arial"/>
              </a:rPr>
              <a:t>“high” (scaling </a:t>
            </a:r>
            <a:r>
              <a:rPr sz="1400" spc="-5" dirty="0">
                <a:solidFill>
                  <a:srgbClr val="595959"/>
                </a:solidFill>
                <a:latin typeface="Arial"/>
                <a:cs typeface="Arial"/>
              </a:rPr>
              <a:t>up) and  </a:t>
            </a:r>
            <a:r>
              <a:rPr sz="1400" dirty="0">
                <a:solidFill>
                  <a:srgbClr val="595959"/>
                </a:solidFill>
                <a:latin typeface="Arial"/>
                <a:cs typeface="Arial"/>
              </a:rPr>
              <a:t>“low” (scaling</a:t>
            </a:r>
            <a:r>
              <a:rPr sz="1400" spc="-20" dirty="0">
                <a:solidFill>
                  <a:srgbClr val="595959"/>
                </a:solidFill>
                <a:latin typeface="Arial"/>
                <a:cs typeface="Arial"/>
              </a:rPr>
              <a:t> </a:t>
            </a:r>
            <a:r>
              <a:rPr sz="1400" spc="-5" dirty="0">
                <a:solidFill>
                  <a:srgbClr val="595959"/>
                </a:solidFill>
                <a:latin typeface="Arial"/>
                <a:cs typeface="Arial"/>
              </a:rPr>
              <a:t>down)</a:t>
            </a:r>
            <a:endParaRPr sz="1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471" y="2264532"/>
            <a:ext cx="4409440" cy="574040"/>
          </a:xfrm>
          <a:prstGeom prst="rect">
            <a:avLst/>
          </a:prstGeom>
        </p:spPr>
        <p:txBody>
          <a:bodyPr vert="horz" wrap="square" lIns="0" tIns="12700" rIns="0" bIns="0" rtlCol="0">
            <a:spAutoFit/>
          </a:bodyPr>
          <a:lstStyle/>
          <a:p>
            <a:pPr marL="12700">
              <a:lnSpc>
                <a:spcPct val="100000"/>
              </a:lnSpc>
              <a:spcBef>
                <a:spcPts val="100"/>
              </a:spcBef>
            </a:pPr>
            <a:r>
              <a:rPr sz="3600" spc="-10" dirty="0"/>
              <a:t>See </a:t>
            </a:r>
            <a:r>
              <a:rPr sz="3600" dirty="0"/>
              <a:t>you </a:t>
            </a:r>
            <a:r>
              <a:rPr sz="3600" spc="-10" dirty="0"/>
              <a:t>tomorrow!</a:t>
            </a:r>
            <a:r>
              <a:rPr sz="3600" spc="-100" dirty="0"/>
              <a:t> </a:t>
            </a:r>
            <a:r>
              <a:rPr sz="3600" spc="-5" dirty="0"/>
              <a:t>:-)</a:t>
            </a:r>
            <a:endParaRPr sz="3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539490" cy="452120"/>
          </a:xfrm>
          <a:prstGeom prst="rect">
            <a:avLst/>
          </a:prstGeom>
        </p:spPr>
        <p:txBody>
          <a:bodyPr vert="horz" wrap="square" lIns="0" tIns="12700" rIns="0" bIns="0" rtlCol="0">
            <a:spAutoFit/>
          </a:bodyPr>
          <a:lstStyle/>
          <a:p>
            <a:pPr marL="12700">
              <a:lnSpc>
                <a:spcPct val="100000"/>
              </a:lnSpc>
              <a:spcBef>
                <a:spcPts val="100"/>
              </a:spcBef>
            </a:pPr>
            <a:r>
              <a:rPr sz="2800" spc="-5" dirty="0"/>
              <a:t>Three days doing</a:t>
            </a:r>
            <a:r>
              <a:rPr sz="2800" spc="-95" dirty="0"/>
              <a:t> </a:t>
            </a:r>
            <a:r>
              <a:rPr sz="2800" dirty="0"/>
              <a:t>stuff</a:t>
            </a:r>
            <a:endParaRPr sz="2800"/>
          </a:p>
        </p:txBody>
      </p:sp>
      <p:sp>
        <p:nvSpPr>
          <p:cNvPr id="3" name="object 3"/>
          <p:cNvSpPr txBox="1"/>
          <p:nvPr/>
        </p:nvSpPr>
        <p:spPr>
          <a:xfrm>
            <a:off x="384724" y="1218387"/>
            <a:ext cx="489584"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Day</a:t>
            </a:r>
            <a:r>
              <a:rPr sz="1400" spc="-80" dirty="0">
                <a:solidFill>
                  <a:srgbClr val="595959"/>
                </a:solidFill>
                <a:latin typeface="Arial"/>
                <a:cs typeface="Arial"/>
              </a:rPr>
              <a:t> </a:t>
            </a:r>
            <a:r>
              <a:rPr sz="1400" dirty="0">
                <a:solidFill>
                  <a:srgbClr val="595959"/>
                </a:solidFill>
                <a:latin typeface="Arial"/>
                <a:cs typeface="Arial"/>
              </a:rPr>
              <a:t>1</a:t>
            </a:r>
            <a:endParaRPr sz="1400">
              <a:latin typeface="Arial"/>
              <a:cs typeface="Arial"/>
            </a:endParaRPr>
          </a:p>
        </p:txBody>
      </p:sp>
      <p:sp>
        <p:nvSpPr>
          <p:cNvPr id="4" name="object 4"/>
          <p:cNvSpPr txBox="1"/>
          <p:nvPr/>
        </p:nvSpPr>
        <p:spPr>
          <a:xfrm>
            <a:off x="841923" y="1631771"/>
            <a:ext cx="2868930" cy="1016000"/>
          </a:xfrm>
          <a:prstGeom prst="rect">
            <a:avLst/>
          </a:prstGeom>
        </p:spPr>
        <p:txBody>
          <a:bodyPr vert="horz" wrap="square" lIns="0" tIns="12700" rIns="0" bIns="0" rtlCol="0">
            <a:spAutoFit/>
          </a:bodyPr>
          <a:lstStyle/>
          <a:p>
            <a:pPr marL="12700" marR="5080">
              <a:lnSpc>
                <a:spcPct val="116100"/>
              </a:lnSpc>
              <a:spcBef>
                <a:spcPts val="100"/>
              </a:spcBef>
            </a:pPr>
            <a:r>
              <a:rPr sz="1400" spc="-5" dirty="0">
                <a:solidFill>
                  <a:srgbClr val="595959"/>
                </a:solidFill>
                <a:latin typeface="Arial"/>
                <a:cs typeface="Arial"/>
              </a:rPr>
              <a:t>AWS: networks, </a:t>
            </a:r>
            <a:r>
              <a:rPr sz="1400" dirty="0">
                <a:solidFill>
                  <a:srgbClr val="595959"/>
                </a:solidFill>
                <a:latin typeface="Arial"/>
                <a:cs typeface="Arial"/>
              </a:rPr>
              <a:t>scaling, </a:t>
            </a:r>
            <a:r>
              <a:rPr sz="1400" spc="-5" dirty="0">
                <a:solidFill>
                  <a:srgbClr val="595959"/>
                </a:solidFill>
                <a:latin typeface="Arial"/>
                <a:cs typeface="Arial"/>
              </a:rPr>
              <a:t>automation  Terraform </a:t>
            </a:r>
            <a:r>
              <a:rPr sz="1400" dirty="0">
                <a:solidFill>
                  <a:srgbClr val="595959"/>
                </a:solidFill>
                <a:latin typeface="Arial"/>
                <a:cs typeface="Arial"/>
              </a:rPr>
              <a:t>-</a:t>
            </a:r>
            <a:r>
              <a:rPr sz="1400" spc="-15" dirty="0">
                <a:solidFill>
                  <a:srgbClr val="595959"/>
                </a:solidFill>
                <a:latin typeface="Arial"/>
                <a:cs typeface="Arial"/>
              </a:rPr>
              <a:t> </a:t>
            </a:r>
            <a:r>
              <a:rPr sz="1400" spc="-5" dirty="0">
                <a:solidFill>
                  <a:srgbClr val="595959"/>
                </a:solidFill>
                <a:latin typeface="Arial"/>
                <a:cs typeface="Arial"/>
              </a:rPr>
              <a:t>howto</a:t>
            </a:r>
            <a:endParaRPr sz="1400">
              <a:latin typeface="Arial"/>
              <a:cs typeface="Arial"/>
            </a:endParaRPr>
          </a:p>
          <a:p>
            <a:pPr marL="12700">
              <a:lnSpc>
                <a:spcPct val="100000"/>
              </a:lnSpc>
              <a:spcBef>
                <a:spcPts val="270"/>
              </a:spcBef>
            </a:pPr>
            <a:r>
              <a:rPr sz="1400" spc="-5" dirty="0">
                <a:solidFill>
                  <a:srgbClr val="595959"/>
                </a:solidFill>
                <a:latin typeface="Arial"/>
                <a:cs typeface="Arial"/>
              </a:rPr>
              <a:t>EC2,</a:t>
            </a:r>
            <a:r>
              <a:rPr sz="1400" spc="-10" dirty="0">
                <a:solidFill>
                  <a:srgbClr val="595959"/>
                </a:solidFill>
                <a:latin typeface="Arial"/>
                <a:cs typeface="Arial"/>
              </a:rPr>
              <a:t> </a:t>
            </a:r>
            <a:r>
              <a:rPr sz="1400" dirty="0">
                <a:solidFill>
                  <a:srgbClr val="595959"/>
                </a:solidFill>
                <a:latin typeface="Arial"/>
                <a:cs typeface="Arial"/>
              </a:rPr>
              <a:t>(auto)scaling</a:t>
            </a:r>
            <a:endParaRPr sz="1400">
              <a:latin typeface="Arial"/>
              <a:cs typeface="Arial"/>
            </a:endParaRPr>
          </a:p>
          <a:p>
            <a:pPr marL="12700">
              <a:lnSpc>
                <a:spcPct val="100000"/>
              </a:lnSpc>
              <a:spcBef>
                <a:spcPts val="270"/>
              </a:spcBef>
            </a:pPr>
            <a:r>
              <a:rPr sz="1400" spc="-5" dirty="0">
                <a:solidFill>
                  <a:srgbClr val="595959"/>
                </a:solidFill>
                <a:latin typeface="Arial"/>
                <a:cs typeface="Arial"/>
              </a:rPr>
              <a:t>Load balancing </a:t>
            </a:r>
            <a:r>
              <a:rPr sz="1400" dirty="0">
                <a:solidFill>
                  <a:srgbClr val="595959"/>
                </a:solidFill>
                <a:latin typeface="Arial"/>
                <a:cs typeface="Arial"/>
              </a:rPr>
              <a:t>(ELB,</a:t>
            </a:r>
            <a:r>
              <a:rPr sz="1400" spc="-25" dirty="0">
                <a:solidFill>
                  <a:srgbClr val="595959"/>
                </a:solidFill>
                <a:latin typeface="Arial"/>
                <a:cs typeface="Arial"/>
              </a:rPr>
              <a:t> </a:t>
            </a:r>
            <a:r>
              <a:rPr sz="1400" spc="-5" dirty="0">
                <a:solidFill>
                  <a:srgbClr val="595959"/>
                </a:solidFill>
                <a:latin typeface="Arial"/>
                <a:cs typeface="Arial"/>
              </a:rPr>
              <a:t>ALB)</a:t>
            </a:r>
            <a:endParaRPr sz="1400">
              <a:latin typeface="Arial"/>
              <a:cs typeface="Arial"/>
            </a:endParaRPr>
          </a:p>
        </p:txBody>
      </p:sp>
      <p:sp>
        <p:nvSpPr>
          <p:cNvPr id="5" name="object 5"/>
          <p:cNvSpPr txBox="1"/>
          <p:nvPr/>
        </p:nvSpPr>
        <p:spPr>
          <a:xfrm>
            <a:off x="384724" y="2822394"/>
            <a:ext cx="1943735" cy="1511300"/>
          </a:xfrm>
          <a:prstGeom prst="rect">
            <a:avLst/>
          </a:prstGeom>
        </p:spPr>
        <p:txBody>
          <a:bodyPr vert="horz" wrap="square" lIns="0" tIns="46990" rIns="0" bIns="0" rtlCol="0">
            <a:spAutoFit/>
          </a:bodyPr>
          <a:lstStyle/>
          <a:p>
            <a:pPr marL="12700">
              <a:lnSpc>
                <a:spcPct val="100000"/>
              </a:lnSpc>
              <a:spcBef>
                <a:spcPts val="370"/>
              </a:spcBef>
            </a:pPr>
            <a:r>
              <a:rPr sz="1400" spc="-5" dirty="0">
                <a:solidFill>
                  <a:srgbClr val="595959"/>
                </a:solidFill>
                <a:latin typeface="Arial"/>
                <a:cs typeface="Arial"/>
              </a:rPr>
              <a:t>Day</a:t>
            </a:r>
            <a:r>
              <a:rPr sz="1400" spc="-10" dirty="0">
                <a:solidFill>
                  <a:srgbClr val="595959"/>
                </a:solidFill>
                <a:latin typeface="Arial"/>
                <a:cs typeface="Arial"/>
              </a:rPr>
              <a:t> </a:t>
            </a:r>
            <a:r>
              <a:rPr sz="1400" dirty="0">
                <a:solidFill>
                  <a:srgbClr val="595959"/>
                </a:solidFill>
                <a:latin typeface="Arial"/>
                <a:cs typeface="Arial"/>
              </a:rPr>
              <a:t>2</a:t>
            </a:r>
            <a:endParaRPr sz="1400">
              <a:latin typeface="Arial"/>
              <a:cs typeface="Arial"/>
            </a:endParaRPr>
          </a:p>
          <a:p>
            <a:pPr marL="469265" marR="5080">
              <a:lnSpc>
                <a:spcPct val="116100"/>
              </a:lnSpc>
            </a:pPr>
            <a:r>
              <a:rPr sz="1400" spc="-5" dirty="0">
                <a:solidFill>
                  <a:srgbClr val="595959"/>
                </a:solidFill>
                <a:latin typeface="Arial"/>
                <a:cs typeface="Arial"/>
              </a:rPr>
              <a:t>EC2,</a:t>
            </a:r>
            <a:r>
              <a:rPr sz="1400" spc="-95" dirty="0">
                <a:solidFill>
                  <a:srgbClr val="595959"/>
                </a:solidFill>
                <a:latin typeface="Arial"/>
                <a:cs typeface="Arial"/>
              </a:rPr>
              <a:t> </a:t>
            </a:r>
            <a:r>
              <a:rPr sz="1400" dirty="0">
                <a:solidFill>
                  <a:srgbClr val="595959"/>
                </a:solidFill>
                <a:latin typeface="Arial"/>
                <a:cs typeface="Arial"/>
              </a:rPr>
              <a:t>(auto)scaling  </a:t>
            </a:r>
            <a:r>
              <a:rPr sz="1400" spc="-5" dirty="0">
                <a:solidFill>
                  <a:srgbClr val="595959"/>
                </a:solidFill>
                <a:latin typeface="Arial"/>
                <a:cs typeface="Arial"/>
              </a:rPr>
              <a:t>CI/CD</a:t>
            </a:r>
            <a:endParaRPr sz="1400">
              <a:latin typeface="Arial"/>
              <a:cs typeface="Arial"/>
            </a:endParaRPr>
          </a:p>
          <a:p>
            <a:pPr marL="469265" marR="528320">
              <a:lnSpc>
                <a:spcPct val="116100"/>
              </a:lnSpc>
            </a:pPr>
            <a:r>
              <a:rPr sz="1400" dirty="0">
                <a:solidFill>
                  <a:srgbClr val="595959"/>
                </a:solidFill>
                <a:latin typeface="Arial"/>
                <a:cs typeface="Arial"/>
              </a:rPr>
              <a:t>Monitoring  </a:t>
            </a:r>
            <a:r>
              <a:rPr sz="1400" spc="-5" dirty="0">
                <a:solidFill>
                  <a:srgbClr val="595959"/>
                </a:solidFill>
                <a:latin typeface="Arial"/>
                <a:cs typeface="Arial"/>
              </a:rPr>
              <a:t>Docker  ECS</a:t>
            </a:r>
            <a:r>
              <a:rPr sz="1400" spc="-95" dirty="0">
                <a:solidFill>
                  <a:srgbClr val="595959"/>
                </a:solidFill>
                <a:latin typeface="Arial"/>
                <a:cs typeface="Arial"/>
              </a:rPr>
              <a:t> </a:t>
            </a:r>
            <a:r>
              <a:rPr sz="1400" dirty="0">
                <a:solidFill>
                  <a:srgbClr val="595959"/>
                </a:solidFill>
                <a:latin typeface="Arial"/>
                <a:cs typeface="Arial"/>
              </a:rPr>
              <a:t>cluster</a:t>
            </a:r>
            <a:endParaRPr sz="1400">
              <a:latin typeface="Arial"/>
              <a:cs typeface="Arial"/>
            </a:endParaRPr>
          </a:p>
        </p:txBody>
      </p:sp>
      <p:sp>
        <p:nvSpPr>
          <p:cNvPr id="6" name="object 6"/>
          <p:cNvSpPr txBox="1"/>
          <p:nvPr/>
        </p:nvSpPr>
        <p:spPr>
          <a:xfrm>
            <a:off x="4905419" y="1218387"/>
            <a:ext cx="489584"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Day</a:t>
            </a:r>
            <a:r>
              <a:rPr sz="1400" spc="-80" dirty="0">
                <a:solidFill>
                  <a:srgbClr val="595959"/>
                </a:solidFill>
                <a:latin typeface="Arial"/>
                <a:cs typeface="Arial"/>
              </a:rPr>
              <a:t> </a:t>
            </a:r>
            <a:r>
              <a:rPr sz="1400" dirty="0">
                <a:solidFill>
                  <a:srgbClr val="595959"/>
                </a:solidFill>
                <a:latin typeface="Arial"/>
                <a:cs typeface="Arial"/>
              </a:rPr>
              <a:t>3</a:t>
            </a:r>
            <a:endParaRPr sz="1400">
              <a:latin typeface="Arial"/>
              <a:cs typeface="Arial"/>
            </a:endParaRPr>
          </a:p>
        </p:txBody>
      </p:sp>
      <p:sp>
        <p:nvSpPr>
          <p:cNvPr id="7" name="object 7"/>
          <p:cNvSpPr txBox="1"/>
          <p:nvPr/>
        </p:nvSpPr>
        <p:spPr>
          <a:xfrm>
            <a:off x="5362618" y="1631771"/>
            <a:ext cx="2707640" cy="1263650"/>
          </a:xfrm>
          <a:prstGeom prst="rect">
            <a:avLst/>
          </a:prstGeom>
        </p:spPr>
        <p:txBody>
          <a:bodyPr vert="horz" wrap="square" lIns="0" tIns="12700" rIns="0" bIns="0" rtlCol="0">
            <a:spAutoFit/>
          </a:bodyPr>
          <a:lstStyle/>
          <a:p>
            <a:pPr marL="12700" marR="542925">
              <a:lnSpc>
                <a:spcPct val="116100"/>
              </a:lnSpc>
              <a:spcBef>
                <a:spcPts val="100"/>
              </a:spcBef>
            </a:pPr>
            <a:r>
              <a:rPr sz="1400" spc="-5" dirty="0">
                <a:solidFill>
                  <a:srgbClr val="595959"/>
                </a:solidFill>
                <a:latin typeface="Arial"/>
                <a:cs typeface="Arial"/>
              </a:rPr>
              <a:t>Dockery, ECS </a:t>
            </a:r>
            <a:r>
              <a:rPr sz="1400" dirty="0">
                <a:solidFill>
                  <a:srgbClr val="595959"/>
                </a:solidFill>
                <a:latin typeface="Arial"/>
                <a:cs typeface="Arial"/>
              </a:rPr>
              <a:t>- continue  </a:t>
            </a:r>
            <a:r>
              <a:rPr sz="1400" spc="-5" dirty="0">
                <a:solidFill>
                  <a:srgbClr val="595959"/>
                </a:solidFill>
                <a:latin typeface="Arial"/>
                <a:cs typeface="Arial"/>
              </a:rPr>
              <a:t>Configuration</a:t>
            </a:r>
            <a:r>
              <a:rPr sz="1400" spc="-85" dirty="0">
                <a:solidFill>
                  <a:srgbClr val="595959"/>
                </a:solidFill>
                <a:latin typeface="Arial"/>
                <a:cs typeface="Arial"/>
              </a:rPr>
              <a:t> </a:t>
            </a:r>
            <a:r>
              <a:rPr sz="1400" dirty="0">
                <a:solidFill>
                  <a:srgbClr val="595959"/>
                </a:solidFill>
                <a:latin typeface="Arial"/>
                <a:cs typeface="Arial"/>
              </a:rPr>
              <a:t>management  </a:t>
            </a:r>
            <a:r>
              <a:rPr sz="1400" spc="-5" dirty="0">
                <a:solidFill>
                  <a:srgbClr val="595959"/>
                </a:solidFill>
                <a:latin typeface="Arial"/>
                <a:cs typeface="Arial"/>
              </a:rPr>
              <a:t>Hashicorp</a:t>
            </a:r>
            <a:r>
              <a:rPr sz="1400" spc="-10" dirty="0">
                <a:solidFill>
                  <a:srgbClr val="595959"/>
                </a:solidFill>
                <a:latin typeface="Arial"/>
                <a:cs typeface="Arial"/>
              </a:rPr>
              <a:t> </a:t>
            </a:r>
            <a:r>
              <a:rPr sz="1400" spc="-5" dirty="0">
                <a:solidFill>
                  <a:srgbClr val="595959"/>
                </a:solidFill>
                <a:latin typeface="Arial"/>
                <a:cs typeface="Arial"/>
              </a:rPr>
              <a:t>Vault</a:t>
            </a:r>
            <a:endParaRPr sz="1400">
              <a:latin typeface="Arial"/>
              <a:cs typeface="Arial"/>
            </a:endParaRPr>
          </a:p>
          <a:p>
            <a:pPr marL="12700" marR="5080">
              <a:lnSpc>
                <a:spcPct val="116100"/>
              </a:lnSpc>
            </a:pPr>
            <a:r>
              <a:rPr sz="1400" spc="-5" dirty="0">
                <a:solidFill>
                  <a:srgbClr val="595959"/>
                </a:solidFill>
                <a:latin typeface="Arial"/>
                <a:cs typeface="Arial"/>
              </a:rPr>
              <a:t>Databases </a:t>
            </a:r>
            <a:r>
              <a:rPr sz="1400" dirty="0">
                <a:solidFill>
                  <a:srgbClr val="595959"/>
                </a:solidFill>
                <a:latin typeface="Arial"/>
                <a:cs typeface="Arial"/>
              </a:rPr>
              <a:t>(RDS, </a:t>
            </a:r>
            <a:r>
              <a:rPr sz="1400" spc="-5" dirty="0">
                <a:solidFill>
                  <a:srgbClr val="595959"/>
                </a:solidFill>
                <a:latin typeface="Arial"/>
                <a:cs typeface="Arial"/>
              </a:rPr>
              <a:t>ElastiCache,</a:t>
            </a:r>
            <a:r>
              <a:rPr sz="1400" spc="-95" dirty="0">
                <a:solidFill>
                  <a:srgbClr val="595959"/>
                </a:solidFill>
                <a:latin typeface="Arial"/>
                <a:cs typeface="Arial"/>
              </a:rPr>
              <a:t> </a:t>
            </a:r>
            <a:r>
              <a:rPr sz="1400" spc="-5" dirty="0">
                <a:solidFill>
                  <a:srgbClr val="595959"/>
                </a:solidFill>
                <a:latin typeface="Arial"/>
                <a:cs typeface="Arial"/>
              </a:rPr>
              <a:t>...)  AWS</a:t>
            </a:r>
            <a:r>
              <a:rPr sz="1400" spc="-10" dirty="0">
                <a:solidFill>
                  <a:srgbClr val="595959"/>
                </a:solidFill>
                <a:latin typeface="Arial"/>
                <a:cs typeface="Arial"/>
              </a:rPr>
              <a:t> </a:t>
            </a:r>
            <a:r>
              <a:rPr sz="1400" spc="-5" dirty="0">
                <a:solidFill>
                  <a:srgbClr val="595959"/>
                </a:solidFill>
                <a:latin typeface="Arial"/>
                <a:cs typeface="Arial"/>
              </a:rPr>
              <a:t>Lambda</a:t>
            </a:r>
            <a:endParaRPr sz="1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249680" cy="452120"/>
          </a:xfrm>
          <a:prstGeom prst="rect">
            <a:avLst/>
          </a:prstGeom>
        </p:spPr>
        <p:txBody>
          <a:bodyPr vert="horz" wrap="square" lIns="0" tIns="12700" rIns="0" bIns="0" rtlCol="0">
            <a:spAutoFit/>
          </a:bodyPr>
          <a:lstStyle/>
          <a:p>
            <a:pPr marL="12700">
              <a:lnSpc>
                <a:spcPct val="100000"/>
              </a:lnSpc>
              <a:spcBef>
                <a:spcPts val="100"/>
              </a:spcBef>
            </a:pPr>
            <a:r>
              <a:rPr sz="2800" spc="-5" dirty="0"/>
              <a:t>Agenda</a:t>
            </a:r>
            <a:endParaRPr sz="2800"/>
          </a:p>
        </p:txBody>
      </p:sp>
      <p:sp>
        <p:nvSpPr>
          <p:cNvPr id="3" name="object 3"/>
          <p:cNvSpPr txBox="1"/>
          <p:nvPr/>
        </p:nvSpPr>
        <p:spPr>
          <a:xfrm>
            <a:off x="465124" y="1184098"/>
            <a:ext cx="3549650" cy="2006600"/>
          </a:xfrm>
          <a:prstGeom prst="rect">
            <a:avLst/>
          </a:prstGeom>
        </p:spPr>
        <p:txBody>
          <a:bodyPr vert="horz" wrap="square" lIns="0" tIns="46990" rIns="0" bIns="0" rtlCol="0">
            <a:spAutoFit/>
          </a:bodyPr>
          <a:lstStyle/>
          <a:p>
            <a:pPr marL="389255" indent="-377190">
              <a:lnSpc>
                <a:spcPct val="100000"/>
              </a:lnSpc>
              <a:spcBef>
                <a:spcPts val="370"/>
              </a:spcBef>
              <a:buAutoNum type="arabicPeriod"/>
              <a:tabLst>
                <a:tab pos="389255" algn="l"/>
                <a:tab pos="389890" algn="l"/>
              </a:tabLst>
            </a:pPr>
            <a:r>
              <a:rPr sz="1400" spc="-5" dirty="0">
                <a:solidFill>
                  <a:srgbClr val="595959"/>
                </a:solidFill>
                <a:latin typeface="Arial"/>
                <a:cs typeface="Arial"/>
              </a:rPr>
              <a:t>Finishing up EC2</a:t>
            </a:r>
            <a:r>
              <a:rPr sz="1400" spc="-20" dirty="0">
                <a:solidFill>
                  <a:srgbClr val="595959"/>
                </a:solidFill>
                <a:latin typeface="Arial"/>
                <a:cs typeface="Arial"/>
              </a:rPr>
              <a:t> </a:t>
            </a:r>
            <a:r>
              <a:rPr sz="1400" spc="-5" dirty="0">
                <a:solidFill>
                  <a:srgbClr val="595959"/>
                </a:solidFill>
                <a:latin typeface="Arial"/>
                <a:cs typeface="Arial"/>
              </a:rPr>
              <a:t>autoscaling</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Let’s talk about Docker</a:t>
            </a:r>
            <a:r>
              <a:rPr sz="1400" spc="-35" dirty="0">
                <a:solidFill>
                  <a:srgbClr val="595959"/>
                </a:solidFill>
                <a:latin typeface="Arial"/>
                <a:cs typeface="Arial"/>
              </a:rPr>
              <a:t> </a:t>
            </a:r>
            <a:r>
              <a:rPr sz="1400" spc="-5" dirty="0">
                <a:solidFill>
                  <a:srgbClr val="595959"/>
                </a:solidFill>
                <a:latin typeface="Arial"/>
                <a:cs typeface="Arial"/>
              </a:rPr>
              <a:t>antipatterns</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ECS </a:t>
            </a:r>
            <a:r>
              <a:rPr sz="1400" dirty="0">
                <a:solidFill>
                  <a:srgbClr val="595959"/>
                </a:solidFill>
                <a:latin typeface="Arial"/>
                <a:cs typeface="Arial"/>
              </a:rPr>
              <a:t>cluster</a:t>
            </a:r>
            <a:r>
              <a:rPr sz="1400" spc="-10" dirty="0">
                <a:solidFill>
                  <a:srgbClr val="595959"/>
                </a:solidFill>
                <a:latin typeface="Arial"/>
                <a:cs typeface="Arial"/>
              </a:rPr>
              <a:t> </a:t>
            </a:r>
            <a:r>
              <a:rPr sz="1400" spc="-5" dirty="0">
                <a:solidFill>
                  <a:srgbClr val="595959"/>
                </a:solidFill>
                <a:latin typeface="Arial"/>
                <a:cs typeface="Arial"/>
              </a:rPr>
              <a:t>intro</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dirty="0">
                <a:solidFill>
                  <a:srgbClr val="595959"/>
                </a:solidFill>
                <a:latin typeface="Arial"/>
                <a:cs typeface="Arial"/>
              </a:rPr>
              <a:t>Monitoring (Servers, </a:t>
            </a:r>
            <a:r>
              <a:rPr sz="1400" spc="-5" dirty="0">
                <a:solidFill>
                  <a:srgbClr val="595959"/>
                </a:solidFill>
                <a:latin typeface="Arial"/>
                <a:cs typeface="Arial"/>
              </a:rPr>
              <a:t>Applications,</a:t>
            </a:r>
            <a:r>
              <a:rPr sz="1400" spc="-100" dirty="0">
                <a:solidFill>
                  <a:srgbClr val="595959"/>
                </a:solidFill>
                <a:latin typeface="Arial"/>
                <a:cs typeface="Arial"/>
              </a:rPr>
              <a:t> </a:t>
            </a:r>
            <a:r>
              <a:rPr sz="1400" spc="-5" dirty="0">
                <a:solidFill>
                  <a:srgbClr val="595959"/>
                </a:solidFill>
                <a:latin typeface="Arial"/>
                <a:cs typeface="Arial"/>
              </a:rPr>
              <a:t>Logs)</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Continuous everything</a:t>
            </a:r>
            <a:r>
              <a:rPr sz="1400" spc="-20" dirty="0">
                <a:solidFill>
                  <a:srgbClr val="595959"/>
                </a:solidFill>
                <a:latin typeface="Arial"/>
                <a:cs typeface="Arial"/>
              </a:rPr>
              <a:t> </a:t>
            </a:r>
            <a:r>
              <a:rPr sz="1400" dirty="0">
                <a:solidFill>
                  <a:srgbClr val="595959"/>
                </a:solidFill>
                <a:latin typeface="Arial"/>
                <a:cs typeface="Arial"/>
              </a:rPr>
              <a:t>(CI/CD)</a:t>
            </a:r>
            <a:endParaRPr sz="1400">
              <a:latin typeface="Arial"/>
              <a:cs typeface="Arial"/>
            </a:endParaRPr>
          </a:p>
          <a:p>
            <a:pPr marL="389255" indent="-377190">
              <a:lnSpc>
                <a:spcPct val="100000"/>
              </a:lnSpc>
              <a:spcBef>
                <a:spcPts val="270"/>
              </a:spcBef>
              <a:buAutoNum type="arabicPeriod"/>
              <a:tabLst>
                <a:tab pos="389255" algn="l"/>
                <a:tab pos="389890" algn="l"/>
              </a:tabLst>
            </a:pPr>
            <a:r>
              <a:rPr sz="1400" spc="-5" dirty="0">
                <a:solidFill>
                  <a:srgbClr val="595959"/>
                </a:solidFill>
                <a:latin typeface="Arial"/>
                <a:cs typeface="Arial"/>
              </a:rPr>
              <a:t>Terraform: </a:t>
            </a:r>
            <a:r>
              <a:rPr sz="1400" dirty="0">
                <a:solidFill>
                  <a:srgbClr val="595959"/>
                </a:solidFill>
                <a:latin typeface="Arial"/>
                <a:cs typeface="Arial"/>
              </a:rPr>
              <a:t>code</a:t>
            </a:r>
            <a:r>
              <a:rPr sz="1400" spc="-15" dirty="0">
                <a:solidFill>
                  <a:srgbClr val="595959"/>
                </a:solidFill>
                <a:latin typeface="Arial"/>
                <a:cs typeface="Arial"/>
              </a:rPr>
              <a:t> </a:t>
            </a:r>
            <a:r>
              <a:rPr sz="1400" dirty="0">
                <a:solidFill>
                  <a:srgbClr val="595959"/>
                </a:solidFill>
                <a:latin typeface="Arial"/>
                <a:cs typeface="Arial"/>
              </a:rPr>
              <a:t>structure</a:t>
            </a:r>
            <a:endParaRPr sz="1400">
              <a:latin typeface="Arial"/>
              <a:cs typeface="Arial"/>
            </a:endParaRPr>
          </a:p>
          <a:p>
            <a:pPr marL="389255" marR="119380" indent="-377190">
              <a:lnSpc>
                <a:spcPct val="116100"/>
              </a:lnSpc>
              <a:buAutoNum type="arabicPeriod"/>
              <a:tabLst>
                <a:tab pos="389255" algn="l"/>
                <a:tab pos="389890" algn="l"/>
              </a:tabLst>
            </a:pPr>
            <a:r>
              <a:rPr sz="1400" spc="-5" dirty="0">
                <a:solidFill>
                  <a:srgbClr val="595959"/>
                </a:solidFill>
                <a:latin typeface="Arial"/>
                <a:cs typeface="Arial"/>
              </a:rPr>
              <a:t>Terraform: ECS </a:t>
            </a:r>
            <a:r>
              <a:rPr sz="1400" dirty="0">
                <a:solidFill>
                  <a:srgbClr val="595959"/>
                </a:solidFill>
                <a:latin typeface="Arial"/>
                <a:cs typeface="Arial"/>
              </a:rPr>
              <a:t>cluster + services</a:t>
            </a:r>
            <a:r>
              <a:rPr sz="1400" spc="-105" dirty="0">
                <a:solidFill>
                  <a:srgbClr val="595959"/>
                </a:solidFill>
                <a:latin typeface="Arial"/>
                <a:cs typeface="Arial"/>
              </a:rPr>
              <a:t> </a:t>
            </a:r>
            <a:r>
              <a:rPr sz="1400" spc="-5" dirty="0">
                <a:solidFill>
                  <a:srgbClr val="595959"/>
                </a:solidFill>
                <a:latin typeface="Arial"/>
                <a:cs typeface="Arial"/>
              </a:rPr>
              <a:t>with  autoscaling</a:t>
            </a:r>
            <a:endParaRPr sz="14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370070" cy="452120"/>
          </a:xfrm>
          <a:prstGeom prst="rect">
            <a:avLst/>
          </a:prstGeom>
        </p:spPr>
        <p:txBody>
          <a:bodyPr vert="horz" wrap="square" lIns="0" tIns="12700" rIns="0" bIns="0" rtlCol="0">
            <a:spAutoFit/>
          </a:bodyPr>
          <a:lstStyle/>
          <a:p>
            <a:pPr marL="12700">
              <a:lnSpc>
                <a:spcPct val="100000"/>
              </a:lnSpc>
              <a:spcBef>
                <a:spcPts val="100"/>
              </a:spcBef>
            </a:pPr>
            <a:r>
              <a:rPr sz="2800" spc="-10" dirty="0"/>
              <a:t>EC2 </a:t>
            </a:r>
            <a:r>
              <a:rPr sz="2800" spc="-5" dirty="0"/>
              <a:t>autoscaling </a:t>
            </a:r>
            <a:r>
              <a:rPr sz="2800" dirty="0"/>
              <a:t>-</a:t>
            </a:r>
            <a:r>
              <a:rPr sz="2800" spc="-85" dirty="0"/>
              <a:t> </a:t>
            </a:r>
            <a:r>
              <a:rPr sz="2800" dirty="0"/>
              <a:t>continue!</a:t>
            </a:r>
            <a:endParaRPr sz="2800"/>
          </a:p>
        </p:txBody>
      </p:sp>
      <p:sp>
        <p:nvSpPr>
          <p:cNvPr id="3" name="object 3"/>
          <p:cNvSpPr txBox="1"/>
          <p:nvPr/>
        </p:nvSpPr>
        <p:spPr>
          <a:xfrm>
            <a:off x="505992" y="1184098"/>
            <a:ext cx="3601720" cy="26352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Launch</a:t>
            </a:r>
            <a:r>
              <a:rPr sz="1400" spc="-10" dirty="0">
                <a:solidFill>
                  <a:srgbClr val="595959"/>
                </a:solidFill>
                <a:latin typeface="Arial"/>
                <a:cs typeface="Arial"/>
              </a:rPr>
              <a:t> </a:t>
            </a:r>
            <a:r>
              <a:rPr sz="1400" dirty="0">
                <a:solidFill>
                  <a:srgbClr val="595959"/>
                </a:solidFill>
                <a:latin typeface="Arial"/>
                <a:cs typeface="Arial"/>
              </a:rPr>
              <a:t>configuration</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Autoscaling</a:t>
            </a:r>
            <a:r>
              <a:rPr sz="1400" spc="-10" dirty="0">
                <a:solidFill>
                  <a:srgbClr val="595959"/>
                </a:solidFill>
                <a:latin typeface="Arial"/>
                <a:cs typeface="Arial"/>
              </a:rPr>
              <a:t> </a:t>
            </a:r>
            <a:r>
              <a:rPr sz="1400" spc="-5" dirty="0">
                <a:solidFill>
                  <a:srgbClr val="595959"/>
                </a:solidFill>
                <a:latin typeface="Arial"/>
                <a:cs typeface="Arial"/>
              </a:rPr>
              <a:t>group</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Load balancer</a:t>
            </a:r>
            <a:r>
              <a:rPr sz="1400" spc="-15" dirty="0">
                <a:solidFill>
                  <a:srgbClr val="595959"/>
                </a:solidFill>
                <a:latin typeface="Arial"/>
                <a:cs typeface="Arial"/>
              </a:rPr>
              <a:t> </a:t>
            </a:r>
            <a:r>
              <a:rPr sz="1400" dirty="0">
                <a:solidFill>
                  <a:srgbClr val="595959"/>
                </a:solidFill>
                <a:latin typeface="Arial"/>
                <a:cs typeface="Arial"/>
              </a:rPr>
              <a:t>(ELB)</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EC2 in </a:t>
            </a:r>
            <a:r>
              <a:rPr sz="1400" dirty="0">
                <a:solidFill>
                  <a:srgbClr val="595959"/>
                </a:solidFill>
                <a:latin typeface="Arial"/>
                <a:cs typeface="Arial"/>
              </a:rPr>
              <a:t>a </a:t>
            </a:r>
            <a:r>
              <a:rPr sz="1400" spc="-5" dirty="0">
                <a:solidFill>
                  <a:srgbClr val="595959"/>
                </a:solidFill>
                <a:latin typeface="Arial"/>
                <a:cs typeface="Arial"/>
              </a:rPr>
              <a:t>private</a:t>
            </a:r>
            <a:r>
              <a:rPr sz="1400" spc="-25" dirty="0">
                <a:solidFill>
                  <a:srgbClr val="595959"/>
                </a:solidFill>
                <a:latin typeface="Arial"/>
                <a:cs typeface="Arial"/>
              </a:rPr>
              <a:t> </a:t>
            </a:r>
            <a:r>
              <a:rPr sz="1400" dirty="0">
                <a:solidFill>
                  <a:srgbClr val="595959"/>
                </a:solidFill>
                <a:latin typeface="Arial"/>
                <a:cs typeface="Arial"/>
              </a:rPr>
              <a:t>subnet</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LB in </a:t>
            </a:r>
            <a:r>
              <a:rPr sz="1400" dirty="0">
                <a:solidFill>
                  <a:srgbClr val="595959"/>
                </a:solidFill>
                <a:latin typeface="Arial"/>
                <a:cs typeface="Arial"/>
              </a:rPr>
              <a:t>a </a:t>
            </a:r>
            <a:r>
              <a:rPr sz="1400" spc="-5" dirty="0">
                <a:solidFill>
                  <a:srgbClr val="595959"/>
                </a:solidFill>
                <a:latin typeface="Arial"/>
                <a:cs typeface="Arial"/>
              </a:rPr>
              <a:t>public </a:t>
            </a:r>
            <a:r>
              <a:rPr sz="1400" dirty="0">
                <a:solidFill>
                  <a:srgbClr val="595959"/>
                </a:solidFill>
                <a:latin typeface="Arial"/>
                <a:cs typeface="Arial"/>
              </a:rPr>
              <a:t>subnet</a:t>
            </a:r>
            <a:r>
              <a:rPr sz="1400" spc="-30" dirty="0">
                <a:solidFill>
                  <a:srgbClr val="595959"/>
                </a:solidFill>
                <a:latin typeface="Arial"/>
                <a:cs typeface="Arial"/>
              </a:rPr>
              <a:t> </a:t>
            </a:r>
            <a:r>
              <a:rPr sz="1400" dirty="0">
                <a:solidFill>
                  <a:srgbClr val="595959"/>
                </a:solidFill>
                <a:latin typeface="Arial"/>
                <a:cs typeface="Arial"/>
              </a:rPr>
              <a:t>(public)</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CloudWatch</a:t>
            </a:r>
            <a:r>
              <a:rPr sz="1400" spc="-10" dirty="0">
                <a:solidFill>
                  <a:srgbClr val="595959"/>
                </a:solidFill>
                <a:latin typeface="Arial"/>
                <a:cs typeface="Arial"/>
              </a:rPr>
              <a:t> </a:t>
            </a:r>
            <a:r>
              <a:rPr sz="1400" dirty="0">
                <a:solidFill>
                  <a:srgbClr val="595959"/>
                </a:solidFill>
                <a:latin typeface="Arial"/>
                <a:cs typeface="Arial"/>
              </a:rPr>
              <a:t>setup:</a:t>
            </a:r>
            <a:endParaRPr sz="1400">
              <a:latin typeface="Arial"/>
              <a:cs typeface="Arial"/>
            </a:endParaRPr>
          </a:p>
          <a:p>
            <a:pPr marL="805815" lvl="1" indent="-321310">
              <a:lnSpc>
                <a:spcPct val="100000"/>
              </a:lnSpc>
              <a:spcBef>
                <a:spcPts val="275"/>
              </a:spcBef>
              <a:buChar char="○"/>
              <a:tabLst>
                <a:tab pos="805180" algn="l"/>
                <a:tab pos="806450" algn="l"/>
              </a:tabLst>
            </a:pPr>
            <a:r>
              <a:rPr sz="1200" spc="-5" dirty="0">
                <a:solidFill>
                  <a:srgbClr val="595959"/>
                </a:solidFill>
                <a:latin typeface="Arial"/>
                <a:cs typeface="Arial"/>
              </a:rPr>
              <a:t>EC2 instance</a:t>
            </a:r>
            <a:r>
              <a:rPr sz="1200" spc="-10" dirty="0">
                <a:solidFill>
                  <a:srgbClr val="595959"/>
                </a:solidFill>
                <a:latin typeface="Arial"/>
                <a:cs typeface="Arial"/>
              </a:rPr>
              <a:t> </a:t>
            </a:r>
            <a:r>
              <a:rPr sz="1200" dirty="0">
                <a:solidFill>
                  <a:srgbClr val="595959"/>
                </a:solidFill>
                <a:latin typeface="Arial"/>
                <a:cs typeface="Arial"/>
              </a:rPr>
              <a:t>role</a:t>
            </a:r>
            <a:endParaRPr sz="1200">
              <a:latin typeface="Arial"/>
              <a:cs typeface="Arial"/>
            </a:endParaRPr>
          </a:p>
          <a:p>
            <a:pPr marL="805815" marR="5080" lvl="1" indent="-320675">
              <a:lnSpc>
                <a:spcPct val="114599"/>
              </a:lnSpc>
              <a:buChar char="○"/>
              <a:tabLst>
                <a:tab pos="805180" algn="l"/>
                <a:tab pos="806450" algn="l"/>
              </a:tabLst>
            </a:pPr>
            <a:r>
              <a:rPr sz="1200" spc="-5" dirty="0">
                <a:solidFill>
                  <a:srgbClr val="595959"/>
                </a:solidFill>
                <a:latin typeface="Arial"/>
                <a:cs typeface="Arial"/>
              </a:rPr>
              <a:t>CloudWatch </a:t>
            </a:r>
            <a:r>
              <a:rPr sz="1200" dirty="0">
                <a:solidFill>
                  <a:srgbClr val="595959"/>
                </a:solidFill>
                <a:latin typeface="Arial"/>
                <a:cs typeface="Arial"/>
              </a:rPr>
              <a:t>metrics sent </a:t>
            </a:r>
            <a:r>
              <a:rPr sz="1200" spc="-5" dirty="0">
                <a:solidFill>
                  <a:srgbClr val="595959"/>
                </a:solidFill>
                <a:latin typeface="Arial"/>
                <a:cs typeface="Arial"/>
              </a:rPr>
              <a:t>from EC2</a:t>
            </a:r>
            <a:r>
              <a:rPr sz="1200" spc="-95" dirty="0">
                <a:solidFill>
                  <a:srgbClr val="595959"/>
                </a:solidFill>
                <a:latin typeface="Arial"/>
                <a:cs typeface="Arial"/>
              </a:rPr>
              <a:t> </a:t>
            </a:r>
            <a:r>
              <a:rPr sz="1200" spc="-5" dirty="0">
                <a:solidFill>
                  <a:srgbClr val="595959"/>
                </a:solidFill>
                <a:latin typeface="Arial"/>
                <a:cs typeface="Arial"/>
              </a:rPr>
              <a:t>using  </a:t>
            </a:r>
            <a:r>
              <a:rPr sz="1200" dirty="0">
                <a:solidFill>
                  <a:srgbClr val="595959"/>
                </a:solidFill>
                <a:latin typeface="Arial"/>
                <a:cs typeface="Arial"/>
              </a:rPr>
              <a:t>cron</a:t>
            </a:r>
            <a:r>
              <a:rPr sz="1200" spc="-10" dirty="0">
                <a:solidFill>
                  <a:srgbClr val="595959"/>
                </a:solidFill>
                <a:latin typeface="Arial"/>
                <a:cs typeface="Arial"/>
              </a:rPr>
              <a:t> </a:t>
            </a:r>
            <a:r>
              <a:rPr sz="1200" spc="-5" dirty="0">
                <a:solidFill>
                  <a:srgbClr val="595959"/>
                </a:solidFill>
                <a:latin typeface="Arial"/>
                <a:cs typeface="Arial"/>
              </a:rPr>
              <a:t>job</a:t>
            </a:r>
            <a:endParaRPr sz="1200">
              <a:latin typeface="Arial"/>
              <a:cs typeface="Arial"/>
            </a:endParaRPr>
          </a:p>
          <a:p>
            <a:pPr marL="348615" indent="-336550">
              <a:lnSpc>
                <a:spcPct val="100000"/>
              </a:lnSpc>
              <a:spcBef>
                <a:spcPts val="204"/>
              </a:spcBef>
              <a:buChar char="●"/>
              <a:tabLst>
                <a:tab pos="347980" algn="l"/>
                <a:tab pos="349250" algn="l"/>
              </a:tabLst>
            </a:pPr>
            <a:r>
              <a:rPr sz="1400" spc="-5" dirty="0">
                <a:solidFill>
                  <a:srgbClr val="595959"/>
                </a:solidFill>
                <a:latin typeface="Arial"/>
                <a:cs typeface="Arial"/>
              </a:rPr>
              <a:t>Alerts</a:t>
            </a:r>
            <a:r>
              <a:rPr sz="1400" spc="-10" dirty="0">
                <a:solidFill>
                  <a:srgbClr val="595959"/>
                </a:solidFill>
                <a:latin typeface="Arial"/>
                <a:cs typeface="Arial"/>
              </a:rPr>
              <a:t> </a:t>
            </a:r>
            <a:r>
              <a:rPr sz="1400" dirty="0">
                <a:solidFill>
                  <a:srgbClr val="595959"/>
                </a:solidFill>
                <a:latin typeface="Arial"/>
                <a:cs typeface="Arial"/>
              </a:rPr>
              <a:t>(high/low)</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Scale</a:t>
            </a:r>
            <a:r>
              <a:rPr sz="1400" spc="-10" dirty="0">
                <a:solidFill>
                  <a:srgbClr val="595959"/>
                </a:solidFill>
                <a:latin typeface="Arial"/>
                <a:cs typeface="Arial"/>
              </a:rPr>
              <a:t> </a:t>
            </a:r>
            <a:r>
              <a:rPr sz="1400" dirty="0">
                <a:solidFill>
                  <a:srgbClr val="595959"/>
                </a:solidFill>
                <a:latin typeface="Arial"/>
                <a:cs typeface="Arial"/>
              </a:rPr>
              <a:t>strategy</a:t>
            </a:r>
            <a:endParaRPr sz="1400">
              <a:latin typeface="Arial"/>
              <a:cs typeface="Arial"/>
            </a:endParaRPr>
          </a:p>
        </p:txBody>
      </p:sp>
      <p:sp>
        <p:nvSpPr>
          <p:cNvPr id="4" name="object 4"/>
          <p:cNvSpPr/>
          <p:nvPr/>
        </p:nvSpPr>
        <p:spPr>
          <a:xfrm>
            <a:off x="4311591" y="1017722"/>
            <a:ext cx="4832390" cy="40965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151890" cy="452120"/>
          </a:xfrm>
          <a:prstGeom prst="rect">
            <a:avLst/>
          </a:prstGeom>
        </p:spPr>
        <p:txBody>
          <a:bodyPr vert="horz" wrap="square" lIns="0" tIns="12700" rIns="0" bIns="0" rtlCol="0">
            <a:spAutoFit/>
          </a:bodyPr>
          <a:lstStyle/>
          <a:p>
            <a:pPr marL="12700">
              <a:lnSpc>
                <a:spcPct val="100000"/>
              </a:lnSpc>
              <a:spcBef>
                <a:spcPts val="100"/>
              </a:spcBef>
            </a:pPr>
            <a:r>
              <a:rPr sz="2800" spc="-5" dirty="0"/>
              <a:t>Docker</a:t>
            </a:r>
            <a:endParaRPr sz="2800"/>
          </a:p>
        </p:txBody>
      </p:sp>
      <p:sp>
        <p:nvSpPr>
          <p:cNvPr id="3" name="object 3"/>
          <p:cNvSpPr txBox="1"/>
          <p:nvPr/>
        </p:nvSpPr>
        <p:spPr>
          <a:xfrm>
            <a:off x="505992" y="1184098"/>
            <a:ext cx="3302635" cy="27495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Single</a:t>
            </a:r>
            <a:r>
              <a:rPr sz="1400" spc="-10" dirty="0">
                <a:solidFill>
                  <a:srgbClr val="595959"/>
                </a:solidFill>
                <a:latin typeface="Arial"/>
                <a:cs typeface="Arial"/>
              </a:rPr>
              <a:t> </a:t>
            </a:r>
            <a:r>
              <a:rPr sz="1400" spc="-5" dirty="0">
                <a:solidFill>
                  <a:srgbClr val="595959"/>
                </a:solidFill>
                <a:latin typeface="Arial"/>
                <a:cs typeface="Arial"/>
              </a:rPr>
              <a:t>process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No logs inside</a:t>
            </a:r>
            <a:r>
              <a:rPr sz="1400" spc="-20" dirty="0">
                <a:solidFill>
                  <a:srgbClr val="595959"/>
                </a:solidFill>
                <a:latin typeface="Arial"/>
                <a:cs typeface="Arial"/>
              </a:rPr>
              <a:t> </a:t>
            </a:r>
            <a:r>
              <a:rPr sz="1400" dirty="0">
                <a:solidFill>
                  <a:srgbClr val="595959"/>
                </a:solidFill>
                <a:latin typeface="Arial"/>
                <a:cs typeface="Arial"/>
              </a:rPr>
              <a:t>container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No IP address for</a:t>
            </a:r>
            <a:r>
              <a:rPr sz="1400" spc="-25" dirty="0">
                <a:solidFill>
                  <a:srgbClr val="595959"/>
                </a:solidFill>
                <a:latin typeface="Arial"/>
                <a:cs typeface="Arial"/>
              </a:rPr>
              <a:t> </a:t>
            </a:r>
            <a:r>
              <a:rPr sz="1400" dirty="0">
                <a:solidFill>
                  <a:srgbClr val="595959"/>
                </a:solidFill>
                <a:latin typeface="Arial"/>
                <a:cs typeface="Arial"/>
              </a:rPr>
              <a:t>container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Small</a:t>
            </a:r>
            <a:r>
              <a:rPr sz="1400" spc="-10" dirty="0">
                <a:solidFill>
                  <a:srgbClr val="595959"/>
                </a:solidFill>
                <a:latin typeface="Arial"/>
                <a:cs typeface="Arial"/>
              </a:rPr>
              <a:t> </a:t>
            </a:r>
            <a:r>
              <a:rPr sz="1400" spc="-5" dirty="0">
                <a:solidFill>
                  <a:srgbClr val="595959"/>
                </a:solidFill>
                <a:latin typeface="Arial"/>
                <a:cs typeface="Arial"/>
              </a:rPr>
              <a:t>images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Use Dockerfile or</a:t>
            </a:r>
            <a:r>
              <a:rPr sz="1400" spc="-20" dirty="0">
                <a:solidFill>
                  <a:srgbClr val="595959"/>
                </a:solidFill>
                <a:latin typeface="Arial"/>
                <a:cs typeface="Arial"/>
              </a:rPr>
              <a:t> </a:t>
            </a:r>
            <a:r>
              <a:rPr sz="1400" spc="-5" dirty="0">
                <a:solidFill>
                  <a:srgbClr val="595959"/>
                </a:solidFill>
                <a:latin typeface="Arial"/>
                <a:cs typeface="Arial"/>
              </a:rPr>
              <a:t>Packer</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NO </a:t>
            </a:r>
            <a:r>
              <a:rPr sz="1400" dirty="0">
                <a:solidFill>
                  <a:srgbClr val="595959"/>
                </a:solidFill>
                <a:latin typeface="Arial"/>
                <a:cs typeface="Arial"/>
              </a:rPr>
              <a:t>security credentials </a:t>
            </a:r>
            <a:r>
              <a:rPr sz="1400" spc="-5" dirty="0">
                <a:solidFill>
                  <a:srgbClr val="595959"/>
                </a:solidFill>
                <a:latin typeface="Arial"/>
                <a:cs typeface="Arial"/>
              </a:rPr>
              <a:t>in</a:t>
            </a:r>
            <a:r>
              <a:rPr sz="1400" spc="-70" dirty="0">
                <a:solidFill>
                  <a:srgbClr val="595959"/>
                </a:solidFill>
                <a:latin typeface="Arial"/>
                <a:cs typeface="Arial"/>
              </a:rPr>
              <a:t> </a:t>
            </a:r>
            <a:r>
              <a:rPr sz="1400" dirty="0">
                <a:solidFill>
                  <a:srgbClr val="595959"/>
                </a:solidFill>
                <a:latin typeface="Arial"/>
                <a:cs typeface="Arial"/>
              </a:rPr>
              <a:t>container</a:t>
            </a:r>
            <a:endParaRPr sz="1400">
              <a:latin typeface="Arial"/>
              <a:cs typeface="Arial"/>
            </a:endParaRPr>
          </a:p>
          <a:p>
            <a:pPr marL="348615" indent="-336550">
              <a:lnSpc>
                <a:spcPct val="100000"/>
              </a:lnSpc>
              <a:spcBef>
                <a:spcPts val="270"/>
              </a:spcBef>
              <a:buChar char="●"/>
              <a:tabLst>
                <a:tab pos="347980" algn="l"/>
                <a:tab pos="349250" algn="l"/>
              </a:tabLst>
            </a:pPr>
            <a:r>
              <a:rPr sz="1400" dirty="0">
                <a:solidFill>
                  <a:srgbClr val="595959"/>
                </a:solidFill>
                <a:latin typeface="Arial"/>
                <a:cs typeface="Arial"/>
              </a:rPr>
              <a:t>… </a:t>
            </a:r>
            <a:r>
              <a:rPr sz="1400" spc="-5" dirty="0">
                <a:solidFill>
                  <a:srgbClr val="595959"/>
                </a:solidFill>
                <a:latin typeface="Arial"/>
                <a:cs typeface="Arial"/>
              </a:rPr>
              <a:t>but put </a:t>
            </a:r>
            <a:r>
              <a:rPr sz="1400" dirty="0">
                <a:solidFill>
                  <a:srgbClr val="595959"/>
                </a:solidFill>
                <a:latin typeface="Arial"/>
                <a:cs typeface="Arial"/>
              </a:rPr>
              <a:t>your code </a:t>
            </a:r>
            <a:r>
              <a:rPr sz="1400" spc="-5" dirty="0">
                <a:solidFill>
                  <a:srgbClr val="595959"/>
                </a:solidFill>
                <a:latin typeface="Arial"/>
                <a:cs typeface="Arial"/>
              </a:rPr>
              <a:t>in</a:t>
            </a:r>
            <a:r>
              <a:rPr sz="1400" spc="-45" dirty="0">
                <a:solidFill>
                  <a:srgbClr val="595959"/>
                </a:solidFill>
                <a:latin typeface="Arial"/>
                <a:cs typeface="Arial"/>
              </a:rPr>
              <a:t> </a:t>
            </a:r>
            <a:r>
              <a:rPr sz="1400" spc="-5" dirty="0">
                <a:solidFill>
                  <a:srgbClr val="595959"/>
                </a:solidFill>
                <a:latin typeface="Arial"/>
                <a:cs typeface="Arial"/>
              </a:rPr>
              <a:t>there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Don’t use </a:t>
            </a:r>
            <a:r>
              <a:rPr sz="1400" dirty="0">
                <a:solidFill>
                  <a:srgbClr val="595959"/>
                </a:solidFill>
                <a:latin typeface="Arial"/>
                <a:cs typeface="Arial"/>
              </a:rPr>
              <a:t>“latest”</a:t>
            </a:r>
            <a:r>
              <a:rPr sz="1400" spc="-15" dirty="0">
                <a:solidFill>
                  <a:srgbClr val="595959"/>
                </a:solidFill>
                <a:latin typeface="Arial"/>
                <a:cs typeface="Arial"/>
              </a:rPr>
              <a:t> </a:t>
            </a:r>
            <a:r>
              <a:rPr sz="1400" spc="-5" dirty="0">
                <a:solidFill>
                  <a:srgbClr val="595959"/>
                </a:solidFill>
                <a:latin typeface="Arial"/>
                <a:cs typeface="Arial"/>
              </a:rPr>
              <a:t>tag</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Don’t </a:t>
            </a:r>
            <a:r>
              <a:rPr sz="1400" dirty="0">
                <a:solidFill>
                  <a:srgbClr val="595959"/>
                </a:solidFill>
                <a:latin typeface="Arial"/>
                <a:cs typeface="Arial"/>
              </a:rPr>
              <a:t>run </a:t>
            </a:r>
            <a:r>
              <a:rPr sz="1400" spc="-5" dirty="0">
                <a:solidFill>
                  <a:srgbClr val="595959"/>
                </a:solidFill>
                <a:latin typeface="Arial"/>
                <a:cs typeface="Arial"/>
              </a:rPr>
              <a:t>as </a:t>
            </a:r>
            <a:r>
              <a:rPr sz="1400" dirty="0">
                <a:solidFill>
                  <a:srgbClr val="595959"/>
                </a:solidFill>
                <a:latin typeface="Arial"/>
                <a:cs typeface="Arial"/>
              </a:rPr>
              <a:t>root</a:t>
            </a:r>
            <a:r>
              <a:rPr sz="1400" spc="-25" dirty="0">
                <a:solidFill>
                  <a:srgbClr val="595959"/>
                </a:solidFill>
                <a:latin typeface="Arial"/>
                <a:cs typeface="Arial"/>
              </a:rPr>
              <a:t> </a:t>
            </a:r>
            <a:r>
              <a:rPr sz="1400" spc="-5" dirty="0">
                <a:solidFill>
                  <a:srgbClr val="595959"/>
                </a:solidFill>
                <a:latin typeface="Arial"/>
                <a:cs typeface="Arial"/>
              </a:rPr>
              <a:t>user</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Stateless </a:t>
            </a:r>
            <a:r>
              <a:rPr sz="1400" dirty="0">
                <a:solidFill>
                  <a:srgbClr val="595959"/>
                </a:solidFill>
                <a:latin typeface="Arial"/>
                <a:cs typeface="Arial"/>
              </a:rPr>
              <a:t>services - </a:t>
            </a:r>
            <a:r>
              <a:rPr sz="1400" spc="-5" dirty="0">
                <a:solidFill>
                  <a:srgbClr val="595959"/>
                </a:solidFill>
                <a:latin typeface="Arial"/>
                <a:cs typeface="Arial"/>
              </a:rPr>
              <a:t>no</a:t>
            </a:r>
            <a:r>
              <a:rPr sz="1400" spc="-100" dirty="0">
                <a:solidFill>
                  <a:srgbClr val="595959"/>
                </a:solidFill>
                <a:latin typeface="Arial"/>
                <a:cs typeface="Arial"/>
              </a:rPr>
              <a:t> </a:t>
            </a:r>
            <a:r>
              <a:rPr sz="1400" spc="-5" dirty="0">
                <a:solidFill>
                  <a:srgbClr val="595959"/>
                </a:solidFill>
                <a:latin typeface="Arial"/>
                <a:cs typeface="Arial"/>
              </a:rPr>
              <a:t>dependencies  across</a:t>
            </a:r>
            <a:r>
              <a:rPr sz="1400" spc="-10" dirty="0">
                <a:solidFill>
                  <a:srgbClr val="595959"/>
                </a:solidFill>
                <a:latin typeface="Arial"/>
                <a:cs typeface="Arial"/>
              </a:rPr>
              <a:t> </a:t>
            </a:r>
            <a:r>
              <a:rPr sz="1400" dirty="0">
                <a:solidFill>
                  <a:srgbClr val="595959"/>
                </a:solidFill>
                <a:latin typeface="Arial"/>
                <a:cs typeface="Arial"/>
              </a:rPr>
              <a:t>containers</a:t>
            </a:r>
            <a:endParaRPr sz="14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4" y="503825"/>
            <a:ext cx="755650"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Arial"/>
                <a:cs typeface="Arial"/>
              </a:rPr>
              <a:t>ECS</a:t>
            </a:r>
            <a:endParaRPr sz="2800">
              <a:latin typeface="Arial"/>
              <a:cs typeface="Arial"/>
            </a:endParaRPr>
          </a:p>
        </p:txBody>
      </p:sp>
      <p:sp>
        <p:nvSpPr>
          <p:cNvPr id="3" name="object 3"/>
          <p:cNvSpPr txBox="1"/>
          <p:nvPr/>
        </p:nvSpPr>
        <p:spPr>
          <a:xfrm>
            <a:off x="505992" y="1184098"/>
            <a:ext cx="3628390" cy="27495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Cluster </a:t>
            </a:r>
            <a:r>
              <a:rPr sz="1400" dirty="0">
                <a:solidFill>
                  <a:srgbClr val="595959"/>
                </a:solidFill>
                <a:latin typeface="Arial"/>
                <a:cs typeface="Arial"/>
              </a:rPr>
              <a:t>managing containers </a:t>
            </a:r>
            <a:r>
              <a:rPr sz="1400" spc="-5" dirty="0">
                <a:solidFill>
                  <a:srgbClr val="595959"/>
                </a:solidFill>
                <a:latin typeface="Arial"/>
                <a:cs typeface="Arial"/>
              </a:rPr>
              <a:t>for</a:t>
            </a:r>
            <a:r>
              <a:rPr sz="1400" spc="-45" dirty="0">
                <a:solidFill>
                  <a:srgbClr val="595959"/>
                </a:solidFill>
                <a:latin typeface="Arial"/>
                <a:cs typeface="Arial"/>
              </a:rPr>
              <a:t> </a:t>
            </a:r>
            <a:r>
              <a:rPr sz="1400" dirty="0">
                <a:solidFill>
                  <a:srgbClr val="595959"/>
                </a:solidFill>
                <a:latin typeface="Arial"/>
                <a:cs typeface="Arial"/>
              </a:rPr>
              <a:t>you</a:t>
            </a:r>
            <a:endParaRPr sz="1400">
              <a:latin typeface="Arial"/>
              <a:cs typeface="Arial"/>
            </a:endParaRPr>
          </a:p>
          <a:p>
            <a:pPr marL="348615" indent="-336550">
              <a:lnSpc>
                <a:spcPct val="100000"/>
              </a:lnSpc>
              <a:spcBef>
                <a:spcPts val="270"/>
              </a:spcBef>
              <a:buChar char="●"/>
              <a:tabLst>
                <a:tab pos="347980" algn="l"/>
                <a:tab pos="349250" algn="l"/>
              </a:tabLst>
            </a:pPr>
            <a:r>
              <a:rPr sz="1400" dirty="0">
                <a:solidFill>
                  <a:srgbClr val="595959"/>
                </a:solidFill>
                <a:latin typeface="Arial"/>
                <a:cs typeface="Arial"/>
              </a:rPr>
              <a:t>vCPU </a:t>
            </a:r>
            <a:r>
              <a:rPr sz="1400" spc="-5" dirty="0">
                <a:solidFill>
                  <a:srgbClr val="595959"/>
                </a:solidFill>
                <a:latin typeface="Arial"/>
                <a:cs typeface="Arial"/>
              </a:rPr>
              <a:t>and </a:t>
            </a:r>
            <a:r>
              <a:rPr sz="1400" dirty="0">
                <a:solidFill>
                  <a:srgbClr val="595959"/>
                </a:solidFill>
                <a:latin typeface="Arial"/>
                <a:cs typeface="Arial"/>
              </a:rPr>
              <a:t>memory</a:t>
            </a:r>
            <a:r>
              <a:rPr sz="1400" spc="-25" dirty="0">
                <a:solidFill>
                  <a:srgbClr val="595959"/>
                </a:solidFill>
                <a:latin typeface="Arial"/>
                <a:cs typeface="Arial"/>
              </a:rPr>
              <a:t> </a:t>
            </a:r>
            <a:r>
              <a:rPr sz="1400" dirty="0">
                <a:solidFill>
                  <a:srgbClr val="595959"/>
                </a:solidFill>
                <a:latin typeface="Arial"/>
                <a:cs typeface="Arial"/>
              </a:rPr>
              <a:t>reservation</a:t>
            </a:r>
            <a:endParaRPr sz="1400">
              <a:latin typeface="Arial"/>
              <a:cs typeface="Arial"/>
            </a:endParaRPr>
          </a:p>
          <a:p>
            <a:pPr marL="348615" marR="274320" indent="-336550">
              <a:lnSpc>
                <a:spcPct val="116100"/>
              </a:lnSpc>
              <a:buChar char="●"/>
              <a:tabLst>
                <a:tab pos="347980" algn="l"/>
                <a:tab pos="349250" algn="l"/>
              </a:tabLst>
            </a:pPr>
            <a:r>
              <a:rPr sz="1400" dirty="0">
                <a:solidFill>
                  <a:srgbClr val="595959"/>
                </a:solidFill>
                <a:latin typeface="Arial"/>
                <a:cs typeface="Arial"/>
              </a:rPr>
              <a:t>More complex scaling (dockers +</a:t>
            </a:r>
            <a:r>
              <a:rPr sz="1400" spc="-125" dirty="0">
                <a:solidFill>
                  <a:srgbClr val="595959"/>
                </a:solidFill>
                <a:latin typeface="Arial"/>
                <a:cs typeface="Arial"/>
              </a:rPr>
              <a:t> </a:t>
            </a:r>
            <a:r>
              <a:rPr sz="1400" spc="-5" dirty="0">
                <a:solidFill>
                  <a:srgbClr val="595959"/>
                </a:solidFill>
                <a:latin typeface="Arial"/>
                <a:cs typeface="Arial"/>
              </a:rPr>
              <a:t>EC2  instances)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Generates higher </a:t>
            </a:r>
            <a:r>
              <a:rPr sz="1400" dirty="0">
                <a:solidFill>
                  <a:srgbClr val="595959"/>
                </a:solidFill>
                <a:latin typeface="Arial"/>
                <a:cs typeface="Arial"/>
              </a:rPr>
              <a:t>costs </a:t>
            </a:r>
            <a:r>
              <a:rPr sz="1400" spc="-5" dirty="0">
                <a:solidFill>
                  <a:srgbClr val="595959"/>
                </a:solidFill>
                <a:latin typeface="Arial"/>
                <a:cs typeface="Arial"/>
              </a:rPr>
              <a:t>if used</a:t>
            </a:r>
            <a:r>
              <a:rPr sz="1400" spc="-85" dirty="0">
                <a:solidFill>
                  <a:srgbClr val="595959"/>
                </a:solidFill>
                <a:latin typeface="Arial"/>
                <a:cs typeface="Arial"/>
              </a:rPr>
              <a:t> </a:t>
            </a:r>
            <a:r>
              <a:rPr sz="1400" spc="-5" dirty="0">
                <a:solidFill>
                  <a:srgbClr val="595959"/>
                </a:solidFill>
                <a:latin typeface="Arial"/>
                <a:cs typeface="Arial"/>
              </a:rPr>
              <a:t>incorrectly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Restarts </a:t>
            </a:r>
            <a:r>
              <a:rPr sz="1400" dirty="0">
                <a:solidFill>
                  <a:srgbClr val="595959"/>
                </a:solidFill>
                <a:latin typeface="Arial"/>
                <a:cs typeface="Arial"/>
              </a:rPr>
              <a:t>services </a:t>
            </a:r>
            <a:r>
              <a:rPr sz="1400" spc="-5" dirty="0">
                <a:solidFill>
                  <a:srgbClr val="595959"/>
                </a:solidFill>
                <a:latin typeface="Arial"/>
                <a:cs typeface="Arial"/>
              </a:rPr>
              <a:t>for</a:t>
            </a:r>
            <a:r>
              <a:rPr sz="1400" spc="-20" dirty="0">
                <a:solidFill>
                  <a:srgbClr val="595959"/>
                </a:solidFill>
                <a:latin typeface="Arial"/>
                <a:cs typeface="Arial"/>
              </a:rPr>
              <a:t> </a:t>
            </a:r>
            <a:r>
              <a:rPr sz="1400" dirty="0">
                <a:solidFill>
                  <a:srgbClr val="595959"/>
                </a:solidFill>
                <a:latin typeface="Arial"/>
                <a:cs typeface="Arial"/>
              </a:rPr>
              <a:t>you</a:t>
            </a:r>
            <a:endParaRPr sz="1400">
              <a:latin typeface="Arial"/>
              <a:cs typeface="Arial"/>
            </a:endParaRPr>
          </a:p>
          <a:p>
            <a:pPr marL="348615" marR="293370" indent="-336550">
              <a:lnSpc>
                <a:spcPct val="116100"/>
              </a:lnSpc>
              <a:buChar char="●"/>
              <a:tabLst>
                <a:tab pos="347980" algn="l"/>
                <a:tab pos="349250" algn="l"/>
              </a:tabLst>
            </a:pPr>
            <a:r>
              <a:rPr sz="1400" spc="-5" dirty="0">
                <a:solidFill>
                  <a:srgbClr val="595959"/>
                </a:solidFill>
                <a:latin typeface="Arial"/>
                <a:cs typeface="Arial"/>
              </a:rPr>
              <a:t>Also </a:t>
            </a:r>
            <a:r>
              <a:rPr sz="1400" dirty="0">
                <a:solidFill>
                  <a:srgbClr val="595959"/>
                </a:solidFill>
                <a:latin typeface="Arial"/>
                <a:cs typeface="Arial"/>
              </a:rPr>
              <a:t>kills, </a:t>
            </a:r>
            <a:r>
              <a:rPr sz="1400" spc="-5" dirty="0">
                <a:solidFill>
                  <a:srgbClr val="595959"/>
                </a:solidFill>
                <a:latin typeface="Arial"/>
                <a:cs typeface="Arial"/>
              </a:rPr>
              <a:t>if </a:t>
            </a:r>
            <a:r>
              <a:rPr sz="1400" dirty="0">
                <a:solidFill>
                  <a:srgbClr val="595959"/>
                </a:solidFill>
                <a:latin typeface="Arial"/>
                <a:cs typeface="Arial"/>
              </a:rPr>
              <a:t>service </a:t>
            </a:r>
            <a:r>
              <a:rPr sz="1400" spc="-5" dirty="0">
                <a:solidFill>
                  <a:srgbClr val="595959"/>
                </a:solidFill>
                <a:latin typeface="Arial"/>
                <a:cs typeface="Arial"/>
              </a:rPr>
              <a:t>is trying to use</a:t>
            </a:r>
            <a:r>
              <a:rPr sz="1400" spc="-85" dirty="0">
                <a:solidFill>
                  <a:srgbClr val="595959"/>
                </a:solidFill>
                <a:latin typeface="Arial"/>
                <a:cs typeface="Arial"/>
              </a:rPr>
              <a:t> </a:t>
            </a:r>
            <a:r>
              <a:rPr sz="1400" spc="-5" dirty="0">
                <a:solidFill>
                  <a:srgbClr val="595959"/>
                </a:solidFill>
                <a:latin typeface="Arial"/>
                <a:cs typeface="Arial"/>
              </a:rPr>
              <a:t>too  </a:t>
            </a:r>
            <a:r>
              <a:rPr sz="1400" dirty="0">
                <a:solidFill>
                  <a:srgbClr val="595959"/>
                </a:solidFill>
                <a:latin typeface="Arial"/>
                <a:cs typeface="Arial"/>
              </a:rPr>
              <a:t>much</a:t>
            </a:r>
            <a:r>
              <a:rPr sz="1400" spc="-10" dirty="0">
                <a:solidFill>
                  <a:srgbClr val="595959"/>
                </a:solidFill>
                <a:latin typeface="Arial"/>
                <a:cs typeface="Arial"/>
              </a:rPr>
              <a:t> </a:t>
            </a:r>
            <a:r>
              <a:rPr sz="1400" dirty="0">
                <a:solidFill>
                  <a:srgbClr val="595959"/>
                </a:solidFill>
                <a:latin typeface="Arial"/>
                <a:cs typeface="Arial"/>
              </a:rPr>
              <a:t>resources</a:t>
            </a:r>
            <a:endParaRPr sz="1400">
              <a:latin typeface="Arial"/>
              <a:cs typeface="Arial"/>
            </a:endParaRPr>
          </a:p>
          <a:p>
            <a:pPr marL="348615" marR="467359" indent="-336550">
              <a:lnSpc>
                <a:spcPct val="116100"/>
              </a:lnSpc>
              <a:buChar char="●"/>
              <a:tabLst>
                <a:tab pos="347980" algn="l"/>
                <a:tab pos="349250" algn="l"/>
              </a:tabLst>
            </a:pPr>
            <a:r>
              <a:rPr sz="1400" spc="-5" dirty="0">
                <a:solidFill>
                  <a:srgbClr val="595959"/>
                </a:solidFill>
                <a:latin typeface="Arial"/>
                <a:cs typeface="Arial"/>
              </a:rPr>
              <a:t>You </a:t>
            </a:r>
            <a:r>
              <a:rPr sz="1400" dirty="0">
                <a:solidFill>
                  <a:srgbClr val="595959"/>
                </a:solidFill>
                <a:latin typeface="Arial"/>
                <a:cs typeface="Arial"/>
              </a:rPr>
              <a:t>still </a:t>
            </a:r>
            <a:r>
              <a:rPr sz="1400" spc="-5" dirty="0">
                <a:solidFill>
                  <a:srgbClr val="595959"/>
                </a:solidFill>
                <a:latin typeface="Arial"/>
                <a:cs typeface="Arial"/>
              </a:rPr>
              <a:t>need to </a:t>
            </a:r>
            <a:r>
              <a:rPr sz="1400" dirty="0">
                <a:solidFill>
                  <a:srgbClr val="595959"/>
                </a:solidFill>
                <a:latin typeface="Arial"/>
                <a:cs typeface="Arial"/>
              </a:rPr>
              <a:t>manage your </a:t>
            </a:r>
            <a:r>
              <a:rPr sz="1400" spc="-5" dirty="0">
                <a:solidFill>
                  <a:srgbClr val="595959"/>
                </a:solidFill>
                <a:latin typeface="Arial"/>
                <a:cs typeface="Arial"/>
              </a:rPr>
              <a:t>EC2  instances inside the </a:t>
            </a:r>
            <a:r>
              <a:rPr sz="1400" dirty="0">
                <a:solidFill>
                  <a:srgbClr val="595959"/>
                </a:solidFill>
                <a:latin typeface="Arial"/>
                <a:cs typeface="Arial"/>
              </a:rPr>
              <a:t>cluster</a:t>
            </a:r>
            <a:r>
              <a:rPr sz="1400" spc="-90" dirty="0">
                <a:solidFill>
                  <a:srgbClr val="595959"/>
                </a:solidFill>
                <a:latin typeface="Arial"/>
                <a:cs typeface="Arial"/>
              </a:rPr>
              <a:t> </a:t>
            </a:r>
            <a:r>
              <a:rPr sz="1400" dirty="0">
                <a:solidFill>
                  <a:srgbClr val="595959"/>
                </a:solidFill>
                <a:latin typeface="Arial"/>
                <a:cs typeface="Arial"/>
              </a:rPr>
              <a:t>(system  </a:t>
            </a:r>
            <a:r>
              <a:rPr sz="1400" spc="-5" dirty="0">
                <a:solidFill>
                  <a:srgbClr val="595959"/>
                </a:solidFill>
                <a:latin typeface="Arial"/>
                <a:cs typeface="Arial"/>
              </a:rPr>
              <a:t>updates, agent</a:t>
            </a:r>
            <a:r>
              <a:rPr sz="1400" spc="-15" dirty="0">
                <a:solidFill>
                  <a:srgbClr val="595959"/>
                </a:solidFill>
                <a:latin typeface="Arial"/>
                <a:cs typeface="Arial"/>
              </a:rPr>
              <a:t> </a:t>
            </a:r>
            <a:r>
              <a:rPr sz="1400" spc="-5" dirty="0">
                <a:solidFill>
                  <a:srgbClr val="595959"/>
                </a:solidFill>
                <a:latin typeface="Arial"/>
                <a:cs typeface="Arial"/>
              </a:rPr>
              <a:t>updates)</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243580" cy="452120"/>
          </a:xfrm>
          <a:prstGeom prst="rect">
            <a:avLst/>
          </a:prstGeom>
        </p:spPr>
        <p:txBody>
          <a:bodyPr vert="horz" wrap="square" lIns="0" tIns="12700" rIns="0" bIns="0" rtlCol="0">
            <a:spAutoFit/>
          </a:bodyPr>
          <a:lstStyle/>
          <a:p>
            <a:pPr marL="12700">
              <a:lnSpc>
                <a:spcPct val="100000"/>
              </a:lnSpc>
              <a:spcBef>
                <a:spcPts val="100"/>
              </a:spcBef>
            </a:pPr>
            <a:r>
              <a:rPr sz="2800" spc="-5" dirty="0"/>
              <a:t>IAM </a:t>
            </a:r>
            <a:r>
              <a:rPr sz="2800" dirty="0"/>
              <a:t>- </a:t>
            </a:r>
            <a:r>
              <a:rPr sz="2800" spc="-5" dirty="0"/>
              <a:t>access</a:t>
            </a:r>
            <a:r>
              <a:rPr sz="2800" spc="-105" dirty="0"/>
              <a:t> </a:t>
            </a:r>
            <a:r>
              <a:rPr sz="2800" dirty="0"/>
              <a:t>control</a:t>
            </a:r>
            <a:endParaRPr sz="2800"/>
          </a:p>
        </p:txBody>
      </p:sp>
      <p:sp>
        <p:nvSpPr>
          <p:cNvPr id="3" name="object 3"/>
          <p:cNvSpPr txBox="1"/>
          <p:nvPr/>
        </p:nvSpPr>
        <p:spPr>
          <a:xfrm>
            <a:off x="384724" y="1218387"/>
            <a:ext cx="73596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Identities</a:t>
            </a:r>
            <a:endParaRPr sz="1400">
              <a:latin typeface="Arial"/>
              <a:cs typeface="Arial"/>
            </a:endParaRPr>
          </a:p>
        </p:txBody>
      </p:sp>
      <p:sp>
        <p:nvSpPr>
          <p:cNvPr id="4" name="object 4"/>
          <p:cNvSpPr txBox="1"/>
          <p:nvPr/>
        </p:nvSpPr>
        <p:spPr>
          <a:xfrm>
            <a:off x="505992" y="1631771"/>
            <a:ext cx="1210945" cy="10160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Users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Groups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Roles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Resources</a:t>
            </a:r>
            <a:endParaRPr sz="1400">
              <a:latin typeface="Arial"/>
              <a:cs typeface="Arial"/>
            </a:endParaRPr>
          </a:p>
        </p:txBody>
      </p:sp>
      <p:sp>
        <p:nvSpPr>
          <p:cNvPr id="5" name="object 5"/>
          <p:cNvSpPr txBox="1"/>
          <p:nvPr/>
        </p:nvSpPr>
        <p:spPr>
          <a:xfrm>
            <a:off x="384724" y="2815494"/>
            <a:ext cx="3514725" cy="708025"/>
          </a:xfrm>
          <a:prstGeom prst="rect">
            <a:avLst/>
          </a:prstGeom>
        </p:spPr>
        <p:txBody>
          <a:bodyPr vert="horz" wrap="square" lIns="0" tIns="20320" rIns="0" bIns="0" rtlCol="0">
            <a:spAutoFit/>
          </a:bodyPr>
          <a:lstStyle/>
          <a:p>
            <a:pPr marL="12700" marR="5080">
              <a:lnSpc>
                <a:spcPct val="115599"/>
              </a:lnSpc>
              <a:spcBef>
                <a:spcPts val="160"/>
              </a:spcBef>
            </a:pPr>
            <a:r>
              <a:rPr sz="1400" spc="-5" dirty="0">
                <a:solidFill>
                  <a:srgbClr val="595959"/>
                </a:solidFill>
                <a:latin typeface="Arial"/>
                <a:cs typeface="Arial"/>
              </a:rPr>
              <a:t>IAM Policy Generator:  </a:t>
            </a:r>
            <a:r>
              <a:rPr sz="1200" u="heavy" spc="-5" dirty="0">
                <a:solidFill>
                  <a:srgbClr val="0097A7"/>
                </a:solidFill>
                <a:uFill>
                  <a:solidFill>
                    <a:srgbClr val="0097A7"/>
                  </a:solidFill>
                </a:uFill>
                <a:latin typeface="Arial"/>
                <a:cs typeface="Arial"/>
                <a:hlinkClick r:id="rId2"/>
              </a:rPr>
              <a:t>https://awspolicygen.s3.amazonaws.com/policygen. </a:t>
            </a:r>
            <a:r>
              <a:rPr sz="1200" spc="-5" dirty="0">
                <a:solidFill>
                  <a:srgbClr val="0097A7"/>
                </a:solidFill>
                <a:latin typeface="Arial"/>
                <a:cs typeface="Arial"/>
              </a:rPr>
              <a:t> </a:t>
            </a:r>
            <a:r>
              <a:rPr sz="1200" u="heavy" spc="-5" dirty="0">
                <a:solidFill>
                  <a:srgbClr val="0097A7"/>
                </a:solidFill>
                <a:uFill>
                  <a:solidFill>
                    <a:srgbClr val="0097A7"/>
                  </a:solidFill>
                </a:uFill>
                <a:latin typeface="Arial"/>
                <a:cs typeface="Arial"/>
                <a:hlinkClick r:id="rId2"/>
              </a:rPr>
              <a:t>html</a:t>
            </a:r>
            <a:endParaRPr sz="1200">
              <a:latin typeface="Arial"/>
              <a:cs typeface="Arial"/>
            </a:endParaRPr>
          </a:p>
        </p:txBody>
      </p:sp>
      <p:sp>
        <p:nvSpPr>
          <p:cNvPr id="6" name="object 6"/>
          <p:cNvSpPr txBox="1"/>
          <p:nvPr/>
        </p:nvSpPr>
        <p:spPr>
          <a:xfrm>
            <a:off x="3894866" y="1219403"/>
            <a:ext cx="42290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95959"/>
                </a:solidFill>
                <a:latin typeface="Arial"/>
                <a:cs typeface="Arial"/>
              </a:rPr>
              <a:t>ARNs</a:t>
            </a:r>
            <a:endParaRPr sz="1200">
              <a:latin typeface="Arial"/>
              <a:cs typeface="Arial"/>
            </a:endParaRPr>
          </a:p>
        </p:txBody>
      </p:sp>
      <p:sp>
        <p:nvSpPr>
          <p:cNvPr id="7" name="object 7"/>
          <p:cNvSpPr txBox="1"/>
          <p:nvPr/>
        </p:nvSpPr>
        <p:spPr>
          <a:xfrm>
            <a:off x="4031415" y="1602308"/>
            <a:ext cx="4716145" cy="1282700"/>
          </a:xfrm>
          <a:prstGeom prst="rect">
            <a:avLst/>
          </a:prstGeom>
        </p:spPr>
        <p:txBody>
          <a:bodyPr vert="horz" wrap="square" lIns="0" tIns="39369" rIns="0" bIns="0" rtlCol="0">
            <a:spAutoFit/>
          </a:bodyPr>
          <a:lstStyle/>
          <a:p>
            <a:pPr marL="332740" indent="-320675">
              <a:lnSpc>
                <a:spcPct val="100000"/>
              </a:lnSpc>
              <a:spcBef>
                <a:spcPts val="309"/>
              </a:spcBef>
              <a:buChar char="●"/>
              <a:tabLst>
                <a:tab pos="332740" algn="l"/>
                <a:tab pos="333375" algn="l"/>
              </a:tabLst>
            </a:pPr>
            <a:r>
              <a:rPr sz="1200" spc="-5" dirty="0">
                <a:solidFill>
                  <a:srgbClr val="595959"/>
                </a:solidFill>
                <a:latin typeface="Arial"/>
                <a:cs typeface="Arial"/>
              </a:rPr>
              <a:t>arn:aws:iam::account-ID-without-hyphens:user/Richard</a:t>
            </a:r>
            <a:endParaRPr sz="1200">
              <a:latin typeface="Arial"/>
              <a:cs typeface="Arial"/>
            </a:endParaRPr>
          </a:p>
          <a:p>
            <a:pPr marL="332740" indent="-320675">
              <a:lnSpc>
                <a:spcPct val="100000"/>
              </a:lnSpc>
              <a:spcBef>
                <a:spcPts val="209"/>
              </a:spcBef>
              <a:buChar char="●"/>
              <a:tabLst>
                <a:tab pos="332740" algn="l"/>
                <a:tab pos="333375" algn="l"/>
              </a:tabLst>
            </a:pPr>
            <a:r>
              <a:rPr sz="1200" spc="-5" dirty="0">
                <a:solidFill>
                  <a:srgbClr val="595959"/>
                </a:solidFill>
                <a:latin typeface="Arial"/>
                <a:cs typeface="Arial"/>
              </a:rPr>
              <a:t>arn:aws:s3:::my_corporate_bucket/exampleobject.png</a:t>
            </a:r>
            <a:endParaRPr sz="1200">
              <a:latin typeface="Arial"/>
              <a:cs typeface="Arial"/>
            </a:endParaRPr>
          </a:p>
          <a:p>
            <a:pPr marL="332740" indent="-320675">
              <a:lnSpc>
                <a:spcPct val="100000"/>
              </a:lnSpc>
              <a:spcBef>
                <a:spcPts val="209"/>
              </a:spcBef>
              <a:buChar char="●"/>
              <a:tabLst>
                <a:tab pos="332740" algn="l"/>
                <a:tab pos="333375" algn="l"/>
              </a:tabLst>
            </a:pPr>
            <a:r>
              <a:rPr sz="1200" spc="-5" dirty="0">
                <a:solidFill>
                  <a:srgbClr val="595959"/>
                </a:solidFill>
                <a:latin typeface="Arial"/>
                <a:cs typeface="Arial"/>
              </a:rPr>
              <a:t>arn:aws:iam::aws:policy/ReadOnlyAccess</a:t>
            </a:r>
            <a:endParaRPr sz="1200">
              <a:latin typeface="Arial"/>
              <a:cs typeface="Arial"/>
            </a:endParaRPr>
          </a:p>
          <a:p>
            <a:pPr marL="332740" marR="5080" indent="-320675">
              <a:lnSpc>
                <a:spcPct val="114599"/>
              </a:lnSpc>
              <a:buChar char="●"/>
              <a:tabLst>
                <a:tab pos="332740" algn="l"/>
                <a:tab pos="333375" algn="l"/>
              </a:tabLst>
            </a:pPr>
            <a:r>
              <a:rPr sz="1200" spc="-5" dirty="0">
                <a:solidFill>
                  <a:srgbClr val="595959"/>
                </a:solidFill>
                <a:latin typeface="Arial"/>
                <a:cs typeface="Arial"/>
              </a:rPr>
              <a:t>arn:aws:autoscaling:region:account-id:scalingPolicy:policyid:auto  ScalingGroupName/groupfriendlyname:policyName/policyfriendl  </a:t>
            </a:r>
            <a:r>
              <a:rPr sz="1200" dirty="0">
                <a:solidFill>
                  <a:srgbClr val="595959"/>
                </a:solidFill>
                <a:latin typeface="Arial"/>
                <a:cs typeface="Arial"/>
              </a:rPr>
              <a:t>yname</a:t>
            </a:r>
            <a:endParaRPr sz="1200">
              <a:latin typeface="Arial"/>
              <a:cs typeface="Arial"/>
            </a:endParaRPr>
          </a:p>
        </p:txBody>
      </p:sp>
      <p:sp>
        <p:nvSpPr>
          <p:cNvPr id="8" name="object 8"/>
          <p:cNvSpPr txBox="1"/>
          <p:nvPr/>
        </p:nvSpPr>
        <p:spPr>
          <a:xfrm>
            <a:off x="4031415" y="3469204"/>
            <a:ext cx="4445000" cy="444500"/>
          </a:xfrm>
          <a:prstGeom prst="rect">
            <a:avLst/>
          </a:prstGeom>
        </p:spPr>
        <p:txBody>
          <a:bodyPr vert="horz" wrap="square" lIns="0" tIns="39369" rIns="0" bIns="0" rtlCol="0">
            <a:spAutoFit/>
          </a:bodyPr>
          <a:lstStyle/>
          <a:p>
            <a:pPr marL="332740" indent="-320675">
              <a:lnSpc>
                <a:spcPct val="100000"/>
              </a:lnSpc>
              <a:spcBef>
                <a:spcPts val="309"/>
              </a:spcBef>
              <a:buChar char="●"/>
              <a:tabLst>
                <a:tab pos="332740" algn="l"/>
                <a:tab pos="333375" algn="l"/>
              </a:tabLst>
            </a:pPr>
            <a:r>
              <a:rPr sz="1200" spc="-5" dirty="0">
                <a:solidFill>
                  <a:srgbClr val="595959"/>
                </a:solidFill>
                <a:latin typeface="Arial"/>
                <a:cs typeface="Arial"/>
              </a:rPr>
              <a:t>arn:partition:service:region:account-id:resource</a:t>
            </a:r>
            <a:endParaRPr sz="1200">
              <a:latin typeface="Arial"/>
              <a:cs typeface="Arial"/>
            </a:endParaRPr>
          </a:p>
          <a:p>
            <a:pPr marL="332740" indent="-320675">
              <a:lnSpc>
                <a:spcPct val="100000"/>
              </a:lnSpc>
              <a:spcBef>
                <a:spcPts val="209"/>
              </a:spcBef>
              <a:buChar char="●"/>
              <a:tabLst>
                <a:tab pos="332740" algn="l"/>
                <a:tab pos="333375" algn="l"/>
              </a:tabLst>
            </a:pPr>
            <a:r>
              <a:rPr sz="1200" spc="-5" dirty="0">
                <a:solidFill>
                  <a:srgbClr val="595959"/>
                </a:solidFill>
                <a:latin typeface="Arial"/>
                <a:cs typeface="Arial"/>
              </a:rPr>
              <a:t>arn:partition:service:region:account-id:resourcetype/resource</a:t>
            </a:r>
            <a:endParaRPr sz="12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685925" cy="452120"/>
          </a:xfrm>
          <a:prstGeom prst="rect">
            <a:avLst/>
          </a:prstGeom>
        </p:spPr>
        <p:txBody>
          <a:bodyPr vert="horz" wrap="square" lIns="0" tIns="12700" rIns="0" bIns="0" rtlCol="0">
            <a:spAutoFit/>
          </a:bodyPr>
          <a:lstStyle/>
          <a:p>
            <a:pPr marL="12700">
              <a:lnSpc>
                <a:spcPct val="100000"/>
              </a:lnSpc>
              <a:spcBef>
                <a:spcPts val="100"/>
              </a:spcBef>
            </a:pPr>
            <a:r>
              <a:rPr sz="2800" dirty="0"/>
              <a:t>Monitoring</a:t>
            </a:r>
            <a:endParaRPr sz="2800"/>
          </a:p>
        </p:txBody>
      </p:sp>
      <p:sp>
        <p:nvSpPr>
          <p:cNvPr id="3" name="object 3"/>
          <p:cNvSpPr txBox="1"/>
          <p:nvPr/>
        </p:nvSpPr>
        <p:spPr>
          <a:xfrm>
            <a:off x="384724" y="1218387"/>
            <a:ext cx="118872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From</a:t>
            </a:r>
            <a:r>
              <a:rPr sz="1400" spc="-80" dirty="0">
                <a:solidFill>
                  <a:srgbClr val="595959"/>
                </a:solidFill>
                <a:latin typeface="Arial"/>
                <a:cs typeface="Arial"/>
              </a:rPr>
              <a:t> </a:t>
            </a:r>
            <a:r>
              <a:rPr sz="1400" spc="-5" dirty="0">
                <a:solidFill>
                  <a:srgbClr val="595959"/>
                </a:solidFill>
                <a:latin typeface="Arial"/>
                <a:cs typeface="Arial"/>
              </a:rPr>
              <a:t>Amazon:</a:t>
            </a:r>
            <a:endParaRPr sz="1400">
              <a:latin typeface="Arial"/>
              <a:cs typeface="Arial"/>
            </a:endParaRPr>
          </a:p>
        </p:txBody>
      </p:sp>
      <p:sp>
        <p:nvSpPr>
          <p:cNvPr id="4" name="object 4"/>
          <p:cNvSpPr txBox="1"/>
          <p:nvPr/>
        </p:nvSpPr>
        <p:spPr>
          <a:xfrm>
            <a:off x="505992" y="1631771"/>
            <a:ext cx="3204210" cy="10160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CloudWatch</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X-Ray </a:t>
            </a:r>
            <a:r>
              <a:rPr sz="1400" dirty="0">
                <a:solidFill>
                  <a:srgbClr val="595959"/>
                </a:solidFill>
                <a:latin typeface="Arial"/>
                <a:cs typeface="Arial"/>
              </a:rPr>
              <a:t>(need code </a:t>
            </a:r>
            <a:r>
              <a:rPr sz="1400" spc="-5" dirty="0">
                <a:solidFill>
                  <a:srgbClr val="595959"/>
                </a:solidFill>
                <a:latin typeface="Arial"/>
                <a:cs typeface="Arial"/>
              </a:rPr>
              <a:t>alterations,</a:t>
            </a:r>
            <a:r>
              <a:rPr sz="1400" spc="-100" dirty="0">
                <a:solidFill>
                  <a:srgbClr val="595959"/>
                </a:solidFill>
                <a:latin typeface="Arial"/>
                <a:cs typeface="Arial"/>
              </a:rPr>
              <a:t> </a:t>
            </a:r>
            <a:r>
              <a:rPr sz="1400" spc="-5" dirty="0">
                <a:solidFill>
                  <a:srgbClr val="595959"/>
                </a:solidFill>
                <a:latin typeface="Arial"/>
                <a:cs typeface="Arial"/>
              </a:rPr>
              <a:t>APM)</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ElasticSearch </a:t>
            </a:r>
            <a:r>
              <a:rPr sz="1400" dirty="0">
                <a:solidFill>
                  <a:srgbClr val="595959"/>
                </a:solidFill>
                <a:latin typeface="Arial"/>
                <a:cs typeface="Arial"/>
              </a:rPr>
              <a:t>(logs,</a:t>
            </a:r>
            <a:r>
              <a:rPr sz="1400" spc="-20" dirty="0">
                <a:solidFill>
                  <a:srgbClr val="595959"/>
                </a:solidFill>
                <a:latin typeface="Arial"/>
                <a:cs typeface="Arial"/>
              </a:rPr>
              <a:t> </a:t>
            </a:r>
            <a:r>
              <a:rPr sz="1400" spc="-5" dirty="0">
                <a:solidFill>
                  <a:srgbClr val="595959"/>
                </a:solidFill>
                <a:latin typeface="Arial"/>
                <a:cs typeface="Arial"/>
              </a:rPr>
              <a:t>SaaS)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CloudTrail</a:t>
            </a:r>
            <a:r>
              <a:rPr sz="1400" spc="-10" dirty="0">
                <a:solidFill>
                  <a:srgbClr val="595959"/>
                </a:solidFill>
                <a:latin typeface="Arial"/>
                <a:cs typeface="Arial"/>
              </a:rPr>
              <a:t> </a:t>
            </a:r>
            <a:r>
              <a:rPr sz="1400" dirty="0">
                <a:solidFill>
                  <a:srgbClr val="595959"/>
                </a:solidFill>
                <a:latin typeface="Arial"/>
                <a:cs typeface="Arial"/>
              </a:rPr>
              <a:t>(logs)</a:t>
            </a:r>
            <a:endParaRPr sz="1400">
              <a:latin typeface="Arial"/>
              <a:cs typeface="Arial"/>
            </a:endParaRPr>
          </a:p>
        </p:txBody>
      </p:sp>
      <p:sp>
        <p:nvSpPr>
          <p:cNvPr id="5" name="object 5"/>
          <p:cNvSpPr txBox="1"/>
          <p:nvPr/>
        </p:nvSpPr>
        <p:spPr>
          <a:xfrm>
            <a:off x="4905419" y="1218387"/>
            <a:ext cx="72580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External:</a:t>
            </a:r>
            <a:endParaRPr sz="1400">
              <a:latin typeface="Arial"/>
              <a:cs typeface="Arial"/>
            </a:endParaRPr>
          </a:p>
        </p:txBody>
      </p:sp>
      <p:sp>
        <p:nvSpPr>
          <p:cNvPr id="6" name="object 6"/>
          <p:cNvSpPr txBox="1"/>
          <p:nvPr/>
        </p:nvSpPr>
        <p:spPr>
          <a:xfrm>
            <a:off x="5026687" y="1631771"/>
            <a:ext cx="2680970" cy="10160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Datadog </a:t>
            </a:r>
            <a:r>
              <a:rPr sz="1400" dirty="0">
                <a:solidFill>
                  <a:srgbClr val="595959"/>
                </a:solidFill>
                <a:latin typeface="Arial"/>
                <a:cs typeface="Arial"/>
              </a:rPr>
              <a:t>(metrics, </a:t>
            </a:r>
            <a:r>
              <a:rPr sz="1400" spc="-5" dirty="0">
                <a:solidFill>
                  <a:srgbClr val="595959"/>
                </a:solidFill>
                <a:latin typeface="Arial"/>
                <a:cs typeface="Arial"/>
              </a:rPr>
              <a:t>APM,</a:t>
            </a:r>
            <a:r>
              <a:rPr sz="1400" spc="-90" dirty="0">
                <a:solidFill>
                  <a:srgbClr val="595959"/>
                </a:solidFill>
                <a:latin typeface="Arial"/>
                <a:cs typeface="Arial"/>
              </a:rPr>
              <a:t> </a:t>
            </a:r>
            <a:r>
              <a:rPr sz="1400" spc="-5" dirty="0">
                <a:solidFill>
                  <a:srgbClr val="595959"/>
                </a:solidFill>
                <a:latin typeface="Arial"/>
                <a:cs typeface="Arial"/>
              </a:rPr>
              <a:t>logs)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NewRelic</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Ruxit</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t>
            </a:r>
            <a:endParaRPr sz="1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993140" cy="452120"/>
          </a:xfrm>
          <a:prstGeom prst="rect">
            <a:avLst/>
          </a:prstGeom>
        </p:spPr>
        <p:txBody>
          <a:bodyPr vert="horz" wrap="square" lIns="0" tIns="12700" rIns="0" bIns="0" rtlCol="0">
            <a:spAutoFit/>
          </a:bodyPr>
          <a:lstStyle/>
          <a:p>
            <a:pPr marL="12700">
              <a:lnSpc>
                <a:spcPct val="100000"/>
              </a:lnSpc>
              <a:spcBef>
                <a:spcPts val="100"/>
              </a:spcBef>
            </a:pPr>
            <a:r>
              <a:rPr sz="2800" spc="-5" dirty="0"/>
              <a:t>CI/CD</a:t>
            </a:r>
            <a:endParaRPr sz="2800"/>
          </a:p>
        </p:txBody>
      </p:sp>
      <p:sp>
        <p:nvSpPr>
          <p:cNvPr id="3" name="object 3"/>
          <p:cNvSpPr txBox="1"/>
          <p:nvPr/>
        </p:nvSpPr>
        <p:spPr>
          <a:xfrm>
            <a:off x="384724" y="1218387"/>
            <a:ext cx="3827145" cy="118173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595959"/>
                </a:solidFill>
                <a:latin typeface="Arial"/>
                <a:cs typeface="Arial"/>
              </a:rPr>
              <a:t>Continuous</a:t>
            </a:r>
            <a:r>
              <a:rPr sz="1400" b="1" spc="-10" dirty="0">
                <a:solidFill>
                  <a:srgbClr val="595959"/>
                </a:solidFill>
                <a:latin typeface="Arial"/>
                <a:cs typeface="Arial"/>
              </a:rPr>
              <a:t> </a:t>
            </a:r>
            <a:r>
              <a:rPr sz="1400" b="1" spc="-5" dirty="0">
                <a:solidFill>
                  <a:srgbClr val="595959"/>
                </a:solidFill>
                <a:latin typeface="Arial"/>
                <a:cs typeface="Arial"/>
              </a:rPr>
              <a:t>Integration</a:t>
            </a:r>
            <a:endParaRPr sz="1400">
              <a:latin typeface="Arial"/>
              <a:cs typeface="Arial"/>
            </a:endParaRPr>
          </a:p>
          <a:p>
            <a:pPr>
              <a:lnSpc>
                <a:spcPct val="100000"/>
              </a:lnSpc>
              <a:spcBef>
                <a:spcPts val="20"/>
              </a:spcBef>
            </a:pPr>
            <a:endParaRPr sz="1350">
              <a:latin typeface="Arial"/>
              <a:cs typeface="Arial"/>
            </a:endParaRPr>
          </a:p>
          <a:p>
            <a:pPr marL="12700" marR="5080">
              <a:lnSpc>
                <a:spcPct val="116100"/>
              </a:lnSpc>
            </a:pPr>
            <a:r>
              <a:rPr sz="1400" dirty="0">
                <a:solidFill>
                  <a:srgbClr val="595959"/>
                </a:solidFill>
                <a:latin typeface="Arial"/>
                <a:cs typeface="Arial"/>
              </a:rPr>
              <a:t>“practice </a:t>
            </a:r>
            <a:r>
              <a:rPr sz="1400" spc="-5" dirty="0">
                <a:solidFill>
                  <a:srgbClr val="595959"/>
                </a:solidFill>
                <a:latin typeface="Arial"/>
                <a:cs typeface="Arial"/>
              </a:rPr>
              <a:t>of </a:t>
            </a:r>
            <a:r>
              <a:rPr sz="1400" dirty="0">
                <a:solidFill>
                  <a:srgbClr val="595959"/>
                </a:solidFill>
                <a:latin typeface="Arial"/>
                <a:cs typeface="Arial"/>
              </a:rPr>
              <a:t>merging </a:t>
            </a:r>
            <a:r>
              <a:rPr sz="1400" spc="-5" dirty="0">
                <a:solidFill>
                  <a:srgbClr val="595959"/>
                </a:solidFill>
                <a:latin typeface="Arial"/>
                <a:cs typeface="Arial"/>
              </a:rPr>
              <a:t>all developer working  </a:t>
            </a:r>
            <a:r>
              <a:rPr sz="1400" dirty="0">
                <a:solidFill>
                  <a:srgbClr val="595959"/>
                </a:solidFill>
                <a:latin typeface="Arial"/>
                <a:cs typeface="Arial"/>
              </a:rPr>
              <a:t>copies </a:t>
            </a:r>
            <a:r>
              <a:rPr sz="1400" spc="-5" dirty="0">
                <a:solidFill>
                  <a:srgbClr val="595959"/>
                </a:solidFill>
                <a:latin typeface="Arial"/>
                <a:cs typeface="Arial"/>
              </a:rPr>
              <a:t>to </a:t>
            </a:r>
            <a:r>
              <a:rPr sz="1400" dirty="0">
                <a:solidFill>
                  <a:srgbClr val="595959"/>
                </a:solidFill>
                <a:latin typeface="Arial"/>
                <a:cs typeface="Arial"/>
              </a:rPr>
              <a:t>a shared mainline several </a:t>
            </a:r>
            <a:r>
              <a:rPr sz="1400" spc="-5" dirty="0">
                <a:solidFill>
                  <a:srgbClr val="595959"/>
                </a:solidFill>
                <a:latin typeface="Arial"/>
                <a:cs typeface="Arial"/>
              </a:rPr>
              <a:t>times </a:t>
            </a:r>
            <a:r>
              <a:rPr sz="1400" dirty="0">
                <a:solidFill>
                  <a:srgbClr val="595959"/>
                </a:solidFill>
                <a:latin typeface="Arial"/>
                <a:cs typeface="Arial"/>
              </a:rPr>
              <a:t>a</a:t>
            </a:r>
            <a:r>
              <a:rPr sz="1400" spc="-120" dirty="0">
                <a:solidFill>
                  <a:srgbClr val="595959"/>
                </a:solidFill>
                <a:latin typeface="Arial"/>
                <a:cs typeface="Arial"/>
              </a:rPr>
              <a:t> </a:t>
            </a:r>
            <a:r>
              <a:rPr sz="1400" spc="-5" dirty="0">
                <a:solidFill>
                  <a:srgbClr val="595959"/>
                </a:solidFill>
                <a:latin typeface="Arial"/>
                <a:cs typeface="Arial"/>
              </a:rPr>
              <a:t>day”</a:t>
            </a:r>
            <a:endParaRPr sz="1400">
              <a:latin typeface="Arial"/>
              <a:cs typeface="Arial"/>
            </a:endParaRPr>
          </a:p>
          <a:p>
            <a:pPr marL="12700">
              <a:lnSpc>
                <a:spcPct val="100000"/>
              </a:lnSpc>
              <a:spcBef>
                <a:spcPts val="270"/>
              </a:spcBef>
            </a:pPr>
            <a:r>
              <a:rPr sz="1400" dirty="0">
                <a:solidFill>
                  <a:srgbClr val="595959"/>
                </a:solidFill>
                <a:latin typeface="Arial"/>
                <a:cs typeface="Arial"/>
              </a:rPr>
              <a:t>-</a:t>
            </a:r>
            <a:r>
              <a:rPr sz="1400" spc="-10" dirty="0">
                <a:solidFill>
                  <a:srgbClr val="595959"/>
                </a:solidFill>
                <a:latin typeface="Arial"/>
                <a:cs typeface="Arial"/>
              </a:rPr>
              <a:t> </a:t>
            </a:r>
            <a:r>
              <a:rPr sz="1400" spc="-5" dirty="0">
                <a:solidFill>
                  <a:srgbClr val="595959"/>
                </a:solidFill>
                <a:latin typeface="Arial"/>
                <a:cs typeface="Arial"/>
              </a:rPr>
              <a:t>Wikipedia</a:t>
            </a:r>
            <a:endParaRPr sz="1400">
              <a:latin typeface="Arial"/>
              <a:cs typeface="Arial"/>
            </a:endParaRPr>
          </a:p>
        </p:txBody>
      </p:sp>
      <p:sp>
        <p:nvSpPr>
          <p:cNvPr id="4" name="object 4"/>
          <p:cNvSpPr txBox="1"/>
          <p:nvPr/>
        </p:nvSpPr>
        <p:spPr>
          <a:xfrm>
            <a:off x="384724" y="3056708"/>
            <a:ext cx="3511550" cy="142938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595959"/>
                </a:solidFill>
                <a:latin typeface="Arial"/>
                <a:cs typeface="Arial"/>
              </a:rPr>
              <a:t>Continuous</a:t>
            </a:r>
            <a:r>
              <a:rPr sz="1400" b="1" spc="-10" dirty="0">
                <a:solidFill>
                  <a:srgbClr val="595959"/>
                </a:solidFill>
                <a:latin typeface="Arial"/>
                <a:cs typeface="Arial"/>
              </a:rPr>
              <a:t> </a:t>
            </a:r>
            <a:r>
              <a:rPr sz="1400" b="1" spc="-5" dirty="0">
                <a:solidFill>
                  <a:srgbClr val="595959"/>
                </a:solidFill>
                <a:latin typeface="Arial"/>
                <a:cs typeface="Arial"/>
              </a:rPr>
              <a:t>Delivery</a:t>
            </a:r>
            <a:endParaRPr sz="1400">
              <a:latin typeface="Arial"/>
              <a:cs typeface="Arial"/>
            </a:endParaRPr>
          </a:p>
          <a:p>
            <a:pPr>
              <a:lnSpc>
                <a:spcPct val="100000"/>
              </a:lnSpc>
              <a:spcBef>
                <a:spcPts val="20"/>
              </a:spcBef>
            </a:pPr>
            <a:endParaRPr sz="1350">
              <a:latin typeface="Arial"/>
              <a:cs typeface="Arial"/>
            </a:endParaRPr>
          </a:p>
          <a:p>
            <a:pPr marL="12700" marR="5080">
              <a:lnSpc>
                <a:spcPct val="116100"/>
              </a:lnSpc>
            </a:pPr>
            <a:r>
              <a:rPr sz="1400" dirty="0">
                <a:solidFill>
                  <a:srgbClr val="595959"/>
                </a:solidFill>
                <a:latin typeface="Arial"/>
                <a:cs typeface="Arial"/>
              </a:rPr>
              <a:t>“making sure </a:t>
            </a:r>
            <a:r>
              <a:rPr sz="1400" spc="-5" dirty="0">
                <a:solidFill>
                  <a:srgbClr val="595959"/>
                </a:solidFill>
                <a:latin typeface="Arial"/>
                <a:cs typeface="Arial"/>
              </a:rPr>
              <a:t>the </a:t>
            </a:r>
            <a:r>
              <a:rPr sz="1400" dirty="0">
                <a:solidFill>
                  <a:srgbClr val="595959"/>
                </a:solidFill>
                <a:latin typeface="Arial"/>
                <a:cs typeface="Arial"/>
              </a:rPr>
              <a:t>software checked </a:t>
            </a:r>
            <a:r>
              <a:rPr sz="1400" spc="-5" dirty="0">
                <a:solidFill>
                  <a:srgbClr val="595959"/>
                </a:solidFill>
                <a:latin typeface="Arial"/>
                <a:cs typeface="Arial"/>
              </a:rPr>
              <a:t>in on</a:t>
            </a:r>
            <a:r>
              <a:rPr sz="1400" spc="-110" dirty="0">
                <a:solidFill>
                  <a:srgbClr val="595959"/>
                </a:solidFill>
                <a:latin typeface="Arial"/>
                <a:cs typeface="Arial"/>
              </a:rPr>
              <a:t> </a:t>
            </a:r>
            <a:r>
              <a:rPr sz="1400" spc="-5" dirty="0">
                <a:solidFill>
                  <a:srgbClr val="595959"/>
                </a:solidFill>
                <a:latin typeface="Arial"/>
                <a:cs typeface="Arial"/>
              </a:rPr>
              <a:t>the  </a:t>
            </a:r>
            <a:r>
              <a:rPr sz="1400" dirty="0">
                <a:solidFill>
                  <a:srgbClr val="595959"/>
                </a:solidFill>
                <a:latin typeface="Arial"/>
                <a:cs typeface="Arial"/>
              </a:rPr>
              <a:t>mainline </a:t>
            </a:r>
            <a:r>
              <a:rPr sz="1400" spc="-5" dirty="0">
                <a:solidFill>
                  <a:srgbClr val="595959"/>
                </a:solidFill>
                <a:latin typeface="Arial"/>
                <a:cs typeface="Arial"/>
              </a:rPr>
              <a:t>is always in </a:t>
            </a:r>
            <a:r>
              <a:rPr sz="1400" dirty="0">
                <a:solidFill>
                  <a:srgbClr val="595959"/>
                </a:solidFill>
                <a:latin typeface="Arial"/>
                <a:cs typeface="Arial"/>
              </a:rPr>
              <a:t>a state </a:t>
            </a:r>
            <a:r>
              <a:rPr sz="1400" spc="-5" dirty="0">
                <a:solidFill>
                  <a:srgbClr val="595959"/>
                </a:solidFill>
                <a:latin typeface="Arial"/>
                <a:cs typeface="Arial"/>
              </a:rPr>
              <a:t>that </a:t>
            </a:r>
            <a:r>
              <a:rPr sz="1400" dirty="0">
                <a:solidFill>
                  <a:srgbClr val="595959"/>
                </a:solidFill>
                <a:latin typeface="Arial"/>
                <a:cs typeface="Arial"/>
              </a:rPr>
              <a:t>can </a:t>
            </a:r>
            <a:r>
              <a:rPr sz="1400" spc="-5" dirty="0">
                <a:solidFill>
                  <a:srgbClr val="595959"/>
                </a:solidFill>
                <a:latin typeface="Arial"/>
                <a:cs typeface="Arial"/>
              </a:rPr>
              <a:t>be  deployed to users and </a:t>
            </a:r>
            <a:r>
              <a:rPr sz="1400" dirty="0">
                <a:solidFill>
                  <a:srgbClr val="595959"/>
                </a:solidFill>
                <a:latin typeface="Arial"/>
                <a:cs typeface="Arial"/>
              </a:rPr>
              <a:t>makes </a:t>
            </a:r>
            <a:r>
              <a:rPr sz="1400" spc="-5" dirty="0">
                <a:solidFill>
                  <a:srgbClr val="595959"/>
                </a:solidFill>
                <a:latin typeface="Arial"/>
                <a:cs typeface="Arial"/>
              </a:rPr>
              <a:t>the actual  deployment process </a:t>
            </a:r>
            <a:r>
              <a:rPr sz="1400" dirty="0">
                <a:solidFill>
                  <a:srgbClr val="595959"/>
                </a:solidFill>
                <a:latin typeface="Arial"/>
                <a:cs typeface="Arial"/>
              </a:rPr>
              <a:t>very rapid” -</a:t>
            </a:r>
            <a:r>
              <a:rPr sz="1400" spc="-80" dirty="0">
                <a:solidFill>
                  <a:srgbClr val="595959"/>
                </a:solidFill>
                <a:latin typeface="Arial"/>
                <a:cs typeface="Arial"/>
              </a:rPr>
              <a:t> </a:t>
            </a:r>
            <a:r>
              <a:rPr sz="1400" spc="-5" dirty="0">
                <a:solidFill>
                  <a:srgbClr val="595959"/>
                </a:solidFill>
                <a:latin typeface="Arial"/>
                <a:cs typeface="Arial"/>
              </a:rPr>
              <a:t>Wikipedia</a:t>
            </a:r>
            <a:endParaRPr sz="1400">
              <a:latin typeface="Arial"/>
              <a:cs typeface="Arial"/>
            </a:endParaRPr>
          </a:p>
        </p:txBody>
      </p:sp>
      <p:sp>
        <p:nvSpPr>
          <p:cNvPr id="5" name="object 5"/>
          <p:cNvSpPr txBox="1"/>
          <p:nvPr/>
        </p:nvSpPr>
        <p:spPr>
          <a:xfrm>
            <a:off x="4905419" y="1218387"/>
            <a:ext cx="3723004" cy="142938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595959"/>
                </a:solidFill>
                <a:latin typeface="Arial"/>
                <a:cs typeface="Arial"/>
              </a:rPr>
              <a:t>Continuous</a:t>
            </a:r>
            <a:r>
              <a:rPr sz="1400" b="1" spc="-10" dirty="0">
                <a:solidFill>
                  <a:srgbClr val="595959"/>
                </a:solidFill>
                <a:latin typeface="Arial"/>
                <a:cs typeface="Arial"/>
              </a:rPr>
              <a:t> </a:t>
            </a:r>
            <a:r>
              <a:rPr sz="1400" b="1" spc="-5" dirty="0">
                <a:solidFill>
                  <a:srgbClr val="595959"/>
                </a:solidFill>
                <a:latin typeface="Arial"/>
                <a:cs typeface="Arial"/>
              </a:rPr>
              <a:t>Deployment</a:t>
            </a:r>
            <a:endParaRPr sz="1400">
              <a:latin typeface="Arial"/>
              <a:cs typeface="Arial"/>
            </a:endParaRPr>
          </a:p>
          <a:p>
            <a:pPr>
              <a:lnSpc>
                <a:spcPct val="100000"/>
              </a:lnSpc>
              <a:spcBef>
                <a:spcPts val="20"/>
              </a:spcBef>
            </a:pPr>
            <a:endParaRPr sz="1350">
              <a:latin typeface="Arial"/>
              <a:cs typeface="Arial"/>
            </a:endParaRPr>
          </a:p>
          <a:p>
            <a:pPr marL="12700" marR="5080">
              <a:lnSpc>
                <a:spcPct val="116100"/>
              </a:lnSpc>
            </a:pPr>
            <a:r>
              <a:rPr sz="1400" dirty="0">
                <a:solidFill>
                  <a:srgbClr val="595959"/>
                </a:solidFill>
                <a:latin typeface="Arial"/>
                <a:cs typeface="Arial"/>
              </a:rPr>
              <a:t>“software </a:t>
            </a:r>
            <a:r>
              <a:rPr sz="1400" spc="-5" dirty="0">
                <a:solidFill>
                  <a:srgbClr val="595959"/>
                </a:solidFill>
                <a:latin typeface="Arial"/>
                <a:cs typeface="Arial"/>
              </a:rPr>
              <a:t>engineering approach in which  </a:t>
            </a:r>
            <a:r>
              <a:rPr sz="1400" dirty="0">
                <a:solidFill>
                  <a:srgbClr val="595959"/>
                </a:solidFill>
                <a:latin typeface="Arial"/>
                <a:cs typeface="Arial"/>
              </a:rPr>
              <a:t>software </a:t>
            </a:r>
            <a:r>
              <a:rPr sz="1400" spc="-5" dirty="0">
                <a:solidFill>
                  <a:srgbClr val="595959"/>
                </a:solidFill>
                <a:latin typeface="Arial"/>
                <a:cs typeface="Arial"/>
              </a:rPr>
              <a:t>functionalities are delivered frequently  through automated deployments” </a:t>
            </a:r>
            <a:r>
              <a:rPr sz="1400" dirty="0">
                <a:solidFill>
                  <a:srgbClr val="595959"/>
                </a:solidFill>
                <a:latin typeface="Arial"/>
                <a:cs typeface="Arial"/>
              </a:rPr>
              <a:t>- </a:t>
            </a:r>
            <a:r>
              <a:rPr sz="1400" spc="-5" dirty="0">
                <a:solidFill>
                  <a:srgbClr val="595959"/>
                </a:solidFill>
                <a:latin typeface="Arial"/>
                <a:cs typeface="Arial"/>
              </a:rPr>
              <a:t>also  Wikipedia</a:t>
            </a:r>
            <a:endParaRPr sz="1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9013" y="1839251"/>
            <a:ext cx="7432675" cy="1122680"/>
          </a:xfrm>
          <a:prstGeom prst="rect">
            <a:avLst/>
          </a:prstGeom>
        </p:spPr>
        <p:txBody>
          <a:bodyPr vert="horz" wrap="square" lIns="0" tIns="12700" rIns="0" bIns="0" rtlCol="0">
            <a:spAutoFit/>
          </a:bodyPr>
          <a:lstStyle/>
          <a:p>
            <a:pPr marL="12700">
              <a:lnSpc>
                <a:spcPct val="100000"/>
              </a:lnSpc>
              <a:spcBef>
                <a:spcPts val="100"/>
              </a:spcBef>
            </a:pPr>
            <a:r>
              <a:rPr sz="7200" spc="-15" dirty="0"/>
              <a:t>What that</a:t>
            </a:r>
            <a:r>
              <a:rPr sz="7200" spc="-95" dirty="0"/>
              <a:t> </a:t>
            </a:r>
            <a:r>
              <a:rPr sz="7200" spc="-5" dirty="0"/>
              <a:t>means?</a:t>
            </a:r>
            <a:endParaRPr sz="7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932554" cy="452120"/>
          </a:xfrm>
          <a:prstGeom prst="rect">
            <a:avLst/>
          </a:prstGeom>
        </p:spPr>
        <p:txBody>
          <a:bodyPr vert="horz" wrap="square" lIns="0" tIns="12700" rIns="0" bIns="0" rtlCol="0">
            <a:spAutoFit/>
          </a:bodyPr>
          <a:lstStyle/>
          <a:p>
            <a:pPr marL="12700">
              <a:lnSpc>
                <a:spcPct val="100000"/>
              </a:lnSpc>
              <a:spcBef>
                <a:spcPts val="100"/>
              </a:spcBef>
            </a:pPr>
            <a:r>
              <a:rPr sz="2800" spc="-5" dirty="0"/>
              <a:t>Terraform </a:t>
            </a:r>
            <a:r>
              <a:rPr sz="2800" dirty="0"/>
              <a:t>code</a:t>
            </a:r>
            <a:r>
              <a:rPr sz="2800" spc="-100" dirty="0"/>
              <a:t> </a:t>
            </a:r>
            <a:r>
              <a:rPr sz="2800" dirty="0"/>
              <a:t>structure</a:t>
            </a:r>
            <a:endParaRPr sz="2800"/>
          </a:p>
        </p:txBody>
      </p:sp>
      <p:sp>
        <p:nvSpPr>
          <p:cNvPr id="3" name="object 3"/>
          <p:cNvSpPr txBox="1"/>
          <p:nvPr/>
        </p:nvSpPr>
        <p:spPr>
          <a:xfrm>
            <a:off x="384724" y="1184098"/>
            <a:ext cx="1732280" cy="768350"/>
          </a:xfrm>
          <a:prstGeom prst="rect">
            <a:avLst/>
          </a:prstGeom>
        </p:spPr>
        <p:txBody>
          <a:bodyPr vert="horz" wrap="square" lIns="0" tIns="46990" rIns="0" bIns="0" rtlCol="0">
            <a:spAutoFit/>
          </a:bodyPr>
          <a:lstStyle/>
          <a:p>
            <a:pPr marL="12700">
              <a:lnSpc>
                <a:spcPct val="100000"/>
              </a:lnSpc>
              <a:spcBef>
                <a:spcPts val="370"/>
              </a:spcBef>
            </a:pPr>
            <a:r>
              <a:rPr sz="1400" dirty="0">
                <a:solidFill>
                  <a:srgbClr val="595959"/>
                </a:solidFill>
                <a:latin typeface="Courier New"/>
                <a:cs typeface="Courier New"/>
              </a:rPr>
              <a:t>.</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a:t>
            </a:r>
            <a:r>
              <a:rPr sz="1400" spc="-30" dirty="0">
                <a:solidFill>
                  <a:srgbClr val="595959"/>
                </a:solidFill>
                <a:latin typeface="Courier New"/>
                <a:cs typeface="Courier New"/>
              </a:rPr>
              <a:t> </a:t>
            </a:r>
            <a:r>
              <a:rPr sz="1400" spc="-5" dirty="0">
                <a:solidFill>
                  <a:srgbClr val="595959"/>
                </a:solidFill>
                <a:latin typeface="Courier New"/>
                <a:cs typeface="Courier New"/>
              </a:rPr>
              <a:t>terraform</a:t>
            </a:r>
            <a:endParaRPr sz="1400">
              <a:latin typeface="Courier New"/>
              <a:cs typeface="Courier New"/>
            </a:endParaRPr>
          </a:p>
          <a:p>
            <a:pPr marL="438784">
              <a:lnSpc>
                <a:spcPct val="100000"/>
              </a:lnSpc>
              <a:spcBef>
                <a:spcPts val="270"/>
              </a:spcBef>
            </a:pPr>
            <a:r>
              <a:rPr sz="1400" spc="-5" dirty="0">
                <a:solidFill>
                  <a:srgbClr val="595959"/>
                </a:solidFill>
                <a:latin typeface="Courier New"/>
                <a:cs typeface="Courier New"/>
              </a:rPr>
              <a:t>├──</a:t>
            </a:r>
            <a:r>
              <a:rPr sz="1400" spc="-85" dirty="0">
                <a:solidFill>
                  <a:srgbClr val="595959"/>
                </a:solidFill>
                <a:latin typeface="Courier New"/>
                <a:cs typeface="Courier New"/>
              </a:rPr>
              <a:t> </a:t>
            </a:r>
            <a:r>
              <a:rPr sz="1400" spc="-5" dirty="0">
                <a:solidFill>
                  <a:srgbClr val="595959"/>
                </a:solidFill>
                <a:latin typeface="Courier New"/>
                <a:cs typeface="Courier New"/>
              </a:rPr>
              <a:t>accounts</a:t>
            </a:r>
            <a:endParaRPr sz="1400">
              <a:latin typeface="Courier New"/>
              <a:cs typeface="Courier New"/>
            </a:endParaRPr>
          </a:p>
        </p:txBody>
      </p:sp>
      <p:graphicFrame>
        <p:nvGraphicFramePr>
          <p:cNvPr id="4" name="object 4"/>
          <p:cNvGraphicFramePr>
            <a:graphicFrameLocks noGrp="1"/>
          </p:cNvGraphicFramePr>
          <p:nvPr/>
        </p:nvGraphicFramePr>
        <p:xfrm>
          <a:off x="792394" y="2003814"/>
          <a:ext cx="2303780" cy="944360"/>
        </p:xfrm>
        <a:graphic>
          <a:graphicData uri="http://schemas.openxmlformats.org/drawingml/2006/table">
            <a:tbl>
              <a:tblPr firstRow="1" bandRow="1">
                <a:tableStyleId>{2D5ABB26-0587-4C30-8999-92F81FD0307C}</a:tableStyleId>
              </a:tblPr>
              <a:tblGrid>
                <a:gridCol w="29845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471930">
                  <a:extLst>
                    <a:ext uri="{9D8B030D-6E8A-4147-A177-3AD203B41FA5}">
                      <a16:colId xmlns:a16="http://schemas.microsoft.com/office/drawing/2014/main" val="20002"/>
                    </a:ext>
                  </a:extLst>
                </a:gridCol>
              </a:tblGrid>
              <a:tr h="224531">
                <a:tc>
                  <a:txBody>
                    <a:bodyPr/>
                    <a:lstStyle/>
                    <a:p>
                      <a:pPr marL="31750">
                        <a:lnSpc>
                          <a:spcPts val="1445"/>
                        </a:lnSpc>
                      </a:pPr>
                      <a:r>
                        <a:rPr sz="1400" dirty="0">
                          <a:solidFill>
                            <a:srgbClr val="595959"/>
                          </a:solidFill>
                          <a:latin typeface="Courier New"/>
                          <a:cs typeface="Courier New"/>
                        </a:rPr>
                        <a:t>│</a:t>
                      </a:r>
                      <a:endParaRPr sz="1400">
                        <a:latin typeface="Courier New"/>
                        <a:cs typeface="Courier New"/>
                      </a:endParaRPr>
                    </a:p>
                  </a:txBody>
                  <a:tcPr marL="0" marR="0" marT="0" marB="0"/>
                </a:tc>
                <a:tc>
                  <a:txBody>
                    <a:bodyPr/>
                    <a:lstStyle/>
                    <a:p>
                      <a:pPr marL="159385">
                        <a:lnSpc>
                          <a:spcPts val="1445"/>
                        </a:lnSpc>
                      </a:pPr>
                      <a:r>
                        <a:rPr sz="1400" spc="-5" dirty="0">
                          <a:solidFill>
                            <a:srgbClr val="595959"/>
                          </a:solidFill>
                          <a:latin typeface="Courier New"/>
                          <a:cs typeface="Courier New"/>
                        </a:rPr>
                        <a:t>├──</a:t>
                      </a:r>
                      <a:endParaRPr sz="1400">
                        <a:latin typeface="Courier New"/>
                        <a:cs typeface="Courier New"/>
                      </a:endParaRPr>
                    </a:p>
                  </a:txBody>
                  <a:tcPr marL="0" marR="0" marT="0" marB="0"/>
                </a:tc>
                <a:tc>
                  <a:txBody>
                    <a:bodyPr/>
                    <a:lstStyle/>
                    <a:p>
                      <a:pPr marL="52705">
                        <a:lnSpc>
                          <a:spcPts val="1445"/>
                        </a:lnSpc>
                      </a:pPr>
                      <a:r>
                        <a:rPr sz="1400" spc="-5" dirty="0">
                          <a:solidFill>
                            <a:srgbClr val="595959"/>
                          </a:solidFill>
                          <a:latin typeface="Courier New"/>
                          <a:cs typeface="Courier New"/>
                        </a:rPr>
                        <a:t>bootstrap</a:t>
                      </a:r>
                      <a:endParaRPr sz="1400">
                        <a:latin typeface="Courier New"/>
                        <a:cs typeface="Courier New"/>
                      </a:endParaRPr>
                    </a:p>
                  </a:txBody>
                  <a:tcPr marL="0" marR="0" marT="0" marB="0"/>
                </a:tc>
                <a:extLst>
                  <a:ext uri="{0D108BD9-81ED-4DB2-BD59-A6C34878D82A}">
                    <a16:rowId xmlns:a16="http://schemas.microsoft.com/office/drawing/2014/main" val="10000"/>
                  </a:ext>
                </a:extLst>
              </a:tr>
              <a:tr h="247649">
                <a:tc>
                  <a:txBody>
                    <a:bodyPr/>
                    <a:lstStyle/>
                    <a:p>
                      <a:pPr marL="31750">
                        <a:lnSpc>
                          <a:spcPts val="1630"/>
                        </a:lnSpc>
                      </a:pPr>
                      <a:r>
                        <a:rPr sz="1400" dirty="0">
                          <a:solidFill>
                            <a:srgbClr val="595959"/>
                          </a:solidFill>
                          <a:latin typeface="Courier New"/>
                          <a:cs typeface="Courier New"/>
                        </a:rPr>
                        <a:t>│</a:t>
                      </a:r>
                      <a:endParaRPr sz="1400">
                        <a:latin typeface="Courier New"/>
                        <a:cs typeface="Courier New"/>
                      </a:endParaRPr>
                    </a:p>
                  </a:txBody>
                  <a:tcPr marL="0" marR="0" marT="0" marB="0"/>
                </a:tc>
                <a:tc>
                  <a:txBody>
                    <a:bodyPr/>
                    <a:lstStyle/>
                    <a:p>
                      <a:pPr marL="159385">
                        <a:lnSpc>
                          <a:spcPts val="1630"/>
                        </a:lnSpc>
                      </a:pPr>
                      <a:r>
                        <a:rPr sz="1400" dirty="0">
                          <a:solidFill>
                            <a:srgbClr val="595959"/>
                          </a:solidFill>
                          <a:latin typeface="Courier New"/>
                          <a:cs typeface="Courier New"/>
                        </a:rPr>
                        <a:t>│</a:t>
                      </a:r>
                      <a:endParaRPr sz="1400">
                        <a:latin typeface="Courier New"/>
                        <a:cs typeface="Courier New"/>
                      </a:endParaRPr>
                    </a:p>
                  </a:txBody>
                  <a:tcPr marL="0" marR="0" marT="0" marB="0"/>
                </a:tc>
                <a:tc>
                  <a:txBody>
                    <a:bodyPr/>
                    <a:lstStyle/>
                    <a:p>
                      <a:pPr marL="53340">
                        <a:lnSpc>
                          <a:spcPts val="1630"/>
                        </a:lnSpc>
                      </a:pPr>
                      <a:r>
                        <a:rPr sz="1400" spc="-5" dirty="0">
                          <a:solidFill>
                            <a:srgbClr val="595959"/>
                          </a:solidFill>
                          <a:latin typeface="Courier New"/>
                          <a:cs typeface="Courier New"/>
                        </a:rPr>
                        <a:t>└──</a:t>
                      </a:r>
                      <a:r>
                        <a:rPr sz="1400" spc="-35" dirty="0">
                          <a:solidFill>
                            <a:srgbClr val="595959"/>
                          </a:solidFill>
                          <a:latin typeface="Courier New"/>
                          <a:cs typeface="Courier New"/>
                        </a:rPr>
                        <a:t> </a:t>
                      </a:r>
                      <a:r>
                        <a:rPr sz="1400" spc="-5" dirty="0">
                          <a:solidFill>
                            <a:srgbClr val="595959"/>
                          </a:solidFill>
                          <a:latin typeface="Courier New"/>
                          <a:cs typeface="Courier New"/>
                        </a:rPr>
                        <a:t>tfstate</a:t>
                      </a:r>
                      <a:endParaRPr sz="1400">
                        <a:latin typeface="Courier New"/>
                        <a:cs typeface="Courier New"/>
                      </a:endParaRPr>
                    </a:p>
                  </a:txBody>
                  <a:tcPr marL="0" marR="0" marT="0" marB="0"/>
                </a:tc>
                <a:extLst>
                  <a:ext uri="{0D108BD9-81ED-4DB2-BD59-A6C34878D82A}">
                    <a16:rowId xmlns:a16="http://schemas.microsoft.com/office/drawing/2014/main" val="10001"/>
                  </a:ext>
                </a:extLst>
              </a:tr>
              <a:tr h="247649">
                <a:tc>
                  <a:txBody>
                    <a:bodyPr/>
                    <a:lstStyle/>
                    <a:p>
                      <a:pPr marL="31750">
                        <a:lnSpc>
                          <a:spcPts val="1630"/>
                        </a:lnSpc>
                      </a:pPr>
                      <a:r>
                        <a:rPr sz="1400" dirty="0">
                          <a:solidFill>
                            <a:srgbClr val="595959"/>
                          </a:solidFill>
                          <a:latin typeface="Courier New"/>
                          <a:cs typeface="Courier New"/>
                        </a:rPr>
                        <a:t>│</a:t>
                      </a:r>
                      <a:endParaRPr sz="1400">
                        <a:latin typeface="Courier New"/>
                        <a:cs typeface="Courier New"/>
                      </a:endParaRPr>
                    </a:p>
                  </a:txBody>
                  <a:tcPr marL="0" marR="0" marT="0" marB="0"/>
                </a:tc>
                <a:tc>
                  <a:txBody>
                    <a:bodyPr/>
                    <a:lstStyle/>
                    <a:p>
                      <a:pPr marL="159385">
                        <a:lnSpc>
                          <a:spcPts val="1630"/>
                        </a:lnSpc>
                      </a:pPr>
                      <a:r>
                        <a:rPr sz="1400" spc="-5" dirty="0">
                          <a:solidFill>
                            <a:srgbClr val="595959"/>
                          </a:solidFill>
                          <a:latin typeface="Courier New"/>
                          <a:cs typeface="Courier New"/>
                        </a:rPr>
                        <a:t>└──</a:t>
                      </a:r>
                      <a:endParaRPr sz="1400">
                        <a:latin typeface="Courier New"/>
                        <a:cs typeface="Courier New"/>
                      </a:endParaRPr>
                    </a:p>
                  </a:txBody>
                  <a:tcPr marL="0" marR="0" marT="0" marB="0"/>
                </a:tc>
                <a:tc>
                  <a:txBody>
                    <a:bodyPr/>
                    <a:lstStyle/>
                    <a:p>
                      <a:pPr marL="52705">
                        <a:lnSpc>
                          <a:spcPts val="1630"/>
                        </a:lnSpc>
                      </a:pPr>
                      <a:r>
                        <a:rPr sz="1400" spc="-5" dirty="0">
                          <a:solidFill>
                            <a:srgbClr val="595959"/>
                          </a:solidFill>
                          <a:latin typeface="Courier New"/>
                          <a:cs typeface="Courier New"/>
                        </a:rPr>
                        <a:t>main.tld</a:t>
                      </a:r>
                      <a:endParaRPr sz="1400">
                        <a:latin typeface="Courier New"/>
                        <a:cs typeface="Courier New"/>
                      </a:endParaRPr>
                    </a:p>
                  </a:txBody>
                  <a:tcPr marL="0" marR="0" marT="0" marB="0"/>
                </a:tc>
                <a:extLst>
                  <a:ext uri="{0D108BD9-81ED-4DB2-BD59-A6C34878D82A}">
                    <a16:rowId xmlns:a16="http://schemas.microsoft.com/office/drawing/2014/main" val="10002"/>
                  </a:ext>
                </a:extLst>
              </a:tr>
              <a:tr h="224531">
                <a:tc>
                  <a:txBody>
                    <a:bodyPr/>
                    <a:lstStyle/>
                    <a:p>
                      <a:pPr marL="31750">
                        <a:lnSpc>
                          <a:spcPts val="1630"/>
                        </a:lnSpc>
                      </a:pPr>
                      <a:r>
                        <a:rPr sz="1400" dirty="0">
                          <a:solidFill>
                            <a:srgbClr val="595959"/>
                          </a:solidFill>
                          <a:latin typeface="Courier New"/>
                          <a:cs typeface="Courier New"/>
                        </a:rPr>
                        <a:t>│</a:t>
                      </a:r>
                      <a:endParaRPr sz="1400">
                        <a:latin typeface="Courier New"/>
                        <a:cs typeface="Courier New"/>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marL="53340">
                        <a:lnSpc>
                          <a:spcPts val="1630"/>
                        </a:lnSpc>
                      </a:pPr>
                      <a:r>
                        <a:rPr sz="1400" spc="-5" dirty="0">
                          <a:solidFill>
                            <a:srgbClr val="595959"/>
                          </a:solidFill>
                          <a:latin typeface="Courier New"/>
                          <a:cs typeface="Courier New"/>
                        </a:rPr>
                        <a:t>└──</a:t>
                      </a:r>
                      <a:r>
                        <a:rPr sz="1400" spc="-75" dirty="0">
                          <a:solidFill>
                            <a:srgbClr val="595959"/>
                          </a:solidFill>
                          <a:latin typeface="Courier New"/>
                          <a:cs typeface="Courier New"/>
                        </a:rPr>
                        <a:t> </a:t>
                      </a:r>
                      <a:r>
                        <a:rPr sz="1400" spc="-5" dirty="0">
                          <a:solidFill>
                            <a:srgbClr val="595959"/>
                          </a:solidFill>
                          <a:latin typeface="Courier New"/>
                          <a:cs typeface="Courier New"/>
                        </a:rPr>
                        <a:t>eu-west-1</a:t>
                      </a:r>
                      <a:endParaRPr sz="1400">
                        <a:latin typeface="Courier New"/>
                        <a:cs typeface="Courier New"/>
                      </a:endParaRPr>
                    </a:p>
                  </a:txBody>
                  <a:tcPr marL="0" marR="0" marT="0" marB="0"/>
                </a:tc>
                <a:extLst>
                  <a:ext uri="{0D108BD9-81ED-4DB2-BD59-A6C34878D82A}">
                    <a16:rowId xmlns:a16="http://schemas.microsoft.com/office/drawing/2014/main" val="10003"/>
                  </a:ext>
                </a:extLst>
              </a:tr>
            </a:tbl>
          </a:graphicData>
        </a:graphic>
      </p:graphicFrame>
      <p:sp>
        <p:nvSpPr>
          <p:cNvPr id="5" name="object 5"/>
          <p:cNvSpPr txBox="1"/>
          <p:nvPr/>
        </p:nvSpPr>
        <p:spPr>
          <a:xfrm>
            <a:off x="811444" y="2917644"/>
            <a:ext cx="1198880" cy="520700"/>
          </a:xfrm>
          <a:prstGeom prst="rect">
            <a:avLst/>
          </a:prstGeom>
        </p:spPr>
        <p:txBody>
          <a:bodyPr vert="horz" wrap="square" lIns="0" tIns="46990" rIns="0" bIns="0" rtlCol="0">
            <a:spAutoFit/>
          </a:bodyPr>
          <a:lstStyle/>
          <a:p>
            <a:pPr marL="12700">
              <a:lnSpc>
                <a:spcPct val="100000"/>
              </a:lnSpc>
              <a:spcBef>
                <a:spcPts val="370"/>
              </a:spcBef>
            </a:pPr>
            <a:r>
              <a:rPr sz="1400" spc="-5" dirty="0">
                <a:solidFill>
                  <a:srgbClr val="595959"/>
                </a:solidFill>
                <a:latin typeface="Courier New"/>
                <a:cs typeface="Courier New"/>
              </a:rPr>
              <a:t>├──</a:t>
            </a:r>
            <a:r>
              <a:rPr sz="1400" spc="-25" dirty="0">
                <a:solidFill>
                  <a:srgbClr val="595959"/>
                </a:solidFill>
                <a:latin typeface="Courier New"/>
                <a:cs typeface="Courier New"/>
              </a:rPr>
              <a:t> </a:t>
            </a:r>
            <a:r>
              <a:rPr sz="1400" spc="-5" dirty="0">
                <a:solidFill>
                  <a:srgbClr val="595959"/>
                </a:solidFill>
                <a:latin typeface="Courier New"/>
                <a:cs typeface="Courier New"/>
              </a:rPr>
              <a:t>bin</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a:t>
            </a:r>
            <a:r>
              <a:rPr sz="1400" spc="-90" dirty="0">
                <a:solidFill>
                  <a:srgbClr val="595959"/>
                </a:solidFill>
                <a:latin typeface="Courier New"/>
                <a:cs typeface="Courier New"/>
              </a:rPr>
              <a:t> </a:t>
            </a:r>
            <a:r>
              <a:rPr sz="1400" spc="-5" dirty="0">
                <a:solidFill>
                  <a:srgbClr val="595959"/>
                </a:solidFill>
                <a:latin typeface="Courier New"/>
                <a:cs typeface="Courier New"/>
              </a:rPr>
              <a:t>modules</a:t>
            </a:r>
            <a:endParaRPr sz="1400">
              <a:latin typeface="Courier New"/>
              <a:cs typeface="Courier New"/>
            </a:endParaRPr>
          </a:p>
        </p:txBody>
      </p:sp>
      <p:sp>
        <p:nvSpPr>
          <p:cNvPr id="6" name="object 6"/>
          <p:cNvSpPr txBox="1"/>
          <p:nvPr/>
        </p:nvSpPr>
        <p:spPr>
          <a:xfrm>
            <a:off x="4265311" y="1218387"/>
            <a:ext cx="76517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Example:</a:t>
            </a:r>
            <a:endParaRPr sz="1400">
              <a:latin typeface="Arial"/>
              <a:cs typeface="Arial"/>
            </a:endParaRPr>
          </a:p>
        </p:txBody>
      </p:sp>
      <p:sp>
        <p:nvSpPr>
          <p:cNvPr id="7" name="object 7"/>
          <p:cNvSpPr txBox="1"/>
          <p:nvPr/>
        </p:nvSpPr>
        <p:spPr>
          <a:xfrm>
            <a:off x="4265311" y="1666061"/>
            <a:ext cx="4767580" cy="238760"/>
          </a:xfrm>
          <a:prstGeom prst="rect">
            <a:avLst/>
          </a:prstGeom>
        </p:spPr>
        <p:txBody>
          <a:bodyPr vert="horz" wrap="square" lIns="0" tIns="12700" rIns="0" bIns="0" rtlCol="0">
            <a:spAutoFit/>
          </a:bodyPr>
          <a:lstStyle/>
          <a:p>
            <a:pPr marL="12700">
              <a:lnSpc>
                <a:spcPct val="100000"/>
              </a:lnSpc>
              <a:spcBef>
                <a:spcPts val="100"/>
              </a:spcBef>
            </a:pPr>
            <a:r>
              <a:rPr sz="1400" u="heavy" spc="-5" dirty="0">
                <a:solidFill>
                  <a:srgbClr val="0097A7"/>
                </a:solidFill>
                <a:uFill>
                  <a:solidFill>
                    <a:srgbClr val="0097A7"/>
                  </a:solidFill>
                </a:uFill>
                <a:latin typeface="Arial"/>
                <a:cs typeface="Arial"/>
                <a:hlinkClick r:id="rId2"/>
              </a:rPr>
              <a:t>https://github.com/TechnologyMinimalists/terraform-skeleton</a:t>
            </a:r>
            <a:endParaRPr sz="1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649470" cy="452120"/>
          </a:xfrm>
          <a:prstGeom prst="rect">
            <a:avLst/>
          </a:prstGeom>
        </p:spPr>
        <p:txBody>
          <a:bodyPr vert="horz" wrap="square" lIns="0" tIns="12700" rIns="0" bIns="0" rtlCol="0">
            <a:spAutoFit/>
          </a:bodyPr>
          <a:lstStyle/>
          <a:p>
            <a:pPr marL="12700">
              <a:lnSpc>
                <a:spcPct val="100000"/>
              </a:lnSpc>
              <a:spcBef>
                <a:spcPts val="100"/>
              </a:spcBef>
            </a:pPr>
            <a:r>
              <a:rPr sz="2800" dirty="0"/>
              <a:t>Jenkins - Jenkinsfile</a:t>
            </a:r>
            <a:r>
              <a:rPr sz="2800" spc="-110" dirty="0"/>
              <a:t> </a:t>
            </a:r>
            <a:r>
              <a:rPr sz="2800" spc="-5" dirty="0"/>
              <a:t>example</a:t>
            </a:r>
            <a:endParaRPr sz="2800"/>
          </a:p>
        </p:txBody>
      </p:sp>
      <p:sp>
        <p:nvSpPr>
          <p:cNvPr id="3" name="object 3"/>
          <p:cNvSpPr txBox="1"/>
          <p:nvPr/>
        </p:nvSpPr>
        <p:spPr>
          <a:xfrm>
            <a:off x="384724" y="1201369"/>
            <a:ext cx="5968365" cy="3282950"/>
          </a:xfrm>
          <a:prstGeom prst="rect">
            <a:avLst/>
          </a:prstGeom>
        </p:spPr>
        <p:txBody>
          <a:bodyPr vert="horz" wrap="square" lIns="0" tIns="31750" rIns="0" bIns="0" rtlCol="0">
            <a:spAutoFit/>
          </a:bodyPr>
          <a:lstStyle/>
          <a:p>
            <a:pPr marL="12700">
              <a:lnSpc>
                <a:spcPct val="100000"/>
              </a:lnSpc>
              <a:spcBef>
                <a:spcPts val="250"/>
              </a:spcBef>
            </a:pPr>
            <a:r>
              <a:rPr sz="1000" spc="-5" dirty="0">
                <a:solidFill>
                  <a:srgbClr val="595959"/>
                </a:solidFill>
                <a:latin typeface="Courier New"/>
                <a:cs typeface="Courier New"/>
              </a:rPr>
              <a:t>node("master")</a:t>
            </a:r>
            <a:r>
              <a:rPr sz="1000" spc="-1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316865">
              <a:lnSpc>
                <a:spcPct val="100000"/>
              </a:lnSpc>
              <a:spcBef>
                <a:spcPts val="150"/>
              </a:spcBef>
            </a:pPr>
            <a:r>
              <a:rPr sz="1000" spc="-5" dirty="0">
                <a:solidFill>
                  <a:srgbClr val="595959"/>
                </a:solidFill>
                <a:latin typeface="Courier New"/>
                <a:cs typeface="Courier New"/>
              </a:rPr>
              <a:t>stage("Prep")</a:t>
            </a:r>
            <a:r>
              <a:rPr sz="1000" spc="-1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621665" marR="2519045">
              <a:lnSpc>
                <a:spcPct val="112500"/>
              </a:lnSpc>
            </a:pPr>
            <a:r>
              <a:rPr sz="1000" spc="-5" dirty="0">
                <a:solidFill>
                  <a:srgbClr val="595959"/>
                </a:solidFill>
                <a:latin typeface="Courier New"/>
                <a:cs typeface="Courier New"/>
              </a:rPr>
              <a:t>deleteDir() // Clean up the workspace  checkout</a:t>
            </a:r>
            <a:r>
              <a:rPr sz="1000" spc="-10" dirty="0">
                <a:solidFill>
                  <a:srgbClr val="595959"/>
                </a:solidFill>
                <a:latin typeface="Courier New"/>
                <a:cs typeface="Courier New"/>
              </a:rPr>
              <a:t> </a:t>
            </a:r>
            <a:r>
              <a:rPr sz="1000" spc="-5" dirty="0">
                <a:solidFill>
                  <a:srgbClr val="595959"/>
                </a:solidFill>
                <a:latin typeface="Courier New"/>
                <a:cs typeface="Courier New"/>
              </a:rPr>
              <a:t>scm</a:t>
            </a:r>
            <a:endParaRPr sz="1000">
              <a:latin typeface="Courier New"/>
              <a:cs typeface="Courier New"/>
            </a:endParaRPr>
          </a:p>
          <a:p>
            <a:pPr marL="926465" marR="5080" indent="-304800">
              <a:lnSpc>
                <a:spcPct val="112500"/>
              </a:lnSpc>
            </a:pPr>
            <a:r>
              <a:rPr sz="1000" spc="-5" dirty="0">
                <a:solidFill>
                  <a:srgbClr val="595959"/>
                </a:solidFill>
                <a:latin typeface="Courier New"/>
                <a:cs typeface="Courier New"/>
              </a:rPr>
              <a:t>withCredentials([file(credentialsId: 'tfvars', variable: 'tfvars')]) </a:t>
            </a:r>
            <a:r>
              <a:rPr sz="1000" dirty="0">
                <a:solidFill>
                  <a:srgbClr val="595959"/>
                </a:solidFill>
                <a:latin typeface="Courier New"/>
                <a:cs typeface="Courier New"/>
              </a:rPr>
              <a:t>{  </a:t>
            </a:r>
            <a:r>
              <a:rPr sz="1000" spc="-5" dirty="0">
                <a:solidFill>
                  <a:srgbClr val="595959"/>
                </a:solidFill>
                <a:latin typeface="Courier New"/>
                <a:cs typeface="Courier New"/>
              </a:rPr>
              <a:t>sh "cp $tfvars</a:t>
            </a:r>
            <a:r>
              <a:rPr sz="1000" spc="-15" dirty="0">
                <a:solidFill>
                  <a:srgbClr val="595959"/>
                </a:solidFill>
                <a:latin typeface="Courier New"/>
                <a:cs typeface="Courier New"/>
              </a:rPr>
              <a:t> </a:t>
            </a:r>
            <a:r>
              <a:rPr sz="1000" spc="-5" dirty="0">
                <a:solidFill>
                  <a:srgbClr val="595959"/>
                </a:solidFill>
                <a:latin typeface="Courier New"/>
                <a:cs typeface="Courier New"/>
              </a:rPr>
              <a:t>terraform.tfvars"</a:t>
            </a:r>
            <a:endParaRPr sz="1000">
              <a:latin typeface="Courier New"/>
              <a:cs typeface="Courier New"/>
            </a:endParaRPr>
          </a:p>
          <a:p>
            <a:pPr marL="6216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621665">
              <a:lnSpc>
                <a:spcPct val="100000"/>
              </a:lnSpc>
              <a:spcBef>
                <a:spcPts val="150"/>
              </a:spcBef>
            </a:pPr>
            <a:r>
              <a:rPr sz="1000" spc="-5" dirty="0">
                <a:solidFill>
                  <a:srgbClr val="595959"/>
                </a:solidFill>
                <a:latin typeface="Courier New"/>
                <a:cs typeface="Courier New"/>
              </a:rPr>
              <a:t>sh "terraform init</a:t>
            </a:r>
            <a:r>
              <a:rPr sz="1000" spc="-15" dirty="0">
                <a:solidFill>
                  <a:srgbClr val="595959"/>
                </a:solidFill>
                <a:latin typeface="Courier New"/>
                <a:cs typeface="Courier New"/>
              </a:rPr>
              <a:t> </a:t>
            </a:r>
            <a:r>
              <a:rPr sz="1000" spc="-5" dirty="0">
                <a:solidFill>
                  <a:srgbClr val="595959"/>
                </a:solidFill>
                <a:latin typeface="Courier New"/>
                <a:cs typeface="Courier New"/>
              </a:rPr>
              <a:t>--get=true"</a:t>
            </a:r>
            <a:endParaRPr sz="1000">
              <a:latin typeface="Courier New"/>
              <a:cs typeface="Courier New"/>
            </a:endParaRPr>
          </a:p>
          <a:p>
            <a:pPr marL="3168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316865">
              <a:lnSpc>
                <a:spcPct val="100000"/>
              </a:lnSpc>
              <a:spcBef>
                <a:spcPts val="150"/>
              </a:spcBef>
            </a:pPr>
            <a:r>
              <a:rPr sz="1000" spc="-5" dirty="0">
                <a:solidFill>
                  <a:srgbClr val="595959"/>
                </a:solidFill>
                <a:latin typeface="Courier New"/>
                <a:cs typeface="Courier New"/>
              </a:rPr>
              <a:t>stage("Plan")</a:t>
            </a:r>
            <a:r>
              <a:rPr sz="1000" spc="-1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621665">
              <a:lnSpc>
                <a:spcPct val="100000"/>
              </a:lnSpc>
              <a:spcBef>
                <a:spcPts val="150"/>
              </a:spcBef>
            </a:pPr>
            <a:r>
              <a:rPr sz="1000" spc="-5" dirty="0">
                <a:solidFill>
                  <a:srgbClr val="595959"/>
                </a:solidFill>
                <a:latin typeface="Courier New"/>
                <a:cs typeface="Courier New"/>
              </a:rPr>
              <a:t>sh "terraform plan -out=plan.out</a:t>
            </a:r>
            <a:r>
              <a:rPr sz="1000" spc="-20" dirty="0">
                <a:solidFill>
                  <a:srgbClr val="595959"/>
                </a:solidFill>
                <a:latin typeface="Courier New"/>
                <a:cs typeface="Courier New"/>
              </a:rPr>
              <a:t> </a:t>
            </a:r>
            <a:r>
              <a:rPr sz="1000" spc="-5" dirty="0">
                <a:solidFill>
                  <a:srgbClr val="595959"/>
                </a:solidFill>
                <a:latin typeface="Courier New"/>
                <a:cs typeface="Courier New"/>
              </a:rPr>
              <a:t>-no-color"</a:t>
            </a:r>
            <a:endParaRPr sz="1000">
              <a:latin typeface="Courier New"/>
              <a:cs typeface="Courier New"/>
            </a:endParaRPr>
          </a:p>
          <a:p>
            <a:pPr marL="3168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621665" marR="3052445" indent="-304800">
              <a:lnSpc>
                <a:spcPct val="112500"/>
              </a:lnSpc>
            </a:pPr>
            <a:r>
              <a:rPr sz="1000" spc="-5" dirty="0">
                <a:solidFill>
                  <a:srgbClr val="595959"/>
                </a:solidFill>
                <a:latin typeface="Courier New"/>
                <a:cs typeface="Courier New"/>
              </a:rPr>
              <a:t>if (env.BRANCH_NAME == "master") </a:t>
            </a:r>
            <a:r>
              <a:rPr sz="1000" dirty="0">
                <a:solidFill>
                  <a:srgbClr val="595959"/>
                </a:solidFill>
                <a:latin typeface="Courier New"/>
                <a:cs typeface="Courier New"/>
              </a:rPr>
              <a:t>{  </a:t>
            </a:r>
            <a:r>
              <a:rPr sz="1000" spc="-5" dirty="0">
                <a:solidFill>
                  <a:srgbClr val="595959"/>
                </a:solidFill>
                <a:latin typeface="Courier New"/>
                <a:cs typeface="Courier New"/>
              </a:rPr>
              <a:t>stage("Apply")</a:t>
            </a:r>
            <a:r>
              <a:rPr sz="1000" spc="-15"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926465" marR="2061845">
              <a:lnSpc>
                <a:spcPct val="112500"/>
              </a:lnSpc>
            </a:pPr>
            <a:r>
              <a:rPr sz="1000" spc="-5" dirty="0">
                <a:solidFill>
                  <a:srgbClr val="595959"/>
                </a:solidFill>
                <a:latin typeface="Courier New"/>
                <a:cs typeface="Courier New"/>
              </a:rPr>
              <a:t>input 'Do you want to apply this plan?'  sh "terraform apply -no-color</a:t>
            </a:r>
            <a:r>
              <a:rPr sz="1000" spc="-80" dirty="0">
                <a:solidFill>
                  <a:srgbClr val="595959"/>
                </a:solidFill>
                <a:latin typeface="Courier New"/>
                <a:cs typeface="Courier New"/>
              </a:rPr>
              <a:t> </a:t>
            </a:r>
            <a:r>
              <a:rPr sz="1000" spc="-5" dirty="0">
                <a:solidFill>
                  <a:srgbClr val="595959"/>
                </a:solidFill>
                <a:latin typeface="Courier New"/>
                <a:cs typeface="Courier New"/>
              </a:rPr>
              <a:t>plan.out"</a:t>
            </a:r>
            <a:endParaRPr sz="1000">
              <a:latin typeface="Courier New"/>
              <a:cs typeface="Courier New"/>
            </a:endParaRPr>
          </a:p>
          <a:p>
            <a:pPr marL="6216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3168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075305" cy="452120"/>
          </a:xfrm>
          <a:prstGeom prst="rect">
            <a:avLst/>
          </a:prstGeom>
        </p:spPr>
        <p:txBody>
          <a:bodyPr vert="horz" wrap="square" lIns="0" tIns="12700" rIns="0" bIns="0" rtlCol="0">
            <a:spAutoFit/>
          </a:bodyPr>
          <a:lstStyle/>
          <a:p>
            <a:pPr marL="12700">
              <a:lnSpc>
                <a:spcPct val="100000"/>
              </a:lnSpc>
              <a:spcBef>
                <a:spcPts val="100"/>
              </a:spcBef>
            </a:pPr>
            <a:r>
              <a:rPr sz="2800" spc="-10" dirty="0"/>
              <a:t>ECS </a:t>
            </a:r>
            <a:r>
              <a:rPr sz="2800" dirty="0"/>
              <a:t>+ </a:t>
            </a:r>
            <a:r>
              <a:rPr sz="2800" spc="-5" dirty="0"/>
              <a:t>1-2</a:t>
            </a:r>
            <a:r>
              <a:rPr sz="2800" spc="-100" dirty="0"/>
              <a:t> </a:t>
            </a:r>
            <a:r>
              <a:rPr sz="2800" dirty="0"/>
              <a:t>services</a:t>
            </a:r>
            <a:endParaRPr sz="2800"/>
          </a:p>
        </p:txBody>
      </p:sp>
      <p:sp>
        <p:nvSpPr>
          <p:cNvPr id="3" name="object 3"/>
          <p:cNvSpPr txBox="1"/>
          <p:nvPr/>
        </p:nvSpPr>
        <p:spPr>
          <a:xfrm>
            <a:off x="505992" y="1184098"/>
            <a:ext cx="3638550" cy="2006600"/>
          </a:xfrm>
          <a:prstGeom prst="rect">
            <a:avLst/>
          </a:prstGeom>
        </p:spPr>
        <p:txBody>
          <a:bodyPr vert="horz" wrap="square" lIns="0" tIns="12700" rIns="0" bIns="0" rtlCol="0">
            <a:spAutoFit/>
          </a:bodyPr>
          <a:lstStyle/>
          <a:p>
            <a:pPr marL="348615" marR="121920" indent="-336550">
              <a:lnSpc>
                <a:spcPct val="116100"/>
              </a:lnSpc>
              <a:spcBef>
                <a:spcPts val="100"/>
              </a:spcBef>
              <a:buChar char="●"/>
              <a:tabLst>
                <a:tab pos="347980" algn="l"/>
                <a:tab pos="349250" algn="l"/>
              </a:tabLst>
            </a:pPr>
            <a:r>
              <a:rPr sz="1400" spc="-5" dirty="0">
                <a:solidFill>
                  <a:srgbClr val="595959"/>
                </a:solidFill>
                <a:latin typeface="Arial"/>
                <a:cs typeface="Arial"/>
              </a:rPr>
              <a:t>Let’s use </a:t>
            </a:r>
            <a:r>
              <a:rPr sz="1400" dirty="0">
                <a:solidFill>
                  <a:srgbClr val="595959"/>
                </a:solidFill>
                <a:latin typeface="Arial"/>
                <a:cs typeface="Arial"/>
              </a:rPr>
              <a:t>a module </a:t>
            </a:r>
            <a:r>
              <a:rPr sz="1400" spc="-5" dirty="0">
                <a:solidFill>
                  <a:srgbClr val="595959"/>
                </a:solidFill>
                <a:latin typeface="Arial"/>
                <a:cs typeface="Arial"/>
              </a:rPr>
              <a:t>to </a:t>
            </a:r>
            <a:r>
              <a:rPr sz="1400" dirty="0">
                <a:solidFill>
                  <a:srgbClr val="595959"/>
                </a:solidFill>
                <a:latin typeface="Arial"/>
                <a:cs typeface="Arial"/>
              </a:rPr>
              <a:t>set </a:t>
            </a:r>
            <a:r>
              <a:rPr sz="1400" spc="-5" dirty="0">
                <a:solidFill>
                  <a:srgbClr val="595959"/>
                </a:solidFill>
                <a:latin typeface="Arial"/>
                <a:cs typeface="Arial"/>
              </a:rPr>
              <a:t>up </a:t>
            </a:r>
            <a:r>
              <a:rPr sz="1400" dirty="0">
                <a:solidFill>
                  <a:srgbClr val="595959"/>
                </a:solidFill>
                <a:latin typeface="Arial"/>
                <a:cs typeface="Arial"/>
              </a:rPr>
              <a:t>cluster</a:t>
            </a:r>
            <a:r>
              <a:rPr sz="1400" spc="-100" dirty="0">
                <a:solidFill>
                  <a:srgbClr val="595959"/>
                </a:solidFill>
                <a:latin typeface="Arial"/>
                <a:cs typeface="Arial"/>
              </a:rPr>
              <a:t> </a:t>
            </a:r>
            <a:r>
              <a:rPr sz="1400" spc="-5" dirty="0">
                <a:solidFill>
                  <a:srgbClr val="595959"/>
                </a:solidFill>
                <a:latin typeface="Arial"/>
                <a:cs typeface="Arial"/>
              </a:rPr>
              <a:t>with  autoscaling</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Reuse </a:t>
            </a:r>
            <a:r>
              <a:rPr sz="1400" dirty="0">
                <a:solidFill>
                  <a:srgbClr val="595959"/>
                </a:solidFill>
                <a:latin typeface="Arial"/>
                <a:cs typeface="Arial"/>
              </a:rPr>
              <a:t>module </a:t>
            </a:r>
            <a:r>
              <a:rPr sz="1400" spc="-5" dirty="0">
                <a:solidFill>
                  <a:srgbClr val="595959"/>
                </a:solidFill>
                <a:latin typeface="Arial"/>
                <a:cs typeface="Arial"/>
              </a:rPr>
              <a:t>for task</a:t>
            </a:r>
            <a:r>
              <a:rPr sz="1400" spc="-30" dirty="0">
                <a:solidFill>
                  <a:srgbClr val="595959"/>
                </a:solidFill>
                <a:latin typeface="Arial"/>
                <a:cs typeface="Arial"/>
              </a:rPr>
              <a:t> </a:t>
            </a:r>
            <a:r>
              <a:rPr sz="1400" spc="-5" dirty="0">
                <a:solidFill>
                  <a:srgbClr val="595959"/>
                </a:solidFill>
                <a:latin typeface="Arial"/>
                <a:cs typeface="Arial"/>
              </a:rPr>
              <a:t>definition</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Reuse </a:t>
            </a:r>
            <a:r>
              <a:rPr sz="1400" dirty="0">
                <a:solidFill>
                  <a:srgbClr val="595959"/>
                </a:solidFill>
                <a:latin typeface="Arial"/>
                <a:cs typeface="Arial"/>
              </a:rPr>
              <a:t>code </a:t>
            </a:r>
            <a:r>
              <a:rPr sz="1400" spc="-5" dirty="0">
                <a:solidFill>
                  <a:srgbClr val="595959"/>
                </a:solidFill>
                <a:latin typeface="Arial"/>
                <a:cs typeface="Arial"/>
              </a:rPr>
              <a:t>of Python app we</a:t>
            </a:r>
            <a:r>
              <a:rPr sz="1400" spc="-50" dirty="0">
                <a:solidFill>
                  <a:srgbClr val="595959"/>
                </a:solidFill>
                <a:latin typeface="Arial"/>
                <a:cs typeface="Arial"/>
              </a:rPr>
              <a:t> </a:t>
            </a:r>
            <a:r>
              <a:rPr sz="1400" dirty="0">
                <a:solidFill>
                  <a:srgbClr val="595959"/>
                </a:solidFill>
                <a:latin typeface="Arial"/>
                <a:cs typeface="Arial"/>
              </a:rPr>
              <a:t>created</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ELB and ALB </a:t>
            </a:r>
            <a:r>
              <a:rPr sz="1400" dirty="0">
                <a:solidFill>
                  <a:srgbClr val="595959"/>
                </a:solidFill>
                <a:latin typeface="Arial"/>
                <a:cs typeface="Arial"/>
              </a:rPr>
              <a:t>- </a:t>
            </a:r>
            <a:r>
              <a:rPr sz="1400" spc="-5" dirty="0">
                <a:solidFill>
                  <a:srgbClr val="595959"/>
                </a:solidFill>
                <a:latin typeface="Arial"/>
                <a:cs typeface="Arial"/>
              </a:rPr>
              <a:t>differences and why using  ALB?</a:t>
            </a:r>
            <a:endParaRPr sz="1400">
              <a:latin typeface="Arial"/>
              <a:cs typeface="Arial"/>
            </a:endParaRPr>
          </a:p>
          <a:p>
            <a:pPr marL="348615" marR="340360" indent="-336550">
              <a:lnSpc>
                <a:spcPct val="116100"/>
              </a:lnSpc>
              <a:buChar char="●"/>
              <a:tabLst>
                <a:tab pos="347980" algn="l"/>
                <a:tab pos="349250" algn="l"/>
              </a:tabLst>
            </a:pPr>
            <a:r>
              <a:rPr sz="1400" spc="-5" dirty="0">
                <a:solidFill>
                  <a:srgbClr val="595959"/>
                </a:solidFill>
                <a:latin typeface="Arial"/>
                <a:cs typeface="Arial"/>
              </a:rPr>
              <a:t>Where to </a:t>
            </a:r>
            <a:r>
              <a:rPr sz="1400" dirty="0">
                <a:solidFill>
                  <a:srgbClr val="595959"/>
                </a:solidFill>
                <a:latin typeface="Arial"/>
                <a:cs typeface="Arial"/>
              </a:rPr>
              <a:t>keep your </a:t>
            </a:r>
            <a:r>
              <a:rPr sz="1400" spc="-5" dirty="0">
                <a:solidFill>
                  <a:srgbClr val="595959"/>
                </a:solidFill>
                <a:latin typeface="Arial"/>
                <a:cs typeface="Arial"/>
              </a:rPr>
              <a:t>images?</a:t>
            </a:r>
            <a:r>
              <a:rPr sz="1400" spc="-100" dirty="0">
                <a:solidFill>
                  <a:srgbClr val="595959"/>
                </a:solidFill>
                <a:latin typeface="Arial"/>
                <a:cs typeface="Arial"/>
              </a:rPr>
              <a:t> </a:t>
            </a:r>
            <a:r>
              <a:rPr sz="1400" dirty="0">
                <a:solidFill>
                  <a:srgbClr val="595959"/>
                </a:solidFill>
                <a:latin typeface="Arial"/>
                <a:cs typeface="Arial"/>
              </a:rPr>
              <a:t>(Docker  </a:t>
            </a:r>
            <a:r>
              <a:rPr sz="1400" spc="-5" dirty="0">
                <a:solidFill>
                  <a:srgbClr val="595959"/>
                </a:solidFill>
                <a:latin typeface="Arial"/>
                <a:cs typeface="Arial"/>
              </a:rPr>
              <a:t>HUB,</a:t>
            </a:r>
            <a:r>
              <a:rPr sz="1400" spc="-10" dirty="0">
                <a:solidFill>
                  <a:srgbClr val="595959"/>
                </a:solidFill>
                <a:latin typeface="Arial"/>
                <a:cs typeface="Arial"/>
              </a:rPr>
              <a:t> </a:t>
            </a:r>
            <a:r>
              <a:rPr sz="1400" spc="-5" dirty="0">
                <a:solidFill>
                  <a:srgbClr val="595959"/>
                </a:solidFill>
                <a:latin typeface="Arial"/>
                <a:cs typeface="Arial"/>
              </a:rPr>
              <a:t>ECR)</a:t>
            </a:r>
            <a:endParaRPr sz="14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023870" cy="452120"/>
          </a:xfrm>
          <a:prstGeom prst="rect">
            <a:avLst/>
          </a:prstGeom>
        </p:spPr>
        <p:txBody>
          <a:bodyPr vert="horz" wrap="square" lIns="0" tIns="12700" rIns="0" bIns="0" rtlCol="0">
            <a:spAutoFit/>
          </a:bodyPr>
          <a:lstStyle/>
          <a:p>
            <a:pPr marL="12700">
              <a:lnSpc>
                <a:spcPct val="100000"/>
              </a:lnSpc>
              <a:spcBef>
                <a:spcPts val="100"/>
              </a:spcBef>
            </a:pPr>
            <a:r>
              <a:rPr sz="2800" spc="-5" dirty="0"/>
              <a:t>Terraform</a:t>
            </a:r>
            <a:r>
              <a:rPr sz="2800" spc="-95" dirty="0"/>
              <a:t> </a:t>
            </a:r>
            <a:r>
              <a:rPr sz="2800" dirty="0"/>
              <a:t>modules</a:t>
            </a:r>
            <a:endParaRPr sz="2800"/>
          </a:p>
        </p:txBody>
      </p:sp>
      <p:sp>
        <p:nvSpPr>
          <p:cNvPr id="3" name="object 3"/>
          <p:cNvSpPr txBox="1"/>
          <p:nvPr/>
        </p:nvSpPr>
        <p:spPr>
          <a:xfrm>
            <a:off x="505992" y="1184098"/>
            <a:ext cx="4549140" cy="12636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There are </a:t>
            </a:r>
            <a:r>
              <a:rPr sz="1400" dirty="0">
                <a:solidFill>
                  <a:srgbClr val="595959"/>
                </a:solidFill>
                <a:latin typeface="Arial"/>
                <a:cs typeface="Arial"/>
              </a:rPr>
              <a:t>community</a:t>
            </a:r>
            <a:r>
              <a:rPr sz="1400" spc="-15" dirty="0">
                <a:solidFill>
                  <a:srgbClr val="595959"/>
                </a:solidFill>
                <a:latin typeface="Arial"/>
                <a:cs typeface="Arial"/>
              </a:rPr>
              <a:t> </a:t>
            </a:r>
            <a:r>
              <a:rPr sz="1400" dirty="0">
                <a:solidFill>
                  <a:srgbClr val="595959"/>
                </a:solidFill>
                <a:latin typeface="Arial"/>
                <a:cs typeface="Arial"/>
              </a:rPr>
              <a:t>modules</a:t>
            </a:r>
            <a:endParaRPr sz="1400">
              <a:latin typeface="Arial"/>
              <a:cs typeface="Arial"/>
            </a:endParaRPr>
          </a:p>
          <a:p>
            <a:pPr marL="348615" indent="-336550">
              <a:lnSpc>
                <a:spcPct val="100000"/>
              </a:lnSpc>
              <a:spcBef>
                <a:spcPts val="270"/>
              </a:spcBef>
              <a:buClr>
                <a:srgbClr val="595959"/>
              </a:buClr>
              <a:buChar char="●"/>
              <a:tabLst>
                <a:tab pos="347980" algn="l"/>
                <a:tab pos="349250" algn="l"/>
              </a:tabLst>
            </a:pPr>
            <a:r>
              <a:rPr sz="1400" u="heavy" spc="-5" dirty="0">
                <a:solidFill>
                  <a:srgbClr val="0097A7"/>
                </a:solidFill>
                <a:uFill>
                  <a:solidFill>
                    <a:srgbClr val="0097A7"/>
                  </a:solidFill>
                </a:uFill>
                <a:latin typeface="Arial"/>
                <a:cs typeface="Arial"/>
                <a:hlinkClick r:id="rId2"/>
              </a:rPr>
              <a:t>https://registry.terraform.io/</a:t>
            </a:r>
            <a:endParaRPr sz="1400">
              <a:latin typeface="Arial"/>
              <a:cs typeface="Arial"/>
            </a:endParaRPr>
          </a:p>
          <a:p>
            <a:pPr marL="348615" indent="-336550">
              <a:lnSpc>
                <a:spcPct val="100000"/>
              </a:lnSpc>
              <a:spcBef>
                <a:spcPts val="270"/>
              </a:spcBef>
              <a:buClr>
                <a:srgbClr val="595959"/>
              </a:buClr>
              <a:buChar char="●"/>
              <a:tabLst>
                <a:tab pos="347980" algn="l"/>
                <a:tab pos="349250" algn="l"/>
              </a:tabLst>
            </a:pPr>
            <a:r>
              <a:rPr sz="1400" u="heavy" spc="-5" dirty="0">
                <a:solidFill>
                  <a:srgbClr val="0097A7"/>
                </a:solidFill>
                <a:uFill>
                  <a:solidFill>
                    <a:srgbClr val="0097A7"/>
                  </a:solidFill>
                </a:uFill>
                <a:latin typeface="Arial"/>
                <a:cs typeface="Arial"/>
                <a:hlinkClick r:id="rId3"/>
              </a:rPr>
              <a:t>https://github.com/terraform-community-modules</a:t>
            </a:r>
            <a:endParaRPr sz="1400">
              <a:latin typeface="Arial"/>
              <a:cs typeface="Arial"/>
            </a:endParaRPr>
          </a:p>
          <a:p>
            <a:pPr marL="348615" marR="5080" indent="-336550">
              <a:lnSpc>
                <a:spcPct val="116100"/>
              </a:lnSpc>
              <a:buChar char="●"/>
              <a:tabLst>
                <a:tab pos="347980" algn="l"/>
                <a:tab pos="349250" algn="l"/>
              </a:tabLst>
            </a:pPr>
            <a:r>
              <a:rPr sz="1400" dirty="0">
                <a:solidFill>
                  <a:srgbClr val="595959"/>
                </a:solidFill>
                <a:latin typeface="Arial"/>
                <a:cs typeface="Arial"/>
              </a:rPr>
              <a:t>Modules </a:t>
            </a:r>
            <a:r>
              <a:rPr sz="1400" spc="-5" dirty="0">
                <a:solidFill>
                  <a:srgbClr val="595959"/>
                </a:solidFill>
                <a:latin typeface="Arial"/>
                <a:cs typeface="Arial"/>
              </a:rPr>
              <a:t>take inputs </a:t>
            </a:r>
            <a:r>
              <a:rPr sz="1400" dirty="0">
                <a:solidFill>
                  <a:srgbClr val="595959"/>
                </a:solidFill>
                <a:latin typeface="Arial"/>
                <a:cs typeface="Arial"/>
              </a:rPr>
              <a:t>(variables) </a:t>
            </a:r>
            <a:r>
              <a:rPr sz="1400" spc="-5" dirty="0">
                <a:solidFill>
                  <a:srgbClr val="595959"/>
                </a:solidFill>
                <a:latin typeface="Arial"/>
                <a:cs typeface="Arial"/>
              </a:rPr>
              <a:t>and generate outputs  that </a:t>
            </a:r>
            <a:r>
              <a:rPr sz="1400" dirty="0">
                <a:solidFill>
                  <a:srgbClr val="595959"/>
                </a:solidFill>
                <a:latin typeface="Arial"/>
                <a:cs typeface="Arial"/>
              </a:rPr>
              <a:t>could </a:t>
            </a:r>
            <a:r>
              <a:rPr sz="1400" spc="-5" dirty="0">
                <a:solidFill>
                  <a:srgbClr val="595959"/>
                </a:solidFill>
                <a:latin typeface="Arial"/>
                <a:cs typeface="Arial"/>
              </a:rPr>
              <a:t>be used in other</a:t>
            </a:r>
            <a:r>
              <a:rPr sz="1400" spc="-25" dirty="0">
                <a:solidFill>
                  <a:srgbClr val="595959"/>
                </a:solidFill>
                <a:latin typeface="Arial"/>
                <a:cs typeface="Arial"/>
              </a:rPr>
              <a:t> </a:t>
            </a:r>
            <a:r>
              <a:rPr sz="1400" dirty="0">
                <a:solidFill>
                  <a:srgbClr val="595959"/>
                </a:solidFill>
                <a:latin typeface="Arial"/>
                <a:cs typeface="Arial"/>
              </a:rPr>
              <a:t>code</a:t>
            </a:r>
            <a:endParaRPr sz="1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772410" cy="452120"/>
          </a:xfrm>
          <a:prstGeom prst="rect">
            <a:avLst/>
          </a:prstGeom>
        </p:spPr>
        <p:txBody>
          <a:bodyPr vert="horz" wrap="square" lIns="0" tIns="12700" rIns="0" bIns="0" rtlCol="0">
            <a:spAutoFit/>
          </a:bodyPr>
          <a:lstStyle/>
          <a:p>
            <a:pPr marL="12700">
              <a:lnSpc>
                <a:spcPct val="100000"/>
              </a:lnSpc>
              <a:spcBef>
                <a:spcPts val="100"/>
              </a:spcBef>
            </a:pPr>
            <a:r>
              <a:rPr sz="2800" dirty="0"/>
              <a:t>More </a:t>
            </a:r>
            <a:r>
              <a:rPr sz="2800" spc="-5" dirty="0"/>
              <a:t>on</a:t>
            </a:r>
            <a:r>
              <a:rPr sz="2800" spc="-100" dirty="0"/>
              <a:t> </a:t>
            </a:r>
            <a:r>
              <a:rPr sz="2800" dirty="0"/>
              <a:t>modules</a:t>
            </a:r>
            <a:endParaRPr sz="2800"/>
          </a:p>
        </p:txBody>
      </p:sp>
      <p:sp>
        <p:nvSpPr>
          <p:cNvPr id="3" name="object 3"/>
          <p:cNvSpPr txBox="1"/>
          <p:nvPr/>
        </p:nvSpPr>
        <p:spPr>
          <a:xfrm>
            <a:off x="384724" y="1220420"/>
            <a:ext cx="2921000" cy="19304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ECS</a:t>
            </a:r>
            <a:r>
              <a:rPr sz="1000" spc="-10" dirty="0">
                <a:solidFill>
                  <a:srgbClr val="595959"/>
                </a:solidFill>
                <a:latin typeface="Courier New"/>
                <a:cs typeface="Courier New"/>
              </a:rPr>
              <a:t> </a:t>
            </a:r>
            <a:r>
              <a:rPr sz="1000" spc="-5" dirty="0">
                <a:solidFill>
                  <a:srgbClr val="595959"/>
                </a:solidFill>
                <a:latin typeface="Courier New"/>
                <a:cs typeface="Courier New"/>
              </a:rPr>
              <a:t>cluster</a:t>
            </a:r>
            <a:endParaRPr sz="1000">
              <a:latin typeface="Courier New"/>
              <a:cs typeface="Courier New"/>
            </a:endParaRPr>
          </a:p>
          <a:p>
            <a:pPr>
              <a:lnSpc>
                <a:spcPct val="100000"/>
              </a:lnSpc>
              <a:spcBef>
                <a:spcPts val="40"/>
              </a:spcBef>
            </a:pPr>
            <a:endParaRPr sz="1550">
              <a:latin typeface="Courier New"/>
              <a:cs typeface="Courier New"/>
            </a:endParaRPr>
          </a:p>
          <a:p>
            <a:pPr marL="12700">
              <a:lnSpc>
                <a:spcPct val="100000"/>
              </a:lnSpc>
              <a:spcBef>
                <a:spcPts val="5"/>
              </a:spcBef>
            </a:pPr>
            <a:r>
              <a:rPr sz="1000" spc="-5" dirty="0">
                <a:solidFill>
                  <a:srgbClr val="595959"/>
                </a:solidFill>
                <a:latin typeface="Courier New"/>
                <a:cs typeface="Courier New"/>
              </a:rPr>
              <a:t>module "ecs-cluster"</a:t>
            </a:r>
            <a:r>
              <a:rPr sz="1000" spc="-15"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164465" marR="158115">
              <a:lnSpc>
                <a:spcPct val="112500"/>
              </a:lnSpc>
              <a:tabLst>
                <a:tab pos="774065" algn="l"/>
              </a:tabLst>
            </a:pPr>
            <a:r>
              <a:rPr sz="1000" spc="-5" dirty="0">
                <a:solidFill>
                  <a:srgbClr val="595959"/>
                </a:solidFill>
                <a:latin typeface="Courier New"/>
                <a:cs typeface="Courier New"/>
              </a:rPr>
              <a:t>source	</a:t>
            </a:r>
            <a:r>
              <a:rPr sz="1000" dirty="0">
                <a:solidFill>
                  <a:srgbClr val="595959"/>
                </a:solidFill>
                <a:latin typeface="Courier New"/>
                <a:cs typeface="Courier New"/>
              </a:rPr>
              <a:t>= </a:t>
            </a:r>
            <a:r>
              <a:rPr sz="1000" spc="-5" dirty="0">
                <a:solidFill>
                  <a:srgbClr val="595959"/>
                </a:solidFill>
                <a:latin typeface="Courier New"/>
                <a:cs typeface="Courier New"/>
              </a:rPr>
              <a:t>"azavea/ecs-cluster/aws"  version </a:t>
            </a:r>
            <a:r>
              <a:rPr sz="1000" dirty="0">
                <a:solidFill>
                  <a:srgbClr val="595959"/>
                </a:solidFill>
                <a:latin typeface="Courier New"/>
                <a:cs typeface="Courier New"/>
              </a:rPr>
              <a:t>=</a:t>
            </a:r>
            <a:r>
              <a:rPr sz="1000" spc="-15" dirty="0">
                <a:solidFill>
                  <a:srgbClr val="595959"/>
                </a:solidFill>
                <a:latin typeface="Courier New"/>
                <a:cs typeface="Courier New"/>
              </a:rPr>
              <a:t> </a:t>
            </a:r>
            <a:r>
              <a:rPr sz="1000" spc="-5" dirty="0">
                <a:solidFill>
                  <a:srgbClr val="595959"/>
                </a:solidFill>
                <a:latin typeface="Courier New"/>
                <a:cs typeface="Courier New"/>
              </a:rPr>
              <a:t>"2.0.0"</a:t>
            </a:r>
            <a:endParaRPr sz="1000">
              <a:latin typeface="Courier New"/>
              <a:cs typeface="Courier New"/>
            </a:endParaRPr>
          </a:p>
          <a:p>
            <a:pPr marL="164465" marR="5080">
              <a:lnSpc>
                <a:spcPct val="112500"/>
              </a:lnSpc>
              <a:tabLst>
                <a:tab pos="1231265" algn="l"/>
              </a:tabLst>
            </a:pPr>
            <a:r>
              <a:rPr sz="1000" spc="-5" dirty="0">
                <a:solidFill>
                  <a:srgbClr val="595959"/>
                </a:solidFill>
                <a:latin typeface="Courier New"/>
                <a:cs typeface="Courier New"/>
              </a:rPr>
              <a:t>vpc_id	</a:t>
            </a:r>
            <a:r>
              <a:rPr sz="1000" dirty="0">
                <a:solidFill>
                  <a:srgbClr val="595959"/>
                </a:solidFill>
                <a:latin typeface="Courier New"/>
                <a:cs typeface="Courier New"/>
              </a:rPr>
              <a:t>= </a:t>
            </a:r>
            <a:r>
              <a:rPr sz="1000" spc="-5" dirty="0">
                <a:solidFill>
                  <a:srgbClr val="595959"/>
                </a:solidFill>
                <a:latin typeface="Courier New"/>
                <a:cs typeface="Courier New"/>
              </a:rPr>
              <a:t>"${aws_vpc.main.id}"  instance_type </a:t>
            </a:r>
            <a:r>
              <a:rPr sz="1000" dirty="0">
                <a:solidFill>
                  <a:srgbClr val="595959"/>
                </a:solidFill>
                <a:latin typeface="Courier New"/>
                <a:cs typeface="Courier New"/>
              </a:rPr>
              <a:t>=</a:t>
            </a:r>
            <a:r>
              <a:rPr sz="1000" spc="-25" dirty="0">
                <a:solidFill>
                  <a:srgbClr val="595959"/>
                </a:solidFill>
                <a:latin typeface="Courier New"/>
                <a:cs typeface="Courier New"/>
              </a:rPr>
              <a:t> </a:t>
            </a:r>
            <a:r>
              <a:rPr sz="1000" spc="-5" dirty="0">
                <a:solidFill>
                  <a:srgbClr val="595959"/>
                </a:solidFill>
                <a:latin typeface="Courier New"/>
                <a:cs typeface="Courier New"/>
              </a:rPr>
              <a:t>"t2.small"</a:t>
            </a:r>
            <a:endParaRPr sz="1000">
              <a:latin typeface="Courier New"/>
              <a:cs typeface="Courier New"/>
            </a:endParaRPr>
          </a:p>
          <a:p>
            <a:pPr marL="164465" marR="462280">
              <a:lnSpc>
                <a:spcPct val="112500"/>
              </a:lnSpc>
              <a:tabLst>
                <a:tab pos="1231265" algn="l"/>
              </a:tabLst>
            </a:pPr>
            <a:r>
              <a:rPr sz="1000" spc="-5" dirty="0">
                <a:solidFill>
                  <a:srgbClr val="595959"/>
                </a:solidFill>
                <a:latin typeface="Courier New"/>
                <a:cs typeface="Courier New"/>
              </a:rPr>
              <a:t>key_name	</a:t>
            </a:r>
            <a:r>
              <a:rPr sz="1000" dirty="0">
                <a:solidFill>
                  <a:srgbClr val="595959"/>
                </a:solidFill>
                <a:latin typeface="Courier New"/>
                <a:cs typeface="Courier New"/>
              </a:rPr>
              <a:t>= </a:t>
            </a:r>
            <a:r>
              <a:rPr sz="1000" spc="-5" dirty="0">
                <a:solidFill>
                  <a:srgbClr val="595959"/>
                </a:solidFill>
                <a:latin typeface="Courier New"/>
                <a:cs typeface="Courier New"/>
              </a:rPr>
              <a:t>"blah"  root_block_device_type </a:t>
            </a:r>
            <a:r>
              <a:rPr sz="1000" dirty="0">
                <a:solidFill>
                  <a:srgbClr val="595959"/>
                </a:solidFill>
                <a:latin typeface="Courier New"/>
                <a:cs typeface="Courier New"/>
              </a:rPr>
              <a:t>= </a:t>
            </a:r>
            <a:r>
              <a:rPr sz="1000" spc="-5" dirty="0">
                <a:solidFill>
                  <a:srgbClr val="595959"/>
                </a:solidFill>
                <a:latin typeface="Courier New"/>
                <a:cs typeface="Courier New"/>
              </a:rPr>
              <a:t>"gp2"  root_block_device_size </a:t>
            </a:r>
            <a:r>
              <a:rPr sz="1000" dirty="0">
                <a:solidFill>
                  <a:srgbClr val="595959"/>
                </a:solidFill>
                <a:latin typeface="Courier New"/>
                <a:cs typeface="Courier New"/>
              </a:rPr>
              <a:t>=</a:t>
            </a:r>
            <a:r>
              <a:rPr sz="1000" spc="-65" dirty="0">
                <a:solidFill>
                  <a:srgbClr val="595959"/>
                </a:solidFill>
                <a:latin typeface="Courier New"/>
                <a:cs typeface="Courier New"/>
              </a:rPr>
              <a:t> </a:t>
            </a:r>
            <a:r>
              <a:rPr sz="1000" spc="-5" dirty="0">
                <a:solidFill>
                  <a:srgbClr val="595959"/>
                </a:solidFill>
                <a:latin typeface="Courier New"/>
                <a:cs typeface="Courier New"/>
              </a:rPr>
              <a:t>"10"</a:t>
            </a:r>
            <a:endParaRPr sz="1000">
              <a:latin typeface="Courier New"/>
              <a:cs typeface="Courier New"/>
            </a:endParaRPr>
          </a:p>
          <a:p>
            <a:pPr marL="164465">
              <a:lnSpc>
                <a:spcPct val="100000"/>
              </a:lnSpc>
              <a:spcBef>
                <a:spcPts val="150"/>
              </a:spcBef>
            </a:pPr>
            <a:r>
              <a:rPr sz="1000" spc="-5" dirty="0">
                <a:solidFill>
                  <a:srgbClr val="595959"/>
                </a:solidFill>
                <a:latin typeface="Courier New"/>
                <a:cs typeface="Courier New"/>
              </a:rPr>
              <a:t>health_check_grace_period </a:t>
            </a:r>
            <a:r>
              <a:rPr sz="1000" dirty="0">
                <a:solidFill>
                  <a:srgbClr val="595959"/>
                </a:solidFill>
                <a:latin typeface="Courier New"/>
                <a:cs typeface="Courier New"/>
              </a:rPr>
              <a:t>=</a:t>
            </a:r>
            <a:r>
              <a:rPr sz="1000" spc="-40" dirty="0">
                <a:solidFill>
                  <a:srgbClr val="595959"/>
                </a:solidFill>
                <a:latin typeface="Courier New"/>
                <a:cs typeface="Courier New"/>
              </a:rPr>
              <a:t> </a:t>
            </a:r>
            <a:r>
              <a:rPr sz="1000" spc="-5" dirty="0">
                <a:solidFill>
                  <a:srgbClr val="595959"/>
                </a:solidFill>
                <a:latin typeface="Courier New"/>
                <a:cs typeface="Courier New"/>
              </a:rPr>
              <a:t>"600"</a:t>
            </a:r>
            <a:endParaRPr sz="1000">
              <a:latin typeface="Courier New"/>
              <a:cs typeface="Courier New"/>
            </a:endParaRPr>
          </a:p>
        </p:txBody>
      </p:sp>
      <p:sp>
        <p:nvSpPr>
          <p:cNvPr id="4" name="object 4"/>
          <p:cNvSpPr txBox="1"/>
          <p:nvPr/>
        </p:nvSpPr>
        <p:spPr>
          <a:xfrm>
            <a:off x="2518116" y="3125416"/>
            <a:ext cx="407034" cy="539750"/>
          </a:xfrm>
          <a:prstGeom prst="rect">
            <a:avLst/>
          </a:prstGeom>
        </p:spPr>
        <p:txBody>
          <a:bodyPr vert="horz" wrap="square" lIns="0" tIns="31750" rIns="0" bIns="0" rtlCol="0">
            <a:spAutoFit/>
          </a:bodyPr>
          <a:lstStyle/>
          <a:p>
            <a:pPr marL="12700">
              <a:lnSpc>
                <a:spcPct val="100000"/>
              </a:lnSpc>
              <a:spcBef>
                <a:spcPts val="250"/>
              </a:spcBef>
            </a:pPr>
            <a:r>
              <a:rPr sz="1000" dirty="0">
                <a:solidFill>
                  <a:srgbClr val="595959"/>
                </a:solidFill>
                <a:latin typeface="Courier New"/>
                <a:cs typeface="Courier New"/>
              </a:rPr>
              <a:t>=</a:t>
            </a:r>
            <a:r>
              <a:rPr sz="1000" spc="-105" dirty="0">
                <a:solidFill>
                  <a:srgbClr val="595959"/>
                </a:solidFill>
                <a:latin typeface="Courier New"/>
                <a:cs typeface="Courier New"/>
              </a:rPr>
              <a:t> </a:t>
            </a:r>
            <a:r>
              <a:rPr sz="1000" spc="-5" dirty="0">
                <a:solidFill>
                  <a:srgbClr val="595959"/>
                </a:solidFill>
                <a:latin typeface="Courier New"/>
                <a:cs typeface="Courier New"/>
              </a:rPr>
              <a:t>"1"</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105" dirty="0">
                <a:solidFill>
                  <a:srgbClr val="595959"/>
                </a:solidFill>
                <a:latin typeface="Courier New"/>
                <a:cs typeface="Courier New"/>
              </a:rPr>
              <a:t> </a:t>
            </a:r>
            <a:r>
              <a:rPr sz="1000" spc="-5" dirty="0">
                <a:solidFill>
                  <a:srgbClr val="595959"/>
                </a:solidFill>
                <a:latin typeface="Courier New"/>
                <a:cs typeface="Courier New"/>
              </a:rPr>
              <a:t>"0"</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105" dirty="0">
                <a:solidFill>
                  <a:srgbClr val="595959"/>
                </a:solidFill>
                <a:latin typeface="Courier New"/>
                <a:cs typeface="Courier New"/>
              </a:rPr>
              <a:t> </a:t>
            </a:r>
            <a:r>
              <a:rPr sz="1000" spc="-5" dirty="0">
                <a:solidFill>
                  <a:srgbClr val="595959"/>
                </a:solidFill>
                <a:latin typeface="Courier New"/>
                <a:cs typeface="Courier New"/>
              </a:rPr>
              <a:t>"2"</a:t>
            </a:r>
            <a:endParaRPr sz="1000">
              <a:latin typeface="Courier New"/>
              <a:cs typeface="Courier New"/>
            </a:endParaRPr>
          </a:p>
        </p:txBody>
      </p:sp>
      <p:sp>
        <p:nvSpPr>
          <p:cNvPr id="5" name="object 5"/>
          <p:cNvSpPr txBox="1"/>
          <p:nvPr/>
        </p:nvSpPr>
        <p:spPr>
          <a:xfrm>
            <a:off x="537123" y="3125416"/>
            <a:ext cx="2006600" cy="882650"/>
          </a:xfrm>
          <a:prstGeom prst="rect">
            <a:avLst/>
          </a:prstGeom>
        </p:spPr>
        <p:txBody>
          <a:bodyPr vert="horz" wrap="square" lIns="0" tIns="12700" rIns="0" bIns="0" rtlCol="0">
            <a:spAutoFit/>
          </a:bodyPr>
          <a:lstStyle/>
          <a:p>
            <a:pPr marL="12700" marR="766445">
              <a:lnSpc>
                <a:spcPct val="112500"/>
              </a:lnSpc>
              <a:spcBef>
                <a:spcPts val="100"/>
              </a:spcBef>
            </a:pPr>
            <a:r>
              <a:rPr sz="1000" spc="-5" dirty="0">
                <a:solidFill>
                  <a:srgbClr val="595959"/>
                </a:solidFill>
                <a:latin typeface="Courier New"/>
                <a:cs typeface="Courier New"/>
              </a:rPr>
              <a:t>desired_capacity  min_size  max_size</a:t>
            </a:r>
            <a:endParaRPr sz="1000">
              <a:latin typeface="Courier New"/>
              <a:cs typeface="Courier New"/>
            </a:endParaRPr>
          </a:p>
          <a:p>
            <a:pPr marL="12700" marR="5080">
              <a:lnSpc>
                <a:spcPct val="112500"/>
              </a:lnSpc>
            </a:pPr>
            <a:r>
              <a:rPr sz="1000" spc="-5" dirty="0">
                <a:solidFill>
                  <a:srgbClr val="595959"/>
                </a:solidFill>
                <a:latin typeface="Courier New"/>
                <a:cs typeface="Courier New"/>
              </a:rPr>
              <a:t>enabled_metrics </a:t>
            </a:r>
            <a:r>
              <a:rPr sz="1000" dirty="0">
                <a:solidFill>
                  <a:srgbClr val="595959"/>
                </a:solidFill>
                <a:latin typeface="Courier New"/>
                <a:cs typeface="Courier New"/>
              </a:rPr>
              <a:t>= </a:t>
            </a:r>
            <a:r>
              <a:rPr sz="1000" spc="-5" dirty="0">
                <a:solidFill>
                  <a:srgbClr val="595959"/>
                </a:solidFill>
                <a:latin typeface="Courier New"/>
                <a:cs typeface="Courier New"/>
              </a:rPr>
              <a:t>[...]  private_subnet_ids </a:t>
            </a:r>
            <a:r>
              <a:rPr sz="1000" dirty="0">
                <a:solidFill>
                  <a:srgbClr val="595959"/>
                </a:solidFill>
                <a:latin typeface="Courier New"/>
                <a:cs typeface="Courier New"/>
              </a:rPr>
              <a:t>=</a:t>
            </a:r>
            <a:r>
              <a:rPr sz="1000" spc="-95" dirty="0">
                <a:solidFill>
                  <a:srgbClr val="595959"/>
                </a:solidFill>
                <a:latin typeface="Courier New"/>
                <a:cs typeface="Courier New"/>
              </a:rPr>
              <a:t> </a:t>
            </a:r>
            <a:r>
              <a:rPr sz="1000" spc="-5" dirty="0">
                <a:solidFill>
                  <a:srgbClr val="595959"/>
                </a:solidFill>
                <a:latin typeface="Courier New"/>
                <a:cs typeface="Courier New"/>
              </a:rPr>
              <a:t>[...]</a:t>
            </a:r>
            <a:endParaRPr sz="1000">
              <a:latin typeface="Courier New"/>
              <a:cs typeface="Courier New"/>
            </a:endParaRPr>
          </a:p>
        </p:txBody>
      </p:sp>
      <p:sp>
        <p:nvSpPr>
          <p:cNvPr id="6" name="object 6"/>
          <p:cNvSpPr txBox="1"/>
          <p:nvPr/>
        </p:nvSpPr>
        <p:spPr>
          <a:xfrm>
            <a:off x="384724" y="3982664"/>
            <a:ext cx="2159000" cy="711200"/>
          </a:xfrm>
          <a:prstGeom prst="rect">
            <a:avLst/>
          </a:prstGeom>
        </p:spPr>
        <p:txBody>
          <a:bodyPr vert="horz" wrap="square" lIns="0" tIns="12700" rIns="0" bIns="0" rtlCol="0">
            <a:spAutoFit/>
          </a:bodyPr>
          <a:lstStyle/>
          <a:p>
            <a:pPr marL="164465" marR="5080">
              <a:lnSpc>
                <a:spcPct val="112500"/>
              </a:lnSpc>
              <a:spcBef>
                <a:spcPts val="100"/>
              </a:spcBef>
              <a:tabLst>
                <a:tab pos="1078865" algn="l"/>
              </a:tabLst>
            </a:pPr>
            <a:r>
              <a:rPr sz="1000" spc="-5" dirty="0">
                <a:solidFill>
                  <a:srgbClr val="595959"/>
                </a:solidFill>
                <a:latin typeface="Courier New"/>
                <a:cs typeface="Courier New"/>
              </a:rPr>
              <a:t>project	</a:t>
            </a:r>
            <a:r>
              <a:rPr sz="1000" dirty="0">
                <a:solidFill>
                  <a:srgbClr val="595959"/>
                </a:solidFill>
                <a:latin typeface="Courier New"/>
                <a:cs typeface="Courier New"/>
              </a:rPr>
              <a:t>= </a:t>
            </a:r>
            <a:r>
              <a:rPr sz="1000" spc="-5" dirty="0">
                <a:solidFill>
                  <a:srgbClr val="595959"/>
                </a:solidFill>
                <a:latin typeface="Courier New"/>
                <a:cs typeface="Courier New"/>
              </a:rPr>
              <a:t>"Something"  environment </a:t>
            </a:r>
            <a:r>
              <a:rPr sz="1000" dirty="0">
                <a:solidFill>
                  <a:srgbClr val="595959"/>
                </a:solidFill>
                <a:latin typeface="Courier New"/>
                <a:cs typeface="Courier New"/>
              </a:rPr>
              <a:t>= </a:t>
            </a:r>
            <a:r>
              <a:rPr sz="1000" spc="-5" dirty="0">
                <a:solidFill>
                  <a:srgbClr val="595959"/>
                </a:solidFill>
                <a:latin typeface="Courier New"/>
                <a:cs typeface="Courier New"/>
              </a:rPr>
              <a:t>"Staging"  lookup_latest_ami </a:t>
            </a:r>
            <a:r>
              <a:rPr sz="1000" dirty="0">
                <a:solidFill>
                  <a:srgbClr val="595959"/>
                </a:solidFill>
                <a:latin typeface="Courier New"/>
                <a:cs typeface="Courier New"/>
              </a:rPr>
              <a:t>=</a:t>
            </a:r>
            <a:r>
              <a:rPr sz="1000" spc="-95" dirty="0">
                <a:solidFill>
                  <a:srgbClr val="595959"/>
                </a:solidFill>
                <a:latin typeface="Courier New"/>
                <a:cs typeface="Courier New"/>
              </a:rPr>
              <a:t> </a:t>
            </a:r>
            <a:r>
              <a:rPr sz="1000" spc="-5" dirty="0">
                <a:solidFill>
                  <a:srgbClr val="595959"/>
                </a:solidFill>
                <a:latin typeface="Courier New"/>
                <a:cs typeface="Courier New"/>
              </a:rPr>
              <a:t>"true"</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p:txBody>
      </p:sp>
      <p:sp>
        <p:nvSpPr>
          <p:cNvPr id="7" name="object 7"/>
          <p:cNvSpPr txBox="1"/>
          <p:nvPr/>
        </p:nvSpPr>
        <p:spPr>
          <a:xfrm>
            <a:off x="5026687" y="1184098"/>
            <a:ext cx="3587750" cy="2501900"/>
          </a:xfrm>
          <a:prstGeom prst="rect">
            <a:avLst/>
          </a:prstGeom>
        </p:spPr>
        <p:txBody>
          <a:bodyPr vert="horz" wrap="square" lIns="0" tIns="12700" rIns="0" bIns="0" rtlCol="0">
            <a:spAutoFit/>
          </a:bodyPr>
          <a:lstStyle/>
          <a:p>
            <a:pPr marL="348615" marR="5080" indent="-336550">
              <a:lnSpc>
                <a:spcPct val="116100"/>
              </a:lnSpc>
              <a:spcBef>
                <a:spcPts val="100"/>
              </a:spcBef>
              <a:buChar char="●"/>
              <a:tabLst>
                <a:tab pos="347980" algn="l"/>
                <a:tab pos="349250" algn="l"/>
              </a:tabLst>
            </a:pPr>
            <a:r>
              <a:rPr sz="1400" spc="-5" dirty="0">
                <a:solidFill>
                  <a:srgbClr val="595959"/>
                </a:solidFill>
                <a:latin typeface="Arial"/>
                <a:cs typeface="Arial"/>
              </a:rPr>
              <a:t>It’s worth to invest time to prepare  </a:t>
            </a:r>
            <a:r>
              <a:rPr sz="1400" dirty="0">
                <a:solidFill>
                  <a:srgbClr val="595959"/>
                </a:solidFill>
                <a:latin typeface="Arial"/>
                <a:cs typeface="Arial"/>
              </a:rPr>
              <a:t>modules </a:t>
            </a:r>
            <a:r>
              <a:rPr sz="1400" spc="-5" dirty="0">
                <a:solidFill>
                  <a:srgbClr val="595959"/>
                </a:solidFill>
                <a:latin typeface="Arial"/>
                <a:cs typeface="Arial"/>
              </a:rPr>
              <a:t>tailored to </a:t>
            </a:r>
            <a:r>
              <a:rPr sz="1400" dirty="0">
                <a:solidFill>
                  <a:srgbClr val="595959"/>
                </a:solidFill>
                <a:latin typeface="Arial"/>
                <a:cs typeface="Arial"/>
              </a:rPr>
              <a:t>your </a:t>
            </a:r>
            <a:r>
              <a:rPr sz="1400" spc="-5" dirty="0">
                <a:solidFill>
                  <a:srgbClr val="595959"/>
                </a:solidFill>
                <a:latin typeface="Arial"/>
                <a:cs typeface="Arial"/>
              </a:rPr>
              <a:t>needs, but</a:t>
            </a:r>
            <a:r>
              <a:rPr sz="1400" spc="-95" dirty="0">
                <a:solidFill>
                  <a:srgbClr val="595959"/>
                </a:solidFill>
                <a:latin typeface="Arial"/>
                <a:cs typeface="Arial"/>
              </a:rPr>
              <a:t> </a:t>
            </a:r>
            <a:r>
              <a:rPr sz="1400" spc="-5" dirty="0">
                <a:solidFill>
                  <a:srgbClr val="595959"/>
                </a:solidFill>
                <a:latin typeface="Arial"/>
                <a:cs typeface="Arial"/>
              </a:rPr>
              <a:t>there  are great ones </a:t>
            </a:r>
            <a:r>
              <a:rPr sz="1400" dirty="0">
                <a:solidFill>
                  <a:srgbClr val="595959"/>
                </a:solidFill>
                <a:latin typeface="Arial"/>
                <a:cs typeface="Arial"/>
              </a:rPr>
              <a:t>ready </a:t>
            </a:r>
            <a:r>
              <a:rPr sz="1400" spc="-5" dirty="0">
                <a:solidFill>
                  <a:srgbClr val="595959"/>
                </a:solidFill>
                <a:latin typeface="Arial"/>
                <a:cs typeface="Arial"/>
              </a:rPr>
              <a:t>to</a:t>
            </a:r>
            <a:r>
              <a:rPr sz="1400" spc="-25" dirty="0">
                <a:solidFill>
                  <a:srgbClr val="595959"/>
                </a:solidFill>
                <a:latin typeface="Arial"/>
                <a:cs typeface="Arial"/>
              </a:rPr>
              <a:t> </a:t>
            </a:r>
            <a:r>
              <a:rPr sz="1400" spc="-5" dirty="0">
                <a:solidFill>
                  <a:srgbClr val="595959"/>
                </a:solidFill>
                <a:latin typeface="Arial"/>
                <a:cs typeface="Arial"/>
              </a:rPr>
              <a:t>use</a:t>
            </a:r>
            <a:endParaRPr sz="1400">
              <a:latin typeface="Arial"/>
              <a:cs typeface="Arial"/>
            </a:endParaRPr>
          </a:p>
          <a:p>
            <a:pPr marL="348615" marR="45085" indent="-336550">
              <a:lnSpc>
                <a:spcPct val="116100"/>
              </a:lnSpc>
              <a:buChar char="●"/>
              <a:tabLst>
                <a:tab pos="347980" algn="l"/>
                <a:tab pos="349250" algn="l"/>
              </a:tabLst>
            </a:pPr>
            <a:r>
              <a:rPr sz="1400" spc="-5" dirty="0">
                <a:solidFill>
                  <a:srgbClr val="595959"/>
                </a:solidFill>
                <a:latin typeface="Arial"/>
                <a:cs typeface="Arial"/>
              </a:rPr>
              <a:t>It’s going to take time to understand how  </a:t>
            </a:r>
            <a:r>
              <a:rPr sz="1400" dirty="0">
                <a:solidFill>
                  <a:srgbClr val="595959"/>
                </a:solidFill>
                <a:latin typeface="Arial"/>
                <a:cs typeface="Arial"/>
              </a:rPr>
              <a:t>module</a:t>
            </a:r>
            <a:r>
              <a:rPr sz="1400" spc="-10" dirty="0">
                <a:solidFill>
                  <a:srgbClr val="595959"/>
                </a:solidFill>
                <a:latin typeface="Arial"/>
                <a:cs typeface="Arial"/>
              </a:rPr>
              <a:t> </a:t>
            </a:r>
            <a:r>
              <a:rPr sz="1400" spc="-5" dirty="0">
                <a:solidFill>
                  <a:srgbClr val="595959"/>
                </a:solidFill>
                <a:latin typeface="Arial"/>
                <a:cs typeface="Arial"/>
              </a:rPr>
              <a:t>works</a:t>
            </a:r>
            <a:endParaRPr sz="1400">
              <a:latin typeface="Arial"/>
              <a:cs typeface="Arial"/>
            </a:endParaRPr>
          </a:p>
          <a:p>
            <a:pPr marL="348615" marR="179705" indent="-336550">
              <a:lnSpc>
                <a:spcPct val="116100"/>
              </a:lnSpc>
              <a:buChar char="●"/>
              <a:tabLst>
                <a:tab pos="347980" algn="l"/>
                <a:tab pos="349250" algn="l"/>
              </a:tabLst>
            </a:pPr>
            <a:r>
              <a:rPr sz="1400" dirty="0">
                <a:solidFill>
                  <a:srgbClr val="595959"/>
                </a:solidFill>
                <a:latin typeface="Arial"/>
                <a:cs typeface="Arial"/>
              </a:rPr>
              <a:t>… </a:t>
            </a:r>
            <a:r>
              <a:rPr sz="1400" spc="-5" dirty="0">
                <a:solidFill>
                  <a:srgbClr val="595959"/>
                </a:solidFill>
                <a:latin typeface="Arial"/>
                <a:cs typeface="Arial"/>
              </a:rPr>
              <a:t>but it’ll be </a:t>
            </a:r>
            <a:r>
              <a:rPr sz="1400" dirty="0">
                <a:solidFill>
                  <a:srgbClr val="595959"/>
                </a:solidFill>
                <a:latin typeface="Arial"/>
                <a:cs typeface="Arial"/>
              </a:rPr>
              <a:t>shorter </a:t>
            </a:r>
            <a:r>
              <a:rPr sz="1400" spc="-5" dirty="0">
                <a:solidFill>
                  <a:srgbClr val="595959"/>
                </a:solidFill>
                <a:latin typeface="Arial"/>
                <a:cs typeface="Arial"/>
              </a:rPr>
              <a:t>than </a:t>
            </a:r>
            <a:r>
              <a:rPr sz="1400" dirty="0">
                <a:solidFill>
                  <a:srgbClr val="595959"/>
                </a:solidFill>
                <a:latin typeface="Arial"/>
                <a:cs typeface="Arial"/>
              </a:rPr>
              <a:t>creating</a:t>
            </a:r>
            <a:r>
              <a:rPr sz="1400" spc="-95" dirty="0">
                <a:solidFill>
                  <a:srgbClr val="595959"/>
                </a:solidFill>
                <a:latin typeface="Arial"/>
                <a:cs typeface="Arial"/>
              </a:rPr>
              <a:t> </a:t>
            </a:r>
            <a:r>
              <a:rPr sz="1400" dirty="0">
                <a:solidFill>
                  <a:srgbClr val="595959"/>
                </a:solidFill>
                <a:latin typeface="Arial"/>
                <a:cs typeface="Arial"/>
              </a:rPr>
              <a:t>your  </a:t>
            </a:r>
            <a:r>
              <a:rPr sz="1400" spc="-5" dirty="0">
                <a:solidFill>
                  <a:srgbClr val="595959"/>
                </a:solidFill>
                <a:latin typeface="Arial"/>
                <a:cs typeface="Arial"/>
              </a:rPr>
              <a:t>own</a:t>
            </a:r>
            <a:endParaRPr sz="1400">
              <a:latin typeface="Arial"/>
              <a:cs typeface="Arial"/>
            </a:endParaRPr>
          </a:p>
          <a:p>
            <a:pPr marL="348615" marR="178435" indent="-336550">
              <a:lnSpc>
                <a:spcPct val="116100"/>
              </a:lnSpc>
              <a:buChar char="●"/>
              <a:tabLst>
                <a:tab pos="347980" algn="l"/>
                <a:tab pos="349250" algn="l"/>
              </a:tabLst>
            </a:pPr>
            <a:r>
              <a:rPr sz="1400" spc="-5" dirty="0">
                <a:solidFill>
                  <a:srgbClr val="595959"/>
                </a:solidFill>
                <a:latin typeface="Arial"/>
                <a:cs typeface="Arial"/>
              </a:rPr>
              <a:t>Not everything </a:t>
            </a:r>
            <a:r>
              <a:rPr sz="1400" dirty="0">
                <a:solidFill>
                  <a:srgbClr val="595959"/>
                </a:solidFill>
                <a:latin typeface="Arial"/>
                <a:cs typeface="Arial"/>
              </a:rPr>
              <a:t>should </a:t>
            </a:r>
            <a:r>
              <a:rPr sz="1400" spc="-5" dirty="0">
                <a:solidFill>
                  <a:srgbClr val="595959"/>
                </a:solidFill>
                <a:latin typeface="Arial"/>
                <a:cs typeface="Arial"/>
              </a:rPr>
              <a:t>be </a:t>
            </a:r>
            <a:r>
              <a:rPr sz="1400" dirty="0">
                <a:solidFill>
                  <a:srgbClr val="595959"/>
                </a:solidFill>
                <a:latin typeface="Arial"/>
                <a:cs typeface="Arial"/>
              </a:rPr>
              <a:t>a module</a:t>
            </a:r>
            <a:r>
              <a:rPr sz="1400" spc="-100" dirty="0">
                <a:solidFill>
                  <a:srgbClr val="595959"/>
                </a:solidFill>
                <a:latin typeface="Arial"/>
                <a:cs typeface="Arial"/>
              </a:rPr>
              <a:t> </a:t>
            </a:r>
            <a:r>
              <a:rPr sz="1400" dirty="0">
                <a:solidFill>
                  <a:srgbClr val="595959"/>
                </a:solidFill>
                <a:latin typeface="Arial"/>
                <a:cs typeface="Arial"/>
              </a:rPr>
              <a:t>(do  </a:t>
            </a:r>
            <a:r>
              <a:rPr sz="1400" spc="-5" dirty="0">
                <a:solidFill>
                  <a:srgbClr val="595959"/>
                </a:solidFill>
                <a:latin typeface="Arial"/>
                <a:cs typeface="Arial"/>
              </a:rPr>
              <a:t>NOT</a:t>
            </a:r>
            <a:r>
              <a:rPr sz="1400" spc="-20" dirty="0">
                <a:solidFill>
                  <a:srgbClr val="595959"/>
                </a:solidFill>
                <a:latin typeface="Arial"/>
                <a:cs typeface="Arial"/>
              </a:rPr>
              <a:t> </a:t>
            </a:r>
            <a:r>
              <a:rPr sz="1400" dirty="0">
                <a:solidFill>
                  <a:srgbClr val="595959"/>
                </a:solidFill>
                <a:latin typeface="Arial"/>
                <a:cs typeface="Arial"/>
              </a:rPr>
              <a:t>securityGroupModuleFactory)</a:t>
            </a:r>
            <a:endParaRPr sz="1400">
              <a:latin typeface="Arial"/>
              <a:cs typeface="Arial"/>
            </a:endParaRPr>
          </a:p>
          <a:p>
            <a:pPr marL="348615" indent="-336550">
              <a:lnSpc>
                <a:spcPct val="100000"/>
              </a:lnSpc>
              <a:spcBef>
                <a:spcPts val="265"/>
              </a:spcBef>
              <a:buChar char="●"/>
              <a:tabLst>
                <a:tab pos="347980" algn="l"/>
                <a:tab pos="349250" algn="l"/>
              </a:tabLst>
            </a:pPr>
            <a:r>
              <a:rPr sz="1400" spc="-5" dirty="0">
                <a:solidFill>
                  <a:srgbClr val="595959"/>
                </a:solidFill>
                <a:latin typeface="Arial"/>
                <a:cs typeface="Arial"/>
              </a:rPr>
              <a:t>Group important things</a:t>
            </a:r>
            <a:r>
              <a:rPr sz="1400" spc="-20" dirty="0">
                <a:solidFill>
                  <a:srgbClr val="595959"/>
                </a:solidFill>
                <a:latin typeface="Arial"/>
                <a:cs typeface="Arial"/>
              </a:rPr>
              <a:t> </a:t>
            </a:r>
            <a:r>
              <a:rPr sz="1400" spc="-5" dirty="0">
                <a:solidFill>
                  <a:srgbClr val="595959"/>
                </a:solidFill>
                <a:latin typeface="Arial"/>
                <a:cs typeface="Arial"/>
              </a:rPr>
              <a:t>together</a:t>
            </a:r>
            <a:endParaRPr sz="14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900555" cy="452120"/>
          </a:xfrm>
          <a:prstGeom prst="rect">
            <a:avLst/>
          </a:prstGeom>
        </p:spPr>
        <p:txBody>
          <a:bodyPr vert="horz" wrap="square" lIns="0" tIns="12700" rIns="0" bIns="0" rtlCol="0">
            <a:spAutoFit/>
          </a:bodyPr>
          <a:lstStyle/>
          <a:p>
            <a:pPr marL="12700">
              <a:lnSpc>
                <a:spcPct val="100000"/>
              </a:lnSpc>
              <a:spcBef>
                <a:spcPts val="100"/>
              </a:spcBef>
            </a:pPr>
            <a:r>
              <a:rPr sz="2800" spc="-10" dirty="0"/>
              <a:t>ECS</a:t>
            </a:r>
            <a:r>
              <a:rPr sz="2800" spc="-90" dirty="0"/>
              <a:t> </a:t>
            </a:r>
            <a:r>
              <a:rPr sz="2800" dirty="0"/>
              <a:t>cluster</a:t>
            </a:r>
            <a:endParaRPr sz="2800"/>
          </a:p>
        </p:txBody>
      </p:sp>
      <p:sp>
        <p:nvSpPr>
          <p:cNvPr id="3" name="object 3"/>
          <p:cNvSpPr txBox="1"/>
          <p:nvPr/>
        </p:nvSpPr>
        <p:spPr>
          <a:xfrm>
            <a:off x="505992" y="1184098"/>
            <a:ext cx="3540760" cy="22542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IAM Role for EC2</a:t>
            </a:r>
            <a:r>
              <a:rPr sz="1400" spc="-20" dirty="0">
                <a:solidFill>
                  <a:srgbClr val="595959"/>
                </a:solidFill>
                <a:latin typeface="Arial"/>
                <a:cs typeface="Arial"/>
              </a:rPr>
              <a:t> </a:t>
            </a:r>
            <a:r>
              <a:rPr sz="1400" spc="-5" dirty="0">
                <a:solidFill>
                  <a:srgbClr val="595959"/>
                </a:solidFill>
                <a:latin typeface="Arial"/>
                <a:cs typeface="Arial"/>
              </a:rPr>
              <a:t>instances</a:t>
            </a:r>
            <a:endParaRPr sz="1400">
              <a:latin typeface="Arial"/>
              <a:cs typeface="Arial"/>
            </a:endParaRPr>
          </a:p>
          <a:p>
            <a:pPr marL="348615" marR="77470" indent="-336550">
              <a:lnSpc>
                <a:spcPct val="116100"/>
              </a:lnSpc>
              <a:buChar char="●"/>
              <a:tabLst>
                <a:tab pos="347980" algn="l"/>
                <a:tab pos="349250" algn="l"/>
              </a:tabLst>
            </a:pPr>
            <a:r>
              <a:rPr sz="1400" spc="-5" dirty="0">
                <a:solidFill>
                  <a:srgbClr val="595959"/>
                </a:solidFill>
                <a:latin typeface="Arial"/>
                <a:cs typeface="Arial"/>
              </a:rPr>
              <a:t>Use ECS-optimized instances</a:t>
            </a:r>
            <a:r>
              <a:rPr sz="1400" spc="-85" dirty="0">
                <a:solidFill>
                  <a:srgbClr val="595959"/>
                </a:solidFill>
                <a:latin typeface="Arial"/>
                <a:cs typeface="Arial"/>
              </a:rPr>
              <a:t> </a:t>
            </a:r>
            <a:r>
              <a:rPr sz="1400" dirty="0">
                <a:solidFill>
                  <a:srgbClr val="595959"/>
                </a:solidFill>
                <a:latin typeface="Arial"/>
                <a:cs typeface="Arial"/>
              </a:rPr>
              <a:t>(Amazon  </a:t>
            </a:r>
            <a:r>
              <a:rPr sz="1400" spc="-5" dirty="0">
                <a:solidFill>
                  <a:srgbClr val="595959"/>
                </a:solidFill>
                <a:latin typeface="Arial"/>
                <a:cs typeface="Arial"/>
              </a:rPr>
              <a:t>Linux)</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IAM Role for</a:t>
            </a:r>
            <a:r>
              <a:rPr sz="1400" spc="-15" dirty="0">
                <a:solidFill>
                  <a:srgbClr val="595959"/>
                </a:solidFill>
                <a:latin typeface="Arial"/>
                <a:cs typeface="Arial"/>
              </a:rPr>
              <a:t> </a:t>
            </a:r>
            <a:r>
              <a:rPr sz="1400" spc="-5" dirty="0">
                <a:solidFill>
                  <a:srgbClr val="595959"/>
                </a:solidFill>
                <a:latin typeface="Arial"/>
                <a:cs typeface="Arial"/>
              </a:rPr>
              <a:t>Services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VPC and</a:t>
            </a:r>
            <a:r>
              <a:rPr sz="1400" spc="-15" dirty="0">
                <a:solidFill>
                  <a:srgbClr val="595959"/>
                </a:solidFill>
                <a:latin typeface="Arial"/>
                <a:cs typeface="Arial"/>
              </a:rPr>
              <a:t> </a:t>
            </a:r>
            <a:r>
              <a:rPr sz="1400" spc="-5" dirty="0">
                <a:solidFill>
                  <a:srgbClr val="595959"/>
                </a:solidFill>
                <a:latin typeface="Arial"/>
                <a:cs typeface="Arial"/>
              </a:rPr>
              <a:t>networking</a:t>
            </a:r>
            <a:endParaRPr sz="1400">
              <a:latin typeface="Arial"/>
              <a:cs typeface="Arial"/>
            </a:endParaRPr>
          </a:p>
          <a:p>
            <a:pPr marL="348615" marR="222885" indent="-336550">
              <a:lnSpc>
                <a:spcPct val="116100"/>
              </a:lnSpc>
              <a:buChar char="●"/>
              <a:tabLst>
                <a:tab pos="347980" algn="l"/>
                <a:tab pos="349250" algn="l"/>
              </a:tabLst>
            </a:pPr>
            <a:r>
              <a:rPr sz="1400" spc="-5" dirty="0">
                <a:solidFill>
                  <a:srgbClr val="595959"/>
                </a:solidFill>
                <a:latin typeface="Arial"/>
                <a:cs typeface="Arial"/>
              </a:rPr>
              <a:t>ECR for </a:t>
            </a:r>
            <a:r>
              <a:rPr sz="1400" dirty="0">
                <a:solidFill>
                  <a:srgbClr val="595959"/>
                </a:solidFill>
                <a:latin typeface="Arial"/>
                <a:cs typeface="Arial"/>
              </a:rPr>
              <a:t>keeping </a:t>
            </a:r>
            <a:r>
              <a:rPr sz="1400" spc="-5" dirty="0">
                <a:solidFill>
                  <a:srgbClr val="595959"/>
                </a:solidFill>
                <a:latin typeface="Arial"/>
                <a:cs typeface="Arial"/>
              </a:rPr>
              <a:t>home-baked</a:t>
            </a:r>
            <a:r>
              <a:rPr sz="1400" spc="-90" dirty="0">
                <a:solidFill>
                  <a:srgbClr val="595959"/>
                </a:solidFill>
                <a:latin typeface="Arial"/>
                <a:cs typeface="Arial"/>
              </a:rPr>
              <a:t> </a:t>
            </a:r>
            <a:r>
              <a:rPr sz="1400" spc="-5" dirty="0">
                <a:solidFill>
                  <a:srgbClr val="595959"/>
                </a:solidFill>
                <a:latin typeface="Arial"/>
                <a:cs typeface="Arial"/>
              </a:rPr>
              <a:t>images  </a:t>
            </a:r>
            <a:r>
              <a:rPr sz="1400" dirty="0">
                <a:solidFill>
                  <a:srgbClr val="595959"/>
                </a:solidFill>
                <a:latin typeface="Arial"/>
                <a:cs typeface="Arial"/>
              </a:rPr>
              <a:t>(optional)</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Aggregated </a:t>
            </a:r>
            <a:r>
              <a:rPr sz="1400" dirty="0">
                <a:solidFill>
                  <a:srgbClr val="595959"/>
                </a:solidFill>
                <a:latin typeface="Arial"/>
                <a:cs typeface="Arial"/>
              </a:rPr>
              <a:t>metrics </a:t>
            </a:r>
            <a:r>
              <a:rPr sz="1400" spc="-5" dirty="0">
                <a:solidFill>
                  <a:srgbClr val="595959"/>
                </a:solidFill>
                <a:latin typeface="Arial"/>
                <a:cs typeface="Arial"/>
              </a:rPr>
              <a:t>for</a:t>
            </a:r>
            <a:r>
              <a:rPr sz="1400" spc="-25" dirty="0">
                <a:solidFill>
                  <a:srgbClr val="595959"/>
                </a:solidFill>
                <a:latin typeface="Arial"/>
                <a:cs typeface="Arial"/>
              </a:rPr>
              <a:t> </a:t>
            </a:r>
            <a:r>
              <a:rPr sz="1400" dirty="0">
                <a:solidFill>
                  <a:srgbClr val="595959"/>
                </a:solidFill>
                <a:latin typeface="Arial"/>
                <a:cs typeface="Arial"/>
              </a:rPr>
              <a:t>“group”</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CloudWatch log group for logs</a:t>
            </a:r>
            <a:r>
              <a:rPr sz="1400" spc="-75" dirty="0">
                <a:solidFill>
                  <a:srgbClr val="595959"/>
                </a:solidFill>
                <a:latin typeface="Arial"/>
                <a:cs typeface="Arial"/>
              </a:rPr>
              <a:t> </a:t>
            </a:r>
            <a:r>
              <a:rPr sz="1400" dirty="0">
                <a:solidFill>
                  <a:srgbClr val="595959"/>
                </a:solidFill>
                <a:latin typeface="Arial"/>
                <a:cs typeface="Arial"/>
              </a:rPr>
              <a:t>(optional)</a:t>
            </a:r>
            <a:endParaRPr sz="14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60" y="611998"/>
            <a:ext cx="4930189" cy="791998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3035" y="68960"/>
            <a:ext cx="4941570" cy="147320"/>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D8D8D8"/>
                </a:solidFill>
                <a:latin typeface="Arial"/>
                <a:cs typeface="Arial"/>
              </a:rPr>
              <a:t>Source:</a:t>
            </a:r>
            <a:r>
              <a:rPr sz="800" spc="-35" dirty="0">
                <a:solidFill>
                  <a:srgbClr val="D8D8D8"/>
                </a:solidFill>
                <a:latin typeface="Arial"/>
                <a:cs typeface="Arial"/>
              </a:rPr>
              <a:t> </a:t>
            </a:r>
            <a:r>
              <a:rPr sz="800" spc="-5" dirty="0">
                <a:solidFill>
                  <a:srgbClr val="D8D8D8"/>
                </a:solidFill>
                <a:latin typeface="Arial"/>
                <a:cs typeface="Arial"/>
              </a:rPr>
              <a:t>https://stackoverflow.com/questions/36057445/several-amazon-ecs-tasks-on-the-same-instance-host</a:t>
            </a:r>
            <a:endParaRPr sz="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493010" cy="452120"/>
          </a:xfrm>
          <a:prstGeom prst="rect">
            <a:avLst/>
          </a:prstGeom>
        </p:spPr>
        <p:txBody>
          <a:bodyPr vert="horz" wrap="square" lIns="0" tIns="12700" rIns="0" bIns="0" rtlCol="0">
            <a:spAutoFit/>
          </a:bodyPr>
          <a:lstStyle/>
          <a:p>
            <a:pPr marL="12700">
              <a:lnSpc>
                <a:spcPct val="100000"/>
              </a:lnSpc>
              <a:spcBef>
                <a:spcPts val="100"/>
              </a:spcBef>
            </a:pPr>
            <a:r>
              <a:rPr sz="2800" spc="-5" dirty="0"/>
              <a:t>IAM </a:t>
            </a:r>
            <a:r>
              <a:rPr sz="2800" dirty="0"/>
              <a:t>-</a:t>
            </a:r>
            <a:r>
              <a:rPr sz="2800" spc="-100" dirty="0"/>
              <a:t> </a:t>
            </a:r>
            <a:r>
              <a:rPr sz="2800" spc="-5" dirty="0"/>
              <a:t>examples</a:t>
            </a:r>
            <a:endParaRPr sz="2800"/>
          </a:p>
        </p:txBody>
      </p:sp>
      <p:sp>
        <p:nvSpPr>
          <p:cNvPr id="3" name="object 3"/>
          <p:cNvSpPr txBox="1"/>
          <p:nvPr/>
        </p:nvSpPr>
        <p:spPr>
          <a:xfrm>
            <a:off x="384724" y="1066620"/>
            <a:ext cx="3378200" cy="3625850"/>
          </a:xfrm>
          <a:prstGeom prst="rect">
            <a:avLst/>
          </a:prstGeom>
        </p:spPr>
        <p:txBody>
          <a:bodyPr vert="horz" wrap="square" lIns="0" tIns="31750" rIns="0" bIns="0" rtlCol="0">
            <a:spAutoFit/>
          </a:bodyPr>
          <a:lstStyle/>
          <a:p>
            <a:pPr marL="12700">
              <a:lnSpc>
                <a:spcPct val="100000"/>
              </a:lnSpc>
              <a:spcBef>
                <a:spcPts val="250"/>
              </a:spcBef>
            </a:pPr>
            <a:r>
              <a:rPr sz="1000" dirty="0">
                <a:solidFill>
                  <a:srgbClr val="595959"/>
                </a:solidFill>
                <a:latin typeface="Courier New"/>
                <a:cs typeface="Courier New"/>
              </a:rPr>
              <a:t>{</a:t>
            </a:r>
            <a:endParaRPr sz="1000">
              <a:latin typeface="Courier New"/>
              <a:cs typeface="Courier New"/>
            </a:endParaRPr>
          </a:p>
          <a:p>
            <a:pPr marL="316865">
              <a:lnSpc>
                <a:spcPct val="100000"/>
              </a:lnSpc>
              <a:spcBef>
                <a:spcPts val="150"/>
              </a:spcBef>
            </a:pPr>
            <a:r>
              <a:rPr sz="1000" spc="-5" dirty="0">
                <a:solidFill>
                  <a:srgbClr val="595959"/>
                </a:solidFill>
                <a:latin typeface="Courier New"/>
                <a:cs typeface="Courier New"/>
              </a:rPr>
              <a:t>"Version":</a:t>
            </a:r>
            <a:r>
              <a:rPr sz="1000" spc="-15" dirty="0">
                <a:solidFill>
                  <a:srgbClr val="595959"/>
                </a:solidFill>
                <a:latin typeface="Courier New"/>
                <a:cs typeface="Courier New"/>
              </a:rPr>
              <a:t> </a:t>
            </a:r>
            <a:r>
              <a:rPr sz="1000" spc="-5" dirty="0">
                <a:solidFill>
                  <a:srgbClr val="595959"/>
                </a:solidFill>
                <a:latin typeface="Courier New"/>
                <a:cs typeface="Courier New"/>
              </a:rPr>
              <a:t>"2012-10-17",</a:t>
            </a:r>
            <a:endParaRPr sz="1000">
              <a:latin typeface="Courier New"/>
              <a:cs typeface="Courier New"/>
            </a:endParaRPr>
          </a:p>
          <a:p>
            <a:pPr marL="316865">
              <a:lnSpc>
                <a:spcPct val="100000"/>
              </a:lnSpc>
              <a:spcBef>
                <a:spcPts val="150"/>
              </a:spcBef>
            </a:pPr>
            <a:r>
              <a:rPr sz="1000" spc="-5" dirty="0">
                <a:solidFill>
                  <a:srgbClr val="595959"/>
                </a:solidFill>
                <a:latin typeface="Courier New"/>
                <a:cs typeface="Courier New"/>
              </a:rPr>
              <a:t>"Statement":</a:t>
            </a:r>
            <a:r>
              <a:rPr sz="1000" spc="-1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6216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926465" marR="1071880">
              <a:lnSpc>
                <a:spcPct val="112500"/>
              </a:lnSpc>
            </a:pPr>
            <a:r>
              <a:rPr sz="1000" spc="-5" dirty="0">
                <a:solidFill>
                  <a:srgbClr val="595959"/>
                </a:solidFill>
                <a:latin typeface="Courier New"/>
                <a:cs typeface="Courier New"/>
              </a:rPr>
              <a:t>"Effect":</a:t>
            </a:r>
            <a:r>
              <a:rPr sz="1000" spc="-90" dirty="0">
                <a:solidFill>
                  <a:srgbClr val="595959"/>
                </a:solidFill>
                <a:latin typeface="Courier New"/>
                <a:cs typeface="Courier New"/>
              </a:rPr>
              <a:t> </a:t>
            </a:r>
            <a:r>
              <a:rPr sz="1000" spc="-5" dirty="0">
                <a:solidFill>
                  <a:srgbClr val="595959"/>
                </a:solidFill>
                <a:latin typeface="Courier New"/>
                <a:cs typeface="Courier New"/>
              </a:rPr>
              <a:t>"Allow",  "Action":</a:t>
            </a:r>
            <a:r>
              <a:rPr sz="1000" spc="-2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1231265" marR="691515">
              <a:lnSpc>
                <a:spcPct val="112500"/>
              </a:lnSpc>
            </a:pPr>
            <a:r>
              <a:rPr sz="1000" spc="-5" dirty="0">
                <a:solidFill>
                  <a:srgbClr val="595959"/>
                </a:solidFill>
                <a:latin typeface="Courier New"/>
                <a:cs typeface="Courier New"/>
              </a:rPr>
              <a:t>"ec2:AttachVolume",  "ec2:DetachVolume"</a:t>
            </a:r>
            <a:endParaRPr sz="1000">
              <a:latin typeface="Courier New"/>
              <a:cs typeface="Courier New"/>
            </a:endParaRPr>
          </a:p>
          <a:p>
            <a:pPr marL="926465">
              <a:lnSpc>
                <a:spcPct val="100000"/>
              </a:lnSpc>
              <a:spcBef>
                <a:spcPts val="150"/>
              </a:spcBef>
            </a:pPr>
            <a:r>
              <a:rPr sz="1000" spc="-5" dirty="0">
                <a:solidFill>
                  <a:srgbClr val="595959"/>
                </a:solidFill>
                <a:latin typeface="Courier New"/>
                <a:cs typeface="Courier New"/>
              </a:rPr>
              <a:t>],</a:t>
            </a:r>
            <a:endParaRPr sz="1000">
              <a:latin typeface="Courier New"/>
              <a:cs typeface="Courier New"/>
            </a:endParaRPr>
          </a:p>
          <a:p>
            <a:pPr marL="926465">
              <a:lnSpc>
                <a:spcPct val="100000"/>
              </a:lnSpc>
              <a:spcBef>
                <a:spcPts val="150"/>
              </a:spcBef>
            </a:pPr>
            <a:r>
              <a:rPr sz="1000" spc="-5" dirty="0">
                <a:solidFill>
                  <a:srgbClr val="595959"/>
                </a:solidFill>
                <a:latin typeface="Courier New"/>
                <a:cs typeface="Courier New"/>
              </a:rPr>
              <a:t>"Resource":</a:t>
            </a:r>
            <a:r>
              <a:rPr sz="1000" spc="-1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1231265" marR="5080">
              <a:lnSpc>
                <a:spcPct val="112500"/>
              </a:lnSpc>
            </a:pPr>
            <a:r>
              <a:rPr sz="1000" spc="-5" dirty="0">
                <a:solidFill>
                  <a:srgbClr val="595959"/>
                </a:solidFill>
                <a:latin typeface="Courier New"/>
                <a:cs typeface="Courier New"/>
              </a:rPr>
              <a:t>"arn:aws:ec2:*:*:volume/*",  "arn:aws:ec2:*:*:instance/*"</a:t>
            </a:r>
            <a:endParaRPr sz="1000">
              <a:latin typeface="Courier New"/>
              <a:cs typeface="Courier New"/>
            </a:endParaRPr>
          </a:p>
          <a:p>
            <a:pPr marL="926465">
              <a:lnSpc>
                <a:spcPct val="100000"/>
              </a:lnSpc>
              <a:spcBef>
                <a:spcPts val="150"/>
              </a:spcBef>
            </a:pPr>
            <a:r>
              <a:rPr sz="1000" spc="-5" dirty="0">
                <a:solidFill>
                  <a:srgbClr val="595959"/>
                </a:solidFill>
                <a:latin typeface="Courier New"/>
                <a:cs typeface="Courier New"/>
              </a:rPr>
              <a:t>],</a:t>
            </a:r>
            <a:endParaRPr sz="1000">
              <a:latin typeface="Courier New"/>
              <a:cs typeface="Courier New"/>
            </a:endParaRPr>
          </a:p>
          <a:p>
            <a:pPr marL="1231265" marR="1224280" indent="-304800">
              <a:lnSpc>
                <a:spcPct val="112500"/>
              </a:lnSpc>
            </a:pPr>
            <a:r>
              <a:rPr sz="1000" spc="-5" dirty="0">
                <a:solidFill>
                  <a:srgbClr val="595959"/>
                </a:solidFill>
                <a:latin typeface="Courier New"/>
                <a:cs typeface="Courier New"/>
              </a:rPr>
              <a:t>"Condition": </a:t>
            </a:r>
            <a:r>
              <a:rPr sz="1000" dirty="0">
                <a:solidFill>
                  <a:srgbClr val="595959"/>
                </a:solidFill>
                <a:latin typeface="Courier New"/>
                <a:cs typeface="Courier New"/>
              </a:rPr>
              <a:t>{  </a:t>
            </a:r>
            <a:r>
              <a:rPr sz="1000" spc="-5" dirty="0">
                <a:solidFill>
                  <a:srgbClr val="595959"/>
                </a:solidFill>
                <a:latin typeface="Courier New"/>
                <a:cs typeface="Courier New"/>
              </a:rPr>
              <a:t>"ArnEquals":</a:t>
            </a:r>
            <a:endParaRPr sz="1000">
              <a:latin typeface="Courier New"/>
              <a:cs typeface="Courier New"/>
            </a:endParaRPr>
          </a:p>
          <a:p>
            <a:pPr marL="12700" marR="234315">
              <a:lnSpc>
                <a:spcPct val="112500"/>
              </a:lnSpc>
            </a:pPr>
            <a:r>
              <a:rPr sz="1000" spc="-5" dirty="0">
                <a:solidFill>
                  <a:srgbClr val="595959"/>
                </a:solidFill>
                <a:latin typeface="Courier New"/>
                <a:cs typeface="Courier New"/>
              </a:rPr>
              <a:t>{"ec2:SourceInstanceARN":  "arn:aws:ec2:*:*:instance/&lt;INSTANCE-ID&gt;"}</a:t>
            </a:r>
            <a:endParaRPr sz="1000">
              <a:latin typeface="Courier New"/>
              <a:cs typeface="Courier New"/>
            </a:endParaRPr>
          </a:p>
          <a:p>
            <a:pPr marL="9264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6216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3168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p:txBody>
      </p:sp>
      <p:sp>
        <p:nvSpPr>
          <p:cNvPr id="4" name="object 4"/>
          <p:cNvSpPr txBox="1"/>
          <p:nvPr/>
        </p:nvSpPr>
        <p:spPr>
          <a:xfrm>
            <a:off x="4677743" y="913676"/>
            <a:ext cx="1174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95959"/>
                </a:solidFill>
                <a:latin typeface="Courier New"/>
                <a:cs typeface="Courier New"/>
              </a:rPr>
              <a:t>{</a:t>
            </a:r>
            <a:endParaRPr sz="1200">
              <a:latin typeface="Courier New"/>
              <a:cs typeface="Courier New"/>
            </a:endParaRPr>
          </a:p>
        </p:txBody>
      </p:sp>
      <p:sp>
        <p:nvSpPr>
          <p:cNvPr id="5" name="object 5"/>
          <p:cNvSpPr txBox="1"/>
          <p:nvPr/>
        </p:nvSpPr>
        <p:spPr>
          <a:xfrm>
            <a:off x="4677743" y="1096556"/>
            <a:ext cx="4323080" cy="2959100"/>
          </a:xfrm>
          <a:prstGeom prst="rect">
            <a:avLst/>
          </a:prstGeom>
        </p:spPr>
        <p:txBody>
          <a:bodyPr vert="horz" wrap="square" lIns="0" tIns="39369" rIns="0" bIns="0" rtlCol="0">
            <a:spAutoFit/>
          </a:bodyPr>
          <a:lstStyle/>
          <a:p>
            <a:pPr marL="377825">
              <a:lnSpc>
                <a:spcPct val="100000"/>
              </a:lnSpc>
              <a:spcBef>
                <a:spcPts val="309"/>
              </a:spcBef>
            </a:pPr>
            <a:r>
              <a:rPr sz="1200" spc="-5" dirty="0">
                <a:solidFill>
                  <a:srgbClr val="595959"/>
                </a:solidFill>
                <a:latin typeface="Courier New"/>
                <a:cs typeface="Courier New"/>
              </a:rPr>
              <a:t>"Version":</a:t>
            </a:r>
            <a:r>
              <a:rPr sz="1200" spc="-10" dirty="0">
                <a:solidFill>
                  <a:srgbClr val="595959"/>
                </a:solidFill>
                <a:latin typeface="Courier New"/>
                <a:cs typeface="Courier New"/>
              </a:rPr>
              <a:t> </a:t>
            </a:r>
            <a:r>
              <a:rPr sz="1200" spc="-5" dirty="0">
                <a:solidFill>
                  <a:srgbClr val="595959"/>
                </a:solidFill>
                <a:latin typeface="Courier New"/>
                <a:cs typeface="Courier New"/>
              </a:rPr>
              <a:t>"2012-10-17",</a:t>
            </a:r>
            <a:endParaRPr sz="1200">
              <a:latin typeface="Courier New"/>
              <a:cs typeface="Courier New"/>
            </a:endParaRPr>
          </a:p>
          <a:p>
            <a:pPr marL="743585" marR="1924685" indent="-365760">
              <a:lnSpc>
                <a:spcPct val="114599"/>
              </a:lnSpc>
            </a:pPr>
            <a:r>
              <a:rPr sz="1200" spc="-5" dirty="0">
                <a:solidFill>
                  <a:srgbClr val="595959"/>
                </a:solidFill>
                <a:latin typeface="Courier New"/>
                <a:cs typeface="Courier New"/>
              </a:rPr>
              <a:t>"Statement": </a:t>
            </a:r>
            <a:r>
              <a:rPr sz="1200" dirty="0">
                <a:solidFill>
                  <a:srgbClr val="595959"/>
                </a:solidFill>
                <a:latin typeface="Courier New"/>
                <a:cs typeface="Courier New"/>
              </a:rPr>
              <a:t>{  </a:t>
            </a:r>
            <a:r>
              <a:rPr sz="1200" spc="-5" dirty="0">
                <a:solidFill>
                  <a:srgbClr val="595959"/>
                </a:solidFill>
                <a:latin typeface="Courier New"/>
                <a:cs typeface="Courier New"/>
              </a:rPr>
              <a:t>"Effect":</a:t>
            </a:r>
            <a:r>
              <a:rPr sz="1200" spc="-90" dirty="0">
                <a:solidFill>
                  <a:srgbClr val="595959"/>
                </a:solidFill>
                <a:latin typeface="Courier New"/>
                <a:cs typeface="Courier New"/>
              </a:rPr>
              <a:t> </a:t>
            </a:r>
            <a:r>
              <a:rPr sz="1200" spc="-5" dirty="0">
                <a:solidFill>
                  <a:srgbClr val="595959"/>
                </a:solidFill>
                <a:latin typeface="Courier New"/>
                <a:cs typeface="Courier New"/>
              </a:rPr>
              <a:t>"Allow",  "Action":</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"&lt;SERVICE-NAME&gt;:&lt;ACTION-NAME&gt;",</a:t>
            </a:r>
            <a:endParaRPr sz="1200">
              <a:latin typeface="Courier New"/>
              <a:cs typeface="Courier New"/>
            </a:endParaRPr>
          </a:p>
          <a:p>
            <a:pPr marL="743585" marR="2107565">
              <a:lnSpc>
                <a:spcPct val="114599"/>
              </a:lnSpc>
            </a:pPr>
            <a:r>
              <a:rPr sz="1200" spc="-5" dirty="0">
                <a:solidFill>
                  <a:srgbClr val="595959"/>
                </a:solidFill>
                <a:latin typeface="Courier New"/>
                <a:cs typeface="Courier New"/>
              </a:rPr>
              <a:t>"Resource":</a:t>
            </a:r>
            <a:r>
              <a:rPr sz="1200" spc="-90" dirty="0">
                <a:solidFill>
                  <a:srgbClr val="595959"/>
                </a:solidFill>
                <a:latin typeface="Courier New"/>
                <a:cs typeface="Courier New"/>
              </a:rPr>
              <a:t> </a:t>
            </a:r>
            <a:r>
              <a:rPr sz="1200" spc="-5" dirty="0">
                <a:solidFill>
                  <a:srgbClr val="595959"/>
                </a:solidFill>
                <a:latin typeface="Courier New"/>
                <a:cs typeface="Courier New"/>
              </a:rPr>
              <a:t>"*",  "Condition":</a:t>
            </a:r>
            <a:r>
              <a:rPr sz="1200" spc="-4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a:p>
            <a:pPr marL="1109345">
              <a:lnSpc>
                <a:spcPct val="100000"/>
              </a:lnSpc>
              <a:spcBef>
                <a:spcPts val="209"/>
              </a:spcBef>
            </a:pPr>
            <a:r>
              <a:rPr sz="1200" spc="-5" dirty="0">
                <a:solidFill>
                  <a:srgbClr val="595959"/>
                </a:solidFill>
                <a:latin typeface="Courier New"/>
                <a:cs typeface="Courier New"/>
              </a:rPr>
              <a:t>"DateGreaterThan":</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{"aws:CurrentTime":</a:t>
            </a:r>
            <a:r>
              <a:rPr sz="1200" spc="-30" dirty="0">
                <a:solidFill>
                  <a:srgbClr val="595959"/>
                </a:solidFill>
                <a:latin typeface="Courier New"/>
                <a:cs typeface="Courier New"/>
              </a:rPr>
              <a:t> </a:t>
            </a:r>
            <a:r>
              <a:rPr sz="1200" spc="-5" dirty="0">
                <a:solidFill>
                  <a:srgbClr val="595959"/>
                </a:solidFill>
                <a:latin typeface="Courier New"/>
                <a:cs typeface="Courier New"/>
              </a:rPr>
              <a:t>"2017-07-01T00:00:00Z"},</a:t>
            </a:r>
            <a:endParaRPr sz="1200">
              <a:latin typeface="Courier New"/>
              <a:cs typeface="Courier New"/>
            </a:endParaRPr>
          </a:p>
          <a:p>
            <a:pPr marL="12700" marR="5080" indent="1097280">
              <a:lnSpc>
                <a:spcPct val="114599"/>
              </a:lnSpc>
            </a:pPr>
            <a:r>
              <a:rPr sz="1200" spc="-5" dirty="0">
                <a:solidFill>
                  <a:srgbClr val="595959"/>
                </a:solidFill>
                <a:latin typeface="Courier New"/>
                <a:cs typeface="Courier New"/>
              </a:rPr>
              <a:t>"DateLessThan": {"aws:CurrentTime":  "2017-12-31T23:59:59Z"}</a:t>
            </a:r>
            <a:endParaRPr sz="1200">
              <a:latin typeface="Courier New"/>
              <a:cs typeface="Courier New"/>
            </a:endParaRPr>
          </a:p>
          <a:p>
            <a:pPr marL="743585">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a:p>
            <a:pPr marL="377825">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0521" y="89561"/>
            <a:ext cx="5442939" cy="49643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024505" cy="452120"/>
          </a:xfrm>
          <a:prstGeom prst="rect">
            <a:avLst/>
          </a:prstGeom>
        </p:spPr>
        <p:txBody>
          <a:bodyPr vert="horz" wrap="square" lIns="0" tIns="12700" rIns="0" bIns="0" rtlCol="0">
            <a:spAutoFit/>
          </a:bodyPr>
          <a:lstStyle/>
          <a:p>
            <a:pPr marL="12700">
              <a:lnSpc>
                <a:spcPct val="100000"/>
              </a:lnSpc>
              <a:spcBef>
                <a:spcPts val="100"/>
              </a:spcBef>
            </a:pPr>
            <a:r>
              <a:rPr sz="2800" spc="-10" dirty="0"/>
              <a:t>ECS </a:t>
            </a:r>
            <a:r>
              <a:rPr sz="2800" spc="-5" dirty="0"/>
              <a:t>task</a:t>
            </a:r>
            <a:r>
              <a:rPr sz="2800" spc="-90" dirty="0"/>
              <a:t> </a:t>
            </a:r>
            <a:r>
              <a:rPr sz="2800" spc="-5" dirty="0"/>
              <a:t>definition</a:t>
            </a:r>
            <a:endParaRPr sz="2800"/>
          </a:p>
        </p:txBody>
      </p:sp>
      <p:sp>
        <p:nvSpPr>
          <p:cNvPr id="3" name="object 3"/>
          <p:cNvSpPr txBox="1"/>
          <p:nvPr/>
        </p:nvSpPr>
        <p:spPr>
          <a:xfrm>
            <a:off x="106749" y="1220420"/>
            <a:ext cx="33020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resource "aws_ecs_task_definition" "main"</a:t>
            </a:r>
            <a:r>
              <a:rPr sz="1000" spc="-8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p:txBody>
      </p:sp>
      <p:sp>
        <p:nvSpPr>
          <p:cNvPr id="4" name="object 4"/>
          <p:cNvSpPr txBox="1"/>
          <p:nvPr/>
        </p:nvSpPr>
        <p:spPr>
          <a:xfrm>
            <a:off x="259149" y="1372819"/>
            <a:ext cx="1625600" cy="1054100"/>
          </a:xfrm>
          <a:prstGeom prst="rect">
            <a:avLst/>
          </a:prstGeom>
        </p:spPr>
        <p:txBody>
          <a:bodyPr vert="horz" wrap="square" lIns="0" tIns="12700" rIns="0" bIns="0" rtlCol="0">
            <a:spAutoFit/>
          </a:bodyPr>
          <a:lstStyle/>
          <a:p>
            <a:pPr marL="12700" marR="5080">
              <a:lnSpc>
                <a:spcPct val="112500"/>
              </a:lnSpc>
              <a:spcBef>
                <a:spcPts val="100"/>
              </a:spcBef>
            </a:pPr>
            <a:r>
              <a:rPr sz="1000" spc="-5" dirty="0">
                <a:solidFill>
                  <a:srgbClr val="595959"/>
                </a:solidFill>
                <a:latin typeface="Courier New"/>
                <a:cs typeface="Courier New"/>
              </a:rPr>
              <a:t>family  container_definitions  task_role_arn  network_mode</a:t>
            </a:r>
            <a:endParaRPr sz="1000">
              <a:latin typeface="Courier New"/>
              <a:cs typeface="Courier New"/>
            </a:endParaRPr>
          </a:p>
          <a:p>
            <a:pPr marL="12700" marR="1147445">
              <a:lnSpc>
                <a:spcPct val="112500"/>
              </a:lnSpc>
            </a:pPr>
            <a:r>
              <a:rPr sz="1000" spc="-5" dirty="0">
                <a:solidFill>
                  <a:srgbClr val="595959"/>
                </a:solidFill>
                <a:latin typeface="Courier New"/>
                <a:cs typeface="Courier New"/>
              </a:rPr>
              <a:t>cpu  memory</a:t>
            </a:r>
            <a:endParaRPr sz="1000">
              <a:latin typeface="Courier New"/>
              <a:cs typeface="Courier New"/>
            </a:endParaRPr>
          </a:p>
        </p:txBody>
      </p:sp>
      <p:sp>
        <p:nvSpPr>
          <p:cNvPr id="5" name="object 5"/>
          <p:cNvSpPr txBox="1"/>
          <p:nvPr/>
        </p:nvSpPr>
        <p:spPr>
          <a:xfrm>
            <a:off x="2011480" y="1372819"/>
            <a:ext cx="2159635" cy="1054100"/>
          </a:xfrm>
          <a:prstGeom prst="rect">
            <a:avLst/>
          </a:prstGeom>
        </p:spPr>
        <p:txBody>
          <a:bodyPr vert="horz" wrap="square" lIns="0" tIns="31750" rIns="0" bIns="0" rtlCol="0">
            <a:spAutoFit/>
          </a:bodyPr>
          <a:lstStyle/>
          <a:p>
            <a:pPr marL="12700">
              <a:lnSpc>
                <a:spcPct val="100000"/>
              </a:lnSpc>
              <a:spcBef>
                <a:spcPts val="250"/>
              </a:spcBef>
            </a:pPr>
            <a:r>
              <a:rPr sz="1000" dirty="0">
                <a:solidFill>
                  <a:srgbClr val="595959"/>
                </a:solidFill>
                <a:latin typeface="Courier New"/>
                <a:cs typeface="Courier New"/>
              </a:rPr>
              <a:t>=</a:t>
            </a:r>
            <a:r>
              <a:rPr sz="1000" spc="-15" dirty="0">
                <a:solidFill>
                  <a:srgbClr val="595959"/>
                </a:solidFill>
                <a:latin typeface="Courier New"/>
                <a:cs typeface="Courier New"/>
              </a:rPr>
              <a:t> </a:t>
            </a:r>
            <a:r>
              <a:rPr sz="1000" spc="-5" dirty="0">
                <a:solidFill>
                  <a:srgbClr val="595959"/>
                </a:solidFill>
                <a:latin typeface="Courier New"/>
                <a:cs typeface="Courier New"/>
              </a:rPr>
              <a:t>"some-name"</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35" dirty="0">
                <a:solidFill>
                  <a:srgbClr val="595959"/>
                </a:solidFill>
                <a:latin typeface="Courier New"/>
                <a:cs typeface="Courier New"/>
              </a:rPr>
              <a:t> </a:t>
            </a:r>
            <a:r>
              <a:rPr sz="1000" spc="-5" dirty="0">
                <a:solidFill>
                  <a:srgbClr val="595959"/>
                </a:solidFill>
                <a:latin typeface="Courier New"/>
                <a:cs typeface="Courier New"/>
              </a:rPr>
              <a:t>"${var.task_definition}"</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25" dirty="0">
                <a:solidFill>
                  <a:srgbClr val="595959"/>
                </a:solidFill>
                <a:latin typeface="Courier New"/>
                <a:cs typeface="Courier New"/>
              </a:rPr>
              <a:t> </a:t>
            </a:r>
            <a:r>
              <a:rPr sz="1000" spc="-5" dirty="0">
                <a:solidFill>
                  <a:srgbClr val="595959"/>
                </a:solidFill>
                <a:latin typeface="Courier New"/>
                <a:cs typeface="Courier New"/>
              </a:rPr>
              <a:t>"${var.task_role_arn}"</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80" dirty="0">
                <a:solidFill>
                  <a:srgbClr val="595959"/>
                </a:solidFill>
                <a:latin typeface="Courier New"/>
                <a:cs typeface="Courier New"/>
              </a:rPr>
              <a:t> </a:t>
            </a:r>
            <a:r>
              <a:rPr sz="1000" spc="-5" dirty="0">
                <a:solidFill>
                  <a:srgbClr val="595959"/>
                </a:solidFill>
                <a:latin typeface="Courier New"/>
                <a:cs typeface="Courier New"/>
              </a:rPr>
              <a:t>"${var.task_network_mode}"</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15" dirty="0">
                <a:solidFill>
                  <a:srgbClr val="595959"/>
                </a:solidFill>
                <a:latin typeface="Courier New"/>
                <a:cs typeface="Courier New"/>
              </a:rPr>
              <a:t> </a:t>
            </a:r>
            <a:r>
              <a:rPr sz="1000" spc="-5" dirty="0">
                <a:solidFill>
                  <a:srgbClr val="595959"/>
                </a:solidFill>
                <a:latin typeface="Courier New"/>
                <a:cs typeface="Courier New"/>
              </a:rPr>
              <a:t>"${var.task_cpu}"</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20" dirty="0">
                <a:solidFill>
                  <a:srgbClr val="595959"/>
                </a:solidFill>
                <a:latin typeface="Courier New"/>
                <a:cs typeface="Courier New"/>
              </a:rPr>
              <a:t> </a:t>
            </a:r>
            <a:r>
              <a:rPr sz="1000" spc="-5" dirty="0">
                <a:solidFill>
                  <a:srgbClr val="595959"/>
                </a:solidFill>
                <a:latin typeface="Courier New"/>
                <a:cs typeface="Courier New"/>
              </a:rPr>
              <a:t>"${var.task_memory}"</a:t>
            </a:r>
            <a:endParaRPr sz="1000">
              <a:latin typeface="Courier New"/>
              <a:cs typeface="Courier New"/>
            </a:endParaRPr>
          </a:p>
        </p:txBody>
      </p:sp>
      <p:sp>
        <p:nvSpPr>
          <p:cNvPr id="6" name="object 6"/>
          <p:cNvSpPr txBox="1"/>
          <p:nvPr/>
        </p:nvSpPr>
        <p:spPr>
          <a:xfrm>
            <a:off x="259149" y="2401517"/>
            <a:ext cx="3835400" cy="368300"/>
          </a:xfrm>
          <a:prstGeom prst="rect">
            <a:avLst/>
          </a:prstGeom>
        </p:spPr>
        <p:txBody>
          <a:bodyPr vert="horz" wrap="square" lIns="0" tIns="12700" rIns="0" bIns="0" rtlCol="0">
            <a:spAutoFit/>
          </a:bodyPr>
          <a:lstStyle/>
          <a:p>
            <a:pPr marL="12700" marR="5080">
              <a:lnSpc>
                <a:spcPct val="112500"/>
              </a:lnSpc>
              <a:spcBef>
                <a:spcPts val="100"/>
              </a:spcBef>
              <a:tabLst>
                <a:tab pos="1917064" algn="l"/>
              </a:tabLst>
            </a:pPr>
            <a:r>
              <a:rPr sz="1000" spc="-5" dirty="0">
                <a:solidFill>
                  <a:srgbClr val="595959"/>
                </a:solidFill>
                <a:latin typeface="Courier New"/>
                <a:cs typeface="Courier New"/>
              </a:rPr>
              <a:t>requires_compatibilities </a:t>
            </a:r>
            <a:r>
              <a:rPr sz="1000" dirty="0">
                <a:solidFill>
                  <a:srgbClr val="595959"/>
                </a:solidFill>
                <a:latin typeface="Courier New"/>
                <a:cs typeface="Courier New"/>
              </a:rPr>
              <a:t>= </a:t>
            </a:r>
            <a:r>
              <a:rPr sz="1000" spc="-5" dirty="0">
                <a:solidFill>
                  <a:srgbClr val="595959"/>
                </a:solidFill>
                <a:latin typeface="Courier New"/>
                <a:cs typeface="Courier New"/>
              </a:rPr>
              <a:t>["service_launch_type"]  execution_role_arn	</a:t>
            </a:r>
            <a:r>
              <a:rPr sz="1000" dirty="0">
                <a:solidFill>
                  <a:srgbClr val="595959"/>
                </a:solidFill>
                <a:latin typeface="Courier New"/>
                <a:cs typeface="Courier New"/>
              </a:rPr>
              <a:t>=</a:t>
            </a:r>
            <a:r>
              <a:rPr sz="1000" spc="-25" dirty="0">
                <a:solidFill>
                  <a:srgbClr val="595959"/>
                </a:solidFill>
                <a:latin typeface="Courier New"/>
                <a:cs typeface="Courier New"/>
              </a:rPr>
              <a:t> </a:t>
            </a:r>
            <a:r>
              <a:rPr sz="1000" spc="-5" dirty="0">
                <a:solidFill>
                  <a:srgbClr val="595959"/>
                </a:solidFill>
                <a:latin typeface="Courier New"/>
                <a:cs typeface="Courier New"/>
              </a:rPr>
              <a:t>execution_role_arn</a:t>
            </a:r>
            <a:endParaRPr sz="1000">
              <a:latin typeface="Courier New"/>
              <a:cs typeface="Courier New"/>
            </a:endParaRPr>
          </a:p>
        </p:txBody>
      </p:sp>
      <p:sp>
        <p:nvSpPr>
          <p:cNvPr id="7" name="object 7"/>
          <p:cNvSpPr txBox="1"/>
          <p:nvPr/>
        </p:nvSpPr>
        <p:spPr>
          <a:xfrm>
            <a:off x="106749" y="2763467"/>
            <a:ext cx="102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595959"/>
                </a:solidFill>
                <a:latin typeface="Courier New"/>
                <a:cs typeface="Courier New"/>
              </a:rPr>
              <a:t>}</a:t>
            </a:r>
            <a:endParaRPr sz="1000">
              <a:latin typeface="Courier New"/>
              <a:cs typeface="Courier New"/>
            </a:endParaRPr>
          </a:p>
        </p:txBody>
      </p:sp>
      <p:sp>
        <p:nvSpPr>
          <p:cNvPr id="8" name="object 8"/>
          <p:cNvSpPr txBox="1"/>
          <p:nvPr/>
        </p:nvSpPr>
        <p:spPr>
          <a:xfrm>
            <a:off x="106749" y="4058864"/>
            <a:ext cx="4216400" cy="368300"/>
          </a:xfrm>
          <a:prstGeom prst="rect">
            <a:avLst/>
          </a:prstGeom>
        </p:spPr>
        <p:txBody>
          <a:bodyPr vert="horz" wrap="square" lIns="0" tIns="31750" rIns="0" bIns="0" rtlCol="0">
            <a:spAutoFit/>
          </a:bodyPr>
          <a:lstStyle/>
          <a:p>
            <a:pPr marL="12700">
              <a:lnSpc>
                <a:spcPct val="100000"/>
              </a:lnSpc>
              <a:spcBef>
                <a:spcPts val="250"/>
              </a:spcBef>
            </a:pPr>
            <a:r>
              <a:rPr sz="1000" u="sng" spc="-5" dirty="0">
                <a:solidFill>
                  <a:srgbClr val="0097A7"/>
                </a:solidFill>
                <a:uFill>
                  <a:solidFill>
                    <a:srgbClr val="0097A7"/>
                  </a:solidFill>
                </a:uFill>
                <a:latin typeface="Courier New"/>
                <a:cs typeface="Courier New"/>
                <a:hlinkClick r:id="rId2"/>
              </a:rPr>
              <a:t>https://github.com/TechnologyMinimalists/aws-container</a:t>
            </a:r>
            <a:r>
              <a:rPr sz="1000" spc="-5" dirty="0">
                <a:solidFill>
                  <a:srgbClr val="0097A7"/>
                </a:solidFill>
                <a:latin typeface="Courier New"/>
                <a:cs typeface="Courier New"/>
              </a:rPr>
              <a:t>s</a:t>
            </a:r>
            <a:endParaRPr sz="1000">
              <a:latin typeface="Courier New"/>
              <a:cs typeface="Courier New"/>
            </a:endParaRPr>
          </a:p>
          <a:p>
            <a:pPr marL="12700">
              <a:lnSpc>
                <a:spcPct val="100000"/>
              </a:lnSpc>
              <a:spcBef>
                <a:spcPts val="150"/>
              </a:spcBef>
            </a:pPr>
            <a:r>
              <a:rPr sz="1000" u="sng" spc="-5" dirty="0">
                <a:solidFill>
                  <a:srgbClr val="0097A7"/>
                </a:solidFill>
                <a:uFill>
                  <a:solidFill>
                    <a:srgbClr val="0097A7"/>
                  </a:solidFill>
                </a:uFill>
                <a:latin typeface="Courier New"/>
                <a:cs typeface="Courier New"/>
                <a:hlinkClick r:id="rId2"/>
              </a:rPr>
              <a:t>-task-definitions</a:t>
            </a:r>
            <a:endParaRPr sz="1000">
              <a:latin typeface="Courier New"/>
              <a:cs typeface="Courier New"/>
            </a:endParaRPr>
          </a:p>
        </p:txBody>
      </p:sp>
      <p:sp>
        <p:nvSpPr>
          <p:cNvPr id="9" name="object 9"/>
          <p:cNvSpPr txBox="1"/>
          <p:nvPr/>
        </p:nvSpPr>
        <p:spPr>
          <a:xfrm>
            <a:off x="4905419" y="1220420"/>
            <a:ext cx="1778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a:t>
            </a:r>
            <a:endParaRPr sz="1000">
              <a:latin typeface="Courier New"/>
              <a:cs typeface="Courier New"/>
            </a:endParaRPr>
          </a:p>
        </p:txBody>
      </p:sp>
      <p:sp>
        <p:nvSpPr>
          <p:cNvPr id="10" name="object 10"/>
          <p:cNvSpPr txBox="1"/>
          <p:nvPr/>
        </p:nvSpPr>
        <p:spPr>
          <a:xfrm>
            <a:off x="5134018" y="1372819"/>
            <a:ext cx="2006600" cy="2940050"/>
          </a:xfrm>
          <a:prstGeom prst="rect">
            <a:avLst/>
          </a:prstGeom>
        </p:spPr>
        <p:txBody>
          <a:bodyPr vert="horz" wrap="square" lIns="0" tIns="31750" rIns="0" bIns="0" rtlCol="0">
            <a:spAutoFit/>
          </a:bodyPr>
          <a:lstStyle/>
          <a:p>
            <a:pPr marL="88265">
              <a:lnSpc>
                <a:spcPct val="100000"/>
              </a:lnSpc>
              <a:spcBef>
                <a:spcPts val="250"/>
              </a:spcBef>
            </a:pPr>
            <a:r>
              <a:rPr sz="1000" spc="-5" dirty="0">
                <a:solidFill>
                  <a:srgbClr val="595959"/>
                </a:solidFill>
                <a:latin typeface="Courier New"/>
                <a:cs typeface="Courier New"/>
              </a:rPr>
              <a:t>"environment":</a:t>
            </a:r>
            <a:r>
              <a:rPr sz="1000" spc="-20" dirty="0">
                <a:solidFill>
                  <a:srgbClr val="595959"/>
                </a:solidFill>
                <a:latin typeface="Courier New"/>
                <a:cs typeface="Courier New"/>
              </a:rPr>
              <a:t> </a:t>
            </a:r>
            <a:r>
              <a:rPr sz="1000" spc="-5" dirty="0">
                <a:solidFill>
                  <a:srgbClr val="595959"/>
                </a:solidFill>
                <a:latin typeface="Courier New"/>
                <a:cs typeface="Courier New"/>
              </a:rPr>
              <a:t>[{</a:t>
            </a:r>
            <a:endParaRPr sz="1000">
              <a:latin typeface="Courier New"/>
              <a:cs typeface="Courier New"/>
            </a:endParaRPr>
          </a:p>
          <a:p>
            <a:pPr marL="240665">
              <a:lnSpc>
                <a:spcPct val="100000"/>
              </a:lnSpc>
              <a:spcBef>
                <a:spcPts val="150"/>
              </a:spcBef>
            </a:pPr>
            <a:r>
              <a:rPr sz="1000" spc="-5" dirty="0">
                <a:solidFill>
                  <a:srgbClr val="595959"/>
                </a:solidFill>
                <a:latin typeface="Courier New"/>
                <a:cs typeface="Courier New"/>
              </a:rPr>
              <a:t>"name":</a:t>
            </a:r>
            <a:r>
              <a:rPr sz="1000" spc="-20" dirty="0">
                <a:solidFill>
                  <a:srgbClr val="595959"/>
                </a:solidFill>
                <a:latin typeface="Courier New"/>
                <a:cs typeface="Courier New"/>
              </a:rPr>
              <a:t> </a:t>
            </a:r>
            <a:r>
              <a:rPr sz="1000" spc="-5" dirty="0">
                <a:solidFill>
                  <a:srgbClr val="595959"/>
                </a:solidFill>
                <a:latin typeface="Courier New"/>
                <a:cs typeface="Courier New"/>
              </a:rPr>
              <a:t>"SECRET",</a:t>
            </a:r>
            <a:endParaRPr sz="1000">
              <a:latin typeface="Courier New"/>
              <a:cs typeface="Courier New"/>
            </a:endParaRPr>
          </a:p>
          <a:p>
            <a:pPr marL="240665">
              <a:lnSpc>
                <a:spcPct val="100000"/>
              </a:lnSpc>
              <a:spcBef>
                <a:spcPts val="150"/>
              </a:spcBef>
            </a:pPr>
            <a:r>
              <a:rPr sz="1000" spc="-5" dirty="0">
                <a:solidFill>
                  <a:srgbClr val="595959"/>
                </a:solidFill>
                <a:latin typeface="Courier New"/>
                <a:cs typeface="Courier New"/>
              </a:rPr>
              <a:t>"value":</a:t>
            </a:r>
            <a:r>
              <a:rPr sz="1000" spc="-15" dirty="0">
                <a:solidFill>
                  <a:srgbClr val="595959"/>
                </a:solidFill>
                <a:latin typeface="Courier New"/>
                <a:cs typeface="Courier New"/>
              </a:rPr>
              <a:t> </a:t>
            </a:r>
            <a:r>
              <a:rPr sz="1000" spc="-5" dirty="0">
                <a:solidFill>
                  <a:srgbClr val="595959"/>
                </a:solidFill>
                <a:latin typeface="Courier New"/>
                <a:cs typeface="Courier New"/>
              </a:rPr>
              <a:t>"KEY"</a:t>
            </a:r>
            <a:endParaRPr sz="1000">
              <a:latin typeface="Courier New"/>
              <a:cs typeface="Courier New"/>
            </a:endParaRPr>
          </a:p>
          <a:p>
            <a:pPr marL="88265">
              <a:lnSpc>
                <a:spcPct val="100000"/>
              </a:lnSpc>
              <a:spcBef>
                <a:spcPts val="150"/>
              </a:spcBef>
            </a:pPr>
            <a:r>
              <a:rPr sz="1000" spc="-5" dirty="0">
                <a:solidFill>
                  <a:srgbClr val="595959"/>
                </a:solidFill>
                <a:latin typeface="Courier New"/>
                <a:cs typeface="Courier New"/>
              </a:rPr>
              <a:t>}],</a:t>
            </a:r>
            <a:endParaRPr sz="1000">
              <a:latin typeface="Courier New"/>
              <a:cs typeface="Courier New"/>
            </a:endParaRPr>
          </a:p>
          <a:p>
            <a:pPr marL="88265" marR="5080">
              <a:lnSpc>
                <a:spcPct val="112500"/>
              </a:lnSpc>
            </a:pPr>
            <a:r>
              <a:rPr sz="1000" spc="-5" dirty="0">
                <a:solidFill>
                  <a:srgbClr val="595959"/>
                </a:solidFill>
                <a:latin typeface="Courier New"/>
                <a:cs typeface="Courier New"/>
              </a:rPr>
              <a:t>"essential": true,  "memoryReservation":</a:t>
            </a:r>
            <a:r>
              <a:rPr sz="1000" spc="-85" dirty="0">
                <a:solidFill>
                  <a:srgbClr val="595959"/>
                </a:solidFill>
                <a:latin typeface="Courier New"/>
                <a:cs typeface="Courier New"/>
              </a:rPr>
              <a:t> </a:t>
            </a:r>
            <a:r>
              <a:rPr sz="1000" spc="-5" dirty="0">
                <a:solidFill>
                  <a:srgbClr val="595959"/>
                </a:solidFill>
                <a:latin typeface="Courier New"/>
                <a:cs typeface="Courier New"/>
              </a:rPr>
              <a:t>128,</a:t>
            </a:r>
            <a:endParaRPr sz="1000">
              <a:latin typeface="Courier New"/>
              <a:cs typeface="Courier New"/>
            </a:endParaRPr>
          </a:p>
          <a:p>
            <a:pPr marL="88265">
              <a:lnSpc>
                <a:spcPct val="100000"/>
              </a:lnSpc>
              <a:spcBef>
                <a:spcPts val="150"/>
              </a:spcBef>
            </a:pPr>
            <a:r>
              <a:rPr sz="1000" spc="-5" dirty="0">
                <a:solidFill>
                  <a:srgbClr val="595959"/>
                </a:solidFill>
                <a:latin typeface="Courier New"/>
                <a:cs typeface="Courier New"/>
              </a:rPr>
              <a:t>"cpu":</a:t>
            </a:r>
            <a:r>
              <a:rPr sz="1000" spc="-15" dirty="0">
                <a:solidFill>
                  <a:srgbClr val="595959"/>
                </a:solidFill>
                <a:latin typeface="Courier New"/>
                <a:cs typeface="Courier New"/>
              </a:rPr>
              <a:t> </a:t>
            </a:r>
            <a:r>
              <a:rPr sz="1000" spc="-5" dirty="0">
                <a:solidFill>
                  <a:srgbClr val="595959"/>
                </a:solidFill>
                <a:latin typeface="Courier New"/>
                <a:cs typeface="Courier New"/>
              </a:rPr>
              <a:t>10,</a:t>
            </a:r>
            <a:endParaRPr sz="1000">
              <a:latin typeface="Courier New"/>
              <a:cs typeface="Courier New"/>
            </a:endParaRPr>
          </a:p>
          <a:p>
            <a:pPr marL="88265">
              <a:lnSpc>
                <a:spcPct val="100000"/>
              </a:lnSpc>
              <a:spcBef>
                <a:spcPts val="150"/>
              </a:spcBef>
            </a:pPr>
            <a:r>
              <a:rPr sz="1000" spc="-5" dirty="0">
                <a:solidFill>
                  <a:srgbClr val="595959"/>
                </a:solidFill>
                <a:latin typeface="Courier New"/>
                <a:cs typeface="Courier New"/>
              </a:rPr>
              <a:t>"image":</a:t>
            </a:r>
            <a:r>
              <a:rPr sz="1000" spc="-45" dirty="0">
                <a:solidFill>
                  <a:srgbClr val="595959"/>
                </a:solidFill>
                <a:latin typeface="Courier New"/>
                <a:cs typeface="Courier New"/>
              </a:rPr>
              <a:t> </a:t>
            </a:r>
            <a:r>
              <a:rPr sz="1000" spc="-5" dirty="0">
                <a:solidFill>
                  <a:srgbClr val="595959"/>
                </a:solidFill>
                <a:latin typeface="Courier New"/>
                <a:cs typeface="Courier New"/>
              </a:rPr>
              <a:t>"nginx:latest",</a:t>
            </a:r>
            <a:endParaRPr sz="1000">
              <a:latin typeface="Courier New"/>
              <a:cs typeface="Courier New"/>
            </a:endParaRPr>
          </a:p>
          <a:p>
            <a:pPr marL="88265" marR="614045">
              <a:lnSpc>
                <a:spcPct val="112500"/>
              </a:lnSpc>
            </a:pPr>
            <a:r>
              <a:rPr sz="1000" spc="-5" dirty="0">
                <a:solidFill>
                  <a:srgbClr val="595959"/>
                </a:solidFill>
                <a:latin typeface="Courier New"/>
                <a:cs typeface="Courier New"/>
              </a:rPr>
              <a:t>"name": "nginx",  "portMappings":</a:t>
            </a:r>
            <a:r>
              <a:rPr sz="1000" spc="-9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2406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393065" marR="156845">
              <a:lnSpc>
                <a:spcPct val="112500"/>
              </a:lnSpc>
            </a:pPr>
            <a:r>
              <a:rPr sz="1000" spc="-5" dirty="0">
                <a:solidFill>
                  <a:srgbClr val="595959"/>
                </a:solidFill>
                <a:latin typeface="Courier New"/>
                <a:cs typeface="Courier New"/>
              </a:rPr>
              <a:t>"hostPort": 80,  "protocol": "tcp",  "containerPort":</a:t>
            </a:r>
            <a:r>
              <a:rPr sz="1000" spc="-90" dirty="0">
                <a:solidFill>
                  <a:srgbClr val="595959"/>
                </a:solidFill>
                <a:latin typeface="Courier New"/>
                <a:cs typeface="Courier New"/>
              </a:rPr>
              <a:t> </a:t>
            </a:r>
            <a:r>
              <a:rPr sz="1000" spc="-5" dirty="0">
                <a:solidFill>
                  <a:srgbClr val="595959"/>
                </a:solidFill>
                <a:latin typeface="Courier New"/>
                <a:cs typeface="Courier New"/>
              </a:rPr>
              <a:t>80</a:t>
            </a:r>
            <a:endParaRPr sz="1000">
              <a:latin typeface="Courier New"/>
              <a:cs typeface="Courier New"/>
            </a:endParaRPr>
          </a:p>
          <a:p>
            <a:pPr marL="2406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882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p:txBody>
      </p:sp>
      <p:sp>
        <p:nvSpPr>
          <p:cNvPr id="11" name="object 11"/>
          <p:cNvSpPr txBox="1"/>
          <p:nvPr/>
        </p:nvSpPr>
        <p:spPr>
          <a:xfrm>
            <a:off x="4905419" y="4306513"/>
            <a:ext cx="1778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a:t>
            </a:r>
            <a:endParaRPr sz="1000">
              <a:latin typeface="Courier New"/>
              <a:cs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196465" cy="452120"/>
          </a:xfrm>
          <a:prstGeom prst="rect">
            <a:avLst/>
          </a:prstGeom>
        </p:spPr>
        <p:txBody>
          <a:bodyPr vert="horz" wrap="square" lIns="0" tIns="12700" rIns="0" bIns="0" rtlCol="0">
            <a:spAutoFit/>
          </a:bodyPr>
          <a:lstStyle/>
          <a:p>
            <a:pPr marL="12700">
              <a:lnSpc>
                <a:spcPct val="100000"/>
              </a:lnSpc>
              <a:spcBef>
                <a:spcPts val="100"/>
              </a:spcBef>
            </a:pPr>
            <a:r>
              <a:rPr sz="2800" spc="-10" dirty="0"/>
              <a:t>ECS </a:t>
            </a:r>
            <a:r>
              <a:rPr sz="2800" dirty="0"/>
              <a:t>-</a:t>
            </a:r>
            <a:r>
              <a:rPr sz="2800" spc="-90" dirty="0"/>
              <a:t> </a:t>
            </a:r>
            <a:r>
              <a:rPr sz="2800" dirty="0"/>
              <a:t>service</a:t>
            </a:r>
            <a:endParaRPr sz="2800"/>
          </a:p>
        </p:txBody>
      </p:sp>
      <p:sp>
        <p:nvSpPr>
          <p:cNvPr id="3" name="object 3"/>
          <p:cNvSpPr txBox="1"/>
          <p:nvPr/>
        </p:nvSpPr>
        <p:spPr>
          <a:xfrm>
            <a:off x="165674" y="1220420"/>
            <a:ext cx="314960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595959"/>
                </a:solidFill>
                <a:latin typeface="Courier New"/>
                <a:cs typeface="Courier New"/>
              </a:rPr>
              <a:t>resource "aws_ecs_service" "awsvpc_alb"</a:t>
            </a:r>
            <a:r>
              <a:rPr sz="1000" spc="-8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p:txBody>
      </p:sp>
      <p:sp>
        <p:nvSpPr>
          <p:cNvPr id="4" name="object 4"/>
          <p:cNvSpPr txBox="1"/>
          <p:nvPr/>
        </p:nvSpPr>
        <p:spPr>
          <a:xfrm>
            <a:off x="318073" y="1372819"/>
            <a:ext cx="558800" cy="368300"/>
          </a:xfrm>
          <a:prstGeom prst="rect">
            <a:avLst/>
          </a:prstGeom>
        </p:spPr>
        <p:txBody>
          <a:bodyPr vert="horz" wrap="square" lIns="0" tIns="12700" rIns="0" bIns="0" rtlCol="0">
            <a:spAutoFit/>
          </a:bodyPr>
          <a:lstStyle/>
          <a:p>
            <a:pPr marL="12700" marR="5080">
              <a:lnSpc>
                <a:spcPct val="112500"/>
              </a:lnSpc>
              <a:spcBef>
                <a:spcPts val="100"/>
              </a:spcBef>
            </a:pPr>
            <a:r>
              <a:rPr sz="1000" spc="-5" dirty="0">
                <a:solidFill>
                  <a:srgbClr val="595959"/>
                </a:solidFill>
                <a:latin typeface="Courier New"/>
                <a:cs typeface="Courier New"/>
              </a:rPr>
              <a:t>name  cluster</a:t>
            </a:r>
            <a:endParaRPr sz="1000">
              <a:latin typeface="Courier New"/>
              <a:cs typeface="Courier New"/>
            </a:endParaRPr>
          </a:p>
        </p:txBody>
      </p:sp>
      <p:sp>
        <p:nvSpPr>
          <p:cNvPr id="5" name="object 5"/>
          <p:cNvSpPr txBox="1"/>
          <p:nvPr/>
        </p:nvSpPr>
        <p:spPr>
          <a:xfrm>
            <a:off x="1537181" y="1372819"/>
            <a:ext cx="1397000" cy="368300"/>
          </a:xfrm>
          <a:prstGeom prst="rect">
            <a:avLst/>
          </a:prstGeom>
        </p:spPr>
        <p:txBody>
          <a:bodyPr vert="horz" wrap="square" lIns="0" tIns="31750" rIns="0" bIns="0" rtlCol="0">
            <a:spAutoFit/>
          </a:bodyPr>
          <a:lstStyle/>
          <a:p>
            <a:pPr marL="12700">
              <a:lnSpc>
                <a:spcPct val="100000"/>
              </a:lnSpc>
              <a:spcBef>
                <a:spcPts val="250"/>
              </a:spcBef>
            </a:pPr>
            <a:r>
              <a:rPr sz="1000" dirty="0">
                <a:solidFill>
                  <a:srgbClr val="595959"/>
                </a:solidFill>
                <a:latin typeface="Courier New"/>
                <a:cs typeface="Courier New"/>
              </a:rPr>
              <a:t>=</a:t>
            </a:r>
            <a:r>
              <a:rPr sz="1000" spc="-40" dirty="0">
                <a:solidFill>
                  <a:srgbClr val="595959"/>
                </a:solidFill>
                <a:latin typeface="Courier New"/>
                <a:cs typeface="Courier New"/>
              </a:rPr>
              <a:t> </a:t>
            </a:r>
            <a:r>
              <a:rPr sz="1000" spc="-5" dirty="0">
                <a:solidFill>
                  <a:srgbClr val="595959"/>
                </a:solidFill>
                <a:latin typeface="Courier New"/>
                <a:cs typeface="Courier New"/>
              </a:rPr>
              <a:t>"service_name"</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85" dirty="0">
                <a:solidFill>
                  <a:srgbClr val="595959"/>
                </a:solidFill>
                <a:latin typeface="Courier New"/>
                <a:cs typeface="Courier New"/>
              </a:rPr>
              <a:t> </a:t>
            </a:r>
            <a:r>
              <a:rPr sz="1000" spc="-5" dirty="0">
                <a:solidFill>
                  <a:srgbClr val="595959"/>
                </a:solidFill>
                <a:latin typeface="Courier New"/>
                <a:cs typeface="Courier New"/>
              </a:rPr>
              <a:t>"ecs_cluster_id"</a:t>
            </a:r>
            <a:endParaRPr sz="1000">
              <a:latin typeface="Courier New"/>
              <a:cs typeface="Courier New"/>
            </a:endParaRPr>
          </a:p>
        </p:txBody>
      </p:sp>
      <p:sp>
        <p:nvSpPr>
          <p:cNvPr id="6" name="object 6"/>
          <p:cNvSpPr txBox="1"/>
          <p:nvPr/>
        </p:nvSpPr>
        <p:spPr>
          <a:xfrm>
            <a:off x="318073" y="1715718"/>
            <a:ext cx="3530600" cy="711200"/>
          </a:xfrm>
          <a:prstGeom prst="rect">
            <a:avLst/>
          </a:prstGeom>
        </p:spPr>
        <p:txBody>
          <a:bodyPr vert="horz" wrap="square" lIns="0" tIns="12700" rIns="0" bIns="0" rtlCol="0">
            <a:spAutoFit/>
          </a:bodyPr>
          <a:lstStyle/>
          <a:p>
            <a:pPr marL="12700" marR="233045">
              <a:lnSpc>
                <a:spcPct val="112500"/>
              </a:lnSpc>
              <a:spcBef>
                <a:spcPts val="100"/>
              </a:spcBef>
              <a:tabLst>
                <a:tab pos="1231265" algn="l"/>
              </a:tabLst>
            </a:pPr>
            <a:r>
              <a:rPr sz="1000" spc="-5" dirty="0">
                <a:solidFill>
                  <a:srgbClr val="595959"/>
                </a:solidFill>
                <a:latin typeface="Courier New"/>
                <a:cs typeface="Courier New"/>
              </a:rPr>
              <a:t>task_definition </a:t>
            </a:r>
            <a:r>
              <a:rPr sz="1000" dirty="0">
                <a:solidFill>
                  <a:srgbClr val="595959"/>
                </a:solidFill>
                <a:latin typeface="Courier New"/>
                <a:cs typeface="Courier New"/>
              </a:rPr>
              <a:t>= </a:t>
            </a:r>
            <a:r>
              <a:rPr sz="1000" spc="-5" dirty="0">
                <a:solidFill>
                  <a:srgbClr val="595959"/>
                </a:solidFill>
                <a:latin typeface="Courier New"/>
                <a:cs typeface="Courier New"/>
              </a:rPr>
              <a:t>"aws_ecs_task_definition"  desired_count	</a:t>
            </a:r>
            <a:r>
              <a:rPr sz="1000" dirty="0">
                <a:solidFill>
                  <a:srgbClr val="595959"/>
                </a:solidFill>
                <a:latin typeface="Courier New"/>
                <a:cs typeface="Courier New"/>
              </a:rPr>
              <a:t>=</a:t>
            </a:r>
            <a:r>
              <a:rPr sz="1000" spc="-10" dirty="0">
                <a:solidFill>
                  <a:srgbClr val="595959"/>
                </a:solidFill>
                <a:latin typeface="Courier New"/>
                <a:cs typeface="Courier New"/>
              </a:rPr>
              <a:t> </a:t>
            </a:r>
            <a:r>
              <a:rPr sz="1000" spc="-5" dirty="0">
                <a:solidFill>
                  <a:srgbClr val="595959"/>
                </a:solidFill>
                <a:latin typeface="Courier New"/>
                <a:cs typeface="Courier New"/>
              </a:rPr>
              <a:t>"1"</a:t>
            </a:r>
            <a:endParaRPr sz="1000">
              <a:latin typeface="Courier New"/>
              <a:cs typeface="Courier New"/>
            </a:endParaRPr>
          </a:p>
          <a:p>
            <a:pPr marL="12700">
              <a:lnSpc>
                <a:spcPct val="100000"/>
              </a:lnSpc>
              <a:spcBef>
                <a:spcPts val="150"/>
              </a:spcBef>
            </a:pPr>
            <a:r>
              <a:rPr sz="1000" spc="-5" dirty="0">
                <a:solidFill>
                  <a:srgbClr val="595959"/>
                </a:solidFill>
                <a:latin typeface="Courier New"/>
                <a:cs typeface="Courier New"/>
              </a:rPr>
              <a:t>load_balancer </a:t>
            </a:r>
            <a:r>
              <a:rPr sz="1000" dirty="0">
                <a:solidFill>
                  <a:srgbClr val="595959"/>
                </a:solidFill>
                <a:latin typeface="Courier New"/>
                <a:cs typeface="Courier New"/>
              </a:rPr>
              <a:t>=</a:t>
            </a:r>
            <a:r>
              <a:rPr sz="1000" spc="-15"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164465">
              <a:lnSpc>
                <a:spcPct val="100000"/>
              </a:lnSpc>
              <a:spcBef>
                <a:spcPts val="150"/>
              </a:spcBef>
            </a:pPr>
            <a:r>
              <a:rPr sz="1000" spc="-5" dirty="0">
                <a:solidFill>
                  <a:srgbClr val="595959"/>
                </a:solidFill>
                <a:latin typeface="Courier New"/>
                <a:cs typeface="Courier New"/>
              </a:rPr>
              <a:t>target_group_arn </a:t>
            </a:r>
            <a:r>
              <a:rPr sz="1000" dirty="0">
                <a:solidFill>
                  <a:srgbClr val="595959"/>
                </a:solidFill>
                <a:latin typeface="Courier New"/>
                <a:cs typeface="Courier New"/>
              </a:rPr>
              <a:t>=</a:t>
            </a:r>
            <a:r>
              <a:rPr sz="1000" spc="-85" dirty="0">
                <a:solidFill>
                  <a:srgbClr val="595959"/>
                </a:solidFill>
                <a:latin typeface="Courier New"/>
                <a:cs typeface="Courier New"/>
              </a:rPr>
              <a:t> </a:t>
            </a:r>
            <a:r>
              <a:rPr sz="1000" spc="-5" dirty="0">
                <a:solidFill>
                  <a:srgbClr val="595959"/>
                </a:solidFill>
                <a:latin typeface="Courier New"/>
                <a:cs typeface="Courier New"/>
              </a:rPr>
              <a:t>"${aws_alb_target_group}"</a:t>
            </a:r>
            <a:endParaRPr sz="1000">
              <a:latin typeface="Courier New"/>
              <a:cs typeface="Courier New"/>
            </a:endParaRPr>
          </a:p>
        </p:txBody>
      </p:sp>
      <p:sp>
        <p:nvSpPr>
          <p:cNvPr id="7" name="object 7"/>
          <p:cNvSpPr txBox="1"/>
          <p:nvPr/>
        </p:nvSpPr>
        <p:spPr>
          <a:xfrm>
            <a:off x="470473" y="2401517"/>
            <a:ext cx="1092200" cy="368300"/>
          </a:xfrm>
          <a:prstGeom prst="rect">
            <a:avLst/>
          </a:prstGeom>
        </p:spPr>
        <p:txBody>
          <a:bodyPr vert="horz" wrap="square" lIns="0" tIns="12700" rIns="0" bIns="0" rtlCol="0">
            <a:spAutoFit/>
          </a:bodyPr>
          <a:lstStyle/>
          <a:p>
            <a:pPr marL="12700" marR="5080">
              <a:lnSpc>
                <a:spcPct val="112500"/>
              </a:lnSpc>
              <a:spcBef>
                <a:spcPts val="100"/>
              </a:spcBef>
            </a:pPr>
            <a:r>
              <a:rPr sz="1000" spc="-5" dirty="0">
                <a:solidFill>
                  <a:srgbClr val="595959"/>
                </a:solidFill>
                <a:latin typeface="Courier New"/>
                <a:cs typeface="Courier New"/>
              </a:rPr>
              <a:t>container_name  container_port</a:t>
            </a:r>
            <a:endParaRPr sz="1000">
              <a:latin typeface="Courier New"/>
              <a:cs typeface="Courier New"/>
            </a:endParaRPr>
          </a:p>
        </p:txBody>
      </p:sp>
      <p:sp>
        <p:nvSpPr>
          <p:cNvPr id="8" name="object 8"/>
          <p:cNvSpPr txBox="1"/>
          <p:nvPr/>
        </p:nvSpPr>
        <p:spPr>
          <a:xfrm>
            <a:off x="1765693" y="2401517"/>
            <a:ext cx="1092200" cy="368300"/>
          </a:xfrm>
          <a:prstGeom prst="rect">
            <a:avLst/>
          </a:prstGeom>
        </p:spPr>
        <p:txBody>
          <a:bodyPr vert="horz" wrap="square" lIns="0" tIns="31750" rIns="0" bIns="0" rtlCol="0">
            <a:spAutoFit/>
          </a:bodyPr>
          <a:lstStyle/>
          <a:p>
            <a:pPr marL="12700">
              <a:lnSpc>
                <a:spcPct val="100000"/>
              </a:lnSpc>
              <a:spcBef>
                <a:spcPts val="250"/>
              </a:spcBef>
            </a:pPr>
            <a:r>
              <a:rPr sz="1000" dirty="0">
                <a:solidFill>
                  <a:srgbClr val="595959"/>
                </a:solidFill>
                <a:latin typeface="Courier New"/>
                <a:cs typeface="Courier New"/>
              </a:rPr>
              <a:t>=</a:t>
            </a:r>
            <a:r>
              <a:rPr sz="1000" spc="-85" dirty="0">
                <a:solidFill>
                  <a:srgbClr val="595959"/>
                </a:solidFill>
                <a:latin typeface="Courier New"/>
                <a:cs typeface="Courier New"/>
              </a:rPr>
              <a:t> </a:t>
            </a:r>
            <a:r>
              <a:rPr sz="1000" spc="-5" dirty="0">
                <a:solidFill>
                  <a:srgbClr val="595959"/>
                </a:solidFill>
                <a:latin typeface="Courier New"/>
                <a:cs typeface="Courier New"/>
              </a:rPr>
              <a:t>"${thename}"</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r>
              <a:rPr sz="1000" spc="-20" dirty="0">
                <a:solidFill>
                  <a:srgbClr val="595959"/>
                </a:solidFill>
                <a:latin typeface="Courier New"/>
                <a:cs typeface="Courier New"/>
              </a:rPr>
              <a:t> </a:t>
            </a:r>
            <a:r>
              <a:rPr sz="1000" spc="-5" dirty="0">
                <a:solidFill>
                  <a:srgbClr val="595959"/>
                </a:solidFill>
                <a:latin typeface="Courier New"/>
                <a:cs typeface="Courier New"/>
              </a:rPr>
              <a:t>"80"</a:t>
            </a:r>
            <a:endParaRPr sz="1000">
              <a:latin typeface="Courier New"/>
              <a:cs typeface="Courier New"/>
            </a:endParaRPr>
          </a:p>
        </p:txBody>
      </p:sp>
      <p:sp>
        <p:nvSpPr>
          <p:cNvPr id="9" name="object 9"/>
          <p:cNvSpPr txBox="1"/>
          <p:nvPr/>
        </p:nvSpPr>
        <p:spPr>
          <a:xfrm>
            <a:off x="165674" y="2744416"/>
            <a:ext cx="3378200" cy="1225550"/>
          </a:xfrm>
          <a:prstGeom prst="rect">
            <a:avLst/>
          </a:prstGeom>
        </p:spPr>
        <p:txBody>
          <a:bodyPr vert="horz" wrap="square" lIns="0" tIns="31750" rIns="0" bIns="0" rtlCol="0">
            <a:spAutoFit/>
          </a:bodyPr>
          <a:lstStyle/>
          <a:p>
            <a:pPr marL="164465">
              <a:lnSpc>
                <a:spcPct val="100000"/>
              </a:lnSpc>
              <a:spcBef>
                <a:spcPts val="250"/>
              </a:spcBef>
            </a:pPr>
            <a:r>
              <a:rPr sz="1000" dirty="0">
                <a:solidFill>
                  <a:srgbClr val="595959"/>
                </a:solidFill>
                <a:latin typeface="Courier New"/>
                <a:cs typeface="Courier New"/>
              </a:rPr>
              <a:t>}</a:t>
            </a:r>
            <a:endParaRPr sz="1000">
              <a:latin typeface="Courier New"/>
              <a:cs typeface="Courier New"/>
            </a:endParaRPr>
          </a:p>
          <a:p>
            <a:pPr marL="164465" marR="5080">
              <a:lnSpc>
                <a:spcPct val="112500"/>
              </a:lnSpc>
            </a:pPr>
            <a:r>
              <a:rPr sz="1000" spc="-5" dirty="0">
                <a:solidFill>
                  <a:srgbClr val="595959"/>
                </a:solidFill>
                <a:latin typeface="Courier New"/>
                <a:cs typeface="Courier New"/>
              </a:rPr>
              <a:t>launch_type </a:t>
            </a:r>
            <a:r>
              <a:rPr sz="1000" dirty="0">
                <a:solidFill>
                  <a:srgbClr val="595959"/>
                </a:solidFill>
                <a:latin typeface="Courier New"/>
                <a:cs typeface="Courier New"/>
              </a:rPr>
              <a:t>= </a:t>
            </a:r>
            <a:r>
              <a:rPr sz="1000" spc="-5" dirty="0">
                <a:solidFill>
                  <a:srgbClr val="595959"/>
                </a:solidFill>
                <a:latin typeface="Courier New"/>
                <a:cs typeface="Courier New"/>
              </a:rPr>
              <a:t>"${var.service_launch_type}"  network_configuration</a:t>
            </a:r>
            <a:r>
              <a:rPr sz="1000" spc="-10" dirty="0">
                <a:solidFill>
                  <a:srgbClr val="595959"/>
                </a:solidFill>
                <a:latin typeface="Courier New"/>
                <a:cs typeface="Courier New"/>
              </a:rPr>
              <a:t> </a:t>
            </a:r>
            <a:r>
              <a:rPr sz="1000" dirty="0">
                <a:solidFill>
                  <a:srgbClr val="595959"/>
                </a:solidFill>
                <a:latin typeface="Courier New"/>
                <a:cs typeface="Courier New"/>
              </a:rPr>
              <a:t>{</a:t>
            </a:r>
            <a:endParaRPr sz="1000">
              <a:latin typeface="Courier New"/>
              <a:cs typeface="Courier New"/>
            </a:endParaRPr>
          </a:p>
          <a:p>
            <a:pPr marL="316865" marR="5080">
              <a:lnSpc>
                <a:spcPct val="112500"/>
              </a:lnSpc>
              <a:tabLst>
                <a:tab pos="1536065" algn="l"/>
              </a:tabLst>
            </a:pPr>
            <a:r>
              <a:rPr sz="1000" spc="-5" dirty="0">
                <a:solidFill>
                  <a:srgbClr val="595959"/>
                </a:solidFill>
                <a:latin typeface="Courier New"/>
                <a:cs typeface="Courier New"/>
              </a:rPr>
              <a:t>security_groups </a:t>
            </a:r>
            <a:r>
              <a:rPr sz="1000" dirty="0">
                <a:solidFill>
                  <a:srgbClr val="595959"/>
                </a:solidFill>
                <a:latin typeface="Courier New"/>
                <a:cs typeface="Courier New"/>
              </a:rPr>
              <a:t>= </a:t>
            </a:r>
            <a:r>
              <a:rPr sz="1000" spc="-5" dirty="0">
                <a:solidFill>
                  <a:srgbClr val="595959"/>
                </a:solidFill>
                <a:latin typeface="Courier New"/>
                <a:cs typeface="Courier New"/>
              </a:rPr>
              <a:t>["${security_groups}"]  subnets	</a:t>
            </a:r>
            <a:r>
              <a:rPr sz="1000" dirty="0">
                <a:solidFill>
                  <a:srgbClr val="595959"/>
                </a:solidFill>
                <a:latin typeface="Courier New"/>
                <a:cs typeface="Courier New"/>
              </a:rPr>
              <a:t>=</a:t>
            </a:r>
            <a:r>
              <a:rPr sz="1000" spc="-20" dirty="0">
                <a:solidFill>
                  <a:srgbClr val="595959"/>
                </a:solidFill>
                <a:latin typeface="Courier New"/>
                <a:cs typeface="Courier New"/>
              </a:rPr>
              <a:t> </a:t>
            </a:r>
            <a:r>
              <a:rPr sz="1000" spc="-5" dirty="0">
                <a:solidFill>
                  <a:srgbClr val="595959"/>
                </a:solidFill>
                <a:latin typeface="Courier New"/>
                <a:cs typeface="Courier New"/>
              </a:rPr>
              <a:t>["${subnets}"]</a:t>
            </a:r>
            <a:endParaRPr sz="1000">
              <a:latin typeface="Courier New"/>
              <a:cs typeface="Courier New"/>
            </a:endParaRPr>
          </a:p>
          <a:p>
            <a:pPr marL="164465">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a:p>
            <a:pPr marL="12700">
              <a:lnSpc>
                <a:spcPct val="100000"/>
              </a:lnSpc>
              <a:spcBef>
                <a:spcPts val="150"/>
              </a:spcBef>
            </a:pPr>
            <a:r>
              <a:rPr sz="1000" dirty="0">
                <a:solidFill>
                  <a:srgbClr val="595959"/>
                </a:solidFill>
                <a:latin typeface="Courier New"/>
                <a:cs typeface="Courier New"/>
              </a:rPr>
              <a:t>}</a:t>
            </a:r>
            <a:endParaRPr sz="1000">
              <a:latin typeface="Courier New"/>
              <a:cs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629275" cy="452120"/>
          </a:xfrm>
          <a:prstGeom prst="rect">
            <a:avLst/>
          </a:prstGeom>
        </p:spPr>
        <p:txBody>
          <a:bodyPr vert="horz" wrap="square" lIns="0" tIns="12700" rIns="0" bIns="0" rtlCol="0">
            <a:spAutoFit/>
          </a:bodyPr>
          <a:lstStyle/>
          <a:p>
            <a:pPr marL="12700">
              <a:lnSpc>
                <a:spcPct val="100000"/>
              </a:lnSpc>
              <a:spcBef>
                <a:spcPts val="100"/>
              </a:spcBef>
            </a:pPr>
            <a:r>
              <a:rPr sz="2800" spc="-10" dirty="0"/>
              <a:t>Setting </a:t>
            </a:r>
            <a:r>
              <a:rPr sz="2800" spc="-5" dirty="0"/>
              <a:t>up Nginx inside </a:t>
            </a:r>
            <a:r>
              <a:rPr sz="2800" spc="-10" dirty="0"/>
              <a:t>ECS</a:t>
            </a:r>
            <a:r>
              <a:rPr sz="2800" spc="-75" dirty="0"/>
              <a:t> </a:t>
            </a:r>
            <a:r>
              <a:rPr sz="2800" dirty="0"/>
              <a:t>cluster</a:t>
            </a:r>
            <a:endParaRPr sz="2800"/>
          </a:p>
        </p:txBody>
      </p:sp>
      <p:sp>
        <p:nvSpPr>
          <p:cNvPr id="3" name="object 3"/>
          <p:cNvSpPr txBox="1"/>
          <p:nvPr/>
        </p:nvSpPr>
        <p:spPr>
          <a:xfrm>
            <a:off x="505992" y="1184098"/>
            <a:ext cx="3630295" cy="17589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Reuse </a:t>
            </a:r>
            <a:r>
              <a:rPr sz="1400" dirty="0">
                <a:solidFill>
                  <a:srgbClr val="595959"/>
                </a:solidFill>
                <a:latin typeface="Arial"/>
                <a:cs typeface="Arial"/>
              </a:rPr>
              <a:t>modules </a:t>
            </a:r>
            <a:r>
              <a:rPr sz="1400" spc="-5" dirty="0">
                <a:solidFill>
                  <a:srgbClr val="595959"/>
                </a:solidFill>
                <a:latin typeface="Arial"/>
                <a:cs typeface="Arial"/>
              </a:rPr>
              <a:t>from Terraform</a:t>
            </a:r>
            <a:r>
              <a:rPr sz="1400" spc="-55" dirty="0">
                <a:solidFill>
                  <a:srgbClr val="595959"/>
                </a:solidFill>
                <a:latin typeface="Arial"/>
                <a:cs typeface="Arial"/>
              </a:rPr>
              <a:t> </a:t>
            </a:r>
            <a:r>
              <a:rPr sz="1400" dirty="0">
                <a:solidFill>
                  <a:srgbClr val="595959"/>
                </a:solidFill>
                <a:latin typeface="Arial"/>
                <a:cs typeface="Arial"/>
              </a:rPr>
              <a:t>registry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Test every </a:t>
            </a:r>
            <a:r>
              <a:rPr sz="1400" dirty="0">
                <a:solidFill>
                  <a:srgbClr val="595959"/>
                </a:solidFill>
                <a:latin typeface="Arial"/>
                <a:cs typeface="Arial"/>
              </a:rPr>
              <a:t>change </a:t>
            </a:r>
            <a:r>
              <a:rPr sz="1400" spc="-5" dirty="0">
                <a:solidFill>
                  <a:srgbClr val="595959"/>
                </a:solidFill>
                <a:latin typeface="Arial"/>
                <a:cs typeface="Arial"/>
              </a:rPr>
              <a:t>with</a:t>
            </a:r>
            <a:r>
              <a:rPr sz="1400" spc="-25" dirty="0">
                <a:solidFill>
                  <a:srgbClr val="595959"/>
                </a:solidFill>
                <a:latin typeface="Arial"/>
                <a:cs typeface="Arial"/>
              </a:rPr>
              <a:t> </a:t>
            </a:r>
            <a:r>
              <a:rPr sz="1400" spc="-5" dirty="0">
                <a:solidFill>
                  <a:srgbClr val="595959"/>
                </a:solidFill>
                <a:latin typeface="Arial"/>
                <a:cs typeface="Arial"/>
              </a:rPr>
              <a:t>plan</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One instance will be</a:t>
            </a:r>
            <a:r>
              <a:rPr sz="1400" spc="-20" dirty="0">
                <a:solidFill>
                  <a:srgbClr val="595959"/>
                </a:solidFill>
                <a:latin typeface="Arial"/>
                <a:cs typeface="Arial"/>
              </a:rPr>
              <a:t> </a:t>
            </a:r>
            <a:r>
              <a:rPr sz="1400" dirty="0">
                <a:solidFill>
                  <a:srgbClr val="595959"/>
                </a:solidFill>
                <a:latin typeface="Arial"/>
                <a:cs typeface="Arial"/>
              </a:rPr>
              <a:t>sufficient</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Don’t bother with autoscaling, let’s </a:t>
            </a:r>
            <a:r>
              <a:rPr sz="1400" dirty="0">
                <a:solidFill>
                  <a:srgbClr val="595959"/>
                </a:solidFill>
                <a:latin typeface="Arial"/>
                <a:cs typeface="Arial"/>
              </a:rPr>
              <a:t>keep </a:t>
            </a:r>
            <a:r>
              <a:rPr sz="1400" spc="-5" dirty="0">
                <a:solidFill>
                  <a:srgbClr val="595959"/>
                </a:solidFill>
                <a:latin typeface="Arial"/>
                <a:cs typeface="Arial"/>
              </a:rPr>
              <a:t>it  </a:t>
            </a:r>
            <a:r>
              <a:rPr sz="1400" dirty="0">
                <a:solidFill>
                  <a:srgbClr val="595959"/>
                </a:solidFill>
                <a:latin typeface="Arial"/>
                <a:cs typeface="Arial"/>
              </a:rPr>
              <a:t>simple </a:t>
            </a:r>
            <a:r>
              <a:rPr sz="1400" spc="-5" dirty="0">
                <a:solidFill>
                  <a:srgbClr val="595959"/>
                </a:solidFill>
                <a:latin typeface="Arial"/>
                <a:cs typeface="Arial"/>
              </a:rPr>
              <a:t>for</a:t>
            </a:r>
            <a:r>
              <a:rPr sz="1400" spc="-15" dirty="0">
                <a:solidFill>
                  <a:srgbClr val="595959"/>
                </a:solidFill>
                <a:latin typeface="Arial"/>
                <a:cs typeface="Arial"/>
              </a:rPr>
              <a:t> </a:t>
            </a:r>
            <a:r>
              <a:rPr sz="1400" spc="-5" dirty="0">
                <a:solidFill>
                  <a:srgbClr val="595959"/>
                </a:solidFill>
                <a:latin typeface="Arial"/>
                <a:cs typeface="Arial"/>
              </a:rPr>
              <a:t>now</a:t>
            </a:r>
            <a:endParaRPr sz="1400">
              <a:latin typeface="Arial"/>
              <a:cs typeface="Arial"/>
            </a:endParaRPr>
          </a:p>
          <a:p>
            <a:pPr marL="348615" marR="243204" indent="-336550">
              <a:lnSpc>
                <a:spcPct val="116100"/>
              </a:lnSpc>
              <a:buChar char="●"/>
              <a:tabLst>
                <a:tab pos="347980" algn="l"/>
                <a:tab pos="349250" algn="l"/>
              </a:tabLst>
            </a:pPr>
            <a:r>
              <a:rPr sz="1400" spc="-5" dirty="0">
                <a:solidFill>
                  <a:srgbClr val="595959"/>
                </a:solidFill>
                <a:latin typeface="Arial"/>
                <a:cs typeface="Arial"/>
              </a:rPr>
              <a:t>You </a:t>
            </a:r>
            <a:r>
              <a:rPr sz="1400" dirty="0">
                <a:solidFill>
                  <a:srgbClr val="595959"/>
                </a:solidFill>
                <a:latin typeface="Arial"/>
                <a:cs typeface="Arial"/>
              </a:rPr>
              <a:t>can </a:t>
            </a:r>
            <a:r>
              <a:rPr sz="1400" spc="-5" dirty="0">
                <a:solidFill>
                  <a:srgbClr val="595959"/>
                </a:solidFill>
                <a:latin typeface="Arial"/>
                <a:cs typeface="Arial"/>
              </a:rPr>
              <a:t>use </a:t>
            </a:r>
            <a:r>
              <a:rPr sz="1400" dirty="0">
                <a:solidFill>
                  <a:srgbClr val="595959"/>
                </a:solidFill>
                <a:latin typeface="Arial"/>
                <a:cs typeface="Arial"/>
              </a:rPr>
              <a:t>ready </a:t>
            </a:r>
            <a:r>
              <a:rPr sz="1400" spc="-5" dirty="0">
                <a:solidFill>
                  <a:srgbClr val="595959"/>
                </a:solidFill>
                <a:latin typeface="Arial"/>
                <a:cs typeface="Arial"/>
              </a:rPr>
              <a:t>Docker image from  Docker</a:t>
            </a:r>
            <a:r>
              <a:rPr sz="1400" spc="-10" dirty="0">
                <a:solidFill>
                  <a:srgbClr val="595959"/>
                </a:solidFill>
                <a:latin typeface="Arial"/>
                <a:cs typeface="Arial"/>
              </a:rPr>
              <a:t> </a:t>
            </a:r>
            <a:r>
              <a:rPr sz="1400" spc="-5" dirty="0">
                <a:solidFill>
                  <a:srgbClr val="595959"/>
                </a:solidFill>
                <a:latin typeface="Arial"/>
                <a:cs typeface="Arial"/>
              </a:rPr>
              <a:t>Hub</a:t>
            </a:r>
            <a:endParaRPr sz="14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514340" cy="452120"/>
          </a:xfrm>
          <a:prstGeom prst="rect">
            <a:avLst/>
          </a:prstGeom>
        </p:spPr>
        <p:txBody>
          <a:bodyPr vert="horz" wrap="square" lIns="0" tIns="12700" rIns="0" bIns="0" rtlCol="0">
            <a:spAutoFit/>
          </a:bodyPr>
          <a:lstStyle/>
          <a:p>
            <a:pPr marL="12700">
              <a:lnSpc>
                <a:spcPct val="100000"/>
              </a:lnSpc>
              <a:spcBef>
                <a:spcPts val="100"/>
              </a:spcBef>
            </a:pPr>
            <a:r>
              <a:rPr sz="2800" spc="-10" dirty="0"/>
              <a:t>Side </a:t>
            </a:r>
            <a:r>
              <a:rPr sz="2800" spc="-5" dirty="0"/>
              <a:t>quest: Let’s develop </a:t>
            </a:r>
            <a:r>
              <a:rPr sz="2800" dirty="0"/>
              <a:t>a</a:t>
            </a:r>
            <a:r>
              <a:rPr sz="2800" spc="-80" dirty="0"/>
              <a:t> </a:t>
            </a:r>
            <a:r>
              <a:rPr sz="2800" dirty="0"/>
              <a:t>service</a:t>
            </a:r>
            <a:endParaRPr sz="2800"/>
          </a:p>
        </p:txBody>
      </p:sp>
      <p:sp>
        <p:nvSpPr>
          <p:cNvPr id="3" name="object 3"/>
          <p:cNvSpPr txBox="1">
            <a:spLocks noGrp="1"/>
          </p:cNvSpPr>
          <p:nvPr>
            <p:ph sz="half" idx="2"/>
          </p:nvPr>
        </p:nvSpPr>
        <p:spPr>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pc="-5" dirty="0"/>
              <a:t>Python</a:t>
            </a:r>
            <a:r>
              <a:rPr spc="-10" dirty="0"/>
              <a:t> </a:t>
            </a:r>
            <a:r>
              <a:rPr spc="-5" dirty="0"/>
              <a:t>3.x</a:t>
            </a:r>
          </a:p>
          <a:p>
            <a:pPr marL="348615" indent="-336550">
              <a:lnSpc>
                <a:spcPct val="100000"/>
              </a:lnSpc>
              <a:spcBef>
                <a:spcPts val="270"/>
              </a:spcBef>
              <a:buChar char="●"/>
              <a:tabLst>
                <a:tab pos="347980" algn="l"/>
                <a:tab pos="349250" algn="l"/>
              </a:tabLst>
            </a:pPr>
            <a:r>
              <a:rPr spc="-5" dirty="0"/>
              <a:t>Have /health</a:t>
            </a:r>
            <a:r>
              <a:rPr spc="-10" dirty="0"/>
              <a:t> </a:t>
            </a:r>
            <a:r>
              <a:rPr spc="-5" dirty="0"/>
              <a:t>URI</a:t>
            </a:r>
          </a:p>
          <a:p>
            <a:pPr marL="348615" indent="-336550">
              <a:lnSpc>
                <a:spcPct val="100000"/>
              </a:lnSpc>
              <a:spcBef>
                <a:spcPts val="270"/>
              </a:spcBef>
              <a:buChar char="●"/>
              <a:tabLst>
                <a:tab pos="347980" algn="l"/>
                <a:tab pos="349250" algn="l"/>
              </a:tabLst>
            </a:pPr>
            <a:r>
              <a:rPr spc="-5" dirty="0"/>
              <a:t>Automatically</a:t>
            </a:r>
            <a:r>
              <a:rPr spc="-10" dirty="0"/>
              <a:t> </a:t>
            </a:r>
            <a:r>
              <a:rPr spc="-5" dirty="0"/>
              <a:t>deployed!</a:t>
            </a:r>
          </a:p>
          <a:p>
            <a:pPr marL="348615" indent="-336550">
              <a:lnSpc>
                <a:spcPct val="100000"/>
              </a:lnSpc>
              <a:spcBef>
                <a:spcPts val="270"/>
              </a:spcBef>
              <a:buChar char="●"/>
              <a:tabLst>
                <a:tab pos="347980" algn="l"/>
                <a:tab pos="349250" algn="l"/>
              </a:tabLst>
            </a:pPr>
            <a:r>
              <a:rPr spc="-5" dirty="0"/>
              <a:t>Need an S3 bucket for</a:t>
            </a:r>
            <a:r>
              <a:rPr spc="-30" dirty="0"/>
              <a:t> </a:t>
            </a:r>
            <a:r>
              <a:rPr spc="-5" dirty="0"/>
              <a:t>deployment</a:t>
            </a:r>
          </a:p>
          <a:p>
            <a:pPr marL="348615" marR="445134" indent="-336550">
              <a:lnSpc>
                <a:spcPct val="116100"/>
              </a:lnSpc>
              <a:buChar char="●"/>
              <a:tabLst>
                <a:tab pos="347980" algn="l"/>
                <a:tab pos="349250" algn="l"/>
              </a:tabLst>
            </a:pPr>
            <a:r>
              <a:rPr spc="-5" dirty="0"/>
              <a:t>Launch </a:t>
            </a:r>
            <a:r>
              <a:rPr dirty="0"/>
              <a:t>configuration should</a:t>
            </a:r>
            <a:r>
              <a:rPr spc="-100" dirty="0"/>
              <a:t> </a:t>
            </a:r>
            <a:r>
              <a:rPr spc="-5" dirty="0"/>
              <a:t>deploy  </a:t>
            </a:r>
            <a:r>
              <a:rPr dirty="0"/>
              <a:t>“latest”</a:t>
            </a:r>
            <a:r>
              <a:rPr spc="-10" dirty="0"/>
              <a:t> </a:t>
            </a:r>
            <a:r>
              <a:rPr spc="-5" dirty="0"/>
              <a:t>build</a:t>
            </a:r>
          </a:p>
          <a:p>
            <a:pPr marL="348615" marR="5080" indent="-336550">
              <a:lnSpc>
                <a:spcPct val="116100"/>
              </a:lnSpc>
              <a:buChar char="●"/>
              <a:tabLst>
                <a:tab pos="347980" algn="l"/>
                <a:tab pos="349250" algn="l"/>
              </a:tabLst>
            </a:pPr>
            <a:r>
              <a:rPr spc="-5" dirty="0"/>
              <a:t>Remember IAM </a:t>
            </a:r>
            <a:r>
              <a:rPr dirty="0"/>
              <a:t>role </a:t>
            </a:r>
            <a:r>
              <a:rPr spc="-5" dirty="0"/>
              <a:t>to allow EC2 access  the S3</a:t>
            </a:r>
            <a:r>
              <a:rPr spc="-10" dirty="0"/>
              <a:t> </a:t>
            </a:r>
            <a:r>
              <a:rPr spc="-5" dirty="0"/>
              <a:t>bucket</a:t>
            </a:r>
          </a:p>
          <a:p>
            <a:pPr marL="348615" indent="-336550">
              <a:lnSpc>
                <a:spcPct val="100000"/>
              </a:lnSpc>
              <a:spcBef>
                <a:spcPts val="270"/>
              </a:spcBef>
              <a:buChar char="●"/>
              <a:tabLst>
                <a:tab pos="347980" algn="l"/>
                <a:tab pos="349250" algn="l"/>
              </a:tabLst>
            </a:pPr>
            <a:r>
              <a:rPr spc="-5" dirty="0"/>
              <a:t>You need AWSCLI on EC2</a:t>
            </a:r>
            <a:r>
              <a:rPr spc="-35" dirty="0"/>
              <a:t> </a:t>
            </a:r>
            <a:r>
              <a:rPr spc="-5" dirty="0"/>
              <a:t>instance</a:t>
            </a:r>
          </a:p>
          <a:p>
            <a:pPr marL="348615" indent="-336550">
              <a:lnSpc>
                <a:spcPct val="100000"/>
              </a:lnSpc>
              <a:spcBef>
                <a:spcPts val="270"/>
              </a:spcBef>
              <a:buChar char="●"/>
              <a:tabLst>
                <a:tab pos="347980" algn="l"/>
                <a:tab pos="349250" algn="l"/>
              </a:tabLst>
            </a:pPr>
            <a:r>
              <a:rPr spc="-5" dirty="0"/>
              <a:t>ALB in public</a:t>
            </a:r>
            <a:r>
              <a:rPr spc="-15" dirty="0"/>
              <a:t> </a:t>
            </a:r>
            <a:r>
              <a:rPr dirty="0"/>
              <a:t>subnet(s)</a:t>
            </a:r>
          </a:p>
          <a:p>
            <a:pPr marL="348615" indent="-336550">
              <a:lnSpc>
                <a:spcPct val="100000"/>
              </a:lnSpc>
              <a:spcBef>
                <a:spcPts val="270"/>
              </a:spcBef>
              <a:buChar char="●"/>
              <a:tabLst>
                <a:tab pos="347980" algn="l"/>
                <a:tab pos="349250" algn="l"/>
              </a:tabLst>
            </a:pPr>
            <a:r>
              <a:rPr spc="-5" dirty="0"/>
              <a:t>EC2 in private</a:t>
            </a:r>
            <a:r>
              <a:rPr spc="-15" dirty="0"/>
              <a:t> </a:t>
            </a:r>
            <a:r>
              <a:rPr dirty="0"/>
              <a:t>subnet(s)</a:t>
            </a:r>
          </a:p>
          <a:p>
            <a:pPr marL="348615" indent="-336550">
              <a:lnSpc>
                <a:spcPct val="100000"/>
              </a:lnSpc>
              <a:spcBef>
                <a:spcPts val="265"/>
              </a:spcBef>
              <a:buChar char="●"/>
              <a:tabLst>
                <a:tab pos="347980" algn="l"/>
                <a:tab pos="349250" algn="l"/>
              </a:tabLst>
            </a:pPr>
            <a:r>
              <a:rPr spc="-5" dirty="0"/>
              <a:t>ECR </a:t>
            </a:r>
            <a:r>
              <a:rPr dirty="0"/>
              <a:t>keeping </a:t>
            </a:r>
            <a:r>
              <a:rPr spc="-5" dirty="0"/>
              <a:t>Docker</a:t>
            </a:r>
            <a:r>
              <a:rPr spc="-25" dirty="0"/>
              <a:t> </a:t>
            </a:r>
            <a:r>
              <a:rPr spc="-5" dirty="0"/>
              <a:t>image</a:t>
            </a:r>
          </a:p>
          <a:p>
            <a:pPr marL="348615" indent="-336550">
              <a:lnSpc>
                <a:spcPct val="100000"/>
              </a:lnSpc>
              <a:spcBef>
                <a:spcPts val="270"/>
              </a:spcBef>
              <a:buChar char="●"/>
              <a:tabLst>
                <a:tab pos="347980" algn="l"/>
                <a:tab pos="349250" algn="l"/>
              </a:tabLst>
            </a:pPr>
            <a:r>
              <a:rPr spc="-5" dirty="0"/>
              <a:t>Process to build and </a:t>
            </a:r>
            <a:r>
              <a:rPr dirty="0"/>
              <a:t>send </a:t>
            </a:r>
            <a:r>
              <a:rPr spc="-5" dirty="0"/>
              <a:t>image to</a:t>
            </a:r>
            <a:r>
              <a:rPr spc="-70" dirty="0"/>
              <a:t> </a:t>
            </a:r>
            <a:r>
              <a:rPr spc="-5" dirty="0"/>
              <a:t>ECR</a:t>
            </a:r>
          </a:p>
        </p:txBody>
      </p:sp>
      <p:sp>
        <p:nvSpPr>
          <p:cNvPr id="4" name="object 4"/>
          <p:cNvSpPr txBox="1"/>
          <p:nvPr/>
        </p:nvSpPr>
        <p:spPr>
          <a:xfrm>
            <a:off x="4905419" y="1218387"/>
            <a:ext cx="3613150" cy="68643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Autoscaling:</a:t>
            </a:r>
            <a:endParaRPr sz="1400">
              <a:latin typeface="Arial"/>
              <a:cs typeface="Arial"/>
            </a:endParaRPr>
          </a:p>
          <a:p>
            <a:pPr>
              <a:lnSpc>
                <a:spcPct val="100000"/>
              </a:lnSpc>
              <a:spcBef>
                <a:spcPts val="5"/>
              </a:spcBef>
            </a:pPr>
            <a:endParaRPr sz="1600">
              <a:latin typeface="Arial"/>
              <a:cs typeface="Arial"/>
            </a:endParaRPr>
          </a:p>
          <a:p>
            <a:pPr marL="469900" indent="-336550">
              <a:lnSpc>
                <a:spcPct val="100000"/>
              </a:lnSpc>
              <a:buChar char="●"/>
              <a:tabLst>
                <a:tab pos="469265" algn="l"/>
                <a:tab pos="469900" algn="l"/>
              </a:tabLst>
            </a:pPr>
            <a:r>
              <a:rPr sz="1400" spc="-5" dirty="0">
                <a:solidFill>
                  <a:srgbClr val="595959"/>
                </a:solidFill>
                <a:latin typeface="Arial"/>
                <a:cs typeface="Arial"/>
              </a:rPr>
              <a:t>Let’s leave </a:t>
            </a:r>
            <a:r>
              <a:rPr sz="1400" dirty="0">
                <a:solidFill>
                  <a:srgbClr val="595959"/>
                </a:solidFill>
                <a:latin typeface="Arial"/>
                <a:cs typeface="Arial"/>
              </a:rPr>
              <a:t>services </a:t>
            </a:r>
            <a:r>
              <a:rPr sz="1400" spc="-5" dirty="0">
                <a:solidFill>
                  <a:srgbClr val="595959"/>
                </a:solidFill>
                <a:latin typeface="Arial"/>
                <a:cs typeface="Arial"/>
              </a:rPr>
              <a:t>autoscaling for</a:t>
            </a:r>
            <a:r>
              <a:rPr sz="1400" spc="-90" dirty="0">
                <a:solidFill>
                  <a:srgbClr val="595959"/>
                </a:solidFill>
                <a:latin typeface="Arial"/>
                <a:cs typeface="Arial"/>
              </a:rPr>
              <a:t> </a:t>
            </a:r>
            <a:r>
              <a:rPr sz="1400" spc="-5" dirty="0">
                <a:solidFill>
                  <a:srgbClr val="595959"/>
                </a:solidFill>
                <a:latin typeface="Arial"/>
                <a:cs typeface="Arial"/>
              </a:rPr>
              <a:t>now</a:t>
            </a:r>
            <a:endParaRPr sz="14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539490" cy="452120"/>
          </a:xfrm>
          <a:prstGeom prst="rect">
            <a:avLst/>
          </a:prstGeom>
        </p:spPr>
        <p:txBody>
          <a:bodyPr vert="horz" wrap="square" lIns="0" tIns="12700" rIns="0" bIns="0" rtlCol="0">
            <a:spAutoFit/>
          </a:bodyPr>
          <a:lstStyle/>
          <a:p>
            <a:pPr marL="12700">
              <a:lnSpc>
                <a:spcPct val="100000"/>
              </a:lnSpc>
              <a:spcBef>
                <a:spcPts val="100"/>
              </a:spcBef>
            </a:pPr>
            <a:r>
              <a:rPr sz="2800" spc="-5" dirty="0"/>
              <a:t>Three days doing</a:t>
            </a:r>
            <a:r>
              <a:rPr sz="2800" spc="-95" dirty="0"/>
              <a:t> </a:t>
            </a:r>
            <a:r>
              <a:rPr sz="2800" dirty="0"/>
              <a:t>stuff</a:t>
            </a:r>
            <a:endParaRPr sz="2800"/>
          </a:p>
        </p:txBody>
      </p:sp>
      <p:sp>
        <p:nvSpPr>
          <p:cNvPr id="3" name="object 3"/>
          <p:cNvSpPr txBox="1"/>
          <p:nvPr/>
        </p:nvSpPr>
        <p:spPr>
          <a:xfrm>
            <a:off x="384724" y="1218387"/>
            <a:ext cx="489584"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Day</a:t>
            </a:r>
            <a:r>
              <a:rPr sz="1400" spc="-80" dirty="0">
                <a:solidFill>
                  <a:srgbClr val="595959"/>
                </a:solidFill>
                <a:latin typeface="Arial"/>
                <a:cs typeface="Arial"/>
              </a:rPr>
              <a:t> </a:t>
            </a:r>
            <a:r>
              <a:rPr sz="1400" dirty="0">
                <a:solidFill>
                  <a:srgbClr val="595959"/>
                </a:solidFill>
                <a:latin typeface="Arial"/>
                <a:cs typeface="Arial"/>
              </a:rPr>
              <a:t>1</a:t>
            </a:r>
            <a:endParaRPr sz="1400">
              <a:latin typeface="Arial"/>
              <a:cs typeface="Arial"/>
            </a:endParaRPr>
          </a:p>
        </p:txBody>
      </p:sp>
      <p:sp>
        <p:nvSpPr>
          <p:cNvPr id="4" name="object 4"/>
          <p:cNvSpPr txBox="1"/>
          <p:nvPr/>
        </p:nvSpPr>
        <p:spPr>
          <a:xfrm>
            <a:off x="841923" y="1631771"/>
            <a:ext cx="2868930" cy="1016000"/>
          </a:xfrm>
          <a:prstGeom prst="rect">
            <a:avLst/>
          </a:prstGeom>
        </p:spPr>
        <p:txBody>
          <a:bodyPr vert="horz" wrap="square" lIns="0" tIns="12700" rIns="0" bIns="0" rtlCol="0">
            <a:spAutoFit/>
          </a:bodyPr>
          <a:lstStyle/>
          <a:p>
            <a:pPr marL="12700" marR="5080">
              <a:lnSpc>
                <a:spcPct val="116100"/>
              </a:lnSpc>
              <a:spcBef>
                <a:spcPts val="100"/>
              </a:spcBef>
            </a:pPr>
            <a:r>
              <a:rPr sz="1400" spc="-5" dirty="0">
                <a:solidFill>
                  <a:srgbClr val="595959"/>
                </a:solidFill>
                <a:latin typeface="Arial"/>
                <a:cs typeface="Arial"/>
              </a:rPr>
              <a:t>AWS: networks, </a:t>
            </a:r>
            <a:r>
              <a:rPr sz="1400" dirty="0">
                <a:solidFill>
                  <a:srgbClr val="595959"/>
                </a:solidFill>
                <a:latin typeface="Arial"/>
                <a:cs typeface="Arial"/>
              </a:rPr>
              <a:t>scaling, </a:t>
            </a:r>
            <a:r>
              <a:rPr sz="1400" spc="-5" dirty="0">
                <a:solidFill>
                  <a:srgbClr val="595959"/>
                </a:solidFill>
                <a:latin typeface="Arial"/>
                <a:cs typeface="Arial"/>
              </a:rPr>
              <a:t>automation  Terraform </a:t>
            </a:r>
            <a:r>
              <a:rPr sz="1400" dirty="0">
                <a:solidFill>
                  <a:srgbClr val="595959"/>
                </a:solidFill>
                <a:latin typeface="Arial"/>
                <a:cs typeface="Arial"/>
              </a:rPr>
              <a:t>-</a:t>
            </a:r>
            <a:r>
              <a:rPr sz="1400" spc="-15" dirty="0">
                <a:solidFill>
                  <a:srgbClr val="595959"/>
                </a:solidFill>
                <a:latin typeface="Arial"/>
                <a:cs typeface="Arial"/>
              </a:rPr>
              <a:t> </a:t>
            </a:r>
            <a:r>
              <a:rPr sz="1400" spc="-5" dirty="0">
                <a:solidFill>
                  <a:srgbClr val="595959"/>
                </a:solidFill>
                <a:latin typeface="Arial"/>
                <a:cs typeface="Arial"/>
              </a:rPr>
              <a:t>howto</a:t>
            </a:r>
            <a:endParaRPr sz="1400">
              <a:latin typeface="Arial"/>
              <a:cs typeface="Arial"/>
            </a:endParaRPr>
          </a:p>
          <a:p>
            <a:pPr marL="12700">
              <a:lnSpc>
                <a:spcPct val="100000"/>
              </a:lnSpc>
              <a:spcBef>
                <a:spcPts val="270"/>
              </a:spcBef>
            </a:pPr>
            <a:r>
              <a:rPr sz="1400" spc="-5" dirty="0">
                <a:solidFill>
                  <a:srgbClr val="595959"/>
                </a:solidFill>
                <a:latin typeface="Arial"/>
                <a:cs typeface="Arial"/>
              </a:rPr>
              <a:t>EC2,</a:t>
            </a:r>
            <a:r>
              <a:rPr sz="1400" spc="-10" dirty="0">
                <a:solidFill>
                  <a:srgbClr val="595959"/>
                </a:solidFill>
                <a:latin typeface="Arial"/>
                <a:cs typeface="Arial"/>
              </a:rPr>
              <a:t> </a:t>
            </a:r>
            <a:r>
              <a:rPr sz="1400" dirty="0">
                <a:solidFill>
                  <a:srgbClr val="595959"/>
                </a:solidFill>
                <a:latin typeface="Arial"/>
                <a:cs typeface="Arial"/>
              </a:rPr>
              <a:t>(auto)scaling</a:t>
            </a:r>
            <a:endParaRPr sz="1400">
              <a:latin typeface="Arial"/>
              <a:cs typeface="Arial"/>
            </a:endParaRPr>
          </a:p>
          <a:p>
            <a:pPr marL="12700">
              <a:lnSpc>
                <a:spcPct val="100000"/>
              </a:lnSpc>
              <a:spcBef>
                <a:spcPts val="270"/>
              </a:spcBef>
            </a:pPr>
            <a:r>
              <a:rPr sz="1400" spc="-5" dirty="0">
                <a:solidFill>
                  <a:srgbClr val="595959"/>
                </a:solidFill>
                <a:latin typeface="Arial"/>
                <a:cs typeface="Arial"/>
              </a:rPr>
              <a:t>Load balancing </a:t>
            </a:r>
            <a:r>
              <a:rPr sz="1400" dirty="0">
                <a:solidFill>
                  <a:srgbClr val="595959"/>
                </a:solidFill>
                <a:latin typeface="Arial"/>
                <a:cs typeface="Arial"/>
              </a:rPr>
              <a:t>(ELB,</a:t>
            </a:r>
            <a:r>
              <a:rPr sz="1400" spc="-25" dirty="0">
                <a:solidFill>
                  <a:srgbClr val="595959"/>
                </a:solidFill>
                <a:latin typeface="Arial"/>
                <a:cs typeface="Arial"/>
              </a:rPr>
              <a:t> </a:t>
            </a:r>
            <a:r>
              <a:rPr sz="1400" spc="-5" dirty="0">
                <a:solidFill>
                  <a:srgbClr val="595959"/>
                </a:solidFill>
                <a:latin typeface="Arial"/>
                <a:cs typeface="Arial"/>
              </a:rPr>
              <a:t>ALB)</a:t>
            </a:r>
            <a:endParaRPr sz="1400">
              <a:latin typeface="Arial"/>
              <a:cs typeface="Arial"/>
            </a:endParaRPr>
          </a:p>
        </p:txBody>
      </p:sp>
      <p:sp>
        <p:nvSpPr>
          <p:cNvPr id="5" name="object 5"/>
          <p:cNvSpPr txBox="1"/>
          <p:nvPr/>
        </p:nvSpPr>
        <p:spPr>
          <a:xfrm>
            <a:off x="384724" y="2822394"/>
            <a:ext cx="1943735" cy="1511300"/>
          </a:xfrm>
          <a:prstGeom prst="rect">
            <a:avLst/>
          </a:prstGeom>
        </p:spPr>
        <p:txBody>
          <a:bodyPr vert="horz" wrap="square" lIns="0" tIns="46990" rIns="0" bIns="0" rtlCol="0">
            <a:spAutoFit/>
          </a:bodyPr>
          <a:lstStyle/>
          <a:p>
            <a:pPr marL="12700">
              <a:lnSpc>
                <a:spcPct val="100000"/>
              </a:lnSpc>
              <a:spcBef>
                <a:spcPts val="370"/>
              </a:spcBef>
            </a:pPr>
            <a:r>
              <a:rPr sz="1400" spc="-5" dirty="0">
                <a:solidFill>
                  <a:srgbClr val="595959"/>
                </a:solidFill>
                <a:latin typeface="Arial"/>
                <a:cs typeface="Arial"/>
              </a:rPr>
              <a:t>Day</a:t>
            </a:r>
            <a:r>
              <a:rPr sz="1400" spc="-10" dirty="0">
                <a:solidFill>
                  <a:srgbClr val="595959"/>
                </a:solidFill>
                <a:latin typeface="Arial"/>
                <a:cs typeface="Arial"/>
              </a:rPr>
              <a:t> </a:t>
            </a:r>
            <a:r>
              <a:rPr sz="1400" dirty="0">
                <a:solidFill>
                  <a:srgbClr val="595959"/>
                </a:solidFill>
                <a:latin typeface="Arial"/>
                <a:cs typeface="Arial"/>
              </a:rPr>
              <a:t>2</a:t>
            </a:r>
            <a:endParaRPr sz="1400">
              <a:latin typeface="Arial"/>
              <a:cs typeface="Arial"/>
            </a:endParaRPr>
          </a:p>
          <a:p>
            <a:pPr marL="469265" marR="5080">
              <a:lnSpc>
                <a:spcPct val="116100"/>
              </a:lnSpc>
            </a:pPr>
            <a:r>
              <a:rPr sz="1400" spc="-5" dirty="0">
                <a:solidFill>
                  <a:srgbClr val="595959"/>
                </a:solidFill>
                <a:latin typeface="Arial"/>
                <a:cs typeface="Arial"/>
              </a:rPr>
              <a:t>EC2,</a:t>
            </a:r>
            <a:r>
              <a:rPr sz="1400" spc="-95" dirty="0">
                <a:solidFill>
                  <a:srgbClr val="595959"/>
                </a:solidFill>
                <a:latin typeface="Arial"/>
                <a:cs typeface="Arial"/>
              </a:rPr>
              <a:t> </a:t>
            </a:r>
            <a:r>
              <a:rPr sz="1400" dirty="0">
                <a:solidFill>
                  <a:srgbClr val="595959"/>
                </a:solidFill>
                <a:latin typeface="Arial"/>
                <a:cs typeface="Arial"/>
              </a:rPr>
              <a:t>(auto)scaling  </a:t>
            </a:r>
            <a:r>
              <a:rPr sz="1400" spc="-5" dirty="0">
                <a:solidFill>
                  <a:srgbClr val="595959"/>
                </a:solidFill>
                <a:latin typeface="Arial"/>
                <a:cs typeface="Arial"/>
              </a:rPr>
              <a:t>CI/CD</a:t>
            </a:r>
            <a:endParaRPr sz="1400">
              <a:latin typeface="Arial"/>
              <a:cs typeface="Arial"/>
            </a:endParaRPr>
          </a:p>
          <a:p>
            <a:pPr marL="469265" marR="528320">
              <a:lnSpc>
                <a:spcPct val="116100"/>
              </a:lnSpc>
            </a:pPr>
            <a:r>
              <a:rPr sz="1400" dirty="0">
                <a:solidFill>
                  <a:srgbClr val="595959"/>
                </a:solidFill>
                <a:latin typeface="Arial"/>
                <a:cs typeface="Arial"/>
              </a:rPr>
              <a:t>Monitoring  </a:t>
            </a:r>
            <a:r>
              <a:rPr sz="1400" spc="-5" dirty="0">
                <a:solidFill>
                  <a:srgbClr val="595959"/>
                </a:solidFill>
                <a:latin typeface="Arial"/>
                <a:cs typeface="Arial"/>
              </a:rPr>
              <a:t>Docker  ECS</a:t>
            </a:r>
            <a:r>
              <a:rPr sz="1400" spc="-95" dirty="0">
                <a:solidFill>
                  <a:srgbClr val="595959"/>
                </a:solidFill>
                <a:latin typeface="Arial"/>
                <a:cs typeface="Arial"/>
              </a:rPr>
              <a:t> </a:t>
            </a:r>
            <a:r>
              <a:rPr sz="1400" dirty="0">
                <a:solidFill>
                  <a:srgbClr val="595959"/>
                </a:solidFill>
                <a:latin typeface="Arial"/>
                <a:cs typeface="Arial"/>
              </a:rPr>
              <a:t>cluster</a:t>
            </a:r>
            <a:endParaRPr sz="1400">
              <a:latin typeface="Arial"/>
              <a:cs typeface="Arial"/>
            </a:endParaRPr>
          </a:p>
        </p:txBody>
      </p:sp>
      <p:sp>
        <p:nvSpPr>
          <p:cNvPr id="6" name="object 6"/>
          <p:cNvSpPr txBox="1"/>
          <p:nvPr/>
        </p:nvSpPr>
        <p:spPr>
          <a:xfrm>
            <a:off x="4905419" y="1218387"/>
            <a:ext cx="489584"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Day</a:t>
            </a:r>
            <a:r>
              <a:rPr sz="1400" spc="-80" dirty="0">
                <a:solidFill>
                  <a:srgbClr val="595959"/>
                </a:solidFill>
                <a:latin typeface="Arial"/>
                <a:cs typeface="Arial"/>
              </a:rPr>
              <a:t> </a:t>
            </a:r>
            <a:r>
              <a:rPr sz="1400" dirty="0">
                <a:solidFill>
                  <a:srgbClr val="595959"/>
                </a:solidFill>
                <a:latin typeface="Arial"/>
                <a:cs typeface="Arial"/>
              </a:rPr>
              <a:t>3</a:t>
            </a:r>
            <a:endParaRPr sz="1400">
              <a:latin typeface="Arial"/>
              <a:cs typeface="Arial"/>
            </a:endParaRPr>
          </a:p>
        </p:txBody>
      </p:sp>
      <p:sp>
        <p:nvSpPr>
          <p:cNvPr id="7" name="object 7"/>
          <p:cNvSpPr txBox="1"/>
          <p:nvPr/>
        </p:nvSpPr>
        <p:spPr>
          <a:xfrm>
            <a:off x="5362618" y="1631771"/>
            <a:ext cx="2707640" cy="1263650"/>
          </a:xfrm>
          <a:prstGeom prst="rect">
            <a:avLst/>
          </a:prstGeom>
        </p:spPr>
        <p:txBody>
          <a:bodyPr vert="horz" wrap="square" lIns="0" tIns="12700" rIns="0" bIns="0" rtlCol="0">
            <a:spAutoFit/>
          </a:bodyPr>
          <a:lstStyle/>
          <a:p>
            <a:pPr marL="12700" marR="542925">
              <a:lnSpc>
                <a:spcPct val="116100"/>
              </a:lnSpc>
              <a:spcBef>
                <a:spcPts val="100"/>
              </a:spcBef>
            </a:pPr>
            <a:r>
              <a:rPr sz="1400" spc="-5" dirty="0">
                <a:solidFill>
                  <a:srgbClr val="595959"/>
                </a:solidFill>
                <a:latin typeface="Arial"/>
                <a:cs typeface="Arial"/>
              </a:rPr>
              <a:t>Dockery, ECS </a:t>
            </a:r>
            <a:r>
              <a:rPr sz="1400" dirty="0">
                <a:solidFill>
                  <a:srgbClr val="595959"/>
                </a:solidFill>
                <a:latin typeface="Arial"/>
                <a:cs typeface="Arial"/>
              </a:rPr>
              <a:t>- continue  </a:t>
            </a:r>
            <a:r>
              <a:rPr sz="1400" spc="-5" dirty="0">
                <a:solidFill>
                  <a:srgbClr val="595959"/>
                </a:solidFill>
                <a:latin typeface="Arial"/>
                <a:cs typeface="Arial"/>
              </a:rPr>
              <a:t>Configuration</a:t>
            </a:r>
            <a:r>
              <a:rPr sz="1400" spc="-85" dirty="0">
                <a:solidFill>
                  <a:srgbClr val="595959"/>
                </a:solidFill>
                <a:latin typeface="Arial"/>
                <a:cs typeface="Arial"/>
              </a:rPr>
              <a:t> </a:t>
            </a:r>
            <a:r>
              <a:rPr sz="1400" dirty="0">
                <a:solidFill>
                  <a:srgbClr val="595959"/>
                </a:solidFill>
                <a:latin typeface="Arial"/>
                <a:cs typeface="Arial"/>
              </a:rPr>
              <a:t>management  </a:t>
            </a:r>
            <a:r>
              <a:rPr sz="1400" spc="-5" dirty="0">
                <a:solidFill>
                  <a:srgbClr val="595959"/>
                </a:solidFill>
                <a:latin typeface="Arial"/>
                <a:cs typeface="Arial"/>
              </a:rPr>
              <a:t>Hashicorp</a:t>
            </a:r>
            <a:r>
              <a:rPr sz="1400" spc="-10" dirty="0">
                <a:solidFill>
                  <a:srgbClr val="595959"/>
                </a:solidFill>
                <a:latin typeface="Arial"/>
                <a:cs typeface="Arial"/>
              </a:rPr>
              <a:t> </a:t>
            </a:r>
            <a:r>
              <a:rPr sz="1400" spc="-5" dirty="0">
                <a:solidFill>
                  <a:srgbClr val="595959"/>
                </a:solidFill>
                <a:latin typeface="Arial"/>
                <a:cs typeface="Arial"/>
              </a:rPr>
              <a:t>Vault</a:t>
            </a:r>
            <a:endParaRPr sz="1400">
              <a:latin typeface="Arial"/>
              <a:cs typeface="Arial"/>
            </a:endParaRPr>
          </a:p>
          <a:p>
            <a:pPr marL="12700" marR="5080">
              <a:lnSpc>
                <a:spcPct val="116100"/>
              </a:lnSpc>
            </a:pPr>
            <a:r>
              <a:rPr sz="1400" spc="-5" dirty="0">
                <a:solidFill>
                  <a:srgbClr val="595959"/>
                </a:solidFill>
                <a:latin typeface="Arial"/>
                <a:cs typeface="Arial"/>
              </a:rPr>
              <a:t>Databases </a:t>
            </a:r>
            <a:r>
              <a:rPr sz="1400" dirty="0">
                <a:solidFill>
                  <a:srgbClr val="595959"/>
                </a:solidFill>
                <a:latin typeface="Arial"/>
                <a:cs typeface="Arial"/>
              </a:rPr>
              <a:t>(RDS, </a:t>
            </a:r>
            <a:r>
              <a:rPr sz="1400" spc="-5" dirty="0">
                <a:solidFill>
                  <a:srgbClr val="595959"/>
                </a:solidFill>
                <a:latin typeface="Arial"/>
                <a:cs typeface="Arial"/>
              </a:rPr>
              <a:t>ElastiCache,</a:t>
            </a:r>
            <a:r>
              <a:rPr sz="1400" spc="-95" dirty="0">
                <a:solidFill>
                  <a:srgbClr val="595959"/>
                </a:solidFill>
                <a:latin typeface="Arial"/>
                <a:cs typeface="Arial"/>
              </a:rPr>
              <a:t> </a:t>
            </a:r>
            <a:r>
              <a:rPr sz="1400" spc="-5" dirty="0">
                <a:solidFill>
                  <a:srgbClr val="595959"/>
                </a:solidFill>
                <a:latin typeface="Arial"/>
                <a:cs typeface="Arial"/>
              </a:rPr>
              <a:t>...)  AWS</a:t>
            </a:r>
            <a:r>
              <a:rPr sz="1400" spc="-10" dirty="0">
                <a:solidFill>
                  <a:srgbClr val="595959"/>
                </a:solidFill>
                <a:latin typeface="Arial"/>
                <a:cs typeface="Arial"/>
              </a:rPr>
              <a:t> </a:t>
            </a:r>
            <a:r>
              <a:rPr sz="1400" spc="-5" dirty="0">
                <a:solidFill>
                  <a:srgbClr val="595959"/>
                </a:solidFill>
                <a:latin typeface="Arial"/>
                <a:cs typeface="Arial"/>
              </a:rPr>
              <a:t>Lambda</a:t>
            </a:r>
            <a:endParaRPr sz="14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781425" cy="452120"/>
          </a:xfrm>
          <a:prstGeom prst="rect">
            <a:avLst/>
          </a:prstGeom>
        </p:spPr>
        <p:txBody>
          <a:bodyPr vert="horz" wrap="square" lIns="0" tIns="12700" rIns="0" bIns="0" rtlCol="0">
            <a:spAutoFit/>
          </a:bodyPr>
          <a:lstStyle/>
          <a:p>
            <a:pPr marL="12700">
              <a:lnSpc>
                <a:spcPct val="100000"/>
              </a:lnSpc>
              <a:spcBef>
                <a:spcPts val="100"/>
              </a:spcBef>
            </a:pPr>
            <a:r>
              <a:rPr sz="2800" spc="-10" dirty="0"/>
              <a:t>Yesterday's</a:t>
            </a:r>
            <a:r>
              <a:rPr sz="2800" spc="-85" dirty="0"/>
              <a:t> </a:t>
            </a:r>
            <a:r>
              <a:rPr sz="2800" spc="-5" dirty="0"/>
              <a:t>assignment</a:t>
            </a:r>
            <a:endParaRPr sz="2800"/>
          </a:p>
        </p:txBody>
      </p:sp>
      <p:sp>
        <p:nvSpPr>
          <p:cNvPr id="3" name="object 3"/>
          <p:cNvSpPr txBox="1"/>
          <p:nvPr/>
        </p:nvSpPr>
        <p:spPr>
          <a:xfrm>
            <a:off x="505992" y="1184098"/>
            <a:ext cx="3540760" cy="5207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Status</a:t>
            </a:r>
            <a:r>
              <a:rPr sz="1400" spc="-10" dirty="0">
                <a:solidFill>
                  <a:srgbClr val="595959"/>
                </a:solidFill>
                <a:latin typeface="Arial"/>
                <a:cs typeface="Arial"/>
              </a:rPr>
              <a:t> </a:t>
            </a:r>
            <a:r>
              <a:rPr sz="1400" dirty="0">
                <a:solidFill>
                  <a:srgbClr val="595959"/>
                </a:solidFill>
                <a:latin typeface="Arial"/>
                <a:cs typeface="Arial"/>
              </a:rPr>
              <a:t>check</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Let’s finish what we’ve </a:t>
            </a:r>
            <a:r>
              <a:rPr sz="1400" dirty="0">
                <a:solidFill>
                  <a:srgbClr val="595959"/>
                </a:solidFill>
                <a:latin typeface="Arial"/>
                <a:cs typeface="Arial"/>
              </a:rPr>
              <a:t>started</a:t>
            </a:r>
            <a:r>
              <a:rPr sz="1400" spc="-80" dirty="0">
                <a:solidFill>
                  <a:srgbClr val="595959"/>
                </a:solidFill>
                <a:latin typeface="Arial"/>
                <a:cs typeface="Arial"/>
              </a:rPr>
              <a:t> </a:t>
            </a:r>
            <a:r>
              <a:rPr sz="1400" dirty="0">
                <a:solidFill>
                  <a:srgbClr val="595959"/>
                </a:solidFill>
                <a:latin typeface="Arial"/>
                <a:cs typeface="Arial"/>
              </a:rPr>
              <a:t>yesterday</a:t>
            </a:r>
            <a:endParaRPr sz="14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313555" cy="452120"/>
          </a:xfrm>
          <a:prstGeom prst="rect">
            <a:avLst/>
          </a:prstGeom>
        </p:spPr>
        <p:txBody>
          <a:bodyPr vert="horz" wrap="square" lIns="0" tIns="12700" rIns="0" bIns="0" rtlCol="0">
            <a:spAutoFit/>
          </a:bodyPr>
          <a:lstStyle/>
          <a:p>
            <a:pPr marL="12700">
              <a:lnSpc>
                <a:spcPct val="100000"/>
              </a:lnSpc>
              <a:spcBef>
                <a:spcPts val="100"/>
              </a:spcBef>
            </a:pPr>
            <a:r>
              <a:rPr sz="2800" spc="-5" dirty="0"/>
              <a:t>Configuration</a:t>
            </a:r>
            <a:r>
              <a:rPr sz="2800" spc="-85" dirty="0"/>
              <a:t> </a:t>
            </a:r>
            <a:r>
              <a:rPr sz="2800" dirty="0"/>
              <a:t>management</a:t>
            </a:r>
            <a:endParaRPr sz="2800"/>
          </a:p>
        </p:txBody>
      </p:sp>
      <p:sp>
        <p:nvSpPr>
          <p:cNvPr id="3" name="object 3"/>
          <p:cNvSpPr txBox="1"/>
          <p:nvPr/>
        </p:nvSpPr>
        <p:spPr>
          <a:xfrm>
            <a:off x="505992" y="1184098"/>
            <a:ext cx="2945765" cy="10160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What’s</a:t>
            </a:r>
            <a:r>
              <a:rPr sz="1400" spc="-10" dirty="0">
                <a:solidFill>
                  <a:srgbClr val="595959"/>
                </a:solidFill>
                <a:latin typeface="Arial"/>
                <a:cs typeface="Arial"/>
              </a:rPr>
              <a:t> </a:t>
            </a:r>
            <a:r>
              <a:rPr sz="1400" spc="-5" dirty="0">
                <a:solidFill>
                  <a:srgbClr val="595959"/>
                </a:solidFill>
                <a:latin typeface="Arial"/>
                <a:cs typeface="Arial"/>
              </a:rPr>
              <a:t>that?</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What’s being used in</a:t>
            </a:r>
            <a:r>
              <a:rPr sz="1400" spc="-35" dirty="0">
                <a:solidFill>
                  <a:srgbClr val="595959"/>
                </a:solidFill>
                <a:latin typeface="Arial"/>
                <a:cs typeface="Arial"/>
              </a:rPr>
              <a:t> </a:t>
            </a:r>
            <a:r>
              <a:rPr sz="1400" spc="-5" dirty="0">
                <a:solidFill>
                  <a:srgbClr val="595959"/>
                </a:solidFill>
                <a:latin typeface="Arial"/>
                <a:cs typeface="Arial"/>
              </a:rPr>
              <a:t>AWS?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Toolset</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Idempotence </a:t>
            </a:r>
            <a:r>
              <a:rPr sz="1400" dirty="0">
                <a:solidFill>
                  <a:srgbClr val="595959"/>
                </a:solidFill>
                <a:latin typeface="Arial"/>
                <a:cs typeface="Arial"/>
              </a:rPr>
              <a:t>- </a:t>
            </a:r>
            <a:r>
              <a:rPr sz="1400" spc="-5" dirty="0">
                <a:solidFill>
                  <a:srgbClr val="595959"/>
                </a:solidFill>
                <a:latin typeface="Arial"/>
                <a:cs typeface="Arial"/>
              </a:rPr>
              <a:t>what that</a:t>
            </a:r>
            <a:r>
              <a:rPr sz="1400" spc="-90" dirty="0">
                <a:solidFill>
                  <a:srgbClr val="595959"/>
                </a:solidFill>
                <a:latin typeface="Arial"/>
                <a:cs typeface="Arial"/>
              </a:rPr>
              <a:t> </a:t>
            </a:r>
            <a:r>
              <a:rPr sz="1400" dirty="0">
                <a:solidFill>
                  <a:srgbClr val="595959"/>
                </a:solidFill>
                <a:latin typeface="Arial"/>
                <a:cs typeface="Arial"/>
              </a:rPr>
              <a:t>means?</a:t>
            </a:r>
            <a:endParaRPr sz="14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378450" cy="452120"/>
          </a:xfrm>
          <a:prstGeom prst="rect">
            <a:avLst/>
          </a:prstGeom>
        </p:spPr>
        <p:txBody>
          <a:bodyPr vert="horz" wrap="square" lIns="0" tIns="12700" rIns="0" bIns="0" rtlCol="0">
            <a:spAutoFit/>
          </a:bodyPr>
          <a:lstStyle/>
          <a:p>
            <a:pPr marL="12700">
              <a:lnSpc>
                <a:spcPct val="100000"/>
              </a:lnSpc>
              <a:spcBef>
                <a:spcPts val="100"/>
              </a:spcBef>
            </a:pPr>
            <a:r>
              <a:rPr sz="2800" spc="-5" dirty="0"/>
              <a:t>Configuration </a:t>
            </a:r>
            <a:r>
              <a:rPr sz="2800" dirty="0"/>
              <a:t>management -</a:t>
            </a:r>
            <a:r>
              <a:rPr sz="2800" spc="-100" dirty="0"/>
              <a:t> </a:t>
            </a:r>
            <a:r>
              <a:rPr sz="2800" spc="-5" dirty="0"/>
              <a:t>tools</a:t>
            </a:r>
            <a:endParaRPr sz="2800"/>
          </a:p>
        </p:txBody>
      </p:sp>
      <p:sp>
        <p:nvSpPr>
          <p:cNvPr id="3" name="object 3"/>
          <p:cNvSpPr txBox="1"/>
          <p:nvPr/>
        </p:nvSpPr>
        <p:spPr>
          <a:xfrm>
            <a:off x="505992" y="1184098"/>
            <a:ext cx="1941830" cy="12636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CFEngine </a:t>
            </a:r>
            <a:r>
              <a:rPr sz="1400" dirty="0">
                <a:solidFill>
                  <a:srgbClr val="595959"/>
                </a:solidFill>
                <a:latin typeface="Arial"/>
                <a:cs typeface="Arial"/>
              </a:rPr>
              <a:t>(mid</a:t>
            </a:r>
            <a:r>
              <a:rPr sz="1400" spc="-85" dirty="0">
                <a:solidFill>
                  <a:srgbClr val="595959"/>
                </a:solidFill>
                <a:latin typeface="Arial"/>
                <a:cs typeface="Arial"/>
              </a:rPr>
              <a:t> </a:t>
            </a:r>
            <a:r>
              <a:rPr sz="1400" spc="-5" dirty="0">
                <a:solidFill>
                  <a:srgbClr val="595959"/>
                </a:solidFill>
                <a:latin typeface="Arial"/>
                <a:cs typeface="Arial"/>
              </a:rPr>
              <a:t>90s)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Puppet</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Chef</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Ansible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Saltstack</a:t>
            </a:r>
            <a:endParaRPr sz="14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6485890" cy="452120"/>
          </a:xfrm>
          <a:prstGeom prst="rect">
            <a:avLst/>
          </a:prstGeom>
        </p:spPr>
        <p:txBody>
          <a:bodyPr vert="horz" wrap="square" lIns="0" tIns="12700" rIns="0" bIns="0" rtlCol="0">
            <a:spAutoFit/>
          </a:bodyPr>
          <a:lstStyle/>
          <a:p>
            <a:pPr marL="12700">
              <a:lnSpc>
                <a:spcPct val="100000"/>
              </a:lnSpc>
              <a:spcBef>
                <a:spcPts val="100"/>
              </a:spcBef>
            </a:pPr>
            <a:r>
              <a:rPr sz="2800" spc="-5" dirty="0"/>
              <a:t>Configuration </a:t>
            </a:r>
            <a:r>
              <a:rPr sz="2800" dirty="0"/>
              <a:t>management -</a:t>
            </a:r>
            <a:r>
              <a:rPr sz="2800" spc="-100" dirty="0"/>
              <a:t> </a:t>
            </a:r>
            <a:r>
              <a:rPr sz="2800" spc="-5" dirty="0"/>
              <a:t>architecture</a:t>
            </a:r>
            <a:endParaRPr sz="2800"/>
          </a:p>
        </p:txBody>
      </p:sp>
      <p:sp>
        <p:nvSpPr>
          <p:cNvPr id="3" name="object 3"/>
          <p:cNvSpPr/>
          <p:nvPr/>
        </p:nvSpPr>
        <p:spPr>
          <a:xfrm>
            <a:off x="1024396" y="1088087"/>
            <a:ext cx="7151487" cy="396150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7890" y="169472"/>
            <a:ext cx="229870" cy="4901565"/>
          </a:xfrm>
          <a:prstGeom prst="rect">
            <a:avLst/>
          </a:prstGeom>
        </p:spPr>
        <p:txBody>
          <a:bodyPr vert="vert270" wrap="square" lIns="0" tIns="3810" rIns="0" bIns="0" rtlCol="0">
            <a:spAutoFit/>
          </a:bodyPr>
          <a:lstStyle/>
          <a:p>
            <a:pPr marL="12700">
              <a:lnSpc>
                <a:spcPts val="835"/>
              </a:lnSpc>
              <a:spcBef>
                <a:spcPts val="30"/>
              </a:spcBef>
            </a:pPr>
            <a:r>
              <a:rPr sz="700" spc="-5" dirty="0">
                <a:solidFill>
                  <a:srgbClr val="CCCCCC"/>
                </a:solidFill>
                <a:latin typeface="Arial"/>
                <a:cs typeface="Arial"/>
              </a:rPr>
              <a:t>Source:</a:t>
            </a:r>
            <a:endParaRPr sz="700">
              <a:latin typeface="Arial"/>
              <a:cs typeface="Arial"/>
            </a:endParaRPr>
          </a:p>
          <a:p>
            <a:pPr marL="12700">
              <a:lnSpc>
                <a:spcPts val="830"/>
              </a:lnSpc>
            </a:pPr>
            <a:r>
              <a:rPr sz="700" spc="-5" dirty="0">
                <a:solidFill>
                  <a:srgbClr val="CCCCCC"/>
                </a:solidFill>
                <a:latin typeface="Arial"/>
                <a:cs typeface="Arial"/>
              </a:rPr>
              <a:t>https://blogs.msdn.microsoft.com/uk_faculty_connection/2016/06/29/solving-configuration-management-obstacles-with-chef/</a:t>
            </a:r>
            <a:endParaRPr sz="7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869305" cy="452120"/>
          </a:xfrm>
          <a:prstGeom prst="rect">
            <a:avLst/>
          </a:prstGeom>
        </p:spPr>
        <p:txBody>
          <a:bodyPr vert="horz" wrap="square" lIns="0" tIns="12700" rIns="0" bIns="0" rtlCol="0">
            <a:spAutoFit/>
          </a:bodyPr>
          <a:lstStyle/>
          <a:p>
            <a:pPr marL="12700">
              <a:lnSpc>
                <a:spcPct val="100000"/>
              </a:lnSpc>
              <a:spcBef>
                <a:spcPts val="100"/>
              </a:spcBef>
            </a:pPr>
            <a:r>
              <a:rPr sz="2800" spc="-10" dirty="0"/>
              <a:t>EC2 </a:t>
            </a:r>
            <a:r>
              <a:rPr sz="2800" dirty="0"/>
              <a:t>- scaling </a:t>
            </a:r>
            <a:r>
              <a:rPr sz="2800" spc="-5" dirty="0"/>
              <a:t>applications using</a:t>
            </a:r>
            <a:r>
              <a:rPr sz="2800" spc="-95" dirty="0"/>
              <a:t> </a:t>
            </a:r>
            <a:r>
              <a:rPr sz="2800" spc="-5" dirty="0"/>
              <a:t>VMs</a:t>
            </a:r>
            <a:endParaRPr sz="2800"/>
          </a:p>
        </p:txBody>
      </p:sp>
      <p:sp>
        <p:nvSpPr>
          <p:cNvPr id="3" name="object 3"/>
          <p:cNvSpPr txBox="1"/>
          <p:nvPr/>
        </p:nvSpPr>
        <p:spPr>
          <a:xfrm>
            <a:off x="505992" y="1184098"/>
            <a:ext cx="2395855" cy="7683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EC2</a:t>
            </a:r>
            <a:r>
              <a:rPr sz="1400" spc="-70" dirty="0">
                <a:solidFill>
                  <a:srgbClr val="595959"/>
                </a:solidFill>
                <a:latin typeface="Arial"/>
                <a:cs typeface="Arial"/>
              </a:rPr>
              <a:t> </a:t>
            </a:r>
            <a:r>
              <a:rPr sz="1400" spc="-5" dirty="0">
                <a:solidFill>
                  <a:srgbClr val="595959"/>
                </a:solidFill>
                <a:latin typeface="Arial"/>
                <a:cs typeface="Arial"/>
              </a:rPr>
              <a:t>LaunchConfiguration</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EC2</a:t>
            </a:r>
            <a:r>
              <a:rPr sz="1400" spc="-20" dirty="0">
                <a:solidFill>
                  <a:srgbClr val="595959"/>
                </a:solidFill>
                <a:latin typeface="Arial"/>
                <a:cs typeface="Arial"/>
              </a:rPr>
              <a:t> </a:t>
            </a:r>
            <a:r>
              <a:rPr sz="1400" spc="-5" dirty="0">
                <a:solidFill>
                  <a:srgbClr val="595959"/>
                </a:solidFill>
                <a:latin typeface="Arial"/>
                <a:cs typeface="Arial"/>
              </a:rPr>
              <a:t>LaunchTemplate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Single EC2</a:t>
            </a:r>
            <a:r>
              <a:rPr sz="1400" spc="-25" dirty="0">
                <a:solidFill>
                  <a:srgbClr val="595959"/>
                </a:solidFill>
                <a:latin typeface="Arial"/>
                <a:cs typeface="Arial"/>
              </a:rPr>
              <a:t> </a:t>
            </a:r>
            <a:r>
              <a:rPr sz="1400" spc="-5" dirty="0">
                <a:solidFill>
                  <a:srgbClr val="595959"/>
                </a:solidFill>
                <a:latin typeface="Arial"/>
                <a:cs typeface="Arial"/>
              </a:rPr>
              <a:t>instance</a:t>
            </a:r>
            <a:endParaRPr sz="1400">
              <a:latin typeface="Arial"/>
              <a:cs typeface="Arial"/>
            </a:endParaRPr>
          </a:p>
        </p:txBody>
      </p:sp>
      <p:sp>
        <p:nvSpPr>
          <p:cNvPr id="4" name="object 4"/>
          <p:cNvSpPr txBox="1"/>
          <p:nvPr/>
        </p:nvSpPr>
        <p:spPr>
          <a:xfrm>
            <a:off x="5026687" y="1184098"/>
            <a:ext cx="2531110" cy="7683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Autoscaling</a:t>
            </a:r>
            <a:r>
              <a:rPr sz="1400" spc="-15" dirty="0">
                <a:solidFill>
                  <a:srgbClr val="595959"/>
                </a:solidFill>
                <a:latin typeface="Arial"/>
                <a:cs typeface="Arial"/>
              </a:rPr>
              <a:t> </a:t>
            </a:r>
            <a:r>
              <a:rPr sz="1400" spc="-5" dirty="0">
                <a:solidFill>
                  <a:srgbClr val="595959"/>
                </a:solidFill>
                <a:latin typeface="Arial"/>
                <a:cs typeface="Arial"/>
              </a:rPr>
              <a:t>Group</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Load Balancers </a:t>
            </a:r>
            <a:r>
              <a:rPr sz="1400" dirty="0">
                <a:solidFill>
                  <a:srgbClr val="595959"/>
                </a:solidFill>
                <a:latin typeface="Arial"/>
                <a:cs typeface="Arial"/>
              </a:rPr>
              <a:t>(ELB,</a:t>
            </a:r>
            <a:r>
              <a:rPr sz="1400" spc="-85" dirty="0">
                <a:solidFill>
                  <a:srgbClr val="595959"/>
                </a:solidFill>
                <a:latin typeface="Arial"/>
                <a:cs typeface="Arial"/>
              </a:rPr>
              <a:t> </a:t>
            </a:r>
            <a:r>
              <a:rPr sz="1400" spc="-5" dirty="0">
                <a:solidFill>
                  <a:srgbClr val="595959"/>
                </a:solidFill>
                <a:latin typeface="Arial"/>
                <a:cs typeface="Arial"/>
              </a:rPr>
              <a:t>ALB)</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Target</a:t>
            </a:r>
            <a:r>
              <a:rPr sz="1400" spc="-10" dirty="0">
                <a:solidFill>
                  <a:srgbClr val="595959"/>
                </a:solidFill>
                <a:latin typeface="Arial"/>
                <a:cs typeface="Arial"/>
              </a:rPr>
              <a:t> </a:t>
            </a:r>
            <a:r>
              <a:rPr sz="1400" spc="-5" dirty="0">
                <a:solidFill>
                  <a:srgbClr val="595959"/>
                </a:solidFill>
                <a:latin typeface="Arial"/>
                <a:cs typeface="Arial"/>
              </a:rPr>
              <a:t>Group</a:t>
            </a:r>
            <a:endParaRPr sz="1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589530" cy="452120"/>
          </a:xfrm>
          <a:prstGeom prst="rect">
            <a:avLst/>
          </a:prstGeom>
        </p:spPr>
        <p:txBody>
          <a:bodyPr vert="horz" wrap="square" lIns="0" tIns="12700" rIns="0" bIns="0" rtlCol="0">
            <a:spAutoFit/>
          </a:bodyPr>
          <a:lstStyle/>
          <a:p>
            <a:pPr marL="12700">
              <a:lnSpc>
                <a:spcPct val="100000"/>
              </a:lnSpc>
              <a:spcBef>
                <a:spcPts val="100"/>
              </a:spcBef>
            </a:pPr>
            <a:r>
              <a:rPr sz="2800" spc="-10" dirty="0"/>
              <a:t>AWS</a:t>
            </a:r>
            <a:r>
              <a:rPr sz="2800" spc="-90" dirty="0"/>
              <a:t> </a:t>
            </a:r>
            <a:r>
              <a:rPr sz="2800" spc="-5" dirty="0"/>
              <a:t>OpsWorks</a:t>
            </a:r>
            <a:endParaRPr sz="2800"/>
          </a:p>
        </p:txBody>
      </p:sp>
      <p:sp>
        <p:nvSpPr>
          <p:cNvPr id="3" name="object 3"/>
          <p:cNvSpPr txBox="1"/>
          <p:nvPr/>
        </p:nvSpPr>
        <p:spPr>
          <a:xfrm>
            <a:off x="4051763" y="1247929"/>
            <a:ext cx="99060" cy="198755"/>
          </a:xfrm>
          <a:prstGeom prst="rect">
            <a:avLst/>
          </a:prstGeom>
        </p:spPr>
        <p:txBody>
          <a:bodyPr vert="horz" wrap="square" lIns="0" tIns="0" rIns="0" bIns="0" rtlCol="0">
            <a:spAutoFit/>
          </a:bodyPr>
          <a:lstStyle/>
          <a:p>
            <a:pPr>
              <a:lnSpc>
                <a:spcPts val="1545"/>
              </a:lnSpc>
            </a:pPr>
            <a:r>
              <a:rPr sz="1400" spc="-5" dirty="0">
                <a:solidFill>
                  <a:srgbClr val="595959"/>
                </a:solidFill>
                <a:latin typeface="Arial"/>
                <a:cs typeface="Arial"/>
              </a:rPr>
              <a:t>e</a:t>
            </a:r>
            <a:endParaRPr sz="1400">
              <a:latin typeface="Arial"/>
              <a:cs typeface="Arial"/>
            </a:endParaRPr>
          </a:p>
        </p:txBody>
      </p:sp>
      <p:sp>
        <p:nvSpPr>
          <p:cNvPr id="4" name="object 4"/>
          <p:cNvSpPr txBox="1"/>
          <p:nvPr/>
        </p:nvSpPr>
        <p:spPr>
          <a:xfrm>
            <a:off x="505992" y="1184098"/>
            <a:ext cx="3558540" cy="12636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Chef </a:t>
            </a:r>
            <a:r>
              <a:rPr sz="1400" dirty="0">
                <a:solidFill>
                  <a:srgbClr val="595959"/>
                </a:solidFill>
                <a:latin typeface="Arial"/>
                <a:cs typeface="Arial"/>
              </a:rPr>
              <a:t>solo (localhost) </a:t>
            </a:r>
            <a:r>
              <a:rPr sz="1400" spc="-5" dirty="0">
                <a:solidFill>
                  <a:srgbClr val="595959"/>
                </a:solidFill>
                <a:latin typeface="Arial"/>
                <a:cs typeface="Arial"/>
              </a:rPr>
              <a:t>or Puppet</a:t>
            </a:r>
            <a:r>
              <a:rPr sz="1400" spc="-95" dirty="0">
                <a:solidFill>
                  <a:srgbClr val="595959"/>
                </a:solidFill>
                <a:latin typeface="Arial"/>
                <a:cs typeface="Arial"/>
              </a:rPr>
              <a:t> </a:t>
            </a:r>
            <a:r>
              <a:rPr sz="1400" spc="-5" dirty="0">
                <a:solidFill>
                  <a:srgbClr val="595959"/>
                </a:solidFill>
                <a:latin typeface="Arial"/>
                <a:cs typeface="Arial"/>
              </a:rPr>
              <a:t>Enterpris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CloudFormation in the</a:t>
            </a:r>
            <a:r>
              <a:rPr sz="1400" spc="-20" dirty="0">
                <a:solidFill>
                  <a:srgbClr val="595959"/>
                </a:solidFill>
                <a:latin typeface="Arial"/>
                <a:cs typeface="Arial"/>
              </a:rPr>
              <a:t> </a:t>
            </a:r>
            <a:r>
              <a:rPr sz="1400" spc="-5" dirty="0">
                <a:solidFill>
                  <a:srgbClr val="595959"/>
                </a:solidFill>
                <a:latin typeface="Arial"/>
                <a:cs typeface="Arial"/>
              </a:rPr>
              <a:t>backend</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Can be provisioned </a:t>
            </a:r>
            <a:r>
              <a:rPr sz="1400" dirty="0">
                <a:solidFill>
                  <a:srgbClr val="595959"/>
                </a:solidFill>
                <a:latin typeface="Arial"/>
                <a:cs typeface="Arial"/>
              </a:rPr>
              <a:t>via </a:t>
            </a:r>
            <a:r>
              <a:rPr sz="1400" spc="-5" dirty="0">
                <a:solidFill>
                  <a:srgbClr val="595959"/>
                </a:solidFill>
                <a:latin typeface="Arial"/>
                <a:cs typeface="Arial"/>
              </a:rPr>
              <a:t>Terraform</a:t>
            </a:r>
            <a:r>
              <a:rPr sz="1400" spc="-70" dirty="0">
                <a:solidFill>
                  <a:srgbClr val="595959"/>
                </a:solidFill>
                <a:latin typeface="Arial"/>
                <a:cs typeface="Arial"/>
              </a:rPr>
              <a:t> </a:t>
            </a:r>
            <a:r>
              <a:rPr sz="1400" dirty="0">
                <a:solidFill>
                  <a:srgbClr val="595959"/>
                </a:solidFill>
                <a:latin typeface="Arial"/>
                <a:cs typeface="Arial"/>
              </a:rPr>
              <a:t>(yay!)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Autoscaling using Lambda</a:t>
            </a:r>
            <a:r>
              <a:rPr sz="1400" spc="-25" dirty="0">
                <a:solidFill>
                  <a:srgbClr val="595959"/>
                </a:solidFill>
                <a:latin typeface="Arial"/>
                <a:cs typeface="Arial"/>
              </a:rPr>
              <a:t> </a:t>
            </a:r>
            <a:r>
              <a:rPr sz="1400" spc="-5" dirty="0">
                <a:solidFill>
                  <a:srgbClr val="595959"/>
                </a:solidFill>
                <a:latin typeface="Arial"/>
                <a:cs typeface="Arial"/>
              </a:rPr>
              <a:t>Hacks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AWS </a:t>
            </a:r>
            <a:r>
              <a:rPr sz="1400" dirty="0">
                <a:solidFill>
                  <a:srgbClr val="595959"/>
                </a:solidFill>
                <a:latin typeface="Arial"/>
                <a:cs typeface="Arial"/>
              </a:rPr>
              <a:t>console - </a:t>
            </a:r>
            <a:r>
              <a:rPr sz="1400" spc="-5" dirty="0">
                <a:solidFill>
                  <a:srgbClr val="595959"/>
                </a:solidFill>
                <a:latin typeface="Arial"/>
                <a:cs typeface="Arial"/>
              </a:rPr>
              <a:t>let’s </a:t>
            </a:r>
            <a:r>
              <a:rPr sz="1400" dirty="0">
                <a:solidFill>
                  <a:srgbClr val="595959"/>
                </a:solidFill>
                <a:latin typeface="Arial"/>
                <a:cs typeface="Arial"/>
              </a:rPr>
              <a:t>see </a:t>
            </a:r>
            <a:r>
              <a:rPr sz="1400" spc="-5" dirty="0">
                <a:solidFill>
                  <a:srgbClr val="595959"/>
                </a:solidFill>
                <a:latin typeface="Arial"/>
                <a:cs typeface="Arial"/>
              </a:rPr>
              <a:t>how this</a:t>
            </a:r>
            <a:r>
              <a:rPr sz="1400" spc="-75" dirty="0">
                <a:solidFill>
                  <a:srgbClr val="595959"/>
                </a:solidFill>
                <a:latin typeface="Arial"/>
                <a:cs typeface="Arial"/>
              </a:rPr>
              <a:t> </a:t>
            </a:r>
            <a:r>
              <a:rPr sz="1400" spc="-5" dirty="0">
                <a:solidFill>
                  <a:srgbClr val="595959"/>
                </a:solidFill>
                <a:latin typeface="Arial"/>
                <a:cs typeface="Arial"/>
              </a:rPr>
              <a:t>looks</a:t>
            </a:r>
            <a:endParaRPr sz="1400">
              <a:latin typeface="Arial"/>
              <a:cs typeface="Arial"/>
            </a:endParaRPr>
          </a:p>
        </p:txBody>
      </p:sp>
      <p:sp>
        <p:nvSpPr>
          <p:cNvPr id="5" name="object 5"/>
          <p:cNvSpPr/>
          <p:nvPr/>
        </p:nvSpPr>
        <p:spPr>
          <a:xfrm>
            <a:off x="4165937" y="725573"/>
            <a:ext cx="4906628" cy="42702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611755"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a:t>
            </a:r>
            <a:r>
              <a:rPr sz="2800" spc="-85" dirty="0"/>
              <a:t> </a:t>
            </a:r>
            <a:r>
              <a:rPr sz="2800" spc="-5" dirty="0"/>
              <a:t>Vault</a:t>
            </a:r>
            <a:endParaRPr sz="2800"/>
          </a:p>
        </p:txBody>
      </p:sp>
      <p:sp>
        <p:nvSpPr>
          <p:cNvPr id="3" name="object 3"/>
          <p:cNvSpPr txBox="1"/>
          <p:nvPr/>
        </p:nvSpPr>
        <p:spPr>
          <a:xfrm>
            <a:off x="475248" y="1176351"/>
            <a:ext cx="6092190" cy="2540000"/>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5" dirty="0">
                <a:solidFill>
                  <a:srgbClr val="595959"/>
                </a:solidFill>
                <a:latin typeface="Arial"/>
                <a:cs typeface="Arial"/>
              </a:rPr>
              <a:t>Key-value </a:t>
            </a:r>
            <a:r>
              <a:rPr sz="1800" dirty="0">
                <a:solidFill>
                  <a:srgbClr val="595959"/>
                </a:solidFill>
                <a:latin typeface="Arial"/>
                <a:cs typeface="Arial"/>
              </a:rPr>
              <a:t>secret</a:t>
            </a:r>
            <a:r>
              <a:rPr sz="1800" spc="-15" dirty="0">
                <a:solidFill>
                  <a:srgbClr val="595959"/>
                </a:solidFill>
                <a:latin typeface="Arial"/>
                <a:cs typeface="Arial"/>
              </a:rPr>
              <a:t> </a:t>
            </a:r>
            <a:r>
              <a:rPr sz="1800" dirty="0">
                <a:solidFill>
                  <a:srgbClr val="595959"/>
                </a:solidFill>
                <a:latin typeface="Arial"/>
                <a:cs typeface="Arial"/>
              </a:rPr>
              <a:t>storage</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Encrypt </a:t>
            </a:r>
            <a:r>
              <a:rPr sz="1800" dirty="0">
                <a:solidFill>
                  <a:srgbClr val="595959"/>
                </a:solidFill>
                <a:latin typeface="Arial"/>
                <a:cs typeface="Arial"/>
              </a:rPr>
              <a:t>secrets </a:t>
            </a:r>
            <a:r>
              <a:rPr sz="1800" spc="-5" dirty="0">
                <a:solidFill>
                  <a:srgbClr val="595959"/>
                </a:solidFill>
                <a:latin typeface="Arial"/>
                <a:cs typeface="Arial"/>
              </a:rPr>
              <a:t>at </a:t>
            </a:r>
            <a:r>
              <a:rPr sz="1800" dirty="0">
                <a:solidFill>
                  <a:srgbClr val="595959"/>
                </a:solidFill>
                <a:latin typeface="Arial"/>
                <a:cs typeface="Arial"/>
              </a:rPr>
              <a:t>rest (storage) </a:t>
            </a:r>
            <a:r>
              <a:rPr sz="1800" spc="-5" dirty="0">
                <a:solidFill>
                  <a:srgbClr val="595959"/>
                </a:solidFill>
                <a:latin typeface="Arial"/>
                <a:cs typeface="Arial"/>
              </a:rPr>
              <a:t>and at transfer</a:t>
            </a:r>
            <a:r>
              <a:rPr sz="1800" spc="-80" dirty="0">
                <a:solidFill>
                  <a:srgbClr val="595959"/>
                </a:solidFill>
                <a:latin typeface="Arial"/>
                <a:cs typeface="Arial"/>
              </a:rPr>
              <a:t> </a:t>
            </a:r>
            <a:r>
              <a:rPr sz="1800" dirty="0">
                <a:solidFill>
                  <a:srgbClr val="595959"/>
                </a:solidFill>
                <a:latin typeface="Arial"/>
                <a:cs typeface="Arial"/>
              </a:rPr>
              <a:t>(https)</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Takes </a:t>
            </a:r>
            <a:r>
              <a:rPr sz="1800" dirty="0">
                <a:solidFill>
                  <a:srgbClr val="595959"/>
                </a:solidFill>
                <a:latin typeface="Arial"/>
                <a:cs typeface="Arial"/>
              </a:rPr>
              <a:t>care </a:t>
            </a:r>
            <a:r>
              <a:rPr sz="1800" spc="-5" dirty="0">
                <a:solidFill>
                  <a:srgbClr val="595959"/>
                </a:solidFill>
                <a:latin typeface="Arial"/>
                <a:cs typeface="Arial"/>
              </a:rPr>
              <a:t>of invalidating old </a:t>
            </a:r>
            <a:r>
              <a:rPr sz="1800" dirty="0">
                <a:solidFill>
                  <a:srgbClr val="595959"/>
                </a:solidFill>
                <a:latin typeface="Arial"/>
                <a:cs typeface="Arial"/>
              </a:rPr>
              <a:t>secrets (API keys</a:t>
            </a:r>
            <a:r>
              <a:rPr sz="1800" spc="-100" dirty="0">
                <a:solidFill>
                  <a:srgbClr val="595959"/>
                </a:solidFill>
                <a:latin typeface="Arial"/>
                <a:cs typeface="Arial"/>
              </a:rPr>
              <a:t> </a:t>
            </a:r>
            <a:r>
              <a:rPr sz="1800" dirty="0">
                <a:solidFill>
                  <a:srgbClr val="595959"/>
                </a:solidFill>
                <a:latin typeface="Arial"/>
                <a:cs typeface="Arial"/>
              </a:rPr>
              <a:t>rotation)</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Versioning of the </a:t>
            </a:r>
            <a:r>
              <a:rPr sz="1800" dirty="0">
                <a:solidFill>
                  <a:srgbClr val="595959"/>
                </a:solidFill>
                <a:latin typeface="Arial"/>
                <a:cs typeface="Arial"/>
              </a:rPr>
              <a:t>key-value storage </a:t>
            </a:r>
            <a:r>
              <a:rPr sz="1800" spc="-5" dirty="0">
                <a:solidFill>
                  <a:srgbClr val="595959"/>
                </a:solidFill>
                <a:latin typeface="Arial"/>
                <a:cs typeface="Arial"/>
              </a:rPr>
              <a:t>is also</a:t>
            </a:r>
            <a:r>
              <a:rPr sz="1800" spc="-55" dirty="0">
                <a:solidFill>
                  <a:srgbClr val="595959"/>
                </a:solidFill>
                <a:latin typeface="Arial"/>
                <a:cs typeface="Arial"/>
              </a:rPr>
              <a:t> </a:t>
            </a:r>
            <a:r>
              <a:rPr sz="1800" spc="-5" dirty="0">
                <a:solidFill>
                  <a:srgbClr val="595959"/>
                </a:solidFill>
                <a:latin typeface="Arial"/>
                <a:cs typeface="Arial"/>
              </a:rPr>
              <a:t>possible</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One-time</a:t>
            </a:r>
            <a:r>
              <a:rPr sz="1800" spc="-10" dirty="0">
                <a:solidFill>
                  <a:srgbClr val="595959"/>
                </a:solidFill>
                <a:latin typeface="Arial"/>
                <a:cs typeface="Arial"/>
              </a:rPr>
              <a:t> </a:t>
            </a:r>
            <a:r>
              <a:rPr sz="1800" dirty="0">
                <a:solidFill>
                  <a:srgbClr val="595959"/>
                </a:solidFill>
                <a:latin typeface="Arial"/>
                <a:cs typeface="Arial"/>
              </a:rPr>
              <a:t>secrets</a:t>
            </a:r>
            <a:endParaRPr sz="1800">
              <a:latin typeface="Arial"/>
              <a:cs typeface="Arial"/>
            </a:endParaRPr>
          </a:p>
          <a:p>
            <a:pPr marL="379095" indent="-367030">
              <a:lnSpc>
                <a:spcPct val="100000"/>
              </a:lnSpc>
              <a:spcBef>
                <a:spcPts val="315"/>
              </a:spcBef>
              <a:buChar char="●"/>
              <a:tabLst>
                <a:tab pos="379095" algn="l"/>
                <a:tab pos="379730" algn="l"/>
              </a:tabLst>
            </a:pPr>
            <a:r>
              <a:rPr sz="1800" dirty="0">
                <a:solidFill>
                  <a:srgbClr val="595959"/>
                </a:solidFill>
                <a:latin typeface="Arial"/>
                <a:cs typeface="Arial"/>
              </a:rPr>
              <a:t>“Cubbyhole” secrets</a:t>
            </a:r>
            <a:r>
              <a:rPr sz="1800" spc="-15" dirty="0">
                <a:solidFill>
                  <a:srgbClr val="595959"/>
                </a:solidFill>
                <a:latin typeface="Arial"/>
                <a:cs typeface="Arial"/>
              </a:rPr>
              <a:t> </a:t>
            </a:r>
            <a:r>
              <a:rPr sz="1800" spc="-5" dirty="0">
                <a:solidFill>
                  <a:srgbClr val="595959"/>
                </a:solidFill>
                <a:latin typeface="Arial"/>
                <a:cs typeface="Arial"/>
              </a:rPr>
              <a:t>wrapping</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Possible to integrate with Terraform</a:t>
            </a:r>
            <a:r>
              <a:rPr sz="1800" spc="-25" dirty="0">
                <a:solidFill>
                  <a:srgbClr val="595959"/>
                </a:solidFill>
                <a:latin typeface="Arial"/>
                <a:cs typeface="Arial"/>
              </a:rPr>
              <a:t> </a:t>
            </a:r>
            <a:r>
              <a:rPr sz="1800" dirty="0">
                <a:solidFill>
                  <a:srgbClr val="595959"/>
                </a:solidFill>
                <a:latin typeface="Arial"/>
                <a:cs typeface="Arial"/>
              </a:rPr>
              <a:t>(yay!)</a:t>
            </a:r>
            <a:endParaRPr sz="1800">
              <a:latin typeface="Arial"/>
              <a:cs typeface="Arial"/>
            </a:endParaRPr>
          </a:p>
          <a:p>
            <a:pPr marL="379095" indent="-367030">
              <a:lnSpc>
                <a:spcPct val="100000"/>
              </a:lnSpc>
              <a:spcBef>
                <a:spcPts val="315"/>
              </a:spcBef>
              <a:buChar char="●"/>
              <a:tabLst>
                <a:tab pos="379095" algn="l"/>
                <a:tab pos="379730" algn="l"/>
              </a:tabLst>
            </a:pPr>
            <a:r>
              <a:rPr sz="1800" dirty="0">
                <a:solidFill>
                  <a:srgbClr val="595959"/>
                </a:solidFill>
                <a:latin typeface="Arial"/>
                <a:cs typeface="Arial"/>
              </a:rPr>
              <a:t>… </a:t>
            </a:r>
            <a:r>
              <a:rPr sz="1800" spc="-5" dirty="0">
                <a:solidFill>
                  <a:srgbClr val="595959"/>
                </a:solidFill>
                <a:latin typeface="Arial"/>
                <a:cs typeface="Arial"/>
              </a:rPr>
              <a:t>and</a:t>
            </a:r>
            <a:r>
              <a:rPr sz="1800" spc="-15" dirty="0">
                <a:solidFill>
                  <a:srgbClr val="595959"/>
                </a:solidFill>
                <a:latin typeface="Arial"/>
                <a:cs typeface="Arial"/>
              </a:rPr>
              <a:t> </a:t>
            </a:r>
            <a:r>
              <a:rPr sz="1800" dirty="0">
                <a:solidFill>
                  <a:srgbClr val="595959"/>
                </a:solidFill>
                <a:latin typeface="Arial"/>
                <a:cs typeface="Arial"/>
              </a:rPr>
              <a:t>more</a:t>
            </a:r>
            <a:endParaRPr sz="18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76781"/>
            <a:ext cx="2426970" cy="753110"/>
          </a:xfrm>
          <a:prstGeom prst="rect">
            <a:avLst/>
          </a:prstGeom>
        </p:spPr>
        <p:txBody>
          <a:bodyPr vert="horz" wrap="square" lIns="0" tIns="27939" rIns="0" bIns="0" rtlCol="0">
            <a:spAutoFit/>
          </a:bodyPr>
          <a:lstStyle/>
          <a:p>
            <a:pPr marL="12700" marR="5080">
              <a:lnSpc>
                <a:spcPts val="2850"/>
              </a:lnSpc>
              <a:spcBef>
                <a:spcPts val="219"/>
              </a:spcBef>
            </a:pPr>
            <a:r>
              <a:rPr sz="2400" spc="-5" dirty="0"/>
              <a:t>HashiCorp Vault</a:t>
            </a:r>
            <a:r>
              <a:rPr sz="2400" spc="-100" dirty="0"/>
              <a:t> </a:t>
            </a:r>
            <a:r>
              <a:rPr sz="2400" dirty="0"/>
              <a:t>-  seal/unseal</a:t>
            </a:r>
            <a:endParaRPr sz="2400"/>
          </a:p>
        </p:txBody>
      </p:sp>
      <p:sp>
        <p:nvSpPr>
          <p:cNvPr id="3" name="object 3"/>
          <p:cNvSpPr/>
          <p:nvPr/>
        </p:nvSpPr>
        <p:spPr>
          <a:xfrm>
            <a:off x="3163493" y="1068810"/>
            <a:ext cx="5677113" cy="382095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1273" y="1429858"/>
            <a:ext cx="1487805" cy="863600"/>
          </a:xfrm>
          <a:prstGeom prst="rect">
            <a:avLst/>
          </a:prstGeom>
        </p:spPr>
        <p:txBody>
          <a:bodyPr vert="horz" wrap="square" lIns="0" tIns="39369" rIns="0" bIns="0" rtlCol="0">
            <a:spAutoFit/>
          </a:bodyPr>
          <a:lstStyle/>
          <a:p>
            <a:pPr marL="332740" indent="-320675">
              <a:lnSpc>
                <a:spcPct val="100000"/>
              </a:lnSpc>
              <a:spcBef>
                <a:spcPts val="309"/>
              </a:spcBef>
              <a:buChar char="●"/>
              <a:tabLst>
                <a:tab pos="332740" algn="l"/>
                <a:tab pos="333375" algn="l"/>
              </a:tabLst>
            </a:pPr>
            <a:r>
              <a:rPr sz="1200" spc="-5" dirty="0">
                <a:solidFill>
                  <a:srgbClr val="595959"/>
                </a:solidFill>
                <a:latin typeface="Arial"/>
                <a:cs typeface="Arial"/>
              </a:rPr>
              <a:t>default</a:t>
            </a:r>
            <a:r>
              <a:rPr sz="1200" spc="-20" dirty="0">
                <a:solidFill>
                  <a:srgbClr val="595959"/>
                </a:solidFill>
                <a:latin typeface="Arial"/>
                <a:cs typeface="Arial"/>
              </a:rPr>
              <a:t> </a:t>
            </a:r>
            <a:r>
              <a:rPr sz="1200" dirty="0">
                <a:solidFill>
                  <a:srgbClr val="595959"/>
                </a:solidFill>
                <a:latin typeface="Arial"/>
                <a:cs typeface="Arial"/>
              </a:rPr>
              <a:t>(key)</a:t>
            </a:r>
            <a:endParaRPr sz="1200">
              <a:latin typeface="Arial"/>
              <a:cs typeface="Arial"/>
            </a:endParaRPr>
          </a:p>
          <a:p>
            <a:pPr marL="332740" indent="-320675">
              <a:lnSpc>
                <a:spcPct val="100000"/>
              </a:lnSpc>
              <a:spcBef>
                <a:spcPts val="209"/>
              </a:spcBef>
              <a:buChar char="●"/>
              <a:tabLst>
                <a:tab pos="332740" algn="l"/>
                <a:tab pos="333375" algn="l"/>
              </a:tabLst>
            </a:pPr>
            <a:r>
              <a:rPr sz="1200" spc="-5" dirty="0">
                <a:solidFill>
                  <a:srgbClr val="595959"/>
                </a:solidFill>
                <a:latin typeface="Arial"/>
                <a:cs typeface="Arial"/>
              </a:rPr>
              <a:t>AWS</a:t>
            </a:r>
            <a:r>
              <a:rPr sz="1200" spc="-15" dirty="0">
                <a:solidFill>
                  <a:srgbClr val="595959"/>
                </a:solidFill>
                <a:latin typeface="Arial"/>
                <a:cs typeface="Arial"/>
              </a:rPr>
              <a:t> </a:t>
            </a:r>
            <a:r>
              <a:rPr sz="1200" spc="-5" dirty="0">
                <a:solidFill>
                  <a:srgbClr val="595959"/>
                </a:solidFill>
                <a:latin typeface="Arial"/>
                <a:cs typeface="Arial"/>
              </a:rPr>
              <a:t>KMS</a:t>
            </a:r>
            <a:endParaRPr sz="1200">
              <a:latin typeface="Arial"/>
              <a:cs typeface="Arial"/>
            </a:endParaRPr>
          </a:p>
          <a:p>
            <a:pPr marL="332740" indent="-320675">
              <a:lnSpc>
                <a:spcPct val="100000"/>
              </a:lnSpc>
              <a:spcBef>
                <a:spcPts val="209"/>
              </a:spcBef>
              <a:buChar char="●"/>
              <a:tabLst>
                <a:tab pos="332740" algn="l"/>
                <a:tab pos="333375" algn="l"/>
              </a:tabLst>
            </a:pPr>
            <a:r>
              <a:rPr sz="1200" spc="-5" dirty="0">
                <a:solidFill>
                  <a:srgbClr val="595959"/>
                </a:solidFill>
                <a:latin typeface="Arial"/>
                <a:cs typeface="Arial"/>
              </a:rPr>
              <a:t>Azure Key</a:t>
            </a:r>
            <a:r>
              <a:rPr sz="1200" spc="-95" dirty="0">
                <a:solidFill>
                  <a:srgbClr val="595959"/>
                </a:solidFill>
                <a:latin typeface="Arial"/>
                <a:cs typeface="Arial"/>
              </a:rPr>
              <a:t> </a:t>
            </a:r>
            <a:r>
              <a:rPr sz="1200" spc="-5" dirty="0">
                <a:solidFill>
                  <a:srgbClr val="595959"/>
                </a:solidFill>
                <a:latin typeface="Arial"/>
                <a:cs typeface="Arial"/>
              </a:rPr>
              <a:t>Vault</a:t>
            </a:r>
            <a:endParaRPr sz="1200">
              <a:latin typeface="Arial"/>
              <a:cs typeface="Arial"/>
            </a:endParaRPr>
          </a:p>
          <a:p>
            <a:pPr marL="332740" indent="-320675">
              <a:lnSpc>
                <a:spcPct val="100000"/>
              </a:lnSpc>
              <a:spcBef>
                <a:spcPts val="209"/>
              </a:spcBef>
              <a:buChar char="●"/>
              <a:tabLst>
                <a:tab pos="332740" algn="l"/>
                <a:tab pos="333375" algn="l"/>
              </a:tabLst>
            </a:pPr>
            <a:r>
              <a:rPr sz="1200" spc="-5" dirty="0">
                <a:solidFill>
                  <a:srgbClr val="595959"/>
                </a:solidFill>
                <a:latin typeface="Arial"/>
                <a:cs typeface="Arial"/>
              </a:rPr>
              <a:t>GCP Cloud</a:t>
            </a:r>
            <a:r>
              <a:rPr sz="1200" spc="-95" dirty="0">
                <a:solidFill>
                  <a:srgbClr val="595959"/>
                </a:solidFill>
                <a:latin typeface="Arial"/>
                <a:cs typeface="Arial"/>
              </a:rPr>
              <a:t> </a:t>
            </a:r>
            <a:r>
              <a:rPr sz="1200" spc="-5" dirty="0">
                <a:solidFill>
                  <a:srgbClr val="595959"/>
                </a:solidFill>
                <a:latin typeface="Arial"/>
                <a:cs typeface="Arial"/>
              </a:rPr>
              <a:t>KMS</a:t>
            </a:r>
            <a:endParaRPr sz="12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139055"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a:t>
            </a:r>
            <a:r>
              <a:rPr sz="2800" spc="-85" dirty="0"/>
              <a:t> </a:t>
            </a:r>
            <a:r>
              <a:rPr sz="2800" spc="-5" dirty="0"/>
              <a:t>authentication</a:t>
            </a:r>
            <a:endParaRPr sz="2800"/>
          </a:p>
        </p:txBody>
      </p:sp>
      <p:sp>
        <p:nvSpPr>
          <p:cNvPr id="3" name="object 3"/>
          <p:cNvSpPr txBox="1"/>
          <p:nvPr/>
        </p:nvSpPr>
        <p:spPr>
          <a:xfrm>
            <a:off x="505992" y="1184098"/>
            <a:ext cx="2336800" cy="15113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Username and</a:t>
            </a:r>
            <a:r>
              <a:rPr sz="1400" spc="-80" dirty="0">
                <a:solidFill>
                  <a:srgbClr val="595959"/>
                </a:solidFill>
                <a:latin typeface="Arial"/>
                <a:cs typeface="Arial"/>
              </a:rPr>
              <a:t> </a:t>
            </a:r>
            <a:r>
              <a:rPr sz="1400" spc="-5" dirty="0">
                <a:solidFill>
                  <a:srgbClr val="595959"/>
                </a:solidFill>
                <a:latin typeface="Arial"/>
                <a:cs typeface="Arial"/>
              </a:rPr>
              <a:t>password</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GitHub </a:t>
            </a:r>
            <a:r>
              <a:rPr sz="1400" dirty="0">
                <a:solidFill>
                  <a:srgbClr val="595959"/>
                </a:solidFill>
                <a:latin typeface="Arial"/>
                <a:cs typeface="Arial"/>
              </a:rPr>
              <a:t>(token</a:t>
            </a:r>
            <a:r>
              <a:rPr sz="1400" spc="-40" dirty="0">
                <a:solidFill>
                  <a:srgbClr val="595959"/>
                </a:solidFill>
                <a:latin typeface="Arial"/>
                <a:cs typeface="Arial"/>
              </a:rPr>
              <a:t> </a:t>
            </a:r>
            <a:r>
              <a:rPr sz="1400" spc="-5" dirty="0">
                <a:solidFill>
                  <a:srgbClr val="595959"/>
                </a:solidFill>
                <a:latin typeface="Arial"/>
                <a:cs typeface="Arial"/>
              </a:rPr>
              <a:t>actually)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AWS</a:t>
            </a:r>
            <a:r>
              <a:rPr sz="1400" spc="-10" dirty="0">
                <a:solidFill>
                  <a:srgbClr val="595959"/>
                </a:solidFill>
                <a:latin typeface="Arial"/>
                <a:cs typeface="Arial"/>
              </a:rPr>
              <a:t> </a:t>
            </a:r>
            <a:r>
              <a:rPr sz="1400" spc="-5" dirty="0">
                <a:solidFill>
                  <a:srgbClr val="595959"/>
                </a:solidFill>
                <a:latin typeface="Arial"/>
                <a:cs typeface="Arial"/>
              </a:rPr>
              <a:t>IAM</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LDAP</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Radius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Tokens</a:t>
            </a:r>
            <a:endParaRPr sz="1400">
              <a:latin typeface="Arial"/>
              <a:cs typeface="Arial"/>
            </a:endParaRPr>
          </a:p>
        </p:txBody>
      </p:sp>
      <p:sp>
        <p:nvSpPr>
          <p:cNvPr id="4" name="object 4"/>
          <p:cNvSpPr txBox="1"/>
          <p:nvPr/>
        </p:nvSpPr>
        <p:spPr>
          <a:xfrm>
            <a:off x="384724" y="3799657"/>
            <a:ext cx="3769995" cy="238760"/>
          </a:xfrm>
          <a:prstGeom prst="rect">
            <a:avLst/>
          </a:prstGeom>
        </p:spPr>
        <p:txBody>
          <a:bodyPr vert="horz" wrap="square" lIns="0" tIns="12700" rIns="0" bIns="0" rtlCol="0">
            <a:spAutoFit/>
          </a:bodyPr>
          <a:lstStyle/>
          <a:p>
            <a:pPr marL="12700">
              <a:lnSpc>
                <a:spcPct val="100000"/>
              </a:lnSpc>
              <a:spcBef>
                <a:spcPts val="100"/>
              </a:spcBef>
            </a:pPr>
            <a:r>
              <a:rPr sz="1400" u="heavy" spc="-5" dirty="0">
                <a:solidFill>
                  <a:srgbClr val="0097A7"/>
                </a:solidFill>
                <a:uFill>
                  <a:solidFill>
                    <a:srgbClr val="0097A7"/>
                  </a:solidFill>
                </a:uFill>
                <a:latin typeface="Arial"/>
                <a:cs typeface="Arial"/>
                <a:hlinkClick r:id="rId2"/>
              </a:rPr>
              <a:t>https://www.vaultproject.io/docs/auth/index.html</a:t>
            </a:r>
            <a:endParaRPr sz="14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055235"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testing</a:t>
            </a:r>
            <a:r>
              <a:rPr sz="2800" spc="-95" dirty="0"/>
              <a:t> </a:t>
            </a:r>
            <a:r>
              <a:rPr sz="2800" spc="-5" dirty="0"/>
              <a:t>locally</a:t>
            </a:r>
            <a:endParaRPr sz="2800"/>
          </a:p>
        </p:txBody>
      </p:sp>
      <p:sp>
        <p:nvSpPr>
          <p:cNvPr id="3" name="object 3"/>
          <p:cNvSpPr txBox="1"/>
          <p:nvPr/>
        </p:nvSpPr>
        <p:spPr>
          <a:xfrm>
            <a:off x="384724" y="1184098"/>
            <a:ext cx="3694429" cy="768350"/>
          </a:xfrm>
          <a:prstGeom prst="rect">
            <a:avLst/>
          </a:prstGeom>
        </p:spPr>
        <p:txBody>
          <a:bodyPr vert="horz" wrap="square" lIns="0" tIns="46990" rIns="0" bIns="0" rtlCol="0">
            <a:spAutoFit/>
          </a:bodyPr>
          <a:lstStyle/>
          <a:p>
            <a:pPr marL="12700">
              <a:lnSpc>
                <a:spcPct val="100000"/>
              </a:lnSpc>
              <a:spcBef>
                <a:spcPts val="370"/>
              </a:spcBef>
            </a:pPr>
            <a:r>
              <a:rPr sz="1400" dirty="0">
                <a:solidFill>
                  <a:srgbClr val="595959"/>
                </a:solidFill>
                <a:latin typeface="Arial"/>
                <a:cs typeface="Arial"/>
              </a:rPr>
              <a:t>$ vault server</a:t>
            </a:r>
            <a:r>
              <a:rPr sz="1400" spc="-25" dirty="0">
                <a:solidFill>
                  <a:srgbClr val="595959"/>
                </a:solidFill>
                <a:latin typeface="Arial"/>
                <a:cs typeface="Arial"/>
              </a:rPr>
              <a:t> </a:t>
            </a:r>
            <a:r>
              <a:rPr sz="1400" dirty="0">
                <a:solidFill>
                  <a:srgbClr val="595959"/>
                </a:solidFill>
                <a:latin typeface="Arial"/>
                <a:cs typeface="Arial"/>
              </a:rPr>
              <a:t>-dev</a:t>
            </a:r>
            <a:endParaRPr sz="1400">
              <a:latin typeface="Arial"/>
              <a:cs typeface="Arial"/>
            </a:endParaRPr>
          </a:p>
          <a:p>
            <a:pPr marL="12700">
              <a:lnSpc>
                <a:spcPct val="100000"/>
              </a:lnSpc>
              <a:spcBef>
                <a:spcPts val="270"/>
              </a:spcBef>
            </a:pPr>
            <a:r>
              <a:rPr sz="1400" dirty="0">
                <a:solidFill>
                  <a:srgbClr val="595959"/>
                </a:solidFill>
                <a:latin typeface="Arial"/>
                <a:cs typeface="Arial"/>
              </a:rPr>
              <a:t>$ </a:t>
            </a:r>
            <a:r>
              <a:rPr sz="1400" spc="-5" dirty="0">
                <a:solidFill>
                  <a:srgbClr val="595959"/>
                </a:solidFill>
                <a:latin typeface="Arial"/>
                <a:cs typeface="Arial"/>
              </a:rPr>
              <a:t>export</a:t>
            </a:r>
            <a:r>
              <a:rPr sz="1400" spc="-70" dirty="0">
                <a:solidFill>
                  <a:srgbClr val="595959"/>
                </a:solidFill>
                <a:latin typeface="Arial"/>
                <a:cs typeface="Arial"/>
              </a:rPr>
              <a:t> </a:t>
            </a:r>
            <a:r>
              <a:rPr sz="1400" spc="-5" dirty="0">
                <a:solidFill>
                  <a:srgbClr val="595959"/>
                </a:solidFill>
                <a:latin typeface="Arial"/>
                <a:cs typeface="Arial"/>
              </a:rPr>
              <a:t>VAULT_ADDR='</a:t>
            </a:r>
            <a:r>
              <a:rPr sz="1400" u="heavy" spc="-5" dirty="0">
                <a:solidFill>
                  <a:srgbClr val="0097A7"/>
                </a:solidFill>
                <a:uFill>
                  <a:solidFill>
                    <a:srgbClr val="0097A7"/>
                  </a:solidFill>
                </a:uFill>
                <a:latin typeface="Arial"/>
                <a:cs typeface="Arial"/>
              </a:rPr>
              <a:t>http://127.0.0.1:8200</a:t>
            </a:r>
            <a:r>
              <a:rPr sz="1400" spc="-5" dirty="0">
                <a:solidFill>
                  <a:srgbClr val="595959"/>
                </a:solidFill>
                <a:latin typeface="Arial"/>
                <a:cs typeface="Arial"/>
              </a:rPr>
              <a:t>'</a:t>
            </a:r>
            <a:endParaRPr sz="1400">
              <a:latin typeface="Arial"/>
              <a:cs typeface="Arial"/>
            </a:endParaRPr>
          </a:p>
          <a:p>
            <a:pPr marL="12700">
              <a:lnSpc>
                <a:spcPct val="100000"/>
              </a:lnSpc>
              <a:spcBef>
                <a:spcPts val="270"/>
              </a:spcBef>
            </a:pPr>
            <a:r>
              <a:rPr sz="1400" dirty="0">
                <a:solidFill>
                  <a:srgbClr val="595959"/>
                </a:solidFill>
                <a:latin typeface="Arial"/>
                <a:cs typeface="Arial"/>
              </a:rPr>
              <a:t>$ vault</a:t>
            </a:r>
            <a:r>
              <a:rPr sz="1400" spc="-15" dirty="0">
                <a:solidFill>
                  <a:srgbClr val="595959"/>
                </a:solidFill>
                <a:latin typeface="Arial"/>
                <a:cs typeface="Arial"/>
              </a:rPr>
              <a:t> </a:t>
            </a:r>
            <a:r>
              <a:rPr sz="1400" dirty="0">
                <a:solidFill>
                  <a:srgbClr val="595959"/>
                </a:solidFill>
                <a:latin typeface="Arial"/>
                <a:cs typeface="Arial"/>
              </a:rPr>
              <a:t>status</a:t>
            </a:r>
            <a:endParaRPr sz="1400">
              <a:latin typeface="Arial"/>
              <a:cs typeface="Arial"/>
            </a:endParaRPr>
          </a:p>
        </p:txBody>
      </p:sp>
      <p:sp>
        <p:nvSpPr>
          <p:cNvPr id="4" name="object 4"/>
          <p:cNvSpPr txBox="1"/>
          <p:nvPr/>
        </p:nvSpPr>
        <p:spPr>
          <a:xfrm>
            <a:off x="5026687" y="1184098"/>
            <a:ext cx="2415540" cy="10160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Already</a:t>
            </a:r>
            <a:r>
              <a:rPr sz="1400" spc="-15" dirty="0">
                <a:solidFill>
                  <a:srgbClr val="595959"/>
                </a:solidFill>
                <a:latin typeface="Arial"/>
                <a:cs typeface="Arial"/>
              </a:rPr>
              <a:t> </a:t>
            </a:r>
            <a:r>
              <a:rPr sz="1400" spc="-5" dirty="0">
                <a:solidFill>
                  <a:srgbClr val="595959"/>
                </a:solidFill>
                <a:latin typeface="Arial"/>
                <a:cs typeface="Arial"/>
              </a:rPr>
              <a:t>unsealed</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In-memory data</a:t>
            </a:r>
            <a:r>
              <a:rPr sz="1400" spc="-25" dirty="0">
                <a:solidFill>
                  <a:srgbClr val="595959"/>
                </a:solidFill>
                <a:latin typeface="Arial"/>
                <a:cs typeface="Arial"/>
              </a:rPr>
              <a:t> </a:t>
            </a:r>
            <a:r>
              <a:rPr sz="1400" dirty="0">
                <a:solidFill>
                  <a:srgbClr val="595959"/>
                </a:solidFill>
                <a:latin typeface="Arial"/>
                <a:cs typeface="Arial"/>
              </a:rPr>
              <a:t>store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Good for</a:t>
            </a:r>
            <a:r>
              <a:rPr sz="1400" spc="-15" dirty="0">
                <a:solidFill>
                  <a:srgbClr val="595959"/>
                </a:solidFill>
                <a:latin typeface="Arial"/>
                <a:cs typeface="Arial"/>
              </a:rPr>
              <a:t> </a:t>
            </a:r>
            <a:r>
              <a:rPr sz="1400" spc="-5" dirty="0">
                <a:solidFill>
                  <a:srgbClr val="595959"/>
                </a:solidFill>
                <a:latin typeface="Arial"/>
                <a:cs typeface="Arial"/>
              </a:rPr>
              <a:t>testing</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Do NOT use in</a:t>
            </a:r>
            <a:r>
              <a:rPr sz="1400" spc="-80" dirty="0">
                <a:solidFill>
                  <a:srgbClr val="595959"/>
                </a:solidFill>
                <a:latin typeface="Arial"/>
                <a:cs typeface="Arial"/>
              </a:rPr>
              <a:t> </a:t>
            </a:r>
            <a:r>
              <a:rPr sz="1400" spc="-5" dirty="0">
                <a:solidFill>
                  <a:srgbClr val="595959"/>
                </a:solidFill>
                <a:latin typeface="Arial"/>
                <a:cs typeface="Arial"/>
              </a:rPr>
              <a:t>production</a:t>
            </a:r>
            <a:endParaRPr sz="14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7550784"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Consul </a:t>
            </a:r>
            <a:r>
              <a:rPr sz="2800" dirty="0"/>
              <a:t>- service </a:t>
            </a:r>
            <a:r>
              <a:rPr sz="2800" spc="-5" dirty="0"/>
              <a:t>discovery and</a:t>
            </a:r>
            <a:r>
              <a:rPr sz="2800" spc="-95" dirty="0"/>
              <a:t> </a:t>
            </a:r>
            <a:r>
              <a:rPr sz="2800" dirty="0"/>
              <a:t>more</a:t>
            </a:r>
            <a:endParaRPr sz="2800"/>
          </a:p>
        </p:txBody>
      </p:sp>
      <p:sp>
        <p:nvSpPr>
          <p:cNvPr id="3" name="object 3"/>
          <p:cNvSpPr/>
          <p:nvPr/>
        </p:nvSpPr>
        <p:spPr>
          <a:xfrm>
            <a:off x="2664972" y="1086485"/>
            <a:ext cx="3836380" cy="39744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9975" y="1589291"/>
            <a:ext cx="167640" cy="3481704"/>
          </a:xfrm>
          <a:prstGeom prst="rect">
            <a:avLst/>
          </a:prstGeom>
        </p:spPr>
        <p:txBody>
          <a:bodyPr vert="vert270" wrap="square" lIns="0" tIns="635" rIns="0" bIns="0" rtlCol="0">
            <a:spAutoFit/>
          </a:bodyPr>
          <a:lstStyle/>
          <a:p>
            <a:pPr marL="12700">
              <a:lnSpc>
                <a:spcPct val="100000"/>
              </a:lnSpc>
              <a:spcBef>
                <a:spcPts val="5"/>
              </a:spcBef>
            </a:pPr>
            <a:r>
              <a:rPr sz="1000" spc="-5" dirty="0">
                <a:solidFill>
                  <a:srgbClr val="CCCCCC"/>
                </a:solidFill>
                <a:latin typeface="Arial"/>
                <a:cs typeface="Arial"/>
              </a:rPr>
              <a:t>Source:</a:t>
            </a:r>
            <a:r>
              <a:rPr sz="1000" spc="-45" dirty="0">
                <a:solidFill>
                  <a:srgbClr val="CCCCCC"/>
                </a:solidFill>
                <a:latin typeface="Arial"/>
                <a:cs typeface="Arial"/>
                <a:hlinkClick r:id="rId3"/>
              </a:rPr>
              <a:t> </a:t>
            </a:r>
            <a:r>
              <a:rPr sz="1000" spc="-5" dirty="0">
                <a:solidFill>
                  <a:srgbClr val="CCCCCC"/>
                </a:solidFill>
                <a:latin typeface="Arial"/>
                <a:cs typeface="Arial"/>
                <a:hlinkClick r:id="rId3"/>
              </a:rPr>
              <a:t>https://www.consul.io/docs/internals/architecture.html</a:t>
            </a:r>
            <a:endParaRPr sz="100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6718934"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spc="-5" dirty="0"/>
              <a:t>and Consul as </a:t>
            </a:r>
            <a:r>
              <a:rPr sz="2800" dirty="0"/>
              <a:t>a</a:t>
            </a:r>
            <a:r>
              <a:rPr sz="2800" spc="-75" dirty="0"/>
              <a:t> </a:t>
            </a:r>
            <a:r>
              <a:rPr sz="2800" spc="-5" dirty="0"/>
              <a:t>backend</a:t>
            </a:r>
            <a:endParaRPr sz="2800"/>
          </a:p>
        </p:txBody>
      </p:sp>
      <p:sp>
        <p:nvSpPr>
          <p:cNvPr id="3" name="object 3"/>
          <p:cNvSpPr/>
          <p:nvPr/>
        </p:nvSpPr>
        <p:spPr>
          <a:xfrm>
            <a:off x="1204940" y="1072247"/>
            <a:ext cx="6734093" cy="407124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9975" y="1589291"/>
            <a:ext cx="167640" cy="3481704"/>
          </a:xfrm>
          <a:prstGeom prst="rect">
            <a:avLst/>
          </a:prstGeom>
        </p:spPr>
        <p:txBody>
          <a:bodyPr vert="vert270" wrap="square" lIns="0" tIns="635" rIns="0" bIns="0" rtlCol="0">
            <a:spAutoFit/>
          </a:bodyPr>
          <a:lstStyle/>
          <a:p>
            <a:pPr marL="12700">
              <a:lnSpc>
                <a:spcPct val="100000"/>
              </a:lnSpc>
              <a:spcBef>
                <a:spcPts val="5"/>
              </a:spcBef>
            </a:pPr>
            <a:r>
              <a:rPr sz="1000" spc="-5" dirty="0">
                <a:solidFill>
                  <a:srgbClr val="CCCCCC"/>
                </a:solidFill>
                <a:latin typeface="Arial"/>
                <a:cs typeface="Arial"/>
              </a:rPr>
              <a:t>Source:</a:t>
            </a:r>
            <a:r>
              <a:rPr sz="1000" spc="-45" dirty="0">
                <a:solidFill>
                  <a:srgbClr val="CCCCCC"/>
                </a:solidFill>
                <a:latin typeface="Arial"/>
                <a:cs typeface="Arial"/>
                <a:hlinkClick r:id="rId3"/>
              </a:rPr>
              <a:t> </a:t>
            </a:r>
            <a:r>
              <a:rPr sz="1000" spc="-5" dirty="0">
                <a:solidFill>
                  <a:srgbClr val="CCCCCC"/>
                </a:solidFill>
                <a:latin typeface="Arial"/>
                <a:cs typeface="Arial"/>
                <a:hlinkClick r:id="rId3"/>
              </a:rPr>
              <a:t>https://www.consul.io/docs/internals/architecture.html</a:t>
            </a:r>
            <a:endParaRPr sz="10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7181850"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Consul </a:t>
            </a:r>
            <a:r>
              <a:rPr sz="2800" dirty="0"/>
              <a:t>- setting </a:t>
            </a:r>
            <a:r>
              <a:rPr sz="2800" spc="-5" dirty="0"/>
              <a:t>up</a:t>
            </a:r>
            <a:r>
              <a:rPr sz="2800" spc="-100" dirty="0"/>
              <a:t> </a:t>
            </a:r>
            <a:r>
              <a:rPr sz="2800" spc="-5" dirty="0"/>
              <a:t>Consul</a:t>
            </a:r>
            <a:endParaRPr sz="2800"/>
          </a:p>
        </p:txBody>
      </p:sp>
      <p:sp>
        <p:nvSpPr>
          <p:cNvPr id="3" name="object 3"/>
          <p:cNvSpPr txBox="1"/>
          <p:nvPr/>
        </p:nvSpPr>
        <p:spPr>
          <a:xfrm>
            <a:off x="384724" y="1192733"/>
            <a:ext cx="3683000" cy="2959100"/>
          </a:xfrm>
          <a:prstGeom prst="rect">
            <a:avLst/>
          </a:prstGeom>
        </p:spPr>
        <p:txBody>
          <a:bodyPr vert="horz" wrap="square" lIns="0" tIns="39369" rIns="0" bIns="0" rtlCol="0">
            <a:spAutoFit/>
          </a:bodyPr>
          <a:lstStyle/>
          <a:p>
            <a:pPr marL="12700">
              <a:lnSpc>
                <a:spcPct val="100000"/>
              </a:lnSpc>
              <a:spcBef>
                <a:spcPts val="309"/>
              </a:spcBef>
            </a:pPr>
            <a:r>
              <a:rPr sz="1200" dirty="0">
                <a:solidFill>
                  <a:srgbClr val="595959"/>
                </a:solidFill>
                <a:latin typeface="Courier New"/>
                <a:cs typeface="Courier New"/>
              </a:rPr>
              <a:t>{</a:t>
            </a:r>
            <a:endParaRPr sz="1200">
              <a:latin typeface="Courier New"/>
              <a:cs typeface="Courier New"/>
            </a:endParaRPr>
          </a:p>
          <a:p>
            <a:pPr marL="194945" marR="1193800">
              <a:lnSpc>
                <a:spcPct val="114599"/>
              </a:lnSpc>
            </a:pPr>
            <a:r>
              <a:rPr sz="1200" spc="-5" dirty="0">
                <a:solidFill>
                  <a:srgbClr val="595959"/>
                </a:solidFill>
                <a:latin typeface="Courier New"/>
                <a:cs typeface="Courier New"/>
              </a:rPr>
              <a:t>"acl_datacenter": "dev1",  "server": true,  "datacenter":</a:t>
            </a:r>
            <a:r>
              <a:rPr sz="1200" spc="-25" dirty="0">
                <a:solidFill>
                  <a:srgbClr val="595959"/>
                </a:solidFill>
                <a:latin typeface="Courier New"/>
                <a:cs typeface="Courier New"/>
              </a:rPr>
              <a:t> </a:t>
            </a:r>
            <a:r>
              <a:rPr sz="1200" spc="-5" dirty="0">
                <a:solidFill>
                  <a:srgbClr val="595959"/>
                </a:solidFill>
                <a:latin typeface="Courier New"/>
                <a:cs typeface="Courier New"/>
              </a:rPr>
              <a:t>"dev1",</a:t>
            </a:r>
            <a:endParaRPr sz="1200">
              <a:latin typeface="Courier New"/>
              <a:cs typeface="Courier New"/>
            </a:endParaRPr>
          </a:p>
          <a:p>
            <a:pPr marL="194945" marR="5080">
              <a:lnSpc>
                <a:spcPct val="114599"/>
              </a:lnSpc>
            </a:pPr>
            <a:r>
              <a:rPr sz="1200" spc="-5" dirty="0">
                <a:solidFill>
                  <a:srgbClr val="595959"/>
                </a:solidFill>
                <a:latin typeface="Courier New"/>
                <a:cs typeface="Courier New"/>
              </a:rPr>
              <a:t>"data_dir": "/var/lib/consul",  "disable_anonymous_signature": true,  "disable_remote_exec": true,  "encrypt": "Owpx3FUSQPGswEAeIhcrFQ==",  "log_level":</a:t>
            </a:r>
            <a:r>
              <a:rPr sz="1200" spc="-15" dirty="0">
                <a:solidFill>
                  <a:srgbClr val="595959"/>
                </a:solidFill>
                <a:latin typeface="Courier New"/>
                <a:cs typeface="Courier New"/>
              </a:rPr>
              <a:t> </a:t>
            </a:r>
            <a:r>
              <a:rPr sz="1200" spc="-5" dirty="0">
                <a:solidFill>
                  <a:srgbClr val="595959"/>
                </a:solidFill>
                <a:latin typeface="Courier New"/>
                <a:cs typeface="Courier New"/>
              </a:rPr>
              <a:t>"DEBUG",</a:t>
            </a:r>
            <a:endParaRPr sz="1200">
              <a:latin typeface="Courier New"/>
              <a:cs typeface="Courier New"/>
            </a:endParaRPr>
          </a:p>
          <a:p>
            <a:pPr marL="194945" marR="645160">
              <a:lnSpc>
                <a:spcPct val="114599"/>
              </a:lnSpc>
            </a:pPr>
            <a:r>
              <a:rPr sz="1200" spc="-5" dirty="0">
                <a:solidFill>
                  <a:srgbClr val="595959"/>
                </a:solidFill>
                <a:latin typeface="Courier New"/>
                <a:cs typeface="Courier New"/>
              </a:rPr>
              <a:t>"enable_syslog": true,  "start_join":</a:t>
            </a:r>
            <a:r>
              <a:rPr sz="1200" spc="-85" dirty="0">
                <a:solidFill>
                  <a:srgbClr val="595959"/>
                </a:solidFill>
                <a:latin typeface="Courier New"/>
                <a:cs typeface="Courier New"/>
              </a:rPr>
              <a:t> </a:t>
            </a:r>
            <a:r>
              <a:rPr sz="1200" spc="-5" dirty="0">
                <a:solidFill>
                  <a:srgbClr val="595959"/>
                </a:solidFill>
                <a:latin typeface="Courier New"/>
                <a:cs typeface="Courier New"/>
              </a:rPr>
              <a:t>["192.168.33.10",</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"192.168.33.20",</a:t>
            </a:r>
            <a:r>
              <a:rPr sz="1200" spc="-20" dirty="0">
                <a:solidFill>
                  <a:srgbClr val="595959"/>
                </a:solidFill>
                <a:latin typeface="Courier New"/>
                <a:cs typeface="Courier New"/>
              </a:rPr>
              <a:t> </a:t>
            </a:r>
            <a:r>
              <a:rPr sz="1200" spc="-5" dirty="0">
                <a:solidFill>
                  <a:srgbClr val="595959"/>
                </a:solidFill>
                <a:latin typeface="Courier New"/>
                <a:cs typeface="Courier New"/>
              </a:rPr>
              <a:t>"192.168.33.30"],</a:t>
            </a:r>
            <a:endParaRPr sz="1200">
              <a:latin typeface="Courier New"/>
              <a:cs typeface="Courier New"/>
            </a:endParaRPr>
          </a:p>
          <a:p>
            <a:pPr marL="194945">
              <a:lnSpc>
                <a:spcPct val="100000"/>
              </a:lnSpc>
              <a:spcBef>
                <a:spcPts val="209"/>
              </a:spcBef>
            </a:pPr>
            <a:r>
              <a:rPr sz="1200" spc="-5" dirty="0">
                <a:solidFill>
                  <a:srgbClr val="595959"/>
                </a:solidFill>
                <a:latin typeface="Courier New"/>
                <a:cs typeface="Courier New"/>
              </a:rPr>
              <a:t>"services":</a:t>
            </a:r>
            <a:r>
              <a:rPr sz="1200" spc="-10" dirty="0">
                <a:solidFill>
                  <a:srgbClr val="595959"/>
                </a:solidFill>
                <a:latin typeface="Courier New"/>
                <a:cs typeface="Courier New"/>
              </a:rPr>
              <a:t> </a:t>
            </a:r>
            <a:r>
              <a:rPr sz="1200" spc="-5"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
        <p:nvSpPr>
          <p:cNvPr id="4" name="object 4"/>
          <p:cNvSpPr txBox="1"/>
          <p:nvPr/>
        </p:nvSpPr>
        <p:spPr>
          <a:xfrm>
            <a:off x="4905419" y="1184098"/>
            <a:ext cx="3545840" cy="2406650"/>
          </a:xfrm>
          <a:prstGeom prst="rect">
            <a:avLst/>
          </a:prstGeom>
        </p:spPr>
        <p:txBody>
          <a:bodyPr vert="horz" wrap="square" lIns="0" tIns="46990" rIns="0" bIns="0" rtlCol="0">
            <a:spAutoFit/>
          </a:bodyPr>
          <a:lstStyle/>
          <a:p>
            <a:pPr marL="12700">
              <a:lnSpc>
                <a:spcPct val="100000"/>
              </a:lnSpc>
              <a:spcBef>
                <a:spcPts val="370"/>
              </a:spcBef>
            </a:pPr>
            <a:r>
              <a:rPr sz="1400" dirty="0">
                <a:solidFill>
                  <a:srgbClr val="595959"/>
                </a:solidFill>
                <a:latin typeface="Courier New"/>
                <a:cs typeface="Courier New"/>
              </a:rPr>
              <a:t># </a:t>
            </a:r>
            <a:r>
              <a:rPr sz="1400" spc="-5" dirty="0">
                <a:solidFill>
                  <a:srgbClr val="595959"/>
                </a:solidFill>
                <a:latin typeface="Courier New"/>
                <a:cs typeface="Courier New"/>
              </a:rPr>
              <a:t>consul agent -server</a:t>
            </a:r>
            <a:r>
              <a:rPr sz="1400" spc="-40"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-bootstrap-expect=1 -data-dir</a:t>
            </a:r>
            <a:r>
              <a:rPr sz="1400" spc="-50"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/var/lib/consul/data</a:t>
            </a:r>
            <a:r>
              <a:rPr sz="1400" spc="-15"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-bind=192.168.33.10</a:t>
            </a:r>
            <a:r>
              <a:rPr sz="1400" spc="-15"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-enable-script-checks=true</a:t>
            </a:r>
            <a:r>
              <a:rPr sz="1400" spc="-25" dirty="0">
                <a:solidFill>
                  <a:srgbClr val="595959"/>
                </a:solidFill>
                <a:latin typeface="Courier New"/>
                <a:cs typeface="Courier New"/>
              </a:rPr>
              <a:t> </a:t>
            </a:r>
            <a:r>
              <a:rPr sz="1400" dirty="0">
                <a:solidFill>
                  <a:srgbClr val="595959"/>
                </a:solidFill>
                <a:latin typeface="Courier New"/>
                <a:cs typeface="Courier New"/>
              </a:rPr>
              <a:t>\</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-config-dir=/etc/consul/bootstrap</a:t>
            </a:r>
            <a:endParaRPr sz="1400">
              <a:latin typeface="Courier New"/>
              <a:cs typeface="Courier New"/>
            </a:endParaRPr>
          </a:p>
          <a:p>
            <a:pPr>
              <a:lnSpc>
                <a:spcPct val="100000"/>
              </a:lnSpc>
              <a:spcBef>
                <a:spcPts val="30"/>
              </a:spcBef>
            </a:pPr>
            <a:endParaRPr sz="1600">
              <a:latin typeface="Courier New"/>
              <a:cs typeface="Courier New"/>
            </a:endParaRPr>
          </a:p>
          <a:p>
            <a:pPr marL="12700">
              <a:lnSpc>
                <a:spcPct val="100000"/>
              </a:lnSpc>
            </a:pPr>
            <a:r>
              <a:rPr sz="1400" spc="-5" dirty="0">
                <a:solidFill>
                  <a:srgbClr val="595959"/>
                </a:solidFill>
                <a:latin typeface="Courier New"/>
                <a:cs typeface="Courier New"/>
              </a:rPr>
              <a:t>CTRL+C when</a:t>
            </a:r>
            <a:r>
              <a:rPr sz="1400" spc="-15" dirty="0">
                <a:solidFill>
                  <a:srgbClr val="595959"/>
                </a:solidFill>
                <a:latin typeface="Courier New"/>
                <a:cs typeface="Courier New"/>
              </a:rPr>
              <a:t> </a:t>
            </a:r>
            <a:r>
              <a:rPr sz="1400" spc="-5" dirty="0">
                <a:solidFill>
                  <a:srgbClr val="595959"/>
                </a:solidFill>
                <a:latin typeface="Courier New"/>
                <a:cs typeface="Courier New"/>
              </a:rPr>
              <a:t>done</a:t>
            </a:r>
            <a:endParaRPr sz="1400">
              <a:latin typeface="Courier New"/>
              <a:cs typeface="Courier New"/>
            </a:endParaRPr>
          </a:p>
          <a:p>
            <a:pPr>
              <a:lnSpc>
                <a:spcPct val="100000"/>
              </a:lnSpc>
              <a:spcBef>
                <a:spcPts val="35"/>
              </a:spcBef>
            </a:pPr>
            <a:endParaRPr sz="1600">
              <a:latin typeface="Courier New"/>
              <a:cs typeface="Courier New"/>
            </a:endParaRPr>
          </a:p>
          <a:p>
            <a:pPr marL="12700">
              <a:lnSpc>
                <a:spcPct val="100000"/>
              </a:lnSpc>
            </a:pPr>
            <a:r>
              <a:rPr sz="1400" dirty="0">
                <a:solidFill>
                  <a:srgbClr val="595959"/>
                </a:solidFill>
                <a:latin typeface="Courier New"/>
                <a:cs typeface="Courier New"/>
              </a:rPr>
              <a:t># </a:t>
            </a:r>
            <a:r>
              <a:rPr sz="1400" spc="-5" dirty="0">
                <a:solidFill>
                  <a:srgbClr val="595959"/>
                </a:solidFill>
                <a:latin typeface="Courier New"/>
                <a:cs typeface="Courier New"/>
              </a:rPr>
              <a:t>servicectl start</a:t>
            </a:r>
            <a:r>
              <a:rPr sz="1400" spc="-35" dirty="0">
                <a:solidFill>
                  <a:srgbClr val="595959"/>
                </a:solidFill>
                <a:latin typeface="Courier New"/>
                <a:cs typeface="Courier New"/>
              </a:rPr>
              <a:t> </a:t>
            </a:r>
            <a:r>
              <a:rPr sz="1400" spc="-5" dirty="0">
                <a:solidFill>
                  <a:srgbClr val="595959"/>
                </a:solidFill>
                <a:latin typeface="Courier New"/>
                <a:cs typeface="Courier New"/>
              </a:rPr>
              <a:t>consul</a:t>
            </a:r>
            <a:endParaRPr sz="1400">
              <a:latin typeface="Courier New"/>
              <a:cs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7063105"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Consul </a:t>
            </a:r>
            <a:r>
              <a:rPr sz="2800" dirty="0"/>
              <a:t>- connecting</a:t>
            </a:r>
            <a:r>
              <a:rPr sz="2800" spc="-100" dirty="0"/>
              <a:t> </a:t>
            </a:r>
            <a:r>
              <a:rPr sz="2800" spc="-5" dirty="0"/>
              <a:t>Vault</a:t>
            </a:r>
            <a:endParaRPr sz="2800"/>
          </a:p>
        </p:txBody>
      </p:sp>
      <p:sp>
        <p:nvSpPr>
          <p:cNvPr id="3" name="object 3"/>
          <p:cNvSpPr txBox="1"/>
          <p:nvPr/>
        </p:nvSpPr>
        <p:spPr>
          <a:xfrm>
            <a:off x="256824" y="1219403"/>
            <a:ext cx="395732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95959"/>
                </a:solidFill>
                <a:latin typeface="Courier New"/>
                <a:cs typeface="Courier New"/>
              </a:rPr>
              <a:t># </a:t>
            </a:r>
            <a:r>
              <a:rPr sz="1200" spc="-5" dirty="0">
                <a:solidFill>
                  <a:srgbClr val="595959"/>
                </a:solidFill>
                <a:latin typeface="Courier New"/>
                <a:cs typeface="Courier New"/>
              </a:rPr>
              <a:t>vault server</a:t>
            </a:r>
            <a:r>
              <a:rPr sz="1200" spc="-90" dirty="0">
                <a:solidFill>
                  <a:srgbClr val="595959"/>
                </a:solidFill>
                <a:latin typeface="Courier New"/>
                <a:cs typeface="Courier New"/>
              </a:rPr>
              <a:t> </a:t>
            </a:r>
            <a:r>
              <a:rPr sz="1200" spc="-5" dirty="0">
                <a:solidFill>
                  <a:srgbClr val="595959"/>
                </a:solidFill>
                <a:latin typeface="Courier New"/>
                <a:cs typeface="Courier New"/>
              </a:rPr>
              <a:t>-config=/etc/vault/vault.hcl</a:t>
            </a:r>
            <a:endParaRPr sz="1200">
              <a:latin typeface="Courier New"/>
              <a:cs typeface="Courier New"/>
            </a:endParaRPr>
          </a:p>
        </p:txBody>
      </p:sp>
      <p:sp>
        <p:nvSpPr>
          <p:cNvPr id="4" name="object 4"/>
          <p:cNvSpPr txBox="1"/>
          <p:nvPr/>
        </p:nvSpPr>
        <p:spPr>
          <a:xfrm>
            <a:off x="4905419" y="1192733"/>
            <a:ext cx="2585720" cy="1701800"/>
          </a:xfrm>
          <a:prstGeom prst="rect">
            <a:avLst/>
          </a:prstGeom>
        </p:spPr>
        <p:txBody>
          <a:bodyPr vert="horz" wrap="square" lIns="0" tIns="39369" rIns="0" bIns="0" rtlCol="0">
            <a:spAutoFit/>
          </a:bodyPr>
          <a:lstStyle/>
          <a:p>
            <a:pPr marL="12700">
              <a:lnSpc>
                <a:spcPct val="100000"/>
              </a:lnSpc>
              <a:spcBef>
                <a:spcPts val="309"/>
              </a:spcBef>
            </a:pPr>
            <a:r>
              <a:rPr sz="1200" spc="-5" dirty="0">
                <a:solidFill>
                  <a:srgbClr val="595959"/>
                </a:solidFill>
                <a:latin typeface="Courier New"/>
                <a:cs typeface="Courier New"/>
              </a:rPr>
              <a:t>backend "consul"</a:t>
            </a:r>
            <a:r>
              <a:rPr sz="1200" spc="-20"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a:p>
            <a:pPr marL="194945">
              <a:lnSpc>
                <a:spcPct val="100000"/>
              </a:lnSpc>
              <a:spcBef>
                <a:spcPts val="209"/>
              </a:spcBef>
            </a:pPr>
            <a:r>
              <a:rPr sz="1200" spc="-5" dirty="0">
                <a:solidFill>
                  <a:srgbClr val="595959"/>
                </a:solidFill>
                <a:latin typeface="Courier New"/>
                <a:cs typeface="Courier New"/>
              </a:rPr>
              <a:t>address </a:t>
            </a:r>
            <a:r>
              <a:rPr sz="1200" dirty="0">
                <a:solidFill>
                  <a:srgbClr val="595959"/>
                </a:solidFill>
                <a:latin typeface="Courier New"/>
                <a:cs typeface="Courier New"/>
              </a:rPr>
              <a:t>=</a:t>
            </a:r>
            <a:r>
              <a:rPr sz="1200" spc="-90" dirty="0">
                <a:solidFill>
                  <a:srgbClr val="595959"/>
                </a:solidFill>
                <a:latin typeface="Courier New"/>
                <a:cs typeface="Courier New"/>
              </a:rPr>
              <a:t> </a:t>
            </a:r>
            <a:r>
              <a:rPr sz="1200" spc="-5" dirty="0">
                <a:solidFill>
                  <a:srgbClr val="595959"/>
                </a:solidFill>
                <a:latin typeface="Courier New"/>
                <a:cs typeface="Courier New"/>
              </a:rPr>
              <a:t>"127.0.0.1:8500"</a:t>
            </a:r>
            <a:endParaRPr sz="1200">
              <a:latin typeface="Courier New"/>
              <a:cs typeface="Courier New"/>
            </a:endParaRPr>
          </a:p>
          <a:p>
            <a:pPr marL="194945">
              <a:lnSpc>
                <a:spcPct val="100000"/>
              </a:lnSpc>
              <a:spcBef>
                <a:spcPts val="209"/>
              </a:spcBef>
            </a:pPr>
            <a:r>
              <a:rPr sz="1200" spc="-5" dirty="0">
                <a:solidFill>
                  <a:srgbClr val="595959"/>
                </a:solidFill>
                <a:latin typeface="Courier New"/>
                <a:cs typeface="Courier New"/>
              </a:rPr>
              <a:t>path </a:t>
            </a:r>
            <a:r>
              <a:rPr sz="1200" dirty="0">
                <a:solidFill>
                  <a:srgbClr val="595959"/>
                </a:solidFill>
                <a:latin typeface="Courier New"/>
                <a:cs typeface="Courier New"/>
              </a:rPr>
              <a:t>=</a:t>
            </a:r>
            <a:r>
              <a:rPr sz="1200" spc="-100" dirty="0">
                <a:solidFill>
                  <a:srgbClr val="595959"/>
                </a:solidFill>
                <a:latin typeface="Courier New"/>
                <a:cs typeface="Courier New"/>
              </a:rPr>
              <a:t> </a:t>
            </a:r>
            <a:r>
              <a:rPr sz="1200" spc="-5" dirty="0">
                <a:solidFill>
                  <a:srgbClr val="595959"/>
                </a:solidFill>
                <a:latin typeface="Courier New"/>
                <a:cs typeface="Courier New"/>
              </a:rPr>
              <a:t>"vault"</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listener "tcp"</a:t>
            </a:r>
            <a:r>
              <a:rPr sz="1200" spc="-95" dirty="0">
                <a:solidFill>
                  <a:srgbClr val="595959"/>
                </a:solidFill>
                <a:latin typeface="Courier New"/>
                <a:cs typeface="Courier New"/>
              </a:rPr>
              <a:t> </a:t>
            </a:r>
            <a:r>
              <a:rPr sz="1200" dirty="0">
                <a:solidFill>
                  <a:srgbClr val="595959"/>
                </a:solidFill>
                <a:latin typeface="Courier New"/>
                <a:cs typeface="Courier New"/>
              </a:rPr>
              <a:t>{</a:t>
            </a:r>
            <a:endParaRPr sz="1200">
              <a:latin typeface="Courier New"/>
              <a:cs typeface="Courier New"/>
            </a:endParaRPr>
          </a:p>
          <a:p>
            <a:pPr marL="194945">
              <a:lnSpc>
                <a:spcPct val="100000"/>
              </a:lnSpc>
              <a:spcBef>
                <a:spcPts val="209"/>
              </a:spcBef>
            </a:pPr>
            <a:r>
              <a:rPr sz="1200" spc="-5" dirty="0">
                <a:solidFill>
                  <a:srgbClr val="595959"/>
                </a:solidFill>
                <a:latin typeface="Courier New"/>
                <a:cs typeface="Courier New"/>
              </a:rPr>
              <a:t>address </a:t>
            </a:r>
            <a:r>
              <a:rPr sz="1200" dirty="0">
                <a:solidFill>
                  <a:srgbClr val="595959"/>
                </a:solidFill>
                <a:latin typeface="Courier New"/>
                <a:cs typeface="Courier New"/>
              </a:rPr>
              <a:t>=</a:t>
            </a:r>
            <a:r>
              <a:rPr sz="1200" spc="-90" dirty="0">
                <a:solidFill>
                  <a:srgbClr val="595959"/>
                </a:solidFill>
                <a:latin typeface="Courier New"/>
                <a:cs typeface="Courier New"/>
              </a:rPr>
              <a:t> </a:t>
            </a:r>
            <a:r>
              <a:rPr sz="1200" spc="-5" dirty="0">
                <a:solidFill>
                  <a:srgbClr val="595959"/>
                </a:solidFill>
                <a:latin typeface="Courier New"/>
                <a:cs typeface="Courier New"/>
              </a:rPr>
              <a:t>"127.0.0.1:8200"</a:t>
            </a:r>
            <a:endParaRPr sz="1200">
              <a:latin typeface="Courier New"/>
              <a:cs typeface="Courier New"/>
            </a:endParaRPr>
          </a:p>
          <a:p>
            <a:pPr marL="194945">
              <a:lnSpc>
                <a:spcPct val="100000"/>
              </a:lnSpc>
              <a:spcBef>
                <a:spcPts val="209"/>
              </a:spcBef>
            </a:pPr>
            <a:r>
              <a:rPr sz="1200" spc="-5" dirty="0">
                <a:solidFill>
                  <a:srgbClr val="595959"/>
                </a:solidFill>
                <a:latin typeface="Courier New"/>
                <a:cs typeface="Courier New"/>
              </a:rPr>
              <a:t>tls_disable </a:t>
            </a:r>
            <a:r>
              <a:rPr sz="1200" dirty="0">
                <a:solidFill>
                  <a:srgbClr val="595959"/>
                </a:solidFill>
                <a:latin typeface="Courier New"/>
                <a:cs typeface="Courier New"/>
              </a:rPr>
              <a:t>=</a:t>
            </a:r>
            <a:r>
              <a:rPr sz="1200" spc="-25" dirty="0">
                <a:solidFill>
                  <a:srgbClr val="595959"/>
                </a:solidFill>
                <a:latin typeface="Courier New"/>
                <a:cs typeface="Courier New"/>
              </a:rPr>
              <a:t> </a:t>
            </a:r>
            <a:r>
              <a:rPr sz="1200" spc="-5" dirty="0">
                <a:solidFill>
                  <a:srgbClr val="595959"/>
                </a:solidFill>
                <a:latin typeface="Courier New"/>
                <a:cs typeface="Courier New"/>
              </a:rPr>
              <a:t>"1"</a:t>
            </a:r>
            <a:endParaRPr sz="1200">
              <a:latin typeface="Courier New"/>
              <a:cs typeface="Courier New"/>
            </a:endParaRPr>
          </a:p>
          <a:p>
            <a:pPr marL="12700">
              <a:lnSpc>
                <a:spcPct val="100000"/>
              </a:lnSpc>
              <a:spcBef>
                <a:spcPts val="209"/>
              </a:spcBef>
            </a:pPr>
            <a:r>
              <a:rPr sz="1200" dirty="0">
                <a:solidFill>
                  <a:srgbClr val="595959"/>
                </a:solidFill>
                <a:latin typeface="Courier New"/>
                <a:cs typeface="Courier New"/>
              </a:rPr>
              <a:t>}</a:t>
            </a:r>
            <a:endParaRPr sz="1200">
              <a:latin typeface="Courier New"/>
              <a:cs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890135"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Consul </a:t>
            </a:r>
            <a:r>
              <a:rPr sz="2800" dirty="0"/>
              <a:t>-</a:t>
            </a:r>
            <a:r>
              <a:rPr sz="2800" spc="-95" dirty="0"/>
              <a:t> </a:t>
            </a:r>
            <a:r>
              <a:rPr sz="2800" spc="-5" dirty="0"/>
              <a:t>init</a:t>
            </a:r>
            <a:endParaRPr sz="2800"/>
          </a:p>
        </p:txBody>
      </p:sp>
      <p:sp>
        <p:nvSpPr>
          <p:cNvPr id="3" name="object 3"/>
          <p:cNvSpPr txBox="1"/>
          <p:nvPr/>
        </p:nvSpPr>
        <p:spPr>
          <a:xfrm>
            <a:off x="384724" y="1218387"/>
            <a:ext cx="311912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Courier New"/>
                <a:cs typeface="Courier New"/>
              </a:rPr>
              <a:t>$ </a:t>
            </a:r>
            <a:r>
              <a:rPr sz="1400" spc="-5" dirty="0">
                <a:solidFill>
                  <a:srgbClr val="595959"/>
                </a:solidFill>
                <a:latin typeface="Courier New"/>
                <a:cs typeface="Courier New"/>
              </a:rPr>
              <a:t>vault init</a:t>
            </a:r>
            <a:r>
              <a:rPr sz="1400" spc="-95" dirty="0">
                <a:solidFill>
                  <a:srgbClr val="595959"/>
                </a:solidFill>
                <a:latin typeface="Courier New"/>
                <a:cs typeface="Courier New"/>
              </a:rPr>
              <a:t> </a:t>
            </a:r>
            <a:r>
              <a:rPr sz="1400" spc="-5" dirty="0">
                <a:solidFill>
                  <a:srgbClr val="595959"/>
                </a:solidFill>
                <a:latin typeface="Courier New"/>
                <a:cs typeface="Courier New"/>
              </a:rPr>
              <a:t>-tls-skip-verify</a:t>
            </a:r>
            <a:endParaRPr sz="1400">
              <a:latin typeface="Courier New"/>
              <a:cs typeface="Courier New"/>
            </a:endParaRPr>
          </a:p>
        </p:txBody>
      </p:sp>
      <p:graphicFrame>
        <p:nvGraphicFramePr>
          <p:cNvPr id="4" name="object 4"/>
          <p:cNvGraphicFramePr>
            <a:graphicFrameLocks noGrp="1"/>
          </p:cNvGraphicFramePr>
          <p:nvPr/>
        </p:nvGraphicFramePr>
        <p:xfrm>
          <a:off x="365674" y="1756164"/>
          <a:ext cx="6250940" cy="1192009"/>
        </p:xfrm>
        <a:graphic>
          <a:graphicData uri="http://schemas.openxmlformats.org/drawingml/2006/table">
            <a:tbl>
              <a:tblPr firstRow="1" bandRow="1">
                <a:tableStyleId>{2D5ABB26-0587-4C30-8999-92F81FD0307C}</a:tableStyleId>
              </a:tblPr>
              <a:tblGrid>
                <a:gridCol w="725170">
                  <a:extLst>
                    <a:ext uri="{9D8B030D-6E8A-4147-A177-3AD203B41FA5}">
                      <a16:colId xmlns:a16="http://schemas.microsoft.com/office/drawing/2014/main" val="20000"/>
                    </a:ext>
                  </a:extLst>
                </a:gridCol>
                <a:gridCol w="426720">
                  <a:extLst>
                    <a:ext uri="{9D8B030D-6E8A-4147-A177-3AD203B41FA5}">
                      <a16:colId xmlns:a16="http://schemas.microsoft.com/office/drawing/2014/main" val="20001"/>
                    </a:ext>
                  </a:extLst>
                </a:gridCol>
                <a:gridCol w="320040">
                  <a:extLst>
                    <a:ext uri="{9D8B030D-6E8A-4147-A177-3AD203B41FA5}">
                      <a16:colId xmlns:a16="http://schemas.microsoft.com/office/drawing/2014/main" val="20002"/>
                    </a:ext>
                  </a:extLst>
                </a:gridCol>
                <a:gridCol w="4779010">
                  <a:extLst>
                    <a:ext uri="{9D8B030D-6E8A-4147-A177-3AD203B41FA5}">
                      <a16:colId xmlns:a16="http://schemas.microsoft.com/office/drawing/2014/main" val="20003"/>
                    </a:ext>
                  </a:extLst>
                </a:gridCol>
              </a:tblGrid>
              <a:tr h="224531">
                <a:tc>
                  <a:txBody>
                    <a:bodyPr/>
                    <a:lstStyle/>
                    <a:p>
                      <a:pPr marR="14604" algn="ctr">
                        <a:lnSpc>
                          <a:spcPts val="1445"/>
                        </a:lnSpc>
                      </a:pPr>
                      <a:r>
                        <a:rPr sz="1400" spc="-5" dirty="0">
                          <a:solidFill>
                            <a:srgbClr val="595959"/>
                          </a:solidFill>
                          <a:latin typeface="Courier New"/>
                          <a:cs typeface="Courier New"/>
                        </a:rPr>
                        <a:t>Unseal</a:t>
                      </a:r>
                      <a:endParaRPr sz="1400">
                        <a:latin typeface="Courier New"/>
                        <a:cs typeface="Courier New"/>
                      </a:endParaRPr>
                    </a:p>
                  </a:txBody>
                  <a:tcPr marL="0" marR="0" marT="0" marB="0"/>
                </a:tc>
                <a:tc>
                  <a:txBody>
                    <a:bodyPr/>
                    <a:lstStyle/>
                    <a:p>
                      <a:pPr marR="46355" algn="r">
                        <a:lnSpc>
                          <a:spcPts val="1445"/>
                        </a:lnSpc>
                      </a:pPr>
                      <a:r>
                        <a:rPr sz="1400" spc="-5" dirty="0">
                          <a:solidFill>
                            <a:srgbClr val="595959"/>
                          </a:solidFill>
                          <a:latin typeface="Courier New"/>
                          <a:cs typeface="Courier New"/>
                        </a:rPr>
                        <a:t>Key</a:t>
                      </a:r>
                      <a:endParaRPr sz="1400">
                        <a:latin typeface="Courier New"/>
                        <a:cs typeface="Courier New"/>
                      </a:endParaRPr>
                    </a:p>
                  </a:txBody>
                  <a:tcPr marL="0" marR="0" marT="0" marB="0"/>
                </a:tc>
                <a:tc>
                  <a:txBody>
                    <a:bodyPr/>
                    <a:lstStyle/>
                    <a:p>
                      <a:pPr algn="ctr">
                        <a:lnSpc>
                          <a:spcPts val="1445"/>
                        </a:lnSpc>
                      </a:pPr>
                      <a:r>
                        <a:rPr sz="1400" spc="-5" dirty="0">
                          <a:solidFill>
                            <a:srgbClr val="595959"/>
                          </a:solidFill>
                          <a:latin typeface="Courier New"/>
                          <a:cs typeface="Courier New"/>
                        </a:rPr>
                        <a:t>1:</a:t>
                      </a:r>
                      <a:endParaRPr sz="1400">
                        <a:latin typeface="Courier New"/>
                        <a:cs typeface="Courier New"/>
                      </a:endParaRPr>
                    </a:p>
                  </a:txBody>
                  <a:tcPr marL="0" marR="0" marT="0" marB="0"/>
                </a:tc>
                <a:tc>
                  <a:txBody>
                    <a:bodyPr/>
                    <a:lstStyle/>
                    <a:p>
                      <a:pPr marR="24130" algn="r">
                        <a:lnSpc>
                          <a:spcPts val="1445"/>
                        </a:lnSpc>
                      </a:pPr>
                      <a:r>
                        <a:rPr sz="1400" spc="-5" dirty="0">
                          <a:solidFill>
                            <a:srgbClr val="595959"/>
                          </a:solidFill>
                          <a:latin typeface="Courier New"/>
                          <a:cs typeface="Courier New"/>
                        </a:rPr>
                        <a:t>sahg1Y48nQ4fAzfzCM6UN8d9RTB+uqJiu0/HsQxr+CDF</a:t>
                      </a:r>
                      <a:endParaRPr sz="1400">
                        <a:latin typeface="Courier New"/>
                        <a:cs typeface="Courier New"/>
                      </a:endParaRPr>
                    </a:p>
                  </a:txBody>
                  <a:tcPr marL="0" marR="0" marT="0" marB="0"/>
                </a:tc>
                <a:extLst>
                  <a:ext uri="{0D108BD9-81ED-4DB2-BD59-A6C34878D82A}">
                    <a16:rowId xmlns:a16="http://schemas.microsoft.com/office/drawing/2014/main" val="10000"/>
                  </a:ext>
                </a:extLst>
              </a:tr>
              <a:tr h="247649">
                <a:tc>
                  <a:txBody>
                    <a:bodyPr/>
                    <a:lstStyle/>
                    <a:p>
                      <a:pPr marR="14604" algn="ctr">
                        <a:lnSpc>
                          <a:spcPts val="1630"/>
                        </a:lnSpc>
                      </a:pPr>
                      <a:r>
                        <a:rPr sz="1400" spc="-5" dirty="0">
                          <a:solidFill>
                            <a:srgbClr val="595959"/>
                          </a:solidFill>
                          <a:latin typeface="Courier New"/>
                          <a:cs typeface="Courier New"/>
                        </a:rPr>
                        <a:t>Unseal</a:t>
                      </a:r>
                      <a:endParaRPr sz="1400">
                        <a:latin typeface="Courier New"/>
                        <a:cs typeface="Courier New"/>
                      </a:endParaRPr>
                    </a:p>
                  </a:txBody>
                  <a:tcPr marL="0" marR="0" marT="0" marB="0"/>
                </a:tc>
                <a:tc>
                  <a:txBody>
                    <a:bodyPr/>
                    <a:lstStyle/>
                    <a:p>
                      <a:pPr marR="46355" algn="r">
                        <a:lnSpc>
                          <a:spcPts val="1630"/>
                        </a:lnSpc>
                      </a:pPr>
                      <a:r>
                        <a:rPr sz="1400" spc="-5" dirty="0">
                          <a:solidFill>
                            <a:srgbClr val="595959"/>
                          </a:solidFill>
                          <a:latin typeface="Courier New"/>
                          <a:cs typeface="Courier New"/>
                        </a:rPr>
                        <a:t>Key</a:t>
                      </a:r>
                      <a:endParaRPr sz="1400">
                        <a:latin typeface="Courier New"/>
                        <a:cs typeface="Courier New"/>
                      </a:endParaRPr>
                    </a:p>
                  </a:txBody>
                  <a:tcPr marL="0" marR="0" marT="0" marB="0"/>
                </a:tc>
                <a:tc>
                  <a:txBody>
                    <a:bodyPr/>
                    <a:lstStyle/>
                    <a:p>
                      <a:pPr algn="ctr">
                        <a:lnSpc>
                          <a:spcPts val="1630"/>
                        </a:lnSpc>
                      </a:pPr>
                      <a:r>
                        <a:rPr sz="1400" spc="-5" dirty="0">
                          <a:solidFill>
                            <a:srgbClr val="595959"/>
                          </a:solidFill>
                          <a:latin typeface="Courier New"/>
                          <a:cs typeface="Courier New"/>
                        </a:rPr>
                        <a:t>2:</a:t>
                      </a:r>
                      <a:endParaRPr sz="1400">
                        <a:latin typeface="Courier New"/>
                        <a:cs typeface="Courier New"/>
                      </a:endParaRPr>
                    </a:p>
                  </a:txBody>
                  <a:tcPr marL="0" marR="0" marT="0" marB="0"/>
                </a:tc>
                <a:tc>
                  <a:txBody>
                    <a:bodyPr/>
                    <a:lstStyle/>
                    <a:p>
                      <a:pPr marR="24130" algn="r">
                        <a:lnSpc>
                          <a:spcPts val="1630"/>
                        </a:lnSpc>
                      </a:pPr>
                      <a:r>
                        <a:rPr sz="1400" spc="-5" dirty="0">
                          <a:solidFill>
                            <a:srgbClr val="595959"/>
                          </a:solidFill>
                          <a:latin typeface="Courier New"/>
                          <a:cs typeface="Courier New"/>
                        </a:rPr>
                        <a:t>tGk1p191YACXyhJ/SHjRjnGYw1zMLGapAuJ40zMX4qT7</a:t>
                      </a:r>
                      <a:endParaRPr sz="1400">
                        <a:latin typeface="Courier New"/>
                        <a:cs typeface="Courier New"/>
                      </a:endParaRPr>
                    </a:p>
                  </a:txBody>
                  <a:tcPr marL="0" marR="0" marT="0" marB="0"/>
                </a:tc>
                <a:extLst>
                  <a:ext uri="{0D108BD9-81ED-4DB2-BD59-A6C34878D82A}">
                    <a16:rowId xmlns:a16="http://schemas.microsoft.com/office/drawing/2014/main" val="10001"/>
                  </a:ext>
                </a:extLst>
              </a:tr>
              <a:tr h="247649">
                <a:tc>
                  <a:txBody>
                    <a:bodyPr/>
                    <a:lstStyle/>
                    <a:p>
                      <a:pPr marR="14604" algn="ctr">
                        <a:lnSpc>
                          <a:spcPts val="1630"/>
                        </a:lnSpc>
                      </a:pPr>
                      <a:r>
                        <a:rPr sz="1400" spc="-5" dirty="0">
                          <a:solidFill>
                            <a:srgbClr val="595959"/>
                          </a:solidFill>
                          <a:latin typeface="Courier New"/>
                          <a:cs typeface="Courier New"/>
                        </a:rPr>
                        <a:t>Unseal</a:t>
                      </a:r>
                      <a:endParaRPr sz="1400">
                        <a:latin typeface="Courier New"/>
                        <a:cs typeface="Courier New"/>
                      </a:endParaRPr>
                    </a:p>
                  </a:txBody>
                  <a:tcPr marL="0" marR="0" marT="0" marB="0"/>
                </a:tc>
                <a:tc>
                  <a:txBody>
                    <a:bodyPr/>
                    <a:lstStyle/>
                    <a:p>
                      <a:pPr marR="46355" algn="r">
                        <a:lnSpc>
                          <a:spcPts val="1630"/>
                        </a:lnSpc>
                      </a:pPr>
                      <a:r>
                        <a:rPr sz="1400" spc="-5" dirty="0">
                          <a:solidFill>
                            <a:srgbClr val="595959"/>
                          </a:solidFill>
                          <a:latin typeface="Courier New"/>
                          <a:cs typeface="Courier New"/>
                        </a:rPr>
                        <a:t>Key</a:t>
                      </a:r>
                      <a:endParaRPr sz="1400">
                        <a:latin typeface="Courier New"/>
                        <a:cs typeface="Courier New"/>
                      </a:endParaRPr>
                    </a:p>
                  </a:txBody>
                  <a:tcPr marL="0" marR="0" marT="0" marB="0"/>
                </a:tc>
                <a:tc>
                  <a:txBody>
                    <a:bodyPr/>
                    <a:lstStyle/>
                    <a:p>
                      <a:pPr algn="ctr">
                        <a:lnSpc>
                          <a:spcPts val="1630"/>
                        </a:lnSpc>
                      </a:pPr>
                      <a:r>
                        <a:rPr sz="1400" spc="-5" dirty="0">
                          <a:solidFill>
                            <a:srgbClr val="595959"/>
                          </a:solidFill>
                          <a:latin typeface="Courier New"/>
                          <a:cs typeface="Courier New"/>
                        </a:rPr>
                        <a:t>3:</a:t>
                      </a:r>
                      <a:endParaRPr sz="1400">
                        <a:latin typeface="Courier New"/>
                        <a:cs typeface="Courier New"/>
                      </a:endParaRPr>
                    </a:p>
                  </a:txBody>
                  <a:tcPr marL="0" marR="0" marT="0" marB="0"/>
                </a:tc>
                <a:tc>
                  <a:txBody>
                    <a:bodyPr/>
                    <a:lstStyle/>
                    <a:p>
                      <a:pPr marR="24130" algn="r">
                        <a:lnSpc>
                          <a:spcPts val="1630"/>
                        </a:lnSpc>
                      </a:pPr>
                      <a:r>
                        <a:rPr sz="1400" spc="-5" dirty="0">
                          <a:solidFill>
                            <a:srgbClr val="595959"/>
                          </a:solidFill>
                          <a:latin typeface="Courier New"/>
                          <a:cs typeface="Courier New"/>
                        </a:rPr>
                        <a:t>J/ZgUCosSnr2VRP803aBX+UMRK6lfQU2gmZ98yIFbxOu</a:t>
                      </a:r>
                      <a:endParaRPr sz="1400">
                        <a:latin typeface="Courier New"/>
                        <a:cs typeface="Courier New"/>
                      </a:endParaRPr>
                    </a:p>
                  </a:txBody>
                  <a:tcPr marL="0" marR="0" marT="0" marB="0"/>
                </a:tc>
                <a:extLst>
                  <a:ext uri="{0D108BD9-81ED-4DB2-BD59-A6C34878D82A}">
                    <a16:rowId xmlns:a16="http://schemas.microsoft.com/office/drawing/2014/main" val="10002"/>
                  </a:ext>
                </a:extLst>
              </a:tr>
              <a:tr h="247649">
                <a:tc>
                  <a:txBody>
                    <a:bodyPr/>
                    <a:lstStyle/>
                    <a:p>
                      <a:pPr marR="14604" algn="ctr">
                        <a:lnSpc>
                          <a:spcPts val="1630"/>
                        </a:lnSpc>
                      </a:pPr>
                      <a:r>
                        <a:rPr sz="1400" spc="-5" dirty="0">
                          <a:solidFill>
                            <a:srgbClr val="595959"/>
                          </a:solidFill>
                          <a:latin typeface="Courier New"/>
                          <a:cs typeface="Courier New"/>
                        </a:rPr>
                        <a:t>Unseal</a:t>
                      </a:r>
                      <a:endParaRPr sz="1400">
                        <a:latin typeface="Courier New"/>
                        <a:cs typeface="Courier New"/>
                      </a:endParaRPr>
                    </a:p>
                  </a:txBody>
                  <a:tcPr marL="0" marR="0" marT="0" marB="0"/>
                </a:tc>
                <a:tc>
                  <a:txBody>
                    <a:bodyPr/>
                    <a:lstStyle/>
                    <a:p>
                      <a:pPr marR="46355" algn="r">
                        <a:lnSpc>
                          <a:spcPts val="1630"/>
                        </a:lnSpc>
                      </a:pPr>
                      <a:r>
                        <a:rPr sz="1400" spc="-5" dirty="0">
                          <a:solidFill>
                            <a:srgbClr val="595959"/>
                          </a:solidFill>
                          <a:latin typeface="Courier New"/>
                          <a:cs typeface="Courier New"/>
                        </a:rPr>
                        <a:t>Key</a:t>
                      </a:r>
                      <a:endParaRPr sz="1400">
                        <a:latin typeface="Courier New"/>
                        <a:cs typeface="Courier New"/>
                      </a:endParaRPr>
                    </a:p>
                  </a:txBody>
                  <a:tcPr marL="0" marR="0" marT="0" marB="0"/>
                </a:tc>
                <a:tc>
                  <a:txBody>
                    <a:bodyPr/>
                    <a:lstStyle/>
                    <a:p>
                      <a:pPr algn="ctr">
                        <a:lnSpc>
                          <a:spcPts val="1630"/>
                        </a:lnSpc>
                      </a:pPr>
                      <a:r>
                        <a:rPr sz="1400" spc="-5" dirty="0">
                          <a:solidFill>
                            <a:srgbClr val="595959"/>
                          </a:solidFill>
                          <a:latin typeface="Courier New"/>
                          <a:cs typeface="Courier New"/>
                        </a:rPr>
                        <a:t>4:</a:t>
                      </a:r>
                      <a:endParaRPr sz="1400">
                        <a:latin typeface="Courier New"/>
                        <a:cs typeface="Courier New"/>
                      </a:endParaRPr>
                    </a:p>
                  </a:txBody>
                  <a:tcPr marL="0" marR="0" marT="0" marB="0"/>
                </a:tc>
                <a:tc>
                  <a:txBody>
                    <a:bodyPr/>
                    <a:lstStyle/>
                    <a:p>
                      <a:pPr marR="24130" algn="r">
                        <a:lnSpc>
                          <a:spcPts val="1630"/>
                        </a:lnSpc>
                      </a:pPr>
                      <a:r>
                        <a:rPr sz="1400" spc="-5" dirty="0">
                          <a:solidFill>
                            <a:srgbClr val="595959"/>
                          </a:solidFill>
                          <a:latin typeface="Courier New"/>
                          <a:cs typeface="Courier New"/>
                        </a:rPr>
                        <a:t>y6j8nwL/VHNwOgL80HFf89ztPEB06POetitLf6ndrL59</a:t>
                      </a:r>
                      <a:endParaRPr sz="1400">
                        <a:latin typeface="Courier New"/>
                        <a:cs typeface="Courier New"/>
                      </a:endParaRPr>
                    </a:p>
                  </a:txBody>
                  <a:tcPr marL="0" marR="0" marT="0" marB="0"/>
                </a:tc>
                <a:extLst>
                  <a:ext uri="{0D108BD9-81ED-4DB2-BD59-A6C34878D82A}">
                    <a16:rowId xmlns:a16="http://schemas.microsoft.com/office/drawing/2014/main" val="10003"/>
                  </a:ext>
                </a:extLst>
              </a:tr>
              <a:tr h="224531">
                <a:tc>
                  <a:txBody>
                    <a:bodyPr/>
                    <a:lstStyle/>
                    <a:p>
                      <a:pPr marR="14604" algn="ctr">
                        <a:lnSpc>
                          <a:spcPts val="1630"/>
                        </a:lnSpc>
                      </a:pPr>
                      <a:r>
                        <a:rPr sz="1400" spc="-5" dirty="0">
                          <a:solidFill>
                            <a:srgbClr val="595959"/>
                          </a:solidFill>
                          <a:latin typeface="Courier New"/>
                          <a:cs typeface="Courier New"/>
                        </a:rPr>
                        <a:t>Unseal</a:t>
                      </a:r>
                      <a:endParaRPr sz="1400">
                        <a:latin typeface="Courier New"/>
                        <a:cs typeface="Courier New"/>
                      </a:endParaRPr>
                    </a:p>
                  </a:txBody>
                  <a:tcPr marL="0" marR="0" marT="0" marB="0"/>
                </a:tc>
                <a:tc>
                  <a:txBody>
                    <a:bodyPr/>
                    <a:lstStyle/>
                    <a:p>
                      <a:pPr marR="46355" algn="r">
                        <a:lnSpc>
                          <a:spcPts val="1630"/>
                        </a:lnSpc>
                      </a:pPr>
                      <a:r>
                        <a:rPr sz="1400" spc="-5" dirty="0">
                          <a:solidFill>
                            <a:srgbClr val="595959"/>
                          </a:solidFill>
                          <a:latin typeface="Courier New"/>
                          <a:cs typeface="Courier New"/>
                        </a:rPr>
                        <a:t>Key</a:t>
                      </a:r>
                      <a:endParaRPr sz="1400">
                        <a:latin typeface="Courier New"/>
                        <a:cs typeface="Courier New"/>
                      </a:endParaRPr>
                    </a:p>
                  </a:txBody>
                  <a:tcPr marL="0" marR="0" marT="0" marB="0"/>
                </a:tc>
                <a:tc>
                  <a:txBody>
                    <a:bodyPr/>
                    <a:lstStyle/>
                    <a:p>
                      <a:pPr algn="ctr">
                        <a:lnSpc>
                          <a:spcPts val="1630"/>
                        </a:lnSpc>
                      </a:pPr>
                      <a:r>
                        <a:rPr sz="1400" spc="-5" dirty="0">
                          <a:solidFill>
                            <a:srgbClr val="595959"/>
                          </a:solidFill>
                          <a:latin typeface="Courier New"/>
                          <a:cs typeface="Courier New"/>
                        </a:rPr>
                        <a:t>5:</a:t>
                      </a:r>
                      <a:endParaRPr sz="1400">
                        <a:latin typeface="Courier New"/>
                        <a:cs typeface="Courier New"/>
                      </a:endParaRPr>
                    </a:p>
                  </a:txBody>
                  <a:tcPr marL="0" marR="0" marT="0" marB="0"/>
                </a:tc>
                <a:tc>
                  <a:txBody>
                    <a:bodyPr/>
                    <a:lstStyle/>
                    <a:p>
                      <a:pPr marR="24130" algn="r">
                        <a:lnSpc>
                          <a:spcPts val="1630"/>
                        </a:lnSpc>
                      </a:pPr>
                      <a:r>
                        <a:rPr sz="1400" spc="-5" dirty="0">
                          <a:solidFill>
                            <a:srgbClr val="595959"/>
                          </a:solidFill>
                          <a:latin typeface="Courier New"/>
                          <a:cs typeface="Courier New"/>
                        </a:rPr>
                        <a:t>7TiRQ/F4An6wMrjX6k1Qe8VGUwyYpTawcXHdMkNg7aNH</a:t>
                      </a:r>
                      <a:endParaRPr sz="1400">
                        <a:latin typeface="Courier New"/>
                        <a:cs typeface="Courier New"/>
                      </a:endParaRPr>
                    </a:p>
                  </a:txBody>
                  <a:tcPr marL="0" marR="0" marT="0" marB="0"/>
                </a:tc>
                <a:extLst>
                  <a:ext uri="{0D108BD9-81ED-4DB2-BD59-A6C34878D82A}">
                    <a16:rowId xmlns:a16="http://schemas.microsoft.com/office/drawing/2014/main" val="10004"/>
                  </a:ext>
                </a:extLst>
              </a:tr>
            </a:tbl>
          </a:graphicData>
        </a:graphic>
      </p:graphicFrame>
      <p:sp>
        <p:nvSpPr>
          <p:cNvPr id="5" name="object 5"/>
          <p:cNvSpPr txBox="1"/>
          <p:nvPr/>
        </p:nvSpPr>
        <p:spPr>
          <a:xfrm>
            <a:off x="384724" y="3199583"/>
            <a:ext cx="493268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Courier New"/>
                <a:cs typeface="Courier New"/>
              </a:rPr>
              <a:t>Initial Root Token:</a:t>
            </a:r>
            <a:r>
              <a:rPr sz="1400" spc="-85" dirty="0">
                <a:solidFill>
                  <a:srgbClr val="595959"/>
                </a:solidFill>
                <a:latin typeface="Courier New"/>
                <a:cs typeface="Courier New"/>
              </a:rPr>
              <a:t> </a:t>
            </a:r>
            <a:r>
              <a:rPr sz="1400" spc="-5" dirty="0">
                <a:solidFill>
                  <a:srgbClr val="595959"/>
                </a:solidFill>
                <a:latin typeface="Courier New"/>
                <a:cs typeface="Courier New"/>
              </a:rPr>
              <a:t>s.7DGCNrZsF2gbIK9BMRLWymZp</a:t>
            </a:r>
            <a:endParaRPr sz="140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628900" cy="452120"/>
          </a:xfrm>
          <a:prstGeom prst="rect">
            <a:avLst/>
          </a:prstGeom>
        </p:spPr>
        <p:txBody>
          <a:bodyPr vert="horz" wrap="square" lIns="0" tIns="12700" rIns="0" bIns="0" rtlCol="0">
            <a:spAutoFit/>
          </a:bodyPr>
          <a:lstStyle/>
          <a:p>
            <a:pPr marL="12700">
              <a:lnSpc>
                <a:spcPct val="100000"/>
              </a:lnSpc>
              <a:spcBef>
                <a:spcPts val="100"/>
              </a:spcBef>
            </a:pPr>
            <a:r>
              <a:rPr sz="2800" spc="-5" dirty="0"/>
              <a:t>ElasticBeanstalk</a:t>
            </a:r>
            <a:endParaRPr sz="2800"/>
          </a:p>
        </p:txBody>
      </p:sp>
      <p:sp>
        <p:nvSpPr>
          <p:cNvPr id="3" name="object 3"/>
          <p:cNvSpPr txBox="1"/>
          <p:nvPr/>
        </p:nvSpPr>
        <p:spPr>
          <a:xfrm>
            <a:off x="505992" y="1184098"/>
            <a:ext cx="3144520" cy="15113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PaaS</a:t>
            </a:r>
            <a:r>
              <a:rPr sz="1400" spc="-10" dirty="0">
                <a:solidFill>
                  <a:srgbClr val="595959"/>
                </a:solidFill>
                <a:latin typeface="Arial"/>
                <a:cs typeface="Arial"/>
              </a:rPr>
              <a:t> </a:t>
            </a:r>
            <a:r>
              <a:rPr sz="1400" dirty="0">
                <a:solidFill>
                  <a:srgbClr val="595959"/>
                </a:solidFill>
                <a:latin typeface="Arial"/>
                <a:cs typeface="Arial"/>
              </a:rPr>
              <a:t>solution</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Pre-configured</a:t>
            </a:r>
            <a:r>
              <a:rPr sz="1400" spc="-15" dirty="0">
                <a:solidFill>
                  <a:srgbClr val="595959"/>
                </a:solidFill>
                <a:latin typeface="Arial"/>
                <a:cs typeface="Arial"/>
              </a:rPr>
              <a:t> </a:t>
            </a:r>
            <a:r>
              <a:rPr sz="1400" spc="-5" dirty="0">
                <a:solidFill>
                  <a:srgbClr val="595959"/>
                </a:solidFill>
                <a:latin typeface="Arial"/>
                <a:cs typeface="Arial"/>
              </a:rPr>
              <a:t>environments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Docker</a:t>
            </a:r>
            <a:r>
              <a:rPr sz="1400" spc="-10" dirty="0">
                <a:solidFill>
                  <a:srgbClr val="595959"/>
                </a:solidFill>
                <a:latin typeface="Arial"/>
                <a:cs typeface="Arial"/>
              </a:rPr>
              <a:t> </a:t>
            </a:r>
            <a:r>
              <a:rPr sz="1400" spc="-5" dirty="0">
                <a:solidFill>
                  <a:srgbClr val="595959"/>
                </a:solidFill>
                <a:latin typeface="Arial"/>
                <a:cs typeface="Arial"/>
              </a:rPr>
              <a:t>possible</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docker-compose not, but there’s an  alternative</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CloudFormation in the</a:t>
            </a:r>
            <a:r>
              <a:rPr sz="1400" spc="-35" dirty="0">
                <a:solidFill>
                  <a:srgbClr val="595959"/>
                </a:solidFill>
                <a:latin typeface="Arial"/>
                <a:cs typeface="Arial"/>
              </a:rPr>
              <a:t> </a:t>
            </a:r>
            <a:r>
              <a:rPr sz="1400" spc="-5" dirty="0">
                <a:solidFill>
                  <a:srgbClr val="595959"/>
                </a:solidFill>
                <a:latin typeface="Arial"/>
                <a:cs typeface="Arial"/>
              </a:rPr>
              <a:t>backend</a:t>
            </a:r>
            <a:endParaRPr sz="14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483225"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Consul </a:t>
            </a:r>
            <a:r>
              <a:rPr sz="2800" dirty="0"/>
              <a:t>-</a:t>
            </a:r>
            <a:r>
              <a:rPr sz="2800" spc="-95" dirty="0"/>
              <a:t> </a:t>
            </a:r>
            <a:r>
              <a:rPr sz="2800" spc="-5" dirty="0"/>
              <a:t>unseal</a:t>
            </a:r>
            <a:endParaRPr sz="2800"/>
          </a:p>
        </p:txBody>
      </p:sp>
      <p:sp>
        <p:nvSpPr>
          <p:cNvPr id="3" name="object 3"/>
          <p:cNvSpPr txBox="1"/>
          <p:nvPr/>
        </p:nvSpPr>
        <p:spPr>
          <a:xfrm>
            <a:off x="384724" y="1218387"/>
            <a:ext cx="5572760" cy="68643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Courier New"/>
                <a:cs typeface="Courier New"/>
              </a:rPr>
              <a:t># </a:t>
            </a:r>
            <a:r>
              <a:rPr sz="1400" spc="-5" dirty="0">
                <a:solidFill>
                  <a:srgbClr val="595959"/>
                </a:solidFill>
                <a:latin typeface="Courier New"/>
                <a:cs typeface="Courier New"/>
              </a:rPr>
              <a:t>vault operator unseal</a:t>
            </a:r>
            <a:r>
              <a:rPr sz="1400" spc="-35" dirty="0">
                <a:solidFill>
                  <a:srgbClr val="595959"/>
                </a:solidFill>
                <a:latin typeface="Courier New"/>
                <a:cs typeface="Courier New"/>
              </a:rPr>
              <a:t> </a:t>
            </a:r>
            <a:r>
              <a:rPr sz="1400" spc="-5" dirty="0">
                <a:solidFill>
                  <a:srgbClr val="595959"/>
                </a:solidFill>
                <a:latin typeface="Courier New"/>
                <a:cs typeface="Courier New"/>
              </a:rPr>
              <a:t>-tls-skip-verify</a:t>
            </a:r>
            <a:endParaRPr sz="1400">
              <a:latin typeface="Courier New"/>
              <a:cs typeface="Courier New"/>
            </a:endParaRPr>
          </a:p>
          <a:p>
            <a:pPr>
              <a:lnSpc>
                <a:spcPct val="100000"/>
              </a:lnSpc>
              <a:spcBef>
                <a:spcPts val="30"/>
              </a:spcBef>
            </a:pPr>
            <a:endParaRPr sz="1600">
              <a:latin typeface="Courier New"/>
              <a:cs typeface="Courier New"/>
            </a:endParaRPr>
          </a:p>
          <a:p>
            <a:pPr marL="12700">
              <a:lnSpc>
                <a:spcPct val="100000"/>
              </a:lnSpc>
              <a:tabLst>
                <a:tab pos="5026025" algn="l"/>
              </a:tabLst>
            </a:pPr>
            <a:r>
              <a:rPr sz="1400" spc="-5" dirty="0">
                <a:solidFill>
                  <a:srgbClr val="595959"/>
                </a:solidFill>
                <a:latin typeface="Courier New"/>
                <a:cs typeface="Courier New"/>
              </a:rPr>
              <a:t>Unsea</a:t>
            </a:r>
            <a:r>
              <a:rPr sz="1400" dirty="0">
                <a:solidFill>
                  <a:srgbClr val="595959"/>
                </a:solidFill>
                <a:latin typeface="Courier New"/>
                <a:cs typeface="Courier New"/>
              </a:rPr>
              <a:t>l</a:t>
            </a:r>
            <a:r>
              <a:rPr sz="1400" spc="-5" dirty="0">
                <a:solidFill>
                  <a:srgbClr val="595959"/>
                </a:solidFill>
                <a:latin typeface="Courier New"/>
                <a:cs typeface="Courier New"/>
              </a:rPr>
              <a:t> Ke</a:t>
            </a:r>
            <a:r>
              <a:rPr sz="1400" dirty="0">
                <a:solidFill>
                  <a:srgbClr val="595959"/>
                </a:solidFill>
                <a:latin typeface="Courier New"/>
                <a:cs typeface="Courier New"/>
              </a:rPr>
              <a:t>y</a:t>
            </a:r>
            <a:r>
              <a:rPr sz="1400" spc="-5" dirty="0">
                <a:solidFill>
                  <a:srgbClr val="595959"/>
                </a:solidFill>
                <a:latin typeface="Courier New"/>
                <a:cs typeface="Courier New"/>
              </a:rPr>
              <a:t> (wil</a:t>
            </a:r>
            <a:r>
              <a:rPr sz="1400" dirty="0">
                <a:solidFill>
                  <a:srgbClr val="595959"/>
                </a:solidFill>
                <a:latin typeface="Courier New"/>
                <a:cs typeface="Courier New"/>
              </a:rPr>
              <a:t>l</a:t>
            </a:r>
            <a:r>
              <a:rPr sz="1400" spc="-5" dirty="0">
                <a:solidFill>
                  <a:srgbClr val="595959"/>
                </a:solidFill>
                <a:latin typeface="Courier New"/>
                <a:cs typeface="Courier New"/>
              </a:rPr>
              <a:t> b</a:t>
            </a:r>
            <a:r>
              <a:rPr sz="1400" dirty="0">
                <a:solidFill>
                  <a:srgbClr val="595959"/>
                </a:solidFill>
                <a:latin typeface="Courier New"/>
                <a:cs typeface="Courier New"/>
              </a:rPr>
              <a:t>e</a:t>
            </a:r>
            <a:r>
              <a:rPr sz="1400" spc="-5" dirty="0">
                <a:solidFill>
                  <a:srgbClr val="595959"/>
                </a:solidFill>
                <a:latin typeface="Courier New"/>
                <a:cs typeface="Courier New"/>
              </a:rPr>
              <a:t> hidden):Ke</a:t>
            </a:r>
            <a:r>
              <a:rPr sz="1400" dirty="0">
                <a:solidFill>
                  <a:srgbClr val="595959"/>
                </a:solidFill>
                <a:latin typeface="Courier New"/>
                <a:cs typeface="Courier New"/>
              </a:rPr>
              <a:t>y	</a:t>
            </a:r>
            <a:r>
              <a:rPr sz="1400" spc="-5" dirty="0">
                <a:solidFill>
                  <a:srgbClr val="595959"/>
                </a:solidFill>
                <a:latin typeface="Courier New"/>
                <a:cs typeface="Courier New"/>
              </a:rPr>
              <a:t>Value</a:t>
            </a:r>
            <a:endParaRPr sz="1400">
              <a:latin typeface="Courier New"/>
              <a:cs typeface="Courier New"/>
            </a:endParaRPr>
          </a:p>
        </p:txBody>
      </p:sp>
      <p:sp>
        <p:nvSpPr>
          <p:cNvPr id="4" name="object 4"/>
          <p:cNvSpPr/>
          <p:nvPr/>
        </p:nvSpPr>
        <p:spPr>
          <a:xfrm>
            <a:off x="397424" y="2053982"/>
            <a:ext cx="320040" cy="0"/>
          </a:xfrm>
          <a:custGeom>
            <a:avLst/>
            <a:gdLst/>
            <a:ahLst/>
            <a:cxnLst/>
            <a:rect l="l" t="t" r="r" b="b"/>
            <a:pathLst>
              <a:path w="320040">
                <a:moveTo>
                  <a:pt x="0" y="0"/>
                </a:moveTo>
                <a:lnTo>
                  <a:pt x="319987" y="0"/>
                </a:lnTo>
              </a:path>
            </a:pathLst>
          </a:custGeom>
          <a:ln w="10490">
            <a:solidFill>
              <a:srgbClr val="585858"/>
            </a:solidFill>
            <a:prstDash val="dash"/>
          </a:ln>
        </p:spPr>
        <p:txBody>
          <a:bodyPr wrap="square" lIns="0" tIns="0" rIns="0" bIns="0" rtlCol="0"/>
          <a:lstStyle/>
          <a:p>
            <a:endParaRPr/>
          </a:p>
        </p:txBody>
      </p:sp>
      <p:sp>
        <p:nvSpPr>
          <p:cNvPr id="5" name="object 5"/>
          <p:cNvSpPr/>
          <p:nvPr/>
        </p:nvSpPr>
        <p:spPr>
          <a:xfrm>
            <a:off x="2424291" y="2053982"/>
            <a:ext cx="533400" cy="0"/>
          </a:xfrm>
          <a:custGeom>
            <a:avLst/>
            <a:gdLst/>
            <a:ahLst/>
            <a:cxnLst/>
            <a:rect l="l" t="t" r="r" b="b"/>
            <a:pathLst>
              <a:path w="533400">
                <a:moveTo>
                  <a:pt x="0" y="0"/>
                </a:moveTo>
                <a:lnTo>
                  <a:pt x="533399" y="0"/>
                </a:lnTo>
              </a:path>
            </a:pathLst>
          </a:custGeom>
          <a:ln w="10490">
            <a:solidFill>
              <a:srgbClr val="585858"/>
            </a:solidFill>
            <a:prstDash val="dash"/>
          </a:ln>
        </p:spPr>
        <p:txBody>
          <a:bodyPr wrap="square" lIns="0" tIns="0" rIns="0" bIns="0" rtlCol="0"/>
          <a:lstStyle/>
          <a:p>
            <a:endParaRPr/>
          </a:p>
        </p:txBody>
      </p:sp>
      <p:sp>
        <p:nvSpPr>
          <p:cNvPr id="6" name="object 6"/>
          <p:cNvSpPr txBox="1"/>
          <p:nvPr/>
        </p:nvSpPr>
        <p:spPr>
          <a:xfrm>
            <a:off x="384724" y="2127071"/>
            <a:ext cx="1625600" cy="2254250"/>
          </a:xfrm>
          <a:prstGeom prst="rect">
            <a:avLst/>
          </a:prstGeom>
        </p:spPr>
        <p:txBody>
          <a:bodyPr vert="horz" wrap="square" lIns="0" tIns="12700" rIns="0" bIns="0" rtlCol="0">
            <a:spAutoFit/>
          </a:bodyPr>
          <a:lstStyle/>
          <a:p>
            <a:pPr marL="12700" marR="431165">
              <a:lnSpc>
                <a:spcPct val="116100"/>
              </a:lnSpc>
              <a:spcBef>
                <a:spcPts val="100"/>
              </a:spcBef>
            </a:pPr>
            <a:r>
              <a:rPr sz="1400" spc="-5" dirty="0">
                <a:solidFill>
                  <a:srgbClr val="595959"/>
                </a:solidFill>
                <a:latin typeface="Courier New"/>
                <a:cs typeface="Courier New"/>
              </a:rPr>
              <a:t>Seal Type  Initialized  Sealed</a:t>
            </a:r>
            <a:endParaRPr sz="1400">
              <a:latin typeface="Courier New"/>
              <a:cs typeface="Courier New"/>
            </a:endParaRPr>
          </a:p>
          <a:p>
            <a:pPr marL="12700" marR="5080">
              <a:lnSpc>
                <a:spcPct val="116100"/>
              </a:lnSpc>
            </a:pPr>
            <a:r>
              <a:rPr sz="1400" spc="-5" dirty="0">
                <a:solidFill>
                  <a:srgbClr val="595959"/>
                </a:solidFill>
                <a:latin typeface="Courier New"/>
                <a:cs typeface="Courier New"/>
              </a:rPr>
              <a:t>Total Shares  Threshold  Unseal</a:t>
            </a:r>
            <a:r>
              <a:rPr sz="1400" spc="-95" dirty="0">
                <a:solidFill>
                  <a:srgbClr val="595959"/>
                </a:solidFill>
                <a:latin typeface="Courier New"/>
                <a:cs typeface="Courier New"/>
              </a:rPr>
              <a:t> </a:t>
            </a:r>
            <a:r>
              <a:rPr sz="1400" spc="-5" dirty="0">
                <a:solidFill>
                  <a:srgbClr val="595959"/>
                </a:solidFill>
                <a:latin typeface="Courier New"/>
                <a:cs typeface="Courier New"/>
              </a:rPr>
              <a:t>Progress  Unseal Nonce  Version</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HA</a:t>
            </a:r>
            <a:r>
              <a:rPr sz="1400" spc="-25" dirty="0">
                <a:solidFill>
                  <a:srgbClr val="595959"/>
                </a:solidFill>
                <a:latin typeface="Courier New"/>
                <a:cs typeface="Courier New"/>
              </a:rPr>
              <a:t> </a:t>
            </a:r>
            <a:r>
              <a:rPr sz="1400" spc="-5" dirty="0">
                <a:solidFill>
                  <a:srgbClr val="595959"/>
                </a:solidFill>
                <a:latin typeface="Courier New"/>
                <a:cs typeface="Courier New"/>
              </a:rPr>
              <a:t>Enabled</a:t>
            </a:r>
            <a:endParaRPr sz="1400">
              <a:latin typeface="Courier New"/>
              <a:cs typeface="Courier New"/>
            </a:endParaRPr>
          </a:p>
        </p:txBody>
      </p:sp>
      <p:sp>
        <p:nvSpPr>
          <p:cNvPr id="7" name="object 7"/>
          <p:cNvSpPr txBox="1"/>
          <p:nvPr/>
        </p:nvSpPr>
        <p:spPr>
          <a:xfrm>
            <a:off x="2411452" y="2127071"/>
            <a:ext cx="3865879" cy="2254250"/>
          </a:xfrm>
          <a:prstGeom prst="rect">
            <a:avLst/>
          </a:prstGeom>
        </p:spPr>
        <p:txBody>
          <a:bodyPr vert="horz" wrap="square" lIns="0" tIns="12700" rIns="0" bIns="0" rtlCol="0">
            <a:spAutoFit/>
          </a:bodyPr>
          <a:lstStyle/>
          <a:p>
            <a:pPr marL="12700" marR="3204845">
              <a:lnSpc>
                <a:spcPct val="116100"/>
              </a:lnSpc>
              <a:spcBef>
                <a:spcPts val="100"/>
              </a:spcBef>
            </a:pPr>
            <a:r>
              <a:rPr sz="1400" spc="-5" dirty="0">
                <a:solidFill>
                  <a:srgbClr val="595959"/>
                </a:solidFill>
                <a:latin typeface="Courier New"/>
                <a:cs typeface="Courier New"/>
              </a:rPr>
              <a:t>shamir  true  true</a:t>
            </a:r>
            <a:endParaRPr sz="1400">
              <a:latin typeface="Courier New"/>
              <a:cs typeface="Courier New"/>
            </a:endParaRPr>
          </a:p>
          <a:p>
            <a:pPr marL="12700">
              <a:lnSpc>
                <a:spcPct val="100000"/>
              </a:lnSpc>
              <a:spcBef>
                <a:spcPts val="270"/>
              </a:spcBef>
            </a:pPr>
            <a:r>
              <a:rPr sz="1400" dirty="0">
                <a:solidFill>
                  <a:srgbClr val="595959"/>
                </a:solidFill>
                <a:latin typeface="Courier New"/>
                <a:cs typeface="Courier New"/>
              </a:rPr>
              <a:t>5</a:t>
            </a:r>
            <a:endParaRPr sz="1400">
              <a:latin typeface="Courier New"/>
              <a:cs typeface="Courier New"/>
            </a:endParaRPr>
          </a:p>
          <a:p>
            <a:pPr marL="12700">
              <a:lnSpc>
                <a:spcPct val="100000"/>
              </a:lnSpc>
              <a:spcBef>
                <a:spcPts val="270"/>
              </a:spcBef>
            </a:pPr>
            <a:r>
              <a:rPr sz="1400" dirty="0">
                <a:solidFill>
                  <a:srgbClr val="595959"/>
                </a:solidFill>
                <a:latin typeface="Courier New"/>
                <a:cs typeface="Courier New"/>
              </a:rPr>
              <a:t>3</a:t>
            </a:r>
            <a:endParaRPr sz="1400">
              <a:latin typeface="Courier New"/>
              <a:cs typeface="Courier New"/>
            </a:endParaRPr>
          </a:p>
          <a:p>
            <a:pPr marL="48895">
              <a:lnSpc>
                <a:spcPct val="100000"/>
              </a:lnSpc>
              <a:spcBef>
                <a:spcPts val="270"/>
              </a:spcBef>
            </a:pPr>
            <a:r>
              <a:rPr sz="1400" dirty="0">
                <a:solidFill>
                  <a:srgbClr val="595959"/>
                </a:solidFill>
                <a:latin typeface="AoyagiKouzanFontT"/>
                <a:cs typeface="AoyagiKouzanFontT"/>
              </a:rPr>
              <a:t>⅓</a:t>
            </a:r>
            <a:endParaRPr sz="1400">
              <a:latin typeface="AoyagiKouzanFontT"/>
              <a:cs typeface="AoyagiKouzanFontT"/>
            </a:endParaRPr>
          </a:p>
          <a:p>
            <a:pPr marL="12700" marR="5080" indent="-635">
              <a:lnSpc>
                <a:spcPct val="116100"/>
              </a:lnSpc>
            </a:pPr>
            <a:r>
              <a:rPr sz="1400" spc="-5" dirty="0">
                <a:solidFill>
                  <a:srgbClr val="595959"/>
                </a:solidFill>
                <a:latin typeface="Courier New"/>
                <a:cs typeface="Courier New"/>
              </a:rPr>
              <a:t>36bba3e0-8ac6-b2e6-80a3-cfe3cbd0202c  1.0.0</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true</a:t>
            </a:r>
            <a:endParaRPr sz="1400">
              <a:latin typeface="Courier New"/>
              <a:cs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561840"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first</a:t>
            </a:r>
            <a:r>
              <a:rPr sz="2800" spc="-95" dirty="0"/>
              <a:t> </a:t>
            </a:r>
            <a:r>
              <a:rPr sz="2800" dirty="0"/>
              <a:t>secret</a:t>
            </a:r>
            <a:endParaRPr sz="2800"/>
          </a:p>
        </p:txBody>
      </p:sp>
      <p:sp>
        <p:nvSpPr>
          <p:cNvPr id="3" name="object 3"/>
          <p:cNvSpPr txBox="1"/>
          <p:nvPr/>
        </p:nvSpPr>
        <p:spPr>
          <a:xfrm>
            <a:off x="384724" y="1216356"/>
            <a:ext cx="7842884"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Courier New"/>
                <a:cs typeface="Courier New"/>
              </a:rPr>
              <a:t>[vagrant@vault-01 ~]$ vault kv put secret/hello</a:t>
            </a:r>
            <a:r>
              <a:rPr sz="1800" spc="-75" dirty="0">
                <a:solidFill>
                  <a:srgbClr val="595959"/>
                </a:solidFill>
                <a:latin typeface="Courier New"/>
                <a:cs typeface="Courier New"/>
              </a:rPr>
              <a:t> </a:t>
            </a:r>
            <a:r>
              <a:rPr sz="1800" spc="-5" dirty="0">
                <a:solidFill>
                  <a:srgbClr val="595959"/>
                </a:solidFill>
                <a:latin typeface="Courier New"/>
                <a:cs typeface="Courier New"/>
              </a:rPr>
              <a:t>foo=world</a:t>
            </a:r>
            <a:endParaRPr sz="1800">
              <a:latin typeface="Courier New"/>
              <a:cs typeface="Courier New"/>
            </a:endParaRPr>
          </a:p>
        </p:txBody>
      </p:sp>
      <p:sp>
        <p:nvSpPr>
          <p:cNvPr id="4" name="object 4"/>
          <p:cNvSpPr txBox="1"/>
          <p:nvPr/>
        </p:nvSpPr>
        <p:spPr>
          <a:xfrm>
            <a:off x="384724" y="1690699"/>
            <a:ext cx="1808480" cy="1911350"/>
          </a:xfrm>
          <a:prstGeom prst="rect">
            <a:avLst/>
          </a:prstGeom>
        </p:spPr>
        <p:txBody>
          <a:bodyPr vert="horz" wrap="square" lIns="0" tIns="52704" rIns="0" bIns="0" rtlCol="0">
            <a:spAutoFit/>
          </a:bodyPr>
          <a:lstStyle/>
          <a:p>
            <a:pPr marL="12700">
              <a:lnSpc>
                <a:spcPct val="100000"/>
              </a:lnSpc>
              <a:spcBef>
                <a:spcPts val="414"/>
              </a:spcBef>
            </a:pPr>
            <a:r>
              <a:rPr sz="1800" spc="-5" dirty="0">
                <a:solidFill>
                  <a:srgbClr val="595959"/>
                </a:solidFill>
                <a:latin typeface="Courier New"/>
                <a:cs typeface="Courier New"/>
              </a:rPr>
              <a:t>Key</a:t>
            </a:r>
            <a:endParaRPr sz="1800">
              <a:latin typeface="Courier New"/>
              <a:cs typeface="Courier New"/>
            </a:endParaRPr>
          </a:p>
          <a:p>
            <a:pPr marL="12700">
              <a:lnSpc>
                <a:spcPct val="100000"/>
              </a:lnSpc>
              <a:spcBef>
                <a:spcPts val="315"/>
              </a:spcBef>
            </a:pPr>
            <a:r>
              <a:rPr sz="1800" spc="-5" dirty="0">
                <a:solidFill>
                  <a:srgbClr val="595959"/>
                </a:solidFill>
                <a:latin typeface="Courier New"/>
                <a:cs typeface="Courier New"/>
              </a:rPr>
              <a:t>---</a:t>
            </a:r>
            <a:endParaRPr sz="1800">
              <a:latin typeface="Courier New"/>
              <a:cs typeface="Courier New"/>
            </a:endParaRPr>
          </a:p>
          <a:p>
            <a:pPr marL="12700" marR="5080">
              <a:lnSpc>
                <a:spcPct val="114599"/>
              </a:lnSpc>
            </a:pPr>
            <a:r>
              <a:rPr sz="1800" spc="-5" dirty="0">
                <a:solidFill>
                  <a:srgbClr val="595959"/>
                </a:solidFill>
                <a:latin typeface="Courier New"/>
                <a:cs typeface="Courier New"/>
              </a:rPr>
              <a:t>created_time  deletion_time  destroyed  version</a:t>
            </a:r>
            <a:endParaRPr sz="1800">
              <a:latin typeface="Courier New"/>
              <a:cs typeface="Courier New"/>
            </a:endParaRPr>
          </a:p>
        </p:txBody>
      </p:sp>
      <p:sp>
        <p:nvSpPr>
          <p:cNvPr id="5" name="object 5"/>
          <p:cNvSpPr txBox="1"/>
          <p:nvPr/>
        </p:nvSpPr>
        <p:spPr>
          <a:xfrm>
            <a:off x="2716149" y="1690699"/>
            <a:ext cx="4140835" cy="1911350"/>
          </a:xfrm>
          <a:prstGeom prst="rect">
            <a:avLst/>
          </a:prstGeom>
        </p:spPr>
        <p:txBody>
          <a:bodyPr vert="horz" wrap="square" lIns="0" tIns="52704" rIns="0" bIns="0" rtlCol="0">
            <a:spAutoFit/>
          </a:bodyPr>
          <a:lstStyle/>
          <a:p>
            <a:pPr marL="12700">
              <a:lnSpc>
                <a:spcPct val="100000"/>
              </a:lnSpc>
              <a:spcBef>
                <a:spcPts val="414"/>
              </a:spcBef>
            </a:pPr>
            <a:r>
              <a:rPr sz="1800" spc="-5" dirty="0">
                <a:solidFill>
                  <a:srgbClr val="595959"/>
                </a:solidFill>
                <a:latin typeface="Courier New"/>
                <a:cs typeface="Courier New"/>
              </a:rPr>
              <a:t>Value</a:t>
            </a:r>
            <a:endParaRPr sz="1800">
              <a:latin typeface="Courier New"/>
              <a:cs typeface="Courier New"/>
            </a:endParaRPr>
          </a:p>
          <a:p>
            <a:pPr marL="12700">
              <a:lnSpc>
                <a:spcPct val="100000"/>
              </a:lnSpc>
              <a:spcBef>
                <a:spcPts val="315"/>
              </a:spcBef>
            </a:pPr>
            <a:r>
              <a:rPr sz="1800" spc="-5" dirty="0">
                <a:solidFill>
                  <a:srgbClr val="595959"/>
                </a:solidFill>
                <a:latin typeface="Courier New"/>
                <a:cs typeface="Courier New"/>
              </a:rPr>
              <a:t>-----</a:t>
            </a:r>
            <a:endParaRPr sz="1800">
              <a:latin typeface="Courier New"/>
              <a:cs typeface="Courier New"/>
            </a:endParaRPr>
          </a:p>
          <a:p>
            <a:pPr marL="12700">
              <a:lnSpc>
                <a:spcPct val="100000"/>
              </a:lnSpc>
              <a:spcBef>
                <a:spcPts val="315"/>
              </a:spcBef>
            </a:pPr>
            <a:r>
              <a:rPr sz="1800" spc="-5" dirty="0">
                <a:solidFill>
                  <a:srgbClr val="595959"/>
                </a:solidFill>
                <a:latin typeface="Courier New"/>
                <a:cs typeface="Courier New"/>
              </a:rPr>
              <a:t>2018-12-12T11:50:21.722423496Z</a:t>
            </a:r>
            <a:endParaRPr sz="1800">
              <a:latin typeface="Courier New"/>
              <a:cs typeface="Courier New"/>
            </a:endParaRPr>
          </a:p>
          <a:p>
            <a:pPr marL="12700" marR="3433445" indent="-635">
              <a:lnSpc>
                <a:spcPct val="114599"/>
              </a:lnSpc>
            </a:pPr>
            <a:r>
              <a:rPr sz="1800" spc="-5" dirty="0">
                <a:solidFill>
                  <a:srgbClr val="595959"/>
                </a:solidFill>
                <a:latin typeface="Courier New"/>
                <a:cs typeface="Courier New"/>
              </a:rPr>
              <a:t>n/a  false  </a:t>
            </a:r>
            <a:r>
              <a:rPr sz="1800" dirty="0">
                <a:solidFill>
                  <a:srgbClr val="595959"/>
                </a:solidFill>
                <a:latin typeface="Courier New"/>
                <a:cs typeface="Courier New"/>
              </a:rPr>
              <a:t>1</a:t>
            </a:r>
            <a:endParaRPr sz="1800">
              <a:latin typeface="Courier New"/>
              <a:cs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486275"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get</a:t>
            </a:r>
            <a:r>
              <a:rPr sz="2800" spc="-90" dirty="0"/>
              <a:t> </a:t>
            </a:r>
            <a:r>
              <a:rPr sz="2800" dirty="0"/>
              <a:t>secret</a:t>
            </a:r>
            <a:endParaRPr sz="2800"/>
          </a:p>
        </p:txBody>
      </p:sp>
      <p:sp>
        <p:nvSpPr>
          <p:cNvPr id="3" name="object 3"/>
          <p:cNvSpPr txBox="1"/>
          <p:nvPr/>
        </p:nvSpPr>
        <p:spPr>
          <a:xfrm>
            <a:off x="384724" y="1192733"/>
            <a:ext cx="4323080" cy="444500"/>
          </a:xfrm>
          <a:prstGeom prst="rect">
            <a:avLst/>
          </a:prstGeom>
        </p:spPr>
        <p:txBody>
          <a:bodyPr vert="horz" wrap="square" lIns="0" tIns="39369" rIns="0" bIns="0" rtlCol="0">
            <a:spAutoFit/>
          </a:bodyPr>
          <a:lstStyle/>
          <a:p>
            <a:pPr marL="12700">
              <a:lnSpc>
                <a:spcPct val="100000"/>
              </a:lnSpc>
              <a:spcBef>
                <a:spcPts val="309"/>
              </a:spcBef>
            </a:pPr>
            <a:r>
              <a:rPr sz="1200" spc="-5" dirty="0">
                <a:solidFill>
                  <a:srgbClr val="595959"/>
                </a:solidFill>
                <a:latin typeface="Courier New"/>
                <a:cs typeface="Courier New"/>
              </a:rPr>
              <a:t>[vagrant@vault-01 ~]$ vault kv get</a:t>
            </a:r>
            <a:r>
              <a:rPr sz="1200" spc="-75" dirty="0">
                <a:solidFill>
                  <a:srgbClr val="595959"/>
                </a:solidFill>
                <a:latin typeface="Courier New"/>
                <a:cs typeface="Courier New"/>
              </a:rPr>
              <a:t> </a:t>
            </a:r>
            <a:r>
              <a:rPr sz="1200" spc="-5" dirty="0">
                <a:solidFill>
                  <a:srgbClr val="595959"/>
                </a:solidFill>
                <a:latin typeface="Courier New"/>
                <a:cs typeface="Courier New"/>
              </a:rPr>
              <a:t>secret/hello</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 Metadata</a:t>
            </a:r>
            <a:r>
              <a:rPr sz="1200" spc="-15" dirty="0">
                <a:solidFill>
                  <a:srgbClr val="595959"/>
                </a:solidFill>
                <a:latin typeface="Courier New"/>
                <a:cs typeface="Courier New"/>
              </a:rPr>
              <a:t> </a:t>
            </a:r>
            <a:r>
              <a:rPr sz="1200" spc="-5" dirty="0">
                <a:solidFill>
                  <a:srgbClr val="595959"/>
                </a:solidFill>
                <a:latin typeface="Courier New"/>
                <a:cs typeface="Courier New"/>
              </a:rPr>
              <a:t>======</a:t>
            </a:r>
            <a:endParaRPr sz="1200">
              <a:latin typeface="Courier New"/>
              <a:cs typeface="Courier New"/>
            </a:endParaRPr>
          </a:p>
        </p:txBody>
      </p:sp>
      <p:sp>
        <p:nvSpPr>
          <p:cNvPr id="4" name="object 4"/>
          <p:cNvSpPr txBox="1"/>
          <p:nvPr/>
        </p:nvSpPr>
        <p:spPr>
          <a:xfrm>
            <a:off x="384724" y="1611833"/>
            <a:ext cx="1214120" cy="1282700"/>
          </a:xfrm>
          <a:prstGeom prst="rect">
            <a:avLst/>
          </a:prstGeom>
        </p:spPr>
        <p:txBody>
          <a:bodyPr vert="horz" wrap="square" lIns="0" tIns="39369" rIns="0" bIns="0" rtlCol="0">
            <a:spAutoFit/>
          </a:bodyPr>
          <a:lstStyle/>
          <a:p>
            <a:pPr marL="12700">
              <a:lnSpc>
                <a:spcPct val="100000"/>
              </a:lnSpc>
              <a:spcBef>
                <a:spcPts val="309"/>
              </a:spcBef>
            </a:pPr>
            <a:r>
              <a:rPr sz="1200" spc="-5" dirty="0">
                <a:solidFill>
                  <a:srgbClr val="595959"/>
                </a:solidFill>
                <a:latin typeface="Courier New"/>
                <a:cs typeface="Courier New"/>
              </a:rPr>
              <a:t>Key</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t>
            </a:r>
            <a:endParaRPr sz="1200">
              <a:latin typeface="Courier New"/>
              <a:cs typeface="Courier New"/>
            </a:endParaRPr>
          </a:p>
          <a:p>
            <a:pPr marL="12700" marR="5080">
              <a:lnSpc>
                <a:spcPct val="114599"/>
              </a:lnSpc>
            </a:pPr>
            <a:r>
              <a:rPr sz="1200" spc="-5" dirty="0">
                <a:solidFill>
                  <a:srgbClr val="595959"/>
                </a:solidFill>
                <a:latin typeface="Courier New"/>
                <a:cs typeface="Courier New"/>
              </a:rPr>
              <a:t>created_time  deletion_time  destroyed  version</a:t>
            </a:r>
            <a:endParaRPr sz="1200">
              <a:latin typeface="Courier New"/>
              <a:cs typeface="Courier New"/>
            </a:endParaRPr>
          </a:p>
        </p:txBody>
      </p:sp>
      <p:sp>
        <p:nvSpPr>
          <p:cNvPr id="5" name="object 5"/>
          <p:cNvSpPr txBox="1"/>
          <p:nvPr/>
        </p:nvSpPr>
        <p:spPr>
          <a:xfrm>
            <a:off x="1939007" y="1611833"/>
            <a:ext cx="2769235" cy="1282700"/>
          </a:xfrm>
          <a:prstGeom prst="rect">
            <a:avLst/>
          </a:prstGeom>
        </p:spPr>
        <p:txBody>
          <a:bodyPr vert="horz" wrap="square" lIns="0" tIns="39369" rIns="0" bIns="0" rtlCol="0">
            <a:spAutoFit/>
          </a:bodyPr>
          <a:lstStyle/>
          <a:p>
            <a:pPr marL="12700">
              <a:lnSpc>
                <a:spcPct val="100000"/>
              </a:lnSpc>
              <a:spcBef>
                <a:spcPts val="309"/>
              </a:spcBef>
            </a:pPr>
            <a:r>
              <a:rPr sz="1200" spc="-5" dirty="0">
                <a:solidFill>
                  <a:srgbClr val="595959"/>
                </a:solidFill>
                <a:latin typeface="Courier New"/>
                <a:cs typeface="Courier New"/>
              </a:rPr>
              <a:t>Value</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2018-12-12T11:50:21.722423496Z</a:t>
            </a:r>
            <a:endParaRPr sz="1200">
              <a:latin typeface="Courier New"/>
              <a:cs typeface="Courier New"/>
            </a:endParaRPr>
          </a:p>
          <a:p>
            <a:pPr marL="12700" marR="2290445" indent="-635">
              <a:lnSpc>
                <a:spcPct val="114599"/>
              </a:lnSpc>
            </a:pPr>
            <a:r>
              <a:rPr sz="1200" spc="-5" dirty="0">
                <a:solidFill>
                  <a:srgbClr val="595959"/>
                </a:solidFill>
                <a:latin typeface="Courier New"/>
                <a:cs typeface="Courier New"/>
              </a:rPr>
              <a:t>n/a  false  </a:t>
            </a:r>
            <a:r>
              <a:rPr sz="1200" dirty="0">
                <a:solidFill>
                  <a:srgbClr val="595959"/>
                </a:solidFill>
                <a:latin typeface="Courier New"/>
                <a:cs typeface="Courier New"/>
              </a:rPr>
              <a:t>1</a:t>
            </a:r>
            <a:endParaRPr sz="1200">
              <a:latin typeface="Courier New"/>
              <a:cs typeface="Courier New"/>
            </a:endParaRPr>
          </a:p>
        </p:txBody>
      </p:sp>
      <p:sp>
        <p:nvSpPr>
          <p:cNvPr id="6" name="object 6"/>
          <p:cNvSpPr txBox="1"/>
          <p:nvPr/>
        </p:nvSpPr>
        <p:spPr>
          <a:xfrm>
            <a:off x="384724" y="3105350"/>
            <a:ext cx="112268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95959"/>
                </a:solidFill>
                <a:latin typeface="Courier New"/>
                <a:cs typeface="Courier New"/>
              </a:rPr>
              <a:t>=== Data</a:t>
            </a:r>
            <a:r>
              <a:rPr sz="1200" spc="-90" dirty="0">
                <a:solidFill>
                  <a:srgbClr val="595959"/>
                </a:solidFill>
                <a:latin typeface="Courier New"/>
                <a:cs typeface="Courier New"/>
              </a:rPr>
              <a:t> </a:t>
            </a:r>
            <a:r>
              <a:rPr sz="1200" spc="-5" dirty="0">
                <a:solidFill>
                  <a:srgbClr val="595959"/>
                </a:solidFill>
                <a:latin typeface="Courier New"/>
                <a:cs typeface="Courier New"/>
              </a:rPr>
              <a:t>===</a:t>
            </a:r>
            <a:endParaRPr sz="1200">
              <a:latin typeface="Courier New"/>
              <a:cs typeface="Courier New"/>
            </a:endParaRPr>
          </a:p>
        </p:txBody>
      </p:sp>
      <p:sp>
        <p:nvSpPr>
          <p:cNvPr id="7" name="object 7"/>
          <p:cNvSpPr txBox="1"/>
          <p:nvPr/>
        </p:nvSpPr>
        <p:spPr>
          <a:xfrm>
            <a:off x="384724" y="3288229"/>
            <a:ext cx="299720" cy="654050"/>
          </a:xfrm>
          <a:prstGeom prst="rect">
            <a:avLst/>
          </a:prstGeom>
        </p:spPr>
        <p:txBody>
          <a:bodyPr vert="horz" wrap="square" lIns="0" tIns="39369" rIns="0" bIns="0" rtlCol="0">
            <a:spAutoFit/>
          </a:bodyPr>
          <a:lstStyle/>
          <a:p>
            <a:pPr marL="12700">
              <a:lnSpc>
                <a:spcPct val="100000"/>
              </a:lnSpc>
              <a:spcBef>
                <a:spcPts val="309"/>
              </a:spcBef>
            </a:pPr>
            <a:r>
              <a:rPr sz="1200" spc="-5" dirty="0">
                <a:solidFill>
                  <a:srgbClr val="595959"/>
                </a:solidFill>
                <a:latin typeface="Courier New"/>
                <a:cs typeface="Courier New"/>
              </a:rPr>
              <a:t>Key</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foo</a:t>
            </a:r>
            <a:endParaRPr sz="1200">
              <a:latin typeface="Courier New"/>
              <a:cs typeface="Courier New"/>
            </a:endParaRPr>
          </a:p>
        </p:txBody>
      </p:sp>
      <p:sp>
        <p:nvSpPr>
          <p:cNvPr id="8" name="object 8"/>
          <p:cNvSpPr txBox="1"/>
          <p:nvPr/>
        </p:nvSpPr>
        <p:spPr>
          <a:xfrm>
            <a:off x="1024758" y="3288229"/>
            <a:ext cx="482600" cy="654050"/>
          </a:xfrm>
          <a:prstGeom prst="rect">
            <a:avLst/>
          </a:prstGeom>
        </p:spPr>
        <p:txBody>
          <a:bodyPr vert="horz" wrap="square" lIns="0" tIns="39369" rIns="0" bIns="0" rtlCol="0">
            <a:spAutoFit/>
          </a:bodyPr>
          <a:lstStyle/>
          <a:p>
            <a:pPr marL="12700">
              <a:lnSpc>
                <a:spcPct val="100000"/>
              </a:lnSpc>
              <a:spcBef>
                <a:spcPts val="309"/>
              </a:spcBef>
            </a:pPr>
            <a:r>
              <a:rPr sz="1200" spc="-5" dirty="0">
                <a:solidFill>
                  <a:srgbClr val="595959"/>
                </a:solidFill>
                <a:latin typeface="Courier New"/>
                <a:cs typeface="Courier New"/>
              </a:rPr>
              <a:t>Value</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world</a:t>
            </a:r>
            <a:endParaRPr sz="1200">
              <a:latin typeface="Courier New"/>
              <a:cs typeface="Courier New"/>
            </a:endParaRPr>
          </a:p>
        </p:txBody>
      </p:sp>
      <p:sp>
        <p:nvSpPr>
          <p:cNvPr id="9" name="object 9"/>
          <p:cNvSpPr txBox="1"/>
          <p:nvPr/>
        </p:nvSpPr>
        <p:spPr>
          <a:xfrm>
            <a:off x="384724" y="4153098"/>
            <a:ext cx="551116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95959"/>
                </a:solidFill>
                <a:latin typeface="Courier New"/>
                <a:cs typeface="Courier New"/>
              </a:rPr>
              <a:t>[vagrant@vault-01 ~]$ vault kv get -format=json</a:t>
            </a:r>
            <a:r>
              <a:rPr sz="1200" spc="-70" dirty="0">
                <a:solidFill>
                  <a:srgbClr val="595959"/>
                </a:solidFill>
                <a:latin typeface="Courier New"/>
                <a:cs typeface="Courier New"/>
              </a:rPr>
              <a:t> </a:t>
            </a:r>
            <a:r>
              <a:rPr sz="1200" spc="-5" dirty="0">
                <a:solidFill>
                  <a:srgbClr val="595959"/>
                </a:solidFill>
                <a:latin typeface="Courier New"/>
                <a:cs typeface="Courier New"/>
              </a:rPr>
              <a:t>secret/hello</a:t>
            </a:r>
            <a:endParaRPr sz="1200">
              <a:latin typeface="Courier New"/>
              <a:cs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879340"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token</a:t>
            </a:r>
            <a:r>
              <a:rPr sz="2800" spc="-95" dirty="0"/>
              <a:t> </a:t>
            </a:r>
            <a:r>
              <a:rPr sz="2800" dirty="0"/>
              <a:t>create</a:t>
            </a:r>
            <a:endParaRPr sz="2800"/>
          </a:p>
        </p:txBody>
      </p:sp>
      <p:sp>
        <p:nvSpPr>
          <p:cNvPr id="3" name="object 3"/>
          <p:cNvSpPr txBox="1"/>
          <p:nvPr/>
        </p:nvSpPr>
        <p:spPr>
          <a:xfrm>
            <a:off x="384724" y="1218387"/>
            <a:ext cx="429260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Courier New"/>
                <a:cs typeface="Courier New"/>
              </a:rPr>
              <a:t>[vagrant@vault-01 ~]$ vault token</a:t>
            </a:r>
            <a:r>
              <a:rPr sz="1400" spc="-80" dirty="0">
                <a:solidFill>
                  <a:srgbClr val="595959"/>
                </a:solidFill>
                <a:latin typeface="Courier New"/>
                <a:cs typeface="Courier New"/>
              </a:rPr>
              <a:t> </a:t>
            </a:r>
            <a:r>
              <a:rPr sz="1400" spc="-5" dirty="0">
                <a:solidFill>
                  <a:srgbClr val="595959"/>
                </a:solidFill>
                <a:latin typeface="Courier New"/>
                <a:cs typeface="Courier New"/>
              </a:rPr>
              <a:t>create</a:t>
            </a:r>
            <a:endParaRPr sz="1400">
              <a:latin typeface="Courier New"/>
              <a:cs typeface="Courier New"/>
            </a:endParaRPr>
          </a:p>
        </p:txBody>
      </p:sp>
      <p:sp>
        <p:nvSpPr>
          <p:cNvPr id="4" name="object 4"/>
          <p:cNvSpPr txBox="1"/>
          <p:nvPr/>
        </p:nvSpPr>
        <p:spPr>
          <a:xfrm>
            <a:off x="384724" y="1631771"/>
            <a:ext cx="1838960" cy="2254250"/>
          </a:xfrm>
          <a:prstGeom prst="rect">
            <a:avLst/>
          </a:prstGeom>
        </p:spPr>
        <p:txBody>
          <a:bodyPr vert="horz" wrap="square" lIns="0" tIns="46990" rIns="0" bIns="0" rtlCol="0">
            <a:spAutoFit/>
          </a:bodyPr>
          <a:lstStyle/>
          <a:p>
            <a:pPr marL="12700">
              <a:lnSpc>
                <a:spcPct val="100000"/>
              </a:lnSpc>
              <a:spcBef>
                <a:spcPts val="370"/>
              </a:spcBef>
            </a:pPr>
            <a:r>
              <a:rPr sz="1400" spc="-5" dirty="0">
                <a:solidFill>
                  <a:srgbClr val="595959"/>
                </a:solidFill>
                <a:latin typeface="Courier New"/>
                <a:cs typeface="Courier New"/>
              </a:rPr>
              <a:t>Key</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a:t>
            </a:r>
            <a:endParaRPr sz="1400">
              <a:latin typeface="Courier New"/>
              <a:cs typeface="Courier New"/>
            </a:endParaRPr>
          </a:p>
          <a:p>
            <a:pPr marL="12700" marR="5080">
              <a:lnSpc>
                <a:spcPct val="116100"/>
              </a:lnSpc>
            </a:pPr>
            <a:r>
              <a:rPr sz="1400" spc="-5" dirty="0">
                <a:solidFill>
                  <a:srgbClr val="595959"/>
                </a:solidFill>
                <a:latin typeface="Courier New"/>
                <a:cs typeface="Courier New"/>
              </a:rPr>
              <a:t>token  token_accessor  token_duration  token_renewable  token_policies  identity_policies  policies</a:t>
            </a:r>
            <a:endParaRPr sz="1400">
              <a:latin typeface="Courier New"/>
              <a:cs typeface="Courier New"/>
            </a:endParaRPr>
          </a:p>
        </p:txBody>
      </p:sp>
      <p:sp>
        <p:nvSpPr>
          <p:cNvPr id="5" name="object 5"/>
          <p:cNvSpPr txBox="1"/>
          <p:nvPr/>
        </p:nvSpPr>
        <p:spPr>
          <a:xfrm>
            <a:off x="2624708" y="1631771"/>
            <a:ext cx="2799715" cy="2254250"/>
          </a:xfrm>
          <a:prstGeom prst="rect">
            <a:avLst/>
          </a:prstGeom>
        </p:spPr>
        <p:txBody>
          <a:bodyPr vert="horz" wrap="square" lIns="0" tIns="46990" rIns="0" bIns="0" rtlCol="0">
            <a:spAutoFit/>
          </a:bodyPr>
          <a:lstStyle/>
          <a:p>
            <a:pPr marL="12700">
              <a:lnSpc>
                <a:spcPct val="100000"/>
              </a:lnSpc>
              <a:spcBef>
                <a:spcPts val="370"/>
              </a:spcBef>
            </a:pPr>
            <a:r>
              <a:rPr sz="1400" spc="-5" dirty="0">
                <a:solidFill>
                  <a:srgbClr val="595959"/>
                </a:solidFill>
                <a:latin typeface="Courier New"/>
                <a:cs typeface="Courier New"/>
              </a:rPr>
              <a:t>Value</a:t>
            </a:r>
            <a:endParaRPr sz="1400">
              <a:latin typeface="Courier New"/>
              <a:cs typeface="Courier New"/>
            </a:endParaRPr>
          </a:p>
          <a:p>
            <a:pPr marL="12700">
              <a:lnSpc>
                <a:spcPct val="100000"/>
              </a:lnSpc>
              <a:spcBef>
                <a:spcPts val="270"/>
              </a:spcBef>
            </a:pPr>
            <a:r>
              <a:rPr sz="1400" spc="-5" dirty="0">
                <a:solidFill>
                  <a:srgbClr val="595959"/>
                </a:solidFill>
                <a:latin typeface="Courier New"/>
                <a:cs typeface="Courier New"/>
              </a:rPr>
              <a:t>-----</a:t>
            </a:r>
            <a:endParaRPr sz="1400">
              <a:latin typeface="Courier New"/>
              <a:cs typeface="Courier New"/>
            </a:endParaRPr>
          </a:p>
          <a:p>
            <a:pPr marL="12700" marR="5080">
              <a:lnSpc>
                <a:spcPct val="116100"/>
              </a:lnSpc>
            </a:pPr>
            <a:r>
              <a:rPr sz="1400" spc="-5" dirty="0">
                <a:solidFill>
                  <a:srgbClr val="595959"/>
                </a:solidFill>
                <a:latin typeface="Courier New"/>
                <a:cs typeface="Courier New"/>
              </a:rPr>
              <a:t>s.4fQYZpivxLRZVYGhjpTQm1Ob  XYOqtACs0aatIkUBgAcI6qID</a:t>
            </a:r>
            <a:endParaRPr sz="1400">
              <a:latin typeface="Courier New"/>
              <a:cs typeface="Courier New"/>
            </a:endParaRPr>
          </a:p>
          <a:p>
            <a:pPr marL="12700" marR="2245360">
              <a:lnSpc>
                <a:spcPct val="116100"/>
              </a:lnSpc>
            </a:pPr>
            <a:r>
              <a:rPr sz="1400" dirty="0">
                <a:solidFill>
                  <a:srgbClr val="595959"/>
                </a:solidFill>
                <a:latin typeface="Courier New"/>
                <a:cs typeface="Courier New"/>
              </a:rPr>
              <a:t>∞  </a:t>
            </a:r>
            <a:r>
              <a:rPr sz="1400" spc="-5" dirty="0">
                <a:solidFill>
                  <a:srgbClr val="595959"/>
                </a:solidFill>
                <a:latin typeface="Courier New"/>
                <a:cs typeface="Courier New"/>
              </a:rPr>
              <a:t>false</a:t>
            </a:r>
            <a:endParaRPr sz="1400">
              <a:latin typeface="Courier New"/>
              <a:cs typeface="Courier New"/>
            </a:endParaRPr>
          </a:p>
          <a:p>
            <a:pPr marL="12700" marR="1925320">
              <a:lnSpc>
                <a:spcPct val="116100"/>
              </a:lnSpc>
            </a:pPr>
            <a:r>
              <a:rPr sz="1400" spc="-5" dirty="0">
                <a:solidFill>
                  <a:srgbClr val="595959"/>
                </a:solidFill>
                <a:latin typeface="Courier New"/>
                <a:cs typeface="Courier New"/>
              </a:rPr>
              <a:t>["root"]  []</a:t>
            </a:r>
            <a:endParaRPr sz="1400">
              <a:latin typeface="Courier New"/>
              <a:cs typeface="Courier New"/>
            </a:endParaRPr>
          </a:p>
          <a:p>
            <a:pPr marL="12700">
              <a:lnSpc>
                <a:spcPct val="100000"/>
              </a:lnSpc>
              <a:spcBef>
                <a:spcPts val="265"/>
              </a:spcBef>
            </a:pPr>
            <a:r>
              <a:rPr sz="1400" spc="-5" dirty="0">
                <a:solidFill>
                  <a:srgbClr val="595959"/>
                </a:solidFill>
                <a:latin typeface="Courier New"/>
                <a:cs typeface="Courier New"/>
              </a:rPr>
              <a:t>["root"]</a:t>
            </a:r>
            <a:endParaRPr sz="1400">
              <a:latin typeface="Courier New"/>
              <a:cs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591175"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login using</a:t>
            </a:r>
            <a:r>
              <a:rPr sz="2800" spc="-85" dirty="0"/>
              <a:t> </a:t>
            </a:r>
            <a:r>
              <a:rPr sz="2800" spc="-5" dirty="0"/>
              <a:t>token</a:t>
            </a:r>
            <a:endParaRPr sz="2800"/>
          </a:p>
        </p:txBody>
      </p:sp>
      <p:sp>
        <p:nvSpPr>
          <p:cNvPr id="3" name="object 3"/>
          <p:cNvSpPr txBox="1"/>
          <p:nvPr/>
        </p:nvSpPr>
        <p:spPr>
          <a:xfrm>
            <a:off x="384724" y="1192733"/>
            <a:ext cx="8345805" cy="863600"/>
          </a:xfrm>
          <a:prstGeom prst="rect">
            <a:avLst/>
          </a:prstGeom>
        </p:spPr>
        <p:txBody>
          <a:bodyPr vert="horz" wrap="square" lIns="0" tIns="39369" rIns="0" bIns="0" rtlCol="0">
            <a:spAutoFit/>
          </a:bodyPr>
          <a:lstStyle/>
          <a:p>
            <a:pPr marL="12700" algn="just">
              <a:lnSpc>
                <a:spcPct val="100000"/>
              </a:lnSpc>
              <a:spcBef>
                <a:spcPts val="309"/>
              </a:spcBef>
            </a:pPr>
            <a:r>
              <a:rPr sz="1200" spc="-5" dirty="0">
                <a:solidFill>
                  <a:srgbClr val="595959"/>
                </a:solidFill>
                <a:latin typeface="Courier New"/>
                <a:cs typeface="Courier New"/>
              </a:rPr>
              <a:t>[vagrant@vault-01 ~]$ vault login</a:t>
            </a:r>
            <a:r>
              <a:rPr sz="1200" spc="-15" dirty="0">
                <a:solidFill>
                  <a:srgbClr val="595959"/>
                </a:solidFill>
                <a:latin typeface="Courier New"/>
                <a:cs typeface="Courier New"/>
              </a:rPr>
              <a:t> </a:t>
            </a:r>
            <a:r>
              <a:rPr sz="1200" spc="-5" dirty="0">
                <a:solidFill>
                  <a:srgbClr val="595959"/>
                </a:solidFill>
                <a:latin typeface="Courier New"/>
                <a:cs typeface="Courier New"/>
              </a:rPr>
              <a:t>s.hAnm1Oj9YYoDtxkqQVkLyxr7</a:t>
            </a:r>
            <a:endParaRPr sz="1200">
              <a:latin typeface="Courier New"/>
              <a:cs typeface="Courier New"/>
            </a:endParaRPr>
          </a:p>
          <a:p>
            <a:pPr marL="12700" marR="5080" algn="just">
              <a:lnSpc>
                <a:spcPct val="114599"/>
              </a:lnSpc>
            </a:pPr>
            <a:r>
              <a:rPr sz="1200" spc="-5" dirty="0">
                <a:solidFill>
                  <a:srgbClr val="595959"/>
                </a:solidFill>
                <a:latin typeface="Courier New"/>
                <a:cs typeface="Courier New"/>
              </a:rPr>
              <a:t>Success! You are now authenticated. The token information displayed below is already stored  in the token helper. You do NOT need to run "vault login" again. Future Vault requests will  automatically use this</a:t>
            </a:r>
            <a:r>
              <a:rPr sz="1200" spc="-10" dirty="0">
                <a:solidFill>
                  <a:srgbClr val="595959"/>
                </a:solidFill>
                <a:latin typeface="Courier New"/>
                <a:cs typeface="Courier New"/>
              </a:rPr>
              <a:t> </a:t>
            </a:r>
            <a:r>
              <a:rPr sz="1200" spc="-5" dirty="0">
                <a:solidFill>
                  <a:srgbClr val="595959"/>
                </a:solidFill>
                <a:latin typeface="Courier New"/>
                <a:cs typeface="Courier New"/>
              </a:rPr>
              <a:t>token.</a:t>
            </a:r>
            <a:endParaRPr sz="1200">
              <a:latin typeface="Courier New"/>
              <a:cs typeface="Courier New"/>
            </a:endParaRPr>
          </a:p>
        </p:txBody>
      </p:sp>
      <p:sp>
        <p:nvSpPr>
          <p:cNvPr id="4" name="object 4"/>
          <p:cNvSpPr txBox="1"/>
          <p:nvPr/>
        </p:nvSpPr>
        <p:spPr>
          <a:xfrm>
            <a:off x="384724" y="2240481"/>
            <a:ext cx="1579880" cy="1911350"/>
          </a:xfrm>
          <a:prstGeom prst="rect">
            <a:avLst/>
          </a:prstGeom>
        </p:spPr>
        <p:txBody>
          <a:bodyPr vert="horz" wrap="square" lIns="0" tIns="39369" rIns="0" bIns="0" rtlCol="0">
            <a:spAutoFit/>
          </a:bodyPr>
          <a:lstStyle/>
          <a:p>
            <a:pPr marL="12700">
              <a:lnSpc>
                <a:spcPct val="100000"/>
              </a:lnSpc>
              <a:spcBef>
                <a:spcPts val="309"/>
              </a:spcBef>
            </a:pPr>
            <a:r>
              <a:rPr sz="1200" spc="-5" dirty="0">
                <a:solidFill>
                  <a:srgbClr val="595959"/>
                </a:solidFill>
                <a:latin typeface="Courier New"/>
                <a:cs typeface="Courier New"/>
              </a:rPr>
              <a:t>Key</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t>
            </a:r>
            <a:endParaRPr sz="1200">
              <a:latin typeface="Courier New"/>
              <a:cs typeface="Courier New"/>
            </a:endParaRPr>
          </a:p>
          <a:p>
            <a:pPr marL="12700" marR="5080">
              <a:lnSpc>
                <a:spcPct val="114599"/>
              </a:lnSpc>
            </a:pPr>
            <a:r>
              <a:rPr sz="1200" spc="-5" dirty="0">
                <a:solidFill>
                  <a:srgbClr val="595959"/>
                </a:solidFill>
                <a:latin typeface="Courier New"/>
                <a:cs typeface="Courier New"/>
              </a:rPr>
              <a:t>token  token_accessor  token_duration  token_renewable  token_policies  identity_policies  policies</a:t>
            </a:r>
            <a:endParaRPr sz="1200">
              <a:latin typeface="Courier New"/>
              <a:cs typeface="Courier New"/>
            </a:endParaRPr>
          </a:p>
        </p:txBody>
      </p:sp>
      <p:sp>
        <p:nvSpPr>
          <p:cNvPr id="5" name="object 5"/>
          <p:cNvSpPr txBox="1"/>
          <p:nvPr/>
        </p:nvSpPr>
        <p:spPr>
          <a:xfrm>
            <a:off x="2304707" y="2240481"/>
            <a:ext cx="2403475" cy="1911350"/>
          </a:xfrm>
          <a:prstGeom prst="rect">
            <a:avLst/>
          </a:prstGeom>
        </p:spPr>
        <p:txBody>
          <a:bodyPr vert="horz" wrap="square" lIns="0" tIns="39369" rIns="0" bIns="0" rtlCol="0">
            <a:spAutoFit/>
          </a:bodyPr>
          <a:lstStyle/>
          <a:p>
            <a:pPr marL="12700">
              <a:lnSpc>
                <a:spcPct val="100000"/>
              </a:lnSpc>
              <a:spcBef>
                <a:spcPts val="309"/>
              </a:spcBef>
            </a:pPr>
            <a:r>
              <a:rPr sz="1200" spc="-5" dirty="0">
                <a:solidFill>
                  <a:srgbClr val="595959"/>
                </a:solidFill>
                <a:latin typeface="Courier New"/>
                <a:cs typeface="Courier New"/>
              </a:rPr>
              <a:t>Value</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a:t>
            </a:r>
            <a:endParaRPr sz="1200">
              <a:latin typeface="Courier New"/>
              <a:cs typeface="Courier New"/>
            </a:endParaRPr>
          </a:p>
          <a:p>
            <a:pPr marL="12700" marR="5080">
              <a:lnSpc>
                <a:spcPct val="114599"/>
              </a:lnSpc>
            </a:pPr>
            <a:r>
              <a:rPr sz="1200" spc="-5" dirty="0">
                <a:solidFill>
                  <a:srgbClr val="595959"/>
                </a:solidFill>
                <a:latin typeface="Courier New"/>
                <a:cs typeface="Courier New"/>
              </a:rPr>
              <a:t>s.hAnm1Oj9YYoDtxkqQVkLyxr7  6bPASelFhdZ2ClSzwfq31Ucr</a:t>
            </a:r>
            <a:endParaRPr sz="1200">
              <a:latin typeface="Courier New"/>
              <a:cs typeface="Courier New"/>
            </a:endParaRPr>
          </a:p>
          <a:p>
            <a:pPr marL="12700" marR="1925320">
              <a:lnSpc>
                <a:spcPct val="114599"/>
              </a:lnSpc>
            </a:pPr>
            <a:r>
              <a:rPr sz="1200" dirty="0">
                <a:solidFill>
                  <a:srgbClr val="595959"/>
                </a:solidFill>
                <a:latin typeface="Courier New"/>
                <a:cs typeface="Courier New"/>
              </a:rPr>
              <a:t>∞  </a:t>
            </a:r>
            <a:r>
              <a:rPr sz="1200" spc="-5" dirty="0">
                <a:solidFill>
                  <a:srgbClr val="595959"/>
                </a:solidFill>
                <a:latin typeface="Courier New"/>
                <a:cs typeface="Courier New"/>
              </a:rPr>
              <a:t>false</a:t>
            </a:r>
            <a:endParaRPr sz="1200">
              <a:latin typeface="Courier New"/>
              <a:cs typeface="Courier New"/>
            </a:endParaRPr>
          </a:p>
          <a:p>
            <a:pPr marL="12700" marR="1651000">
              <a:lnSpc>
                <a:spcPct val="114599"/>
              </a:lnSpc>
            </a:pPr>
            <a:r>
              <a:rPr sz="1200" spc="-5" dirty="0">
                <a:solidFill>
                  <a:srgbClr val="595959"/>
                </a:solidFill>
                <a:latin typeface="Courier New"/>
                <a:cs typeface="Courier New"/>
              </a:rPr>
              <a:t>["root"]  []</a:t>
            </a:r>
            <a:endParaRPr sz="1200">
              <a:latin typeface="Courier New"/>
              <a:cs typeface="Courier New"/>
            </a:endParaRPr>
          </a:p>
          <a:p>
            <a:pPr marL="12700">
              <a:lnSpc>
                <a:spcPct val="100000"/>
              </a:lnSpc>
              <a:spcBef>
                <a:spcPts val="209"/>
              </a:spcBef>
            </a:pPr>
            <a:r>
              <a:rPr sz="1200" spc="-5" dirty="0">
                <a:solidFill>
                  <a:srgbClr val="595959"/>
                </a:solidFill>
                <a:latin typeface="Courier New"/>
                <a:cs typeface="Courier New"/>
              </a:rPr>
              <a:t>["root"]</a:t>
            </a:r>
            <a:endParaRPr sz="1200">
              <a:latin typeface="Courier New"/>
              <a:cs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958080"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a:t>
            </a:r>
            <a:r>
              <a:rPr sz="2800" spc="-5" dirty="0"/>
              <a:t>token</a:t>
            </a:r>
            <a:r>
              <a:rPr sz="2800" spc="-95" dirty="0"/>
              <a:t> </a:t>
            </a:r>
            <a:r>
              <a:rPr sz="2800" dirty="0"/>
              <a:t>revoke</a:t>
            </a:r>
            <a:endParaRPr sz="2800"/>
          </a:p>
        </p:txBody>
      </p:sp>
      <p:sp>
        <p:nvSpPr>
          <p:cNvPr id="3" name="object 3"/>
          <p:cNvSpPr txBox="1"/>
          <p:nvPr/>
        </p:nvSpPr>
        <p:spPr>
          <a:xfrm>
            <a:off x="384724" y="1218387"/>
            <a:ext cx="7172959" cy="68643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Courier New"/>
                <a:cs typeface="Courier New"/>
              </a:rPr>
              <a:t>[vagrant@vault-01 ~]$ vault token revoke</a:t>
            </a:r>
            <a:r>
              <a:rPr sz="1400" spc="-75" dirty="0">
                <a:solidFill>
                  <a:srgbClr val="595959"/>
                </a:solidFill>
                <a:latin typeface="Courier New"/>
                <a:cs typeface="Courier New"/>
              </a:rPr>
              <a:t> </a:t>
            </a:r>
            <a:r>
              <a:rPr sz="1400" spc="-5" dirty="0">
                <a:solidFill>
                  <a:srgbClr val="595959"/>
                </a:solidFill>
                <a:latin typeface="Courier New"/>
                <a:cs typeface="Courier New"/>
              </a:rPr>
              <a:t>s.6WYXXVRPNmEKfaXfnyAjcMsR</a:t>
            </a:r>
            <a:endParaRPr sz="1400">
              <a:latin typeface="Courier New"/>
              <a:cs typeface="Courier New"/>
            </a:endParaRPr>
          </a:p>
          <a:p>
            <a:pPr>
              <a:lnSpc>
                <a:spcPct val="100000"/>
              </a:lnSpc>
              <a:spcBef>
                <a:spcPts val="30"/>
              </a:spcBef>
            </a:pPr>
            <a:endParaRPr sz="1600">
              <a:latin typeface="Courier New"/>
              <a:cs typeface="Courier New"/>
            </a:endParaRPr>
          </a:p>
          <a:p>
            <a:pPr marL="12700">
              <a:lnSpc>
                <a:spcPct val="100000"/>
              </a:lnSpc>
            </a:pPr>
            <a:r>
              <a:rPr sz="1400" spc="-5" dirty="0">
                <a:solidFill>
                  <a:srgbClr val="595959"/>
                </a:solidFill>
                <a:latin typeface="Courier New"/>
                <a:cs typeface="Courier New"/>
              </a:rPr>
              <a:t>Success! Revoked token (if it</a:t>
            </a:r>
            <a:r>
              <a:rPr sz="1400" spc="-20" dirty="0">
                <a:solidFill>
                  <a:srgbClr val="595959"/>
                </a:solidFill>
                <a:latin typeface="Courier New"/>
                <a:cs typeface="Courier New"/>
              </a:rPr>
              <a:t> </a:t>
            </a:r>
            <a:r>
              <a:rPr sz="1400" spc="-5" dirty="0">
                <a:solidFill>
                  <a:srgbClr val="595959"/>
                </a:solidFill>
                <a:latin typeface="Courier New"/>
                <a:cs typeface="Courier New"/>
              </a:rPr>
              <a:t>existed)</a:t>
            </a:r>
            <a:endParaRPr sz="1400">
              <a:latin typeface="Courier New"/>
              <a:cs typeface="Courier New"/>
            </a:endParaRPr>
          </a:p>
        </p:txBody>
      </p:sp>
      <p:sp>
        <p:nvSpPr>
          <p:cNvPr id="4" name="object 4"/>
          <p:cNvSpPr txBox="1"/>
          <p:nvPr/>
        </p:nvSpPr>
        <p:spPr>
          <a:xfrm>
            <a:off x="384724" y="4352106"/>
            <a:ext cx="643763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Arial"/>
                <a:cs typeface="Arial"/>
              </a:rPr>
              <a:t>See </a:t>
            </a:r>
            <a:r>
              <a:rPr sz="1400" dirty="0">
                <a:solidFill>
                  <a:srgbClr val="595959"/>
                </a:solidFill>
                <a:latin typeface="Arial"/>
                <a:cs typeface="Arial"/>
              </a:rPr>
              <a:t>more </a:t>
            </a:r>
            <a:r>
              <a:rPr sz="1400" spc="-5" dirty="0">
                <a:solidFill>
                  <a:srgbClr val="595959"/>
                </a:solidFill>
                <a:latin typeface="Arial"/>
                <a:cs typeface="Arial"/>
              </a:rPr>
              <a:t>on auth:</a:t>
            </a:r>
            <a:r>
              <a:rPr sz="1400" spc="-70" dirty="0">
                <a:solidFill>
                  <a:srgbClr val="595959"/>
                </a:solidFill>
                <a:latin typeface="Arial"/>
                <a:cs typeface="Arial"/>
              </a:rPr>
              <a:t> </a:t>
            </a:r>
            <a:r>
              <a:rPr sz="1400" u="heavy" spc="-5" dirty="0">
                <a:solidFill>
                  <a:srgbClr val="0097A7"/>
                </a:solidFill>
                <a:uFill>
                  <a:solidFill>
                    <a:srgbClr val="0097A7"/>
                  </a:solidFill>
                </a:uFill>
                <a:latin typeface="Arial"/>
                <a:cs typeface="Arial"/>
                <a:hlinkClick r:id="rId2"/>
              </a:rPr>
              <a:t>https://learn.hashicorp.com/vault/getting-started/authentication</a:t>
            </a:r>
            <a:endParaRPr sz="14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783455"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a:t>
            </a:r>
            <a:r>
              <a:rPr sz="2800" spc="-85" dirty="0"/>
              <a:t> </a:t>
            </a:r>
            <a:r>
              <a:rPr sz="2800" dirty="0"/>
              <a:t>multi-tenant</a:t>
            </a:r>
            <a:endParaRPr sz="2800"/>
          </a:p>
        </p:txBody>
      </p:sp>
      <p:sp>
        <p:nvSpPr>
          <p:cNvPr id="3" name="object 3"/>
          <p:cNvSpPr/>
          <p:nvPr/>
        </p:nvSpPr>
        <p:spPr>
          <a:xfrm>
            <a:off x="0" y="1017722"/>
            <a:ext cx="9136517" cy="275886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3024" y="4837032"/>
            <a:ext cx="518287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D8D8D8"/>
                </a:solidFill>
                <a:latin typeface="Arial"/>
                <a:cs typeface="Arial"/>
              </a:rPr>
              <a:t>Source:</a:t>
            </a:r>
            <a:r>
              <a:rPr sz="1400" spc="-40" dirty="0">
                <a:solidFill>
                  <a:srgbClr val="D8D8D8"/>
                </a:solidFill>
                <a:latin typeface="Arial"/>
                <a:cs typeface="Arial"/>
              </a:rPr>
              <a:t> </a:t>
            </a:r>
            <a:r>
              <a:rPr sz="1400" u="heavy" spc="-5" dirty="0">
                <a:solidFill>
                  <a:srgbClr val="0097A7"/>
                </a:solidFill>
                <a:uFill>
                  <a:solidFill>
                    <a:srgbClr val="0097A7"/>
                  </a:solidFill>
                </a:uFill>
                <a:latin typeface="Arial"/>
                <a:cs typeface="Arial"/>
                <a:hlinkClick r:id="rId3"/>
              </a:rPr>
              <a:t>https://learn.hashicorp.com/vault/operations/namespaces</a:t>
            </a:r>
            <a:endParaRPr sz="14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6600190" cy="452120"/>
          </a:xfrm>
          <a:prstGeom prst="rect">
            <a:avLst/>
          </a:prstGeom>
        </p:spPr>
        <p:txBody>
          <a:bodyPr vert="horz" wrap="square" lIns="0" tIns="12700" rIns="0" bIns="0" rtlCol="0">
            <a:spAutoFit/>
          </a:bodyPr>
          <a:lstStyle/>
          <a:p>
            <a:pPr marL="12700">
              <a:lnSpc>
                <a:spcPct val="100000"/>
              </a:lnSpc>
              <a:spcBef>
                <a:spcPts val="100"/>
              </a:spcBef>
            </a:pPr>
            <a:r>
              <a:rPr sz="2800" spc="-5" dirty="0"/>
              <a:t>HashiCorp </a:t>
            </a:r>
            <a:r>
              <a:rPr sz="2800" spc="-10" dirty="0"/>
              <a:t>Vault </a:t>
            </a:r>
            <a:r>
              <a:rPr sz="2800" dirty="0"/>
              <a:t>- multi-tenant -</a:t>
            </a:r>
            <a:r>
              <a:rPr sz="2800" spc="-100" dirty="0"/>
              <a:t> </a:t>
            </a:r>
            <a:r>
              <a:rPr sz="2800" spc="-5" dirty="0"/>
              <a:t>exercises</a:t>
            </a:r>
            <a:endParaRPr sz="2800"/>
          </a:p>
        </p:txBody>
      </p:sp>
      <p:sp>
        <p:nvSpPr>
          <p:cNvPr id="3" name="object 3"/>
          <p:cNvSpPr txBox="1"/>
          <p:nvPr/>
        </p:nvSpPr>
        <p:spPr>
          <a:xfrm>
            <a:off x="505992" y="1184098"/>
            <a:ext cx="3330575" cy="15113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Let’s </a:t>
            </a:r>
            <a:r>
              <a:rPr sz="1400" dirty="0">
                <a:solidFill>
                  <a:srgbClr val="595959"/>
                </a:solidFill>
                <a:latin typeface="Arial"/>
                <a:cs typeface="Arial"/>
              </a:rPr>
              <a:t>create </a:t>
            </a:r>
            <a:r>
              <a:rPr sz="1400" spc="-5" dirty="0">
                <a:solidFill>
                  <a:srgbClr val="595959"/>
                </a:solidFill>
                <a:latin typeface="Arial"/>
                <a:cs typeface="Arial"/>
              </a:rPr>
              <a:t>two</a:t>
            </a:r>
            <a:r>
              <a:rPr sz="1400" spc="-30" dirty="0">
                <a:solidFill>
                  <a:srgbClr val="595959"/>
                </a:solidFill>
                <a:latin typeface="Arial"/>
                <a:cs typeface="Arial"/>
              </a:rPr>
              <a:t> </a:t>
            </a:r>
            <a:r>
              <a:rPr sz="1400" spc="-5" dirty="0">
                <a:solidFill>
                  <a:srgbClr val="595959"/>
                </a:solidFill>
                <a:latin typeface="Arial"/>
                <a:cs typeface="Arial"/>
              </a:rPr>
              <a:t>namespaces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Create policies for the</a:t>
            </a:r>
            <a:r>
              <a:rPr sz="1400" spc="-45" dirty="0">
                <a:solidFill>
                  <a:srgbClr val="595959"/>
                </a:solidFill>
                <a:latin typeface="Arial"/>
                <a:cs typeface="Arial"/>
              </a:rPr>
              <a:t> </a:t>
            </a:r>
            <a:r>
              <a:rPr sz="1400" spc="-5" dirty="0">
                <a:solidFill>
                  <a:srgbClr val="595959"/>
                </a:solidFill>
                <a:latin typeface="Arial"/>
                <a:cs typeface="Arial"/>
              </a:rPr>
              <a:t>namespaces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Create </a:t>
            </a:r>
            <a:r>
              <a:rPr sz="1400" dirty="0">
                <a:solidFill>
                  <a:srgbClr val="595959"/>
                </a:solidFill>
                <a:latin typeface="Arial"/>
                <a:cs typeface="Arial"/>
              </a:rPr>
              <a:t>a </a:t>
            </a:r>
            <a:r>
              <a:rPr sz="1400" spc="-5" dirty="0">
                <a:solidFill>
                  <a:srgbClr val="595959"/>
                </a:solidFill>
                <a:latin typeface="Arial"/>
                <a:cs typeface="Arial"/>
              </a:rPr>
              <a:t>few </a:t>
            </a:r>
            <a:r>
              <a:rPr sz="1400" dirty="0">
                <a:solidFill>
                  <a:srgbClr val="595959"/>
                </a:solidFill>
                <a:latin typeface="Arial"/>
                <a:cs typeface="Arial"/>
              </a:rPr>
              <a:t>secrets </a:t>
            </a:r>
            <a:r>
              <a:rPr sz="1400" spc="-5" dirty="0">
                <a:solidFill>
                  <a:srgbClr val="595959"/>
                </a:solidFill>
                <a:latin typeface="Arial"/>
                <a:cs typeface="Arial"/>
              </a:rPr>
              <a:t>in</a:t>
            </a:r>
            <a:r>
              <a:rPr sz="1400" spc="-40" dirty="0">
                <a:solidFill>
                  <a:srgbClr val="595959"/>
                </a:solidFill>
                <a:latin typeface="Arial"/>
                <a:cs typeface="Arial"/>
              </a:rPr>
              <a:t> </a:t>
            </a:r>
            <a:r>
              <a:rPr sz="1400" spc="-5" dirty="0">
                <a:solidFill>
                  <a:srgbClr val="595959"/>
                </a:solidFill>
                <a:latin typeface="Arial"/>
                <a:cs typeface="Arial"/>
              </a:rPr>
              <a:t>each</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Create one user in</a:t>
            </a:r>
            <a:r>
              <a:rPr sz="1400" spc="-20" dirty="0">
                <a:solidFill>
                  <a:srgbClr val="595959"/>
                </a:solidFill>
                <a:latin typeface="Arial"/>
                <a:cs typeface="Arial"/>
              </a:rPr>
              <a:t> </a:t>
            </a:r>
            <a:r>
              <a:rPr sz="1400" spc="-5" dirty="0">
                <a:solidFill>
                  <a:srgbClr val="595959"/>
                </a:solidFill>
                <a:latin typeface="Arial"/>
                <a:cs typeface="Arial"/>
              </a:rPr>
              <a:t>each</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Test if users have access to their own  namespaces</a:t>
            </a:r>
            <a:endParaRPr sz="14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6087110" cy="452120"/>
          </a:xfrm>
          <a:prstGeom prst="rect">
            <a:avLst/>
          </a:prstGeom>
        </p:spPr>
        <p:txBody>
          <a:bodyPr vert="horz" wrap="square" lIns="0" tIns="12700" rIns="0" bIns="0" rtlCol="0">
            <a:spAutoFit/>
          </a:bodyPr>
          <a:lstStyle/>
          <a:p>
            <a:pPr marL="12700">
              <a:lnSpc>
                <a:spcPct val="100000"/>
              </a:lnSpc>
              <a:spcBef>
                <a:spcPts val="100"/>
              </a:spcBef>
            </a:pPr>
            <a:r>
              <a:rPr sz="2800" spc="-5" dirty="0"/>
              <a:t>Databases in </a:t>
            </a:r>
            <a:r>
              <a:rPr sz="2800" spc="-10" dirty="0"/>
              <a:t>AWS </a:t>
            </a:r>
            <a:r>
              <a:rPr sz="2800" dirty="0"/>
              <a:t>- </a:t>
            </a:r>
            <a:r>
              <a:rPr sz="2800" spc="-5" dirty="0"/>
              <a:t>quick</a:t>
            </a:r>
            <a:r>
              <a:rPr sz="2800" spc="-85" dirty="0"/>
              <a:t> </a:t>
            </a:r>
            <a:r>
              <a:rPr sz="2800" spc="-5" dirty="0"/>
              <a:t>introduction</a:t>
            </a:r>
            <a:endParaRPr sz="2800"/>
          </a:p>
        </p:txBody>
      </p:sp>
      <p:sp>
        <p:nvSpPr>
          <p:cNvPr id="3" name="object 3"/>
          <p:cNvSpPr txBox="1"/>
          <p:nvPr/>
        </p:nvSpPr>
        <p:spPr>
          <a:xfrm>
            <a:off x="475248" y="1176351"/>
            <a:ext cx="3651885" cy="159702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5" dirty="0">
                <a:solidFill>
                  <a:srgbClr val="595959"/>
                </a:solidFill>
                <a:latin typeface="Arial"/>
                <a:cs typeface="Arial"/>
              </a:rPr>
              <a:t>Aurora</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RDS</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DynamoDB</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Elasticsearch </a:t>
            </a:r>
            <a:r>
              <a:rPr sz="1800" dirty="0">
                <a:solidFill>
                  <a:srgbClr val="595959"/>
                </a:solidFill>
                <a:latin typeface="Arial"/>
                <a:cs typeface="Arial"/>
              </a:rPr>
              <a:t>+</a:t>
            </a:r>
            <a:r>
              <a:rPr sz="1800" spc="-25" dirty="0">
                <a:solidFill>
                  <a:srgbClr val="595959"/>
                </a:solidFill>
                <a:latin typeface="Arial"/>
                <a:cs typeface="Arial"/>
              </a:rPr>
              <a:t> </a:t>
            </a:r>
            <a:r>
              <a:rPr sz="1800" spc="-5" dirty="0">
                <a:solidFill>
                  <a:srgbClr val="595959"/>
                </a:solidFill>
                <a:latin typeface="Arial"/>
                <a:cs typeface="Arial"/>
              </a:rPr>
              <a:t>Kibana</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ElastiCache </a:t>
            </a:r>
            <a:r>
              <a:rPr sz="1800" dirty="0">
                <a:solidFill>
                  <a:srgbClr val="595959"/>
                </a:solidFill>
                <a:latin typeface="Arial"/>
                <a:cs typeface="Arial"/>
              </a:rPr>
              <a:t>(Memcache,</a:t>
            </a:r>
            <a:r>
              <a:rPr sz="1800" spc="-95" dirty="0">
                <a:solidFill>
                  <a:srgbClr val="595959"/>
                </a:solidFill>
                <a:latin typeface="Arial"/>
                <a:cs typeface="Arial"/>
              </a:rPr>
              <a:t> </a:t>
            </a:r>
            <a:r>
              <a:rPr sz="1800" spc="-5" dirty="0">
                <a:solidFill>
                  <a:srgbClr val="595959"/>
                </a:solidFill>
                <a:latin typeface="Arial"/>
                <a:cs typeface="Arial"/>
              </a:rPr>
              <a:t>Redis)</a:t>
            </a:r>
            <a:endParaRPr sz="18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682490" cy="452120"/>
          </a:xfrm>
          <a:prstGeom prst="rect">
            <a:avLst/>
          </a:prstGeom>
        </p:spPr>
        <p:txBody>
          <a:bodyPr vert="horz" wrap="square" lIns="0" tIns="12700" rIns="0" bIns="0" rtlCol="0">
            <a:spAutoFit/>
          </a:bodyPr>
          <a:lstStyle/>
          <a:p>
            <a:pPr marL="12700">
              <a:lnSpc>
                <a:spcPct val="100000"/>
              </a:lnSpc>
              <a:spcBef>
                <a:spcPts val="100"/>
              </a:spcBef>
            </a:pPr>
            <a:r>
              <a:rPr sz="2800" spc="-10" dirty="0"/>
              <a:t>AWS </a:t>
            </a:r>
            <a:r>
              <a:rPr sz="2800" spc="-5" dirty="0"/>
              <a:t>Lambda and</a:t>
            </a:r>
            <a:r>
              <a:rPr sz="2800" spc="-80" dirty="0"/>
              <a:t> </a:t>
            </a:r>
            <a:r>
              <a:rPr sz="2800" spc="-5" dirty="0"/>
              <a:t>Serverless</a:t>
            </a:r>
            <a:endParaRPr sz="2800"/>
          </a:p>
        </p:txBody>
      </p:sp>
      <p:sp>
        <p:nvSpPr>
          <p:cNvPr id="3" name="object 3"/>
          <p:cNvSpPr/>
          <p:nvPr/>
        </p:nvSpPr>
        <p:spPr>
          <a:xfrm>
            <a:off x="1855468" y="1017722"/>
            <a:ext cx="5433039" cy="407904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9988" y="1329249"/>
            <a:ext cx="168275" cy="3695065"/>
          </a:xfrm>
          <a:prstGeom prst="rect">
            <a:avLst/>
          </a:prstGeom>
        </p:spPr>
        <p:txBody>
          <a:bodyPr vert="vert270" wrap="square" lIns="0" tIns="635" rIns="0" bIns="0" rtlCol="0">
            <a:spAutoFit/>
          </a:bodyPr>
          <a:lstStyle/>
          <a:p>
            <a:pPr marL="12700">
              <a:lnSpc>
                <a:spcPct val="100000"/>
              </a:lnSpc>
              <a:spcBef>
                <a:spcPts val="5"/>
              </a:spcBef>
            </a:pPr>
            <a:r>
              <a:rPr sz="1000" spc="-5" dirty="0">
                <a:solidFill>
                  <a:srgbClr val="999999"/>
                </a:solidFill>
                <a:latin typeface="Arial"/>
                <a:cs typeface="Arial"/>
                <a:hlinkClick r:id="rId3"/>
              </a:rPr>
              <a:t>http://www.slideshare.net/danveloper/microservices-the-right-way</a:t>
            </a:r>
            <a:endParaRPr sz="1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664075" cy="452120"/>
          </a:xfrm>
          <a:prstGeom prst="rect">
            <a:avLst/>
          </a:prstGeom>
        </p:spPr>
        <p:txBody>
          <a:bodyPr vert="horz" wrap="square" lIns="0" tIns="12700" rIns="0" bIns="0" rtlCol="0">
            <a:spAutoFit/>
          </a:bodyPr>
          <a:lstStyle/>
          <a:p>
            <a:pPr marL="12700">
              <a:lnSpc>
                <a:spcPct val="100000"/>
              </a:lnSpc>
              <a:spcBef>
                <a:spcPts val="100"/>
              </a:spcBef>
            </a:pPr>
            <a:r>
              <a:rPr sz="2800" spc="-10" dirty="0"/>
              <a:t>ECS, </a:t>
            </a:r>
            <a:r>
              <a:rPr sz="2800" spc="-5" dirty="0"/>
              <a:t>also </a:t>
            </a:r>
            <a:r>
              <a:rPr sz="2800" spc="-10" dirty="0"/>
              <a:t>EKS</a:t>
            </a:r>
            <a:r>
              <a:rPr sz="2800" spc="-85" dirty="0"/>
              <a:t> </a:t>
            </a:r>
            <a:r>
              <a:rPr sz="2800" dirty="0"/>
              <a:t>(Kubernetes!)</a:t>
            </a:r>
            <a:endParaRPr sz="2800"/>
          </a:p>
        </p:txBody>
      </p:sp>
      <p:sp>
        <p:nvSpPr>
          <p:cNvPr id="3" name="object 3"/>
          <p:cNvSpPr txBox="1"/>
          <p:nvPr/>
        </p:nvSpPr>
        <p:spPr>
          <a:xfrm>
            <a:off x="505992" y="1184098"/>
            <a:ext cx="3724910" cy="27495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Cluster </a:t>
            </a:r>
            <a:r>
              <a:rPr sz="1400" dirty="0">
                <a:solidFill>
                  <a:srgbClr val="595959"/>
                </a:solidFill>
                <a:latin typeface="Arial"/>
                <a:cs typeface="Arial"/>
              </a:rPr>
              <a:t>managing containers </a:t>
            </a:r>
            <a:r>
              <a:rPr sz="1400" spc="-5" dirty="0">
                <a:solidFill>
                  <a:srgbClr val="595959"/>
                </a:solidFill>
                <a:latin typeface="Arial"/>
                <a:cs typeface="Arial"/>
              </a:rPr>
              <a:t>for</a:t>
            </a:r>
            <a:r>
              <a:rPr sz="1400" spc="-40" dirty="0">
                <a:solidFill>
                  <a:srgbClr val="595959"/>
                </a:solidFill>
                <a:latin typeface="Arial"/>
                <a:cs typeface="Arial"/>
              </a:rPr>
              <a:t> </a:t>
            </a:r>
            <a:r>
              <a:rPr sz="1400" dirty="0">
                <a:solidFill>
                  <a:srgbClr val="595959"/>
                </a:solidFill>
                <a:latin typeface="Arial"/>
                <a:cs typeface="Arial"/>
              </a:rPr>
              <a:t>you</a:t>
            </a:r>
            <a:endParaRPr sz="1400">
              <a:latin typeface="Arial"/>
              <a:cs typeface="Arial"/>
            </a:endParaRPr>
          </a:p>
          <a:p>
            <a:pPr marL="348615" indent="-336550">
              <a:lnSpc>
                <a:spcPct val="100000"/>
              </a:lnSpc>
              <a:spcBef>
                <a:spcPts val="270"/>
              </a:spcBef>
              <a:buChar char="●"/>
              <a:tabLst>
                <a:tab pos="347980" algn="l"/>
                <a:tab pos="349250" algn="l"/>
              </a:tabLst>
            </a:pPr>
            <a:r>
              <a:rPr sz="1400" dirty="0">
                <a:solidFill>
                  <a:srgbClr val="595959"/>
                </a:solidFill>
                <a:latin typeface="Arial"/>
                <a:cs typeface="Arial"/>
              </a:rPr>
              <a:t>vCPU </a:t>
            </a:r>
            <a:r>
              <a:rPr sz="1400" spc="-5" dirty="0">
                <a:solidFill>
                  <a:srgbClr val="595959"/>
                </a:solidFill>
                <a:latin typeface="Arial"/>
                <a:cs typeface="Arial"/>
              </a:rPr>
              <a:t>and </a:t>
            </a:r>
            <a:r>
              <a:rPr sz="1400" dirty="0">
                <a:solidFill>
                  <a:srgbClr val="595959"/>
                </a:solidFill>
                <a:latin typeface="Arial"/>
                <a:cs typeface="Arial"/>
              </a:rPr>
              <a:t>memory</a:t>
            </a:r>
            <a:r>
              <a:rPr sz="1400" spc="-25" dirty="0">
                <a:solidFill>
                  <a:srgbClr val="595959"/>
                </a:solidFill>
                <a:latin typeface="Arial"/>
                <a:cs typeface="Arial"/>
              </a:rPr>
              <a:t> </a:t>
            </a:r>
            <a:r>
              <a:rPr sz="1400" dirty="0">
                <a:solidFill>
                  <a:srgbClr val="595959"/>
                </a:solidFill>
                <a:latin typeface="Arial"/>
                <a:cs typeface="Arial"/>
              </a:rPr>
              <a:t>reservation</a:t>
            </a:r>
            <a:endParaRPr sz="1400">
              <a:latin typeface="Arial"/>
              <a:cs typeface="Arial"/>
            </a:endParaRPr>
          </a:p>
          <a:p>
            <a:pPr marL="348615" marR="371475" indent="-336550">
              <a:lnSpc>
                <a:spcPct val="116100"/>
              </a:lnSpc>
              <a:buChar char="●"/>
              <a:tabLst>
                <a:tab pos="347980" algn="l"/>
                <a:tab pos="349250" algn="l"/>
              </a:tabLst>
            </a:pPr>
            <a:r>
              <a:rPr sz="1400" dirty="0">
                <a:solidFill>
                  <a:srgbClr val="595959"/>
                </a:solidFill>
                <a:latin typeface="Arial"/>
                <a:cs typeface="Arial"/>
              </a:rPr>
              <a:t>More complex scaling (dockers +</a:t>
            </a:r>
            <a:r>
              <a:rPr sz="1400" spc="-125" dirty="0">
                <a:solidFill>
                  <a:srgbClr val="595959"/>
                </a:solidFill>
                <a:latin typeface="Arial"/>
                <a:cs typeface="Arial"/>
              </a:rPr>
              <a:t> </a:t>
            </a:r>
            <a:r>
              <a:rPr sz="1400" spc="-5" dirty="0">
                <a:solidFill>
                  <a:srgbClr val="595959"/>
                </a:solidFill>
                <a:latin typeface="Arial"/>
                <a:cs typeface="Arial"/>
              </a:rPr>
              <a:t>EC2  instances)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Generates higher </a:t>
            </a:r>
            <a:r>
              <a:rPr sz="1400" dirty="0">
                <a:solidFill>
                  <a:srgbClr val="595959"/>
                </a:solidFill>
                <a:latin typeface="Arial"/>
                <a:cs typeface="Arial"/>
              </a:rPr>
              <a:t>costs </a:t>
            </a:r>
            <a:r>
              <a:rPr sz="1400" spc="-5" dirty="0">
                <a:solidFill>
                  <a:srgbClr val="595959"/>
                </a:solidFill>
                <a:latin typeface="Arial"/>
                <a:cs typeface="Arial"/>
              </a:rPr>
              <a:t>if used</a:t>
            </a:r>
            <a:r>
              <a:rPr sz="1400" spc="-65" dirty="0">
                <a:solidFill>
                  <a:srgbClr val="595959"/>
                </a:solidFill>
                <a:latin typeface="Arial"/>
                <a:cs typeface="Arial"/>
              </a:rPr>
              <a:t> </a:t>
            </a:r>
            <a:r>
              <a:rPr sz="1400" spc="-5" dirty="0">
                <a:solidFill>
                  <a:srgbClr val="595959"/>
                </a:solidFill>
                <a:latin typeface="Arial"/>
                <a:cs typeface="Arial"/>
              </a:rPr>
              <a:t>incorrectly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Restarts </a:t>
            </a:r>
            <a:r>
              <a:rPr sz="1400" dirty="0">
                <a:solidFill>
                  <a:srgbClr val="595959"/>
                </a:solidFill>
                <a:latin typeface="Arial"/>
                <a:cs typeface="Arial"/>
              </a:rPr>
              <a:t>services </a:t>
            </a:r>
            <a:r>
              <a:rPr sz="1400" spc="-5" dirty="0">
                <a:solidFill>
                  <a:srgbClr val="595959"/>
                </a:solidFill>
                <a:latin typeface="Arial"/>
                <a:cs typeface="Arial"/>
              </a:rPr>
              <a:t>for</a:t>
            </a:r>
            <a:r>
              <a:rPr sz="1400" spc="-20" dirty="0">
                <a:solidFill>
                  <a:srgbClr val="595959"/>
                </a:solidFill>
                <a:latin typeface="Arial"/>
                <a:cs typeface="Arial"/>
              </a:rPr>
              <a:t> </a:t>
            </a:r>
            <a:r>
              <a:rPr sz="1400" dirty="0">
                <a:solidFill>
                  <a:srgbClr val="595959"/>
                </a:solidFill>
                <a:latin typeface="Arial"/>
                <a:cs typeface="Arial"/>
              </a:rPr>
              <a:t>you</a:t>
            </a:r>
            <a:endParaRPr sz="1400">
              <a:latin typeface="Arial"/>
              <a:cs typeface="Arial"/>
            </a:endParaRPr>
          </a:p>
          <a:p>
            <a:pPr marL="348615" marR="5080" indent="-336550">
              <a:lnSpc>
                <a:spcPct val="116100"/>
              </a:lnSpc>
              <a:buChar char="●"/>
              <a:tabLst>
                <a:tab pos="347980" algn="l"/>
                <a:tab pos="349250" algn="l"/>
              </a:tabLst>
            </a:pPr>
            <a:r>
              <a:rPr sz="1400" spc="-5" dirty="0">
                <a:solidFill>
                  <a:srgbClr val="595959"/>
                </a:solidFill>
                <a:latin typeface="Arial"/>
                <a:cs typeface="Arial"/>
              </a:rPr>
              <a:t>Also </a:t>
            </a:r>
            <a:r>
              <a:rPr sz="1400" dirty="0">
                <a:solidFill>
                  <a:srgbClr val="595959"/>
                </a:solidFill>
                <a:latin typeface="Arial"/>
                <a:cs typeface="Arial"/>
              </a:rPr>
              <a:t>kills, </a:t>
            </a:r>
            <a:r>
              <a:rPr sz="1400" spc="-5" dirty="0">
                <a:solidFill>
                  <a:srgbClr val="595959"/>
                </a:solidFill>
                <a:latin typeface="Arial"/>
                <a:cs typeface="Arial"/>
              </a:rPr>
              <a:t>if </a:t>
            </a:r>
            <a:r>
              <a:rPr sz="1400" dirty="0">
                <a:solidFill>
                  <a:srgbClr val="595959"/>
                </a:solidFill>
                <a:latin typeface="Arial"/>
                <a:cs typeface="Arial"/>
              </a:rPr>
              <a:t>service </a:t>
            </a:r>
            <a:r>
              <a:rPr sz="1400" spc="-5" dirty="0">
                <a:solidFill>
                  <a:srgbClr val="595959"/>
                </a:solidFill>
                <a:latin typeface="Arial"/>
                <a:cs typeface="Arial"/>
              </a:rPr>
              <a:t>is trying to use to</a:t>
            </a:r>
            <a:r>
              <a:rPr sz="1400" spc="-80" dirty="0">
                <a:solidFill>
                  <a:srgbClr val="595959"/>
                </a:solidFill>
                <a:latin typeface="Arial"/>
                <a:cs typeface="Arial"/>
              </a:rPr>
              <a:t> </a:t>
            </a:r>
            <a:r>
              <a:rPr sz="1400" dirty="0">
                <a:solidFill>
                  <a:srgbClr val="595959"/>
                </a:solidFill>
                <a:latin typeface="Arial"/>
                <a:cs typeface="Arial"/>
              </a:rPr>
              <a:t>much  resources</a:t>
            </a:r>
            <a:endParaRPr sz="1400">
              <a:latin typeface="Arial"/>
              <a:cs typeface="Arial"/>
            </a:endParaRPr>
          </a:p>
          <a:p>
            <a:pPr marL="348615" marR="563880" indent="-336550">
              <a:lnSpc>
                <a:spcPct val="116100"/>
              </a:lnSpc>
              <a:buChar char="●"/>
              <a:tabLst>
                <a:tab pos="347980" algn="l"/>
                <a:tab pos="349250" algn="l"/>
              </a:tabLst>
            </a:pPr>
            <a:r>
              <a:rPr sz="1400" spc="-5" dirty="0">
                <a:solidFill>
                  <a:srgbClr val="595959"/>
                </a:solidFill>
                <a:latin typeface="Arial"/>
                <a:cs typeface="Arial"/>
              </a:rPr>
              <a:t>You </a:t>
            </a:r>
            <a:r>
              <a:rPr sz="1400" dirty="0">
                <a:solidFill>
                  <a:srgbClr val="595959"/>
                </a:solidFill>
                <a:latin typeface="Arial"/>
                <a:cs typeface="Arial"/>
              </a:rPr>
              <a:t>still </a:t>
            </a:r>
            <a:r>
              <a:rPr sz="1400" spc="-5" dirty="0">
                <a:solidFill>
                  <a:srgbClr val="595959"/>
                </a:solidFill>
                <a:latin typeface="Arial"/>
                <a:cs typeface="Arial"/>
              </a:rPr>
              <a:t>need to </a:t>
            </a:r>
            <a:r>
              <a:rPr sz="1400" dirty="0">
                <a:solidFill>
                  <a:srgbClr val="595959"/>
                </a:solidFill>
                <a:latin typeface="Arial"/>
                <a:cs typeface="Arial"/>
              </a:rPr>
              <a:t>manage your </a:t>
            </a:r>
            <a:r>
              <a:rPr sz="1400" spc="-5" dirty="0">
                <a:solidFill>
                  <a:srgbClr val="595959"/>
                </a:solidFill>
                <a:latin typeface="Arial"/>
                <a:cs typeface="Arial"/>
              </a:rPr>
              <a:t>EC2  instances inside the </a:t>
            </a:r>
            <a:r>
              <a:rPr sz="1400" dirty="0">
                <a:solidFill>
                  <a:srgbClr val="595959"/>
                </a:solidFill>
                <a:latin typeface="Arial"/>
                <a:cs typeface="Arial"/>
              </a:rPr>
              <a:t>cluster</a:t>
            </a:r>
            <a:r>
              <a:rPr sz="1400" spc="-90" dirty="0">
                <a:solidFill>
                  <a:srgbClr val="595959"/>
                </a:solidFill>
                <a:latin typeface="Arial"/>
                <a:cs typeface="Arial"/>
              </a:rPr>
              <a:t> </a:t>
            </a:r>
            <a:r>
              <a:rPr sz="1400" dirty="0">
                <a:solidFill>
                  <a:srgbClr val="595959"/>
                </a:solidFill>
                <a:latin typeface="Arial"/>
                <a:cs typeface="Arial"/>
              </a:rPr>
              <a:t>(system  </a:t>
            </a:r>
            <a:r>
              <a:rPr sz="1400" spc="-5" dirty="0">
                <a:solidFill>
                  <a:srgbClr val="595959"/>
                </a:solidFill>
                <a:latin typeface="Arial"/>
                <a:cs typeface="Arial"/>
              </a:rPr>
              <a:t>updates, agent</a:t>
            </a:r>
            <a:r>
              <a:rPr sz="1400" spc="-15" dirty="0">
                <a:solidFill>
                  <a:srgbClr val="595959"/>
                </a:solidFill>
                <a:latin typeface="Arial"/>
                <a:cs typeface="Arial"/>
              </a:rPr>
              <a:t> </a:t>
            </a:r>
            <a:r>
              <a:rPr sz="1400" spc="-5" dirty="0">
                <a:solidFill>
                  <a:srgbClr val="595959"/>
                </a:solidFill>
                <a:latin typeface="Arial"/>
                <a:cs typeface="Arial"/>
              </a:rPr>
              <a:t>updates)</a:t>
            </a:r>
            <a:endParaRPr sz="1400">
              <a:latin typeface="Arial"/>
              <a:cs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682490" cy="452120"/>
          </a:xfrm>
          <a:prstGeom prst="rect">
            <a:avLst/>
          </a:prstGeom>
        </p:spPr>
        <p:txBody>
          <a:bodyPr vert="horz" wrap="square" lIns="0" tIns="12700" rIns="0" bIns="0" rtlCol="0">
            <a:spAutoFit/>
          </a:bodyPr>
          <a:lstStyle/>
          <a:p>
            <a:pPr marL="12700">
              <a:lnSpc>
                <a:spcPct val="100000"/>
              </a:lnSpc>
              <a:spcBef>
                <a:spcPts val="100"/>
              </a:spcBef>
            </a:pPr>
            <a:r>
              <a:rPr sz="2800" spc="-10" dirty="0"/>
              <a:t>AWS </a:t>
            </a:r>
            <a:r>
              <a:rPr sz="2800" spc="-5" dirty="0"/>
              <a:t>Lambda and</a:t>
            </a:r>
            <a:r>
              <a:rPr sz="2800" spc="-80" dirty="0"/>
              <a:t> </a:t>
            </a:r>
            <a:r>
              <a:rPr sz="2800" spc="-5" dirty="0"/>
              <a:t>Serverless</a:t>
            </a:r>
            <a:endParaRPr sz="2800"/>
          </a:p>
        </p:txBody>
      </p:sp>
      <p:sp>
        <p:nvSpPr>
          <p:cNvPr id="3" name="object 3"/>
          <p:cNvSpPr/>
          <p:nvPr/>
        </p:nvSpPr>
        <p:spPr>
          <a:xfrm>
            <a:off x="4511066" y="1017722"/>
            <a:ext cx="4321216" cy="382096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3024" y="4906635"/>
            <a:ext cx="464058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999999"/>
                </a:solidFill>
                <a:latin typeface="Arial"/>
                <a:cs typeface="Arial"/>
                <a:hlinkClick r:id="rId3"/>
              </a:rPr>
              <a:t>https://www.fiverr.com/natasha_bab/setup-cloud-based-backend-for-mobile-n-web</a:t>
            </a:r>
            <a:endParaRPr sz="1000">
              <a:latin typeface="Arial"/>
              <a:cs typeface="Arial"/>
            </a:endParaRPr>
          </a:p>
        </p:txBody>
      </p:sp>
      <p:sp>
        <p:nvSpPr>
          <p:cNvPr id="5" name="object 5"/>
          <p:cNvSpPr txBox="1"/>
          <p:nvPr/>
        </p:nvSpPr>
        <p:spPr>
          <a:xfrm>
            <a:off x="505992" y="1184098"/>
            <a:ext cx="3657600" cy="12636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Actually it’s </a:t>
            </a:r>
            <a:r>
              <a:rPr sz="1400" dirty="0">
                <a:solidFill>
                  <a:srgbClr val="595959"/>
                </a:solidFill>
                <a:latin typeface="Arial"/>
                <a:cs typeface="Arial"/>
              </a:rPr>
              <a:t>more mixed </a:t>
            </a:r>
            <a:r>
              <a:rPr sz="1400" spc="-5" dirty="0">
                <a:solidFill>
                  <a:srgbClr val="595959"/>
                </a:solidFill>
                <a:latin typeface="Arial"/>
                <a:cs typeface="Arial"/>
              </a:rPr>
              <a:t>and also</a:t>
            </a:r>
            <a:r>
              <a:rPr sz="1400" spc="-90" dirty="0">
                <a:solidFill>
                  <a:srgbClr val="595959"/>
                </a:solidFill>
                <a:latin typeface="Arial"/>
                <a:cs typeface="Arial"/>
              </a:rPr>
              <a:t> </a:t>
            </a:r>
            <a:r>
              <a:rPr sz="1400" dirty="0">
                <a:solidFill>
                  <a:srgbClr val="595959"/>
                </a:solidFill>
                <a:latin typeface="Arial"/>
                <a:cs typeface="Arial"/>
              </a:rPr>
              <a:t>complex</a:t>
            </a:r>
            <a:endParaRPr sz="1400">
              <a:latin typeface="Arial"/>
              <a:cs typeface="Arial"/>
            </a:endParaRPr>
          </a:p>
          <a:p>
            <a:pPr marL="348615" marR="273685" indent="-336550">
              <a:lnSpc>
                <a:spcPct val="116100"/>
              </a:lnSpc>
              <a:buChar char="●"/>
              <a:tabLst>
                <a:tab pos="347980" algn="l"/>
                <a:tab pos="349250" algn="l"/>
              </a:tabLst>
            </a:pPr>
            <a:r>
              <a:rPr sz="1400" spc="-5" dirty="0">
                <a:solidFill>
                  <a:srgbClr val="595959"/>
                </a:solidFill>
                <a:latin typeface="Arial"/>
                <a:cs typeface="Arial"/>
              </a:rPr>
              <a:t>Layered architecture </a:t>
            </a:r>
            <a:r>
              <a:rPr sz="1400" dirty="0">
                <a:solidFill>
                  <a:srgbClr val="595959"/>
                </a:solidFill>
                <a:latin typeface="Arial"/>
                <a:cs typeface="Arial"/>
              </a:rPr>
              <a:t>(think MVC) +  </a:t>
            </a:r>
            <a:r>
              <a:rPr sz="1400" spc="-5" dirty="0">
                <a:solidFill>
                  <a:srgbClr val="595959"/>
                </a:solidFill>
                <a:latin typeface="Arial"/>
                <a:cs typeface="Arial"/>
              </a:rPr>
              <a:t>Event-driven </a:t>
            </a:r>
            <a:r>
              <a:rPr sz="1400" dirty="0">
                <a:solidFill>
                  <a:srgbClr val="595959"/>
                </a:solidFill>
                <a:latin typeface="Arial"/>
                <a:cs typeface="Arial"/>
              </a:rPr>
              <a:t>(ESB, </a:t>
            </a:r>
            <a:r>
              <a:rPr sz="1400" spc="-5" dirty="0">
                <a:solidFill>
                  <a:srgbClr val="595959"/>
                </a:solidFill>
                <a:latin typeface="Arial"/>
                <a:cs typeface="Arial"/>
              </a:rPr>
              <a:t>but not that</a:t>
            </a:r>
            <a:r>
              <a:rPr sz="1400" spc="-90" dirty="0">
                <a:solidFill>
                  <a:srgbClr val="595959"/>
                </a:solidFill>
                <a:latin typeface="Arial"/>
                <a:cs typeface="Arial"/>
              </a:rPr>
              <a:t> </a:t>
            </a:r>
            <a:r>
              <a:rPr sz="1400" spc="-5" dirty="0">
                <a:solidFill>
                  <a:srgbClr val="595959"/>
                </a:solidFill>
                <a:latin typeface="Arial"/>
                <a:cs typeface="Arial"/>
              </a:rPr>
              <a:t>heavy)</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In </a:t>
            </a:r>
            <a:r>
              <a:rPr sz="1400" dirty="0">
                <a:solidFill>
                  <a:srgbClr val="595959"/>
                </a:solidFill>
                <a:latin typeface="Arial"/>
                <a:cs typeface="Arial"/>
              </a:rPr>
              <a:t>a</a:t>
            </a:r>
            <a:r>
              <a:rPr sz="1400" spc="-10" dirty="0">
                <a:solidFill>
                  <a:srgbClr val="595959"/>
                </a:solidFill>
                <a:latin typeface="Arial"/>
                <a:cs typeface="Arial"/>
              </a:rPr>
              <a:t> </a:t>
            </a:r>
            <a:r>
              <a:rPr sz="1400" spc="-5" dirty="0">
                <a:solidFill>
                  <a:srgbClr val="595959"/>
                </a:solidFill>
                <a:latin typeface="Arial"/>
                <a:cs typeface="Arial"/>
              </a:rPr>
              <a:t>Docker</a:t>
            </a:r>
            <a:endParaRPr sz="1400">
              <a:latin typeface="Arial"/>
              <a:cs typeface="Arial"/>
            </a:endParaRPr>
          </a:p>
          <a:p>
            <a:pPr marL="348615" indent="-336550">
              <a:lnSpc>
                <a:spcPct val="100000"/>
              </a:lnSpc>
              <a:spcBef>
                <a:spcPts val="270"/>
              </a:spcBef>
              <a:buChar char="●"/>
              <a:tabLst>
                <a:tab pos="347980" algn="l"/>
                <a:tab pos="349250" algn="l"/>
              </a:tabLst>
            </a:pPr>
            <a:r>
              <a:rPr sz="1400" dirty="0">
                <a:solidFill>
                  <a:srgbClr val="595959"/>
                </a:solidFill>
                <a:latin typeface="Arial"/>
                <a:cs typeface="Arial"/>
              </a:rPr>
              <a:t>… </a:t>
            </a:r>
            <a:r>
              <a:rPr sz="1400" spc="-5" dirty="0">
                <a:solidFill>
                  <a:srgbClr val="595959"/>
                </a:solidFill>
                <a:latin typeface="Arial"/>
                <a:cs typeface="Arial"/>
              </a:rPr>
              <a:t>or as</a:t>
            </a:r>
            <a:r>
              <a:rPr sz="1400" spc="-20" dirty="0">
                <a:solidFill>
                  <a:srgbClr val="595959"/>
                </a:solidFill>
                <a:latin typeface="Arial"/>
                <a:cs typeface="Arial"/>
              </a:rPr>
              <a:t> </a:t>
            </a:r>
            <a:r>
              <a:rPr sz="1400" spc="-5" dirty="0">
                <a:solidFill>
                  <a:srgbClr val="595959"/>
                </a:solidFill>
                <a:latin typeface="Arial"/>
                <a:cs typeface="Arial"/>
              </a:rPr>
              <a:t>lambdas</a:t>
            </a:r>
            <a:endParaRPr sz="1400">
              <a:latin typeface="Arial"/>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682490" cy="452120"/>
          </a:xfrm>
          <a:prstGeom prst="rect">
            <a:avLst/>
          </a:prstGeom>
        </p:spPr>
        <p:txBody>
          <a:bodyPr vert="horz" wrap="square" lIns="0" tIns="12700" rIns="0" bIns="0" rtlCol="0">
            <a:spAutoFit/>
          </a:bodyPr>
          <a:lstStyle/>
          <a:p>
            <a:pPr marL="12700">
              <a:lnSpc>
                <a:spcPct val="100000"/>
              </a:lnSpc>
              <a:spcBef>
                <a:spcPts val="100"/>
              </a:spcBef>
            </a:pPr>
            <a:r>
              <a:rPr sz="2800" spc="-10" dirty="0"/>
              <a:t>AWS </a:t>
            </a:r>
            <a:r>
              <a:rPr sz="2800" spc="-5" dirty="0"/>
              <a:t>Lambda and</a:t>
            </a:r>
            <a:r>
              <a:rPr sz="2800" spc="-80" dirty="0"/>
              <a:t> </a:t>
            </a:r>
            <a:r>
              <a:rPr sz="2800" spc="-5" dirty="0"/>
              <a:t>Serverless</a:t>
            </a:r>
            <a:endParaRPr sz="2800"/>
          </a:p>
        </p:txBody>
      </p:sp>
      <p:sp>
        <p:nvSpPr>
          <p:cNvPr id="3" name="object 3"/>
          <p:cNvSpPr/>
          <p:nvPr/>
        </p:nvSpPr>
        <p:spPr>
          <a:xfrm>
            <a:off x="2373720" y="1017725"/>
            <a:ext cx="4396541" cy="40099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682490" cy="452120"/>
          </a:xfrm>
          <a:prstGeom prst="rect">
            <a:avLst/>
          </a:prstGeom>
        </p:spPr>
        <p:txBody>
          <a:bodyPr vert="horz" wrap="square" lIns="0" tIns="12700" rIns="0" bIns="0" rtlCol="0">
            <a:spAutoFit/>
          </a:bodyPr>
          <a:lstStyle/>
          <a:p>
            <a:pPr marL="12700">
              <a:lnSpc>
                <a:spcPct val="100000"/>
              </a:lnSpc>
              <a:spcBef>
                <a:spcPts val="100"/>
              </a:spcBef>
            </a:pPr>
            <a:r>
              <a:rPr sz="2800" spc="-10" dirty="0"/>
              <a:t>AWS </a:t>
            </a:r>
            <a:r>
              <a:rPr sz="2800" spc="-5" dirty="0"/>
              <a:t>Lambda and</a:t>
            </a:r>
            <a:r>
              <a:rPr sz="2800" spc="-80" dirty="0"/>
              <a:t> </a:t>
            </a:r>
            <a:r>
              <a:rPr sz="2800" spc="-5" dirty="0"/>
              <a:t>Serverless</a:t>
            </a:r>
            <a:endParaRPr sz="2800"/>
          </a:p>
        </p:txBody>
      </p:sp>
      <p:sp>
        <p:nvSpPr>
          <p:cNvPr id="3" name="object 3"/>
          <p:cNvSpPr txBox="1"/>
          <p:nvPr/>
        </p:nvSpPr>
        <p:spPr>
          <a:xfrm>
            <a:off x="475248" y="1176351"/>
            <a:ext cx="7788909" cy="222567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5" dirty="0">
                <a:solidFill>
                  <a:srgbClr val="595959"/>
                </a:solidFill>
                <a:latin typeface="Arial"/>
                <a:cs typeface="Arial"/>
              </a:rPr>
              <a:t>There’s no </a:t>
            </a:r>
            <a:r>
              <a:rPr sz="1800" dirty="0">
                <a:solidFill>
                  <a:srgbClr val="595959"/>
                </a:solidFill>
                <a:latin typeface="Arial"/>
                <a:cs typeface="Arial"/>
              </a:rPr>
              <a:t>“server</a:t>
            </a:r>
            <a:r>
              <a:rPr sz="1800" spc="-10" dirty="0">
                <a:solidFill>
                  <a:srgbClr val="595959"/>
                </a:solidFill>
                <a:latin typeface="Arial"/>
                <a:cs typeface="Arial"/>
              </a:rPr>
              <a:t> </a:t>
            </a:r>
            <a:r>
              <a:rPr sz="1800" spc="-5" dirty="0">
                <a:solidFill>
                  <a:srgbClr val="595959"/>
                </a:solidFill>
                <a:latin typeface="Arial"/>
                <a:cs typeface="Arial"/>
              </a:rPr>
              <a:t>less”</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Using VPC </a:t>
            </a:r>
            <a:r>
              <a:rPr sz="1800" dirty="0">
                <a:solidFill>
                  <a:srgbClr val="595959"/>
                </a:solidFill>
                <a:latin typeface="Arial"/>
                <a:cs typeface="Arial"/>
              </a:rPr>
              <a:t>slows </a:t>
            </a:r>
            <a:r>
              <a:rPr sz="1800" spc="-5" dirty="0">
                <a:solidFill>
                  <a:srgbClr val="595959"/>
                </a:solidFill>
                <a:latin typeface="Arial"/>
                <a:cs typeface="Arial"/>
              </a:rPr>
              <a:t>things</a:t>
            </a:r>
            <a:r>
              <a:rPr sz="1800" spc="-20" dirty="0">
                <a:solidFill>
                  <a:srgbClr val="595959"/>
                </a:solidFill>
                <a:latin typeface="Arial"/>
                <a:cs typeface="Arial"/>
              </a:rPr>
              <a:t> </a:t>
            </a:r>
            <a:r>
              <a:rPr sz="1800" spc="-5" dirty="0">
                <a:solidFill>
                  <a:srgbClr val="595959"/>
                </a:solidFill>
                <a:latin typeface="Arial"/>
                <a:cs typeface="Arial"/>
              </a:rPr>
              <a:t>down</a:t>
            </a:r>
            <a:endParaRPr sz="1800">
              <a:latin typeface="Arial"/>
              <a:cs typeface="Arial"/>
            </a:endParaRPr>
          </a:p>
          <a:p>
            <a:pPr marL="379095" marR="5080" indent="-367030">
              <a:lnSpc>
                <a:spcPct val="114599"/>
              </a:lnSpc>
              <a:buChar char="●"/>
              <a:tabLst>
                <a:tab pos="379095" algn="l"/>
                <a:tab pos="379730" algn="l"/>
              </a:tabLst>
            </a:pPr>
            <a:r>
              <a:rPr sz="1800" spc="-5" dirty="0">
                <a:solidFill>
                  <a:srgbClr val="595959"/>
                </a:solidFill>
                <a:latin typeface="Arial"/>
                <a:cs typeface="Arial"/>
              </a:rPr>
              <a:t>Utilize SaaS provided by the AWS </a:t>
            </a:r>
            <a:r>
              <a:rPr sz="1800" dirty="0">
                <a:solidFill>
                  <a:srgbClr val="595959"/>
                </a:solidFill>
                <a:latin typeface="Arial"/>
                <a:cs typeface="Arial"/>
              </a:rPr>
              <a:t>(SQS, </a:t>
            </a:r>
            <a:r>
              <a:rPr sz="1800" spc="-5" dirty="0">
                <a:solidFill>
                  <a:srgbClr val="595959"/>
                </a:solidFill>
                <a:latin typeface="Arial"/>
                <a:cs typeface="Arial"/>
              </a:rPr>
              <a:t>SNS, DynamoDB, CloudWatch,  X-Ray)</a:t>
            </a:r>
            <a:endParaRPr sz="1800">
              <a:latin typeface="Arial"/>
              <a:cs typeface="Arial"/>
            </a:endParaRPr>
          </a:p>
          <a:p>
            <a:pPr marL="379095" indent="-367030">
              <a:lnSpc>
                <a:spcPct val="100000"/>
              </a:lnSpc>
              <a:spcBef>
                <a:spcPts val="315"/>
              </a:spcBef>
              <a:buChar char="●"/>
              <a:tabLst>
                <a:tab pos="379095" algn="l"/>
                <a:tab pos="379730" algn="l"/>
              </a:tabLst>
            </a:pPr>
            <a:r>
              <a:rPr sz="1800" dirty="0">
                <a:solidFill>
                  <a:srgbClr val="595959"/>
                </a:solidFill>
                <a:latin typeface="Arial"/>
                <a:cs typeface="Arial"/>
              </a:rPr>
              <a:t>Mind </a:t>
            </a:r>
            <a:r>
              <a:rPr sz="1800" spc="-5" dirty="0">
                <a:solidFill>
                  <a:srgbClr val="595959"/>
                </a:solidFill>
                <a:latin typeface="Arial"/>
                <a:cs typeface="Arial"/>
              </a:rPr>
              <a:t>Lambda limitations </a:t>
            </a:r>
            <a:r>
              <a:rPr sz="1800" dirty="0">
                <a:solidFill>
                  <a:srgbClr val="595959"/>
                </a:solidFill>
                <a:latin typeface="Arial"/>
                <a:cs typeface="Arial"/>
              </a:rPr>
              <a:t>(memory, cpu, </a:t>
            </a:r>
            <a:r>
              <a:rPr sz="1800" spc="-5" dirty="0">
                <a:solidFill>
                  <a:srgbClr val="595959"/>
                </a:solidFill>
                <a:latin typeface="Arial"/>
                <a:cs typeface="Arial"/>
              </a:rPr>
              <a:t>execution</a:t>
            </a:r>
            <a:r>
              <a:rPr sz="1800" spc="-35" dirty="0">
                <a:solidFill>
                  <a:srgbClr val="595959"/>
                </a:solidFill>
                <a:latin typeface="Arial"/>
                <a:cs typeface="Arial"/>
              </a:rPr>
              <a:t> </a:t>
            </a:r>
            <a:r>
              <a:rPr sz="1800" spc="-5" dirty="0">
                <a:solidFill>
                  <a:srgbClr val="595959"/>
                </a:solidFill>
                <a:latin typeface="Arial"/>
                <a:cs typeface="Arial"/>
              </a:rPr>
              <a:t>time)</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Big packages tend to </a:t>
            </a:r>
            <a:r>
              <a:rPr sz="1800" dirty="0">
                <a:solidFill>
                  <a:srgbClr val="595959"/>
                </a:solidFill>
                <a:latin typeface="Arial"/>
                <a:cs typeface="Arial"/>
              </a:rPr>
              <a:t>run slower, keep </a:t>
            </a:r>
            <a:r>
              <a:rPr sz="1800" spc="-5" dirty="0">
                <a:solidFill>
                  <a:srgbClr val="595959"/>
                </a:solidFill>
                <a:latin typeface="Arial"/>
                <a:cs typeface="Arial"/>
              </a:rPr>
              <a:t>it</a:t>
            </a:r>
            <a:r>
              <a:rPr sz="1800" spc="-40" dirty="0">
                <a:solidFill>
                  <a:srgbClr val="595959"/>
                </a:solidFill>
                <a:latin typeface="Arial"/>
                <a:cs typeface="Arial"/>
              </a:rPr>
              <a:t> </a:t>
            </a:r>
            <a:r>
              <a:rPr sz="1800" dirty="0">
                <a:solidFill>
                  <a:srgbClr val="595959"/>
                </a:solidFill>
                <a:latin typeface="Arial"/>
                <a:cs typeface="Arial"/>
              </a:rPr>
              <a:t>simple</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Workflows or long </a:t>
            </a:r>
            <a:r>
              <a:rPr sz="1800" dirty="0">
                <a:solidFill>
                  <a:srgbClr val="595959"/>
                </a:solidFill>
                <a:latin typeface="Arial"/>
                <a:cs typeface="Arial"/>
              </a:rPr>
              <a:t>running </a:t>
            </a:r>
            <a:r>
              <a:rPr sz="1800" spc="-5" dirty="0">
                <a:solidFill>
                  <a:srgbClr val="595959"/>
                </a:solidFill>
                <a:latin typeface="Arial"/>
                <a:cs typeface="Arial"/>
              </a:rPr>
              <a:t>with </a:t>
            </a:r>
            <a:r>
              <a:rPr sz="1800" dirty="0">
                <a:solidFill>
                  <a:srgbClr val="595959"/>
                </a:solidFill>
                <a:latin typeface="Arial"/>
                <a:cs typeface="Arial"/>
              </a:rPr>
              <a:t>step</a:t>
            </a:r>
            <a:r>
              <a:rPr sz="1800" spc="-20" dirty="0">
                <a:solidFill>
                  <a:srgbClr val="595959"/>
                </a:solidFill>
                <a:latin typeface="Arial"/>
                <a:cs typeface="Arial"/>
              </a:rPr>
              <a:t> </a:t>
            </a:r>
            <a:r>
              <a:rPr sz="1800" spc="-5" dirty="0">
                <a:solidFill>
                  <a:srgbClr val="595959"/>
                </a:solidFill>
                <a:latin typeface="Arial"/>
                <a:cs typeface="Arial"/>
              </a:rPr>
              <a:t>functions</a:t>
            </a:r>
            <a:endParaRPr sz="180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500754" cy="452120"/>
          </a:xfrm>
          <a:prstGeom prst="rect">
            <a:avLst/>
          </a:prstGeom>
        </p:spPr>
        <p:txBody>
          <a:bodyPr vert="horz" wrap="square" lIns="0" tIns="12700" rIns="0" bIns="0" rtlCol="0">
            <a:spAutoFit/>
          </a:bodyPr>
          <a:lstStyle/>
          <a:p>
            <a:pPr marL="12700">
              <a:lnSpc>
                <a:spcPct val="100000"/>
              </a:lnSpc>
              <a:spcBef>
                <a:spcPts val="100"/>
              </a:spcBef>
            </a:pPr>
            <a:r>
              <a:rPr sz="2800" spc="-5" dirty="0"/>
              <a:t>Let’s </a:t>
            </a:r>
            <a:r>
              <a:rPr sz="2800" dirty="0"/>
              <a:t>create a</a:t>
            </a:r>
            <a:r>
              <a:rPr sz="2800" spc="-100" dirty="0"/>
              <a:t> </a:t>
            </a:r>
            <a:r>
              <a:rPr sz="2800" spc="-5" dirty="0"/>
              <a:t>function</a:t>
            </a:r>
            <a:endParaRPr sz="2800"/>
          </a:p>
        </p:txBody>
      </p:sp>
      <p:sp>
        <p:nvSpPr>
          <p:cNvPr id="3" name="object 3"/>
          <p:cNvSpPr txBox="1"/>
          <p:nvPr/>
        </p:nvSpPr>
        <p:spPr>
          <a:xfrm>
            <a:off x="475248" y="1176351"/>
            <a:ext cx="4959985" cy="1911350"/>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5" dirty="0">
                <a:solidFill>
                  <a:srgbClr val="595959"/>
                </a:solidFill>
                <a:latin typeface="Arial"/>
                <a:cs typeface="Arial"/>
              </a:rPr>
              <a:t>Python</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IAM </a:t>
            </a:r>
            <a:r>
              <a:rPr sz="1800" dirty="0">
                <a:solidFill>
                  <a:srgbClr val="595959"/>
                </a:solidFill>
                <a:latin typeface="Arial"/>
                <a:cs typeface="Arial"/>
              </a:rPr>
              <a:t>role </a:t>
            </a:r>
            <a:r>
              <a:rPr sz="1800" spc="-5" dirty="0">
                <a:solidFill>
                  <a:srgbClr val="595959"/>
                </a:solidFill>
                <a:latin typeface="Arial"/>
                <a:cs typeface="Arial"/>
              </a:rPr>
              <a:t>allowing interacting with</a:t>
            </a:r>
            <a:r>
              <a:rPr sz="1800" spc="-85" dirty="0">
                <a:solidFill>
                  <a:srgbClr val="595959"/>
                </a:solidFill>
                <a:latin typeface="Arial"/>
                <a:cs typeface="Arial"/>
              </a:rPr>
              <a:t> </a:t>
            </a:r>
            <a:r>
              <a:rPr sz="1800" spc="-5" dirty="0">
                <a:solidFill>
                  <a:srgbClr val="595959"/>
                </a:solidFill>
                <a:latin typeface="Arial"/>
                <a:cs typeface="Arial"/>
              </a:rPr>
              <a:t>Autoscaling</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Function will increase instances by</a:t>
            </a:r>
            <a:r>
              <a:rPr sz="1800" spc="-30" dirty="0">
                <a:solidFill>
                  <a:srgbClr val="595959"/>
                </a:solidFill>
                <a:latin typeface="Arial"/>
                <a:cs typeface="Arial"/>
              </a:rPr>
              <a:t> </a:t>
            </a:r>
            <a:r>
              <a:rPr sz="1800" spc="-5" dirty="0">
                <a:solidFill>
                  <a:srgbClr val="595959"/>
                </a:solidFill>
                <a:latin typeface="Arial"/>
                <a:cs typeface="Arial"/>
              </a:rPr>
              <a:t>one</a:t>
            </a:r>
            <a:endParaRPr sz="1800">
              <a:latin typeface="Arial"/>
              <a:cs typeface="Arial"/>
            </a:endParaRPr>
          </a:p>
          <a:p>
            <a:pPr marL="379095" indent="-367030">
              <a:lnSpc>
                <a:spcPct val="100000"/>
              </a:lnSpc>
              <a:spcBef>
                <a:spcPts val="315"/>
              </a:spcBef>
              <a:buChar char="●"/>
              <a:tabLst>
                <a:tab pos="379095" algn="l"/>
                <a:tab pos="379730" algn="l"/>
              </a:tabLst>
            </a:pPr>
            <a:r>
              <a:rPr sz="1800" dirty="0">
                <a:solidFill>
                  <a:srgbClr val="595959"/>
                </a:solidFill>
                <a:latin typeface="Arial"/>
                <a:cs typeface="Arial"/>
              </a:rPr>
              <a:t>Manual</a:t>
            </a:r>
            <a:r>
              <a:rPr sz="1800" spc="-10" dirty="0">
                <a:solidFill>
                  <a:srgbClr val="595959"/>
                </a:solidFill>
                <a:latin typeface="Arial"/>
                <a:cs typeface="Arial"/>
              </a:rPr>
              <a:t> </a:t>
            </a:r>
            <a:r>
              <a:rPr sz="1800" spc="-5" dirty="0">
                <a:solidFill>
                  <a:srgbClr val="595959"/>
                </a:solidFill>
                <a:latin typeface="Arial"/>
                <a:cs typeface="Arial"/>
              </a:rPr>
              <a:t>trigger</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Setup using</a:t>
            </a:r>
            <a:r>
              <a:rPr sz="1800" spc="-15" dirty="0">
                <a:solidFill>
                  <a:srgbClr val="595959"/>
                </a:solidFill>
                <a:latin typeface="Arial"/>
                <a:cs typeface="Arial"/>
              </a:rPr>
              <a:t> </a:t>
            </a:r>
            <a:r>
              <a:rPr sz="1800" spc="-5" dirty="0">
                <a:solidFill>
                  <a:srgbClr val="595959"/>
                </a:solidFill>
                <a:latin typeface="Arial"/>
                <a:cs typeface="Arial"/>
              </a:rPr>
              <a:t>Terraform</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Code upload using AWSCLI</a:t>
            </a:r>
            <a:r>
              <a:rPr sz="1800" spc="-70" dirty="0">
                <a:solidFill>
                  <a:srgbClr val="595959"/>
                </a:solidFill>
                <a:latin typeface="Arial"/>
                <a:cs typeface="Arial"/>
              </a:rPr>
              <a:t> </a:t>
            </a:r>
            <a:r>
              <a:rPr sz="1800" dirty="0">
                <a:solidFill>
                  <a:srgbClr val="595959"/>
                </a:solidFill>
                <a:latin typeface="Arial"/>
                <a:cs typeface="Arial"/>
              </a:rPr>
              <a:t>(Bash/Makefile)</a:t>
            </a:r>
            <a:endParaRPr sz="18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499100" cy="452120"/>
          </a:xfrm>
          <a:prstGeom prst="rect">
            <a:avLst/>
          </a:prstGeom>
        </p:spPr>
        <p:txBody>
          <a:bodyPr vert="horz" wrap="square" lIns="0" tIns="12700" rIns="0" bIns="0" rtlCol="0">
            <a:spAutoFit/>
          </a:bodyPr>
          <a:lstStyle/>
          <a:p>
            <a:pPr marL="12700">
              <a:lnSpc>
                <a:spcPct val="100000"/>
              </a:lnSpc>
              <a:spcBef>
                <a:spcPts val="100"/>
              </a:spcBef>
            </a:pPr>
            <a:r>
              <a:rPr sz="2800" spc="-10" dirty="0"/>
              <a:t>Side </a:t>
            </a:r>
            <a:r>
              <a:rPr sz="2800" spc="-5" dirty="0"/>
              <a:t>quest: </a:t>
            </a:r>
            <a:r>
              <a:rPr sz="2800" spc="-10" dirty="0"/>
              <a:t>Vault </a:t>
            </a:r>
            <a:r>
              <a:rPr sz="2800" dirty="0"/>
              <a:t>+ </a:t>
            </a:r>
            <a:r>
              <a:rPr sz="2800" spc="-5" dirty="0"/>
              <a:t>Consul in</a:t>
            </a:r>
            <a:r>
              <a:rPr sz="2800" spc="-80" dirty="0"/>
              <a:t> </a:t>
            </a:r>
            <a:r>
              <a:rPr sz="2800" spc="-5" dirty="0"/>
              <a:t>AWS</a:t>
            </a:r>
            <a:endParaRPr sz="2800"/>
          </a:p>
        </p:txBody>
      </p:sp>
      <p:sp>
        <p:nvSpPr>
          <p:cNvPr id="3" name="object 3"/>
          <p:cNvSpPr txBox="1"/>
          <p:nvPr/>
        </p:nvSpPr>
        <p:spPr>
          <a:xfrm>
            <a:off x="475248" y="1176351"/>
            <a:ext cx="7732395" cy="1911350"/>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1800" spc="-5" dirty="0">
                <a:solidFill>
                  <a:srgbClr val="595959"/>
                </a:solidFill>
                <a:latin typeface="Arial"/>
                <a:cs typeface="Arial"/>
              </a:rPr>
              <a:t>Use Terraform and an Autoscaling Group/Launch Configuration to </a:t>
            </a:r>
            <a:r>
              <a:rPr sz="1800" dirty="0">
                <a:solidFill>
                  <a:srgbClr val="595959"/>
                </a:solidFill>
                <a:latin typeface="Arial"/>
                <a:cs typeface="Arial"/>
              </a:rPr>
              <a:t>set </a:t>
            </a:r>
            <a:r>
              <a:rPr sz="1800" spc="-5" dirty="0">
                <a:solidFill>
                  <a:srgbClr val="595959"/>
                </a:solidFill>
                <a:latin typeface="Arial"/>
                <a:cs typeface="Arial"/>
              </a:rPr>
              <a:t>up  Consul hosts </a:t>
            </a:r>
            <a:r>
              <a:rPr sz="1800" dirty="0">
                <a:solidFill>
                  <a:srgbClr val="595959"/>
                </a:solidFill>
                <a:latin typeface="Arial"/>
                <a:cs typeface="Arial"/>
              </a:rPr>
              <a:t>- manual cluster set </a:t>
            </a:r>
            <a:r>
              <a:rPr sz="1800" spc="-5" dirty="0">
                <a:solidFill>
                  <a:srgbClr val="595959"/>
                </a:solidFill>
                <a:latin typeface="Arial"/>
                <a:cs typeface="Arial"/>
              </a:rPr>
              <a:t>up, for</a:t>
            </a:r>
            <a:r>
              <a:rPr sz="1800" spc="-40" dirty="0">
                <a:solidFill>
                  <a:srgbClr val="595959"/>
                </a:solidFill>
                <a:latin typeface="Arial"/>
                <a:cs typeface="Arial"/>
              </a:rPr>
              <a:t> </a:t>
            </a:r>
            <a:r>
              <a:rPr sz="1800" dirty="0">
                <a:solidFill>
                  <a:srgbClr val="595959"/>
                </a:solidFill>
                <a:latin typeface="Arial"/>
                <a:cs typeface="Arial"/>
              </a:rPr>
              <a:t>simplicity</a:t>
            </a:r>
            <a:endParaRPr sz="1800">
              <a:latin typeface="Arial"/>
              <a:cs typeface="Arial"/>
            </a:endParaRPr>
          </a:p>
          <a:p>
            <a:pPr marL="379095" marR="1891664" indent="-367030">
              <a:lnSpc>
                <a:spcPct val="114599"/>
              </a:lnSpc>
              <a:buChar char="●"/>
              <a:tabLst>
                <a:tab pos="379095" algn="l"/>
                <a:tab pos="379730" algn="l"/>
              </a:tabLst>
            </a:pPr>
            <a:r>
              <a:rPr sz="1800" spc="-5" dirty="0">
                <a:solidFill>
                  <a:srgbClr val="595959"/>
                </a:solidFill>
                <a:latin typeface="Arial"/>
                <a:cs typeface="Arial"/>
              </a:rPr>
              <a:t>Alternatively, use ECS </a:t>
            </a:r>
            <a:r>
              <a:rPr sz="1800" dirty="0">
                <a:solidFill>
                  <a:srgbClr val="595959"/>
                </a:solidFill>
                <a:latin typeface="Arial"/>
                <a:cs typeface="Arial"/>
              </a:rPr>
              <a:t>cluster </a:t>
            </a:r>
            <a:r>
              <a:rPr sz="1800" spc="-5" dirty="0">
                <a:solidFill>
                  <a:srgbClr val="595959"/>
                </a:solidFill>
                <a:latin typeface="Arial"/>
                <a:cs typeface="Arial"/>
              </a:rPr>
              <a:t>and public Conul image </a:t>
            </a:r>
            <a:r>
              <a:rPr sz="1800" u="heavy" spc="-5" dirty="0">
                <a:solidFill>
                  <a:srgbClr val="0097A7"/>
                </a:solidFill>
                <a:uFill>
                  <a:solidFill>
                    <a:srgbClr val="0097A7"/>
                  </a:solidFill>
                </a:uFill>
                <a:latin typeface="Arial"/>
                <a:cs typeface="Arial"/>
              </a:rPr>
              <a:t> </a:t>
            </a:r>
            <a:r>
              <a:rPr sz="1800" u="heavy" spc="-5" dirty="0">
                <a:solidFill>
                  <a:srgbClr val="0097A7"/>
                </a:solidFill>
                <a:uFill>
                  <a:solidFill>
                    <a:srgbClr val="0097A7"/>
                  </a:solidFill>
                </a:uFill>
                <a:latin typeface="Arial"/>
                <a:cs typeface="Arial"/>
                <a:hlinkClick r:id="rId2"/>
              </a:rPr>
              <a:t>https://hub.docker.com/_/consul/</a:t>
            </a:r>
            <a:endParaRPr sz="180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Same for</a:t>
            </a:r>
            <a:r>
              <a:rPr sz="1800" spc="-15" dirty="0">
                <a:solidFill>
                  <a:srgbClr val="595959"/>
                </a:solidFill>
                <a:latin typeface="Arial"/>
                <a:cs typeface="Arial"/>
              </a:rPr>
              <a:t> </a:t>
            </a:r>
            <a:r>
              <a:rPr sz="1800" spc="-5" dirty="0">
                <a:solidFill>
                  <a:srgbClr val="595959"/>
                </a:solidFill>
                <a:latin typeface="Arial"/>
                <a:cs typeface="Arial"/>
              </a:rPr>
              <a:t>Vault</a:t>
            </a:r>
            <a:endParaRPr sz="1800">
              <a:latin typeface="Arial"/>
              <a:cs typeface="Arial"/>
            </a:endParaRPr>
          </a:p>
          <a:p>
            <a:pPr marL="379095" indent="-367030">
              <a:lnSpc>
                <a:spcPct val="100000"/>
              </a:lnSpc>
              <a:spcBef>
                <a:spcPts val="315"/>
              </a:spcBef>
              <a:buChar char="●"/>
              <a:tabLst>
                <a:tab pos="379095" algn="l"/>
                <a:tab pos="379730" algn="l"/>
              </a:tabLst>
            </a:pPr>
            <a:r>
              <a:rPr sz="1800" dirty="0">
                <a:solidFill>
                  <a:srgbClr val="595959"/>
                </a:solidFill>
                <a:latin typeface="Arial"/>
                <a:cs typeface="Arial"/>
              </a:rPr>
              <a:t>(Re)use </a:t>
            </a:r>
            <a:r>
              <a:rPr sz="1800" spc="-5" dirty="0">
                <a:solidFill>
                  <a:srgbClr val="595959"/>
                </a:solidFill>
                <a:latin typeface="Arial"/>
                <a:cs typeface="Arial"/>
              </a:rPr>
              <a:t>Python </a:t>
            </a:r>
            <a:r>
              <a:rPr sz="1800" dirty="0">
                <a:solidFill>
                  <a:srgbClr val="595959"/>
                </a:solidFill>
                <a:latin typeface="Arial"/>
                <a:cs typeface="Arial"/>
              </a:rPr>
              <a:t>service </a:t>
            </a:r>
            <a:r>
              <a:rPr sz="1800" spc="-5" dirty="0">
                <a:solidFill>
                  <a:srgbClr val="595959"/>
                </a:solidFill>
                <a:latin typeface="Arial"/>
                <a:cs typeface="Arial"/>
              </a:rPr>
              <a:t>to grab </a:t>
            </a:r>
            <a:r>
              <a:rPr sz="1800" dirty="0">
                <a:solidFill>
                  <a:srgbClr val="595959"/>
                </a:solidFill>
                <a:latin typeface="Arial"/>
                <a:cs typeface="Arial"/>
              </a:rPr>
              <a:t>configuration key/values </a:t>
            </a:r>
            <a:r>
              <a:rPr sz="1800" spc="-5" dirty="0">
                <a:solidFill>
                  <a:srgbClr val="595959"/>
                </a:solidFill>
                <a:latin typeface="Arial"/>
                <a:cs typeface="Arial"/>
              </a:rPr>
              <a:t>from</a:t>
            </a:r>
            <a:r>
              <a:rPr sz="1800" spc="-70" dirty="0">
                <a:solidFill>
                  <a:srgbClr val="595959"/>
                </a:solidFill>
                <a:latin typeface="Arial"/>
                <a:cs typeface="Arial"/>
              </a:rPr>
              <a:t> </a:t>
            </a:r>
            <a:r>
              <a:rPr sz="1800" spc="-5" dirty="0">
                <a:solidFill>
                  <a:srgbClr val="595959"/>
                </a:solidFill>
                <a:latin typeface="Arial"/>
                <a:cs typeface="Arial"/>
              </a:rPr>
              <a:t>Vault</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076450" cy="452120"/>
          </a:xfrm>
          <a:prstGeom prst="rect">
            <a:avLst/>
          </a:prstGeom>
        </p:spPr>
        <p:txBody>
          <a:bodyPr vert="horz" wrap="square" lIns="0" tIns="12700" rIns="0" bIns="0" rtlCol="0">
            <a:spAutoFit/>
          </a:bodyPr>
          <a:lstStyle/>
          <a:p>
            <a:pPr marL="12700">
              <a:lnSpc>
                <a:spcPct val="100000"/>
              </a:lnSpc>
              <a:spcBef>
                <a:spcPts val="100"/>
              </a:spcBef>
            </a:pPr>
            <a:r>
              <a:rPr sz="2800" spc="-10" dirty="0"/>
              <a:t>ECS</a:t>
            </a:r>
            <a:r>
              <a:rPr sz="2800" spc="-90" dirty="0"/>
              <a:t> </a:t>
            </a:r>
            <a:r>
              <a:rPr sz="2800" spc="-5" dirty="0"/>
              <a:t>Fargate</a:t>
            </a:r>
            <a:endParaRPr sz="2800"/>
          </a:p>
        </p:txBody>
      </p:sp>
      <p:sp>
        <p:nvSpPr>
          <p:cNvPr id="3" name="object 3"/>
          <p:cNvSpPr txBox="1"/>
          <p:nvPr/>
        </p:nvSpPr>
        <p:spPr>
          <a:xfrm>
            <a:off x="505992" y="1184098"/>
            <a:ext cx="3655060" cy="20066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You don’t </a:t>
            </a:r>
            <a:r>
              <a:rPr sz="1400" dirty="0">
                <a:solidFill>
                  <a:srgbClr val="595959"/>
                </a:solidFill>
                <a:latin typeface="Arial"/>
                <a:cs typeface="Arial"/>
              </a:rPr>
              <a:t>manage </a:t>
            </a:r>
            <a:r>
              <a:rPr sz="1400" spc="-5" dirty="0">
                <a:solidFill>
                  <a:srgbClr val="595959"/>
                </a:solidFill>
                <a:latin typeface="Arial"/>
                <a:cs typeface="Arial"/>
              </a:rPr>
              <a:t>EC2</a:t>
            </a:r>
            <a:r>
              <a:rPr sz="1400" spc="-30" dirty="0">
                <a:solidFill>
                  <a:srgbClr val="595959"/>
                </a:solidFill>
                <a:latin typeface="Arial"/>
                <a:cs typeface="Arial"/>
              </a:rPr>
              <a:t> </a:t>
            </a:r>
            <a:r>
              <a:rPr sz="1400" spc="-5" dirty="0">
                <a:solidFill>
                  <a:srgbClr val="595959"/>
                </a:solidFill>
                <a:latin typeface="Arial"/>
                <a:cs typeface="Arial"/>
              </a:rPr>
              <a:t>instances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Can’t </a:t>
            </a:r>
            <a:r>
              <a:rPr sz="1400" dirty="0">
                <a:solidFill>
                  <a:srgbClr val="595959"/>
                </a:solidFill>
                <a:latin typeface="Arial"/>
                <a:cs typeface="Arial"/>
              </a:rPr>
              <a:t>mount </a:t>
            </a:r>
            <a:r>
              <a:rPr sz="1400" spc="-5" dirty="0">
                <a:solidFill>
                  <a:srgbClr val="595959"/>
                </a:solidFill>
                <a:latin typeface="Arial"/>
                <a:cs typeface="Arial"/>
              </a:rPr>
              <a:t>persistent data</a:t>
            </a:r>
            <a:r>
              <a:rPr sz="1400" spc="-35" dirty="0">
                <a:solidFill>
                  <a:srgbClr val="595959"/>
                </a:solidFill>
                <a:latin typeface="Arial"/>
                <a:cs typeface="Arial"/>
              </a:rPr>
              <a:t> </a:t>
            </a:r>
            <a:r>
              <a:rPr sz="1400" dirty="0">
                <a:solidFill>
                  <a:srgbClr val="595959"/>
                </a:solidFill>
                <a:latin typeface="Arial"/>
                <a:cs typeface="Arial"/>
              </a:rPr>
              <a:t>volume</a:t>
            </a:r>
            <a:endParaRPr sz="1400">
              <a:latin typeface="Arial"/>
              <a:cs typeface="Arial"/>
            </a:endParaRPr>
          </a:p>
          <a:p>
            <a:pPr marL="348615" marR="306070" indent="-336550">
              <a:lnSpc>
                <a:spcPct val="116100"/>
              </a:lnSpc>
              <a:buChar char="●"/>
              <a:tabLst>
                <a:tab pos="347980" algn="l"/>
                <a:tab pos="349250" algn="l"/>
              </a:tabLst>
            </a:pPr>
            <a:r>
              <a:rPr sz="1400" dirty="0">
                <a:solidFill>
                  <a:srgbClr val="595959"/>
                </a:solidFill>
                <a:latin typeface="Arial"/>
                <a:cs typeface="Arial"/>
              </a:rPr>
              <a:t>… </a:t>
            </a:r>
            <a:r>
              <a:rPr sz="1400" spc="-5" dirty="0">
                <a:solidFill>
                  <a:srgbClr val="595959"/>
                </a:solidFill>
                <a:latin typeface="Arial"/>
                <a:cs typeface="Arial"/>
              </a:rPr>
              <a:t>well, </a:t>
            </a:r>
            <a:r>
              <a:rPr sz="1400" dirty="0">
                <a:solidFill>
                  <a:srgbClr val="595959"/>
                </a:solidFill>
                <a:latin typeface="Arial"/>
                <a:cs typeface="Arial"/>
              </a:rPr>
              <a:t>you can, </a:t>
            </a:r>
            <a:r>
              <a:rPr sz="1400" spc="-5" dirty="0">
                <a:solidFill>
                  <a:srgbClr val="595959"/>
                </a:solidFill>
                <a:latin typeface="Arial"/>
                <a:cs typeface="Arial"/>
              </a:rPr>
              <a:t>but it’ll be ephemeral  </a:t>
            </a:r>
            <a:r>
              <a:rPr sz="1400" dirty="0">
                <a:solidFill>
                  <a:srgbClr val="595959"/>
                </a:solidFill>
                <a:latin typeface="Arial"/>
                <a:cs typeface="Arial"/>
              </a:rPr>
              <a:t>volume</a:t>
            </a:r>
            <a:r>
              <a:rPr sz="1400" spc="-10" dirty="0">
                <a:solidFill>
                  <a:srgbClr val="595959"/>
                </a:solidFill>
                <a:latin typeface="Arial"/>
                <a:cs typeface="Arial"/>
              </a:rPr>
              <a:t> </a:t>
            </a:r>
            <a:r>
              <a:rPr sz="1400" dirty="0">
                <a:solidFill>
                  <a:srgbClr val="595959"/>
                </a:solidFill>
                <a:latin typeface="Arial"/>
                <a:cs typeface="Arial"/>
              </a:rPr>
              <a:t>(nonpersistent)</a:t>
            </a:r>
            <a:endParaRPr sz="1400">
              <a:latin typeface="Arial"/>
              <a:cs typeface="Arial"/>
            </a:endParaRPr>
          </a:p>
          <a:p>
            <a:pPr marL="348615" marR="5080">
              <a:lnSpc>
                <a:spcPct val="116100"/>
              </a:lnSpc>
            </a:pPr>
            <a:r>
              <a:rPr sz="1400" spc="-5" dirty="0">
                <a:solidFill>
                  <a:srgbClr val="595959"/>
                </a:solidFill>
                <a:latin typeface="Arial"/>
                <a:cs typeface="Arial"/>
              </a:rPr>
              <a:t>See:  </a:t>
            </a:r>
            <a:r>
              <a:rPr sz="1400" u="heavy" spc="-5" dirty="0">
                <a:solidFill>
                  <a:srgbClr val="0097A7"/>
                </a:solidFill>
                <a:uFill>
                  <a:solidFill>
                    <a:srgbClr val="0097A7"/>
                  </a:solidFill>
                </a:uFill>
                <a:latin typeface="Arial"/>
                <a:cs typeface="Arial"/>
                <a:hlinkClick r:id="rId2"/>
              </a:rPr>
              <a:t>https://docs.aws.amazon.com/AmazonEC </a:t>
            </a:r>
            <a:r>
              <a:rPr sz="1400" spc="-5" dirty="0">
                <a:solidFill>
                  <a:srgbClr val="0097A7"/>
                </a:solidFill>
                <a:latin typeface="Arial"/>
                <a:cs typeface="Arial"/>
              </a:rPr>
              <a:t> </a:t>
            </a:r>
            <a:r>
              <a:rPr sz="1400" u="heavy" spc="-5" dirty="0">
                <a:solidFill>
                  <a:srgbClr val="0097A7"/>
                </a:solidFill>
                <a:uFill>
                  <a:solidFill>
                    <a:srgbClr val="0097A7"/>
                  </a:solidFill>
                </a:uFill>
                <a:latin typeface="Arial"/>
                <a:cs typeface="Arial"/>
                <a:hlinkClick r:id="rId2"/>
              </a:rPr>
              <a:t>S/latest/developerguide/fargate-task-stora </a:t>
            </a:r>
            <a:r>
              <a:rPr sz="1400" spc="-5" dirty="0">
                <a:solidFill>
                  <a:srgbClr val="0097A7"/>
                </a:solidFill>
                <a:latin typeface="Arial"/>
                <a:cs typeface="Arial"/>
              </a:rPr>
              <a:t> </a:t>
            </a:r>
            <a:r>
              <a:rPr sz="1400" u="heavy" spc="-5" dirty="0">
                <a:solidFill>
                  <a:srgbClr val="0097A7"/>
                </a:solidFill>
                <a:uFill>
                  <a:solidFill>
                    <a:srgbClr val="0097A7"/>
                  </a:solidFill>
                </a:uFill>
                <a:latin typeface="Arial"/>
                <a:cs typeface="Arial"/>
                <a:hlinkClick r:id="rId2"/>
              </a:rPr>
              <a:t>ge.html</a:t>
            </a:r>
            <a:endParaRPr sz="1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5151</Words>
  <Application>Microsoft Office PowerPoint</Application>
  <PresentationFormat>Custom</PresentationFormat>
  <Paragraphs>830</Paragraphs>
  <Slides>84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AoyagiKouzanFontT</vt:lpstr>
      <vt:lpstr>Arial</vt:lpstr>
      <vt:lpstr>Calibri</vt:lpstr>
      <vt:lpstr>Courier New</vt:lpstr>
      <vt:lpstr>Times New Roman</vt:lpstr>
      <vt:lpstr>Office Theme</vt:lpstr>
      <vt:lpstr>Agenda</vt:lpstr>
      <vt:lpstr>PowerPoint Presentation</vt:lpstr>
      <vt:lpstr>AWS (cloud) architecting</vt:lpstr>
      <vt:lpstr>IAM - access control</vt:lpstr>
      <vt:lpstr>IAM - examples</vt:lpstr>
      <vt:lpstr>EC2 - scaling applications using VMs</vt:lpstr>
      <vt:lpstr>ElasticBeanstalk</vt:lpstr>
      <vt:lpstr>ECS, also EKS (Kubernetes!)</vt:lpstr>
      <vt:lpstr>ECS Fargate</vt:lpstr>
      <vt:lpstr>Docker</vt:lpstr>
      <vt:lpstr>Route53 - DNS</vt:lpstr>
      <vt:lpstr>S3 - object storage</vt:lpstr>
      <vt:lpstr>AWS limits</vt:lpstr>
      <vt:lpstr>Before we go to Terraform - CloudFormation</vt:lpstr>
      <vt:lpstr>CloudFormation best practices book</vt:lpstr>
      <vt:lpstr>Terraform - how it works</vt:lpstr>
      <vt:lpstr>Terraform - state file</vt:lpstr>
      <vt:lpstr>Terraform - let’s install!</vt:lpstr>
      <vt:lpstr>Terraform - VPC and basic subnets</vt:lpstr>
      <vt:lpstr>Terraform - NAT gateways, internet gateways</vt:lpstr>
      <vt:lpstr>Terraform - basic EC2 instance</vt:lpstr>
      <vt:lpstr>Terraform - EC2 (auto)scaling</vt:lpstr>
      <vt:lpstr>VPC and subnets</vt:lpstr>
      <vt:lpstr>Internet Gateway (public subnets) and route table</vt:lpstr>
      <vt:lpstr>NAT gateway and private subnets</vt:lpstr>
      <vt:lpstr>EC2 instance, security group, ssh key (bastion host)</vt:lpstr>
      <vt:lpstr>How autoscaling works?</vt:lpstr>
      <vt:lpstr>Launch configuration</vt:lpstr>
      <vt:lpstr>Autoscaling group</vt:lpstr>
      <vt:lpstr>Autoscaling policy</vt:lpstr>
      <vt:lpstr>Metric and alarm action</vt:lpstr>
      <vt:lpstr>Setting up a basic server in autoscaling group</vt:lpstr>
      <vt:lpstr>Side quest: Let’s develop a service</vt:lpstr>
      <vt:lpstr>See you tomorrow! :-)</vt:lpstr>
      <vt:lpstr>Three days doing stuff</vt:lpstr>
      <vt:lpstr>Agenda</vt:lpstr>
      <vt:lpstr>EC2 autoscaling - continue!</vt:lpstr>
      <vt:lpstr>Docker</vt:lpstr>
      <vt:lpstr>PowerPoint Presentation</vt:lpstr>
      <vt:lpstr>Monitoring</vt:lpstr>
      <vt:lpstr>CI/CD</vt:lpstr>
      <vt:lpstr>What that means?</vt:lpstr>
      <vt:lpstr>Terraform code structure</vt:lpstr>
      <vt:lpstr>Jenkins - Jenkinsfile example</vt:lpstr>
      <vt:lpstr>ECS + 1-2 services</vt:lpstr>
      <vt:lpstr>Terraform modules</vt:lpstr>
      <vt:lpstr>More on modules</vt:lpstr>
      <vt:lpstr>ECS cluster</vt:lpstr>
      <vt:lpstr>PowerPoint Presentation</vt:lpstr>
      <vt:lpstr>PowerPoint Presentation</vt:lpstr>
      <vt:lpstr>ECS task definition</vt:lpstr>
      <vt:lpstr>ECS - service</vt:lpstr>
      <vt:lpstr>Setting up Nginx inside ECS cluster</vt:lpstr>
      <vt:lpstr>Side quest: Let’s develop a service</vt:lpstr>
      <vt:lpstr>Three days doing stuff</vt:lpstr>
      <vt:lpstr>Yesterday's assignment</vt:lpstr>
      <vt:lpstr>Configuration management</vt:lpstr>
      <vt:lpstr>Configuration management - tools</vt:lpstr>
      <vt:lpstr>Configuration management - architecture</vt:lpstr>
      <vt:lpstr>AWS OpsWorks</vt:lpstr>
      <vt:lpstr>HashiCorp Vault</vt:lpstr>
      <vt:lpstr>HashiCorp Vault -  seal/unseal</vt:lpstr>
      <vt:lpstr>HashiCorp Vault - authentication</vt:lpstr>
      <vt:lpstr>HashiCorp Vault - testing locally</vt:lpstr>
      <vt:lpstr>HashiCorp Consul - service discovery and more</vt:lpstr>
      <vt:lpstr>HashiCorp Vault and Consul as a backend</vt:lpstr>
      <vt:lpstr>HashiCorp Vault + Consul - setting up Consul</vt:lpstr>
      <vt:lpstr>HashiCorp Vault + Consul - connecting Vault</vt:lpstr>
      <vt:lpstr>HashiCorp Vault + Consul - init</vt:lpstr>
      <vt:lpstr>HashiCorp Vault + Consul - unseal</vt:lpstr>
      <vt:lpstr>HashiCorp Vault - first secret</vt:lpstr>
      <vt:lpstr>HashiCorp Vault - get secret</vt:lpstr>
      <vt:lpstr>HashiCorp Vault - token create</vt:lpstr>
      <vt:lpstr>HashiCorp Vault - login using token</vt:lpstr>
      <vt:lpstr>HashiCorp Vault - token revoke</vt:lpstr>
      <vt:lpstr>HashiCorp Vault - multi-tenant</vt:lpstr>
      <vt:lpstr>HashiCorp Vault - multi-tenant - exercises</vt:lpstr>
      <vt:lpstr>Databases in AWS - quick introduction</vt:lpstr>
      <vt:lpstr>AWS Lambda and Serverless</vt:lpstr>
      <vt:lpstr>AWS Lambda and Serverless</vt:lpstr>
      <vt:lpstr>AWS Lambda and Serverless</vt:lpstr>
      <vt:lpstr>AWS Lambda and Serverless</vt:lpstr>
      <vt:lpstr>Let’s create a function</vt:lpstr>
      <vt:lpstr>Side quest: Vault + Consul in 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cp:lastModifiedBy>Krishna Murthy P</cp:lastModifiedBy>
  <cp:revision>1</cp:revision>
  <dcterms:created xsi:type="dcterms:W3CDTF">2021-01-19T01:29:45Z</dcterms:created>
  <dcterms:modified xsi:type="dcterms:W3CDTF">2021-01-19T02:12:36Z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2021-01-17T00:00:00Z</vt:filetime>
  </property>
  <property fmtid="{D5CDD505-2E9C-101B-9397-08002B2CF9AE}" pid="3" name="Creator">
    <vt:lpwstr>Google</vt:lpwstr>
  </property>
  <property fmtid="{D5CDD505-2E9C-101B-9397-08002B2CF9AE}" pid="4" name="LastSaved">
    <vt:filetime>2021-01-19T00:00:00Z</vt:filetime>
  </property>
</Properties>
</file>