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08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91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21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8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7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510" y="234130"/>
            <a:ext cx="7622979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706" y="1192733"/>
            <a:ext cx="8220586" cy="253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541781"/>
            <a:ext cx="71571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9164" y="1388918"/>
            <a:ext cx="7065670" cy="207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9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" TargetMode="External"/><Relationship Id="rId2" Type="http://schemas.openxmlformats.org/officeDocument/2006/relationships/hyperlink" Target="https://cloud.google.com/km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googleusercontent.com/media/research.google.com/en/archive/chubby-osdi06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yahoo.com/files/ZooKeeper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4810" marR="5080" indent="-1642745">
              <a:lnSpc>
                <a:spcPts val="6220"/>
              </a:lnSpc>
              <a:spcBef>
                <a:spcPts val="320"/>
              </a:spcBef>
            </a:pPr>
            <a:r>
              <a:rPr spc="-15" dirty="0"/>
              <a:t>Kubernetes </a:t>
            </a:r>
            <a:r>
              <a:rPr dirty="0"/>
              <a:t>+ </a:t>
            </a:r>
            <a:r>
              <a:rPr spc="-10" dirty="0"/>
              <a:t>Terraform</a:t>
            </a:r>
            <a:r>
              <a:rPr spc="-105" dirty="0"/>
              <a:t> </a:t>
            </a:r>
            <a:r>
              <a:rPr dirty="0"/>
              <a:t>+  </a:t>
            </a:r>
            <a:r>
              <a:rPr spc="-15" dirty="0"/>
              <a:t>Vault </a:t>
            </a:r>
            <a:r>
              <a:rPr dirty="0"/>
              <a:t>+</a:t>
            </a:r>
            <a:r>
              <a:rPr spc="-35" dirty="0"/>
              <a:t> </a:t>
            </a:r>
            <a:r>
              <a:rPr spc="-5" dirty="0"/>
              <a:t>Consul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9088" y="1383791"/>
            <a:ext cx="3925823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541781"/>
            <a:ext cx="2272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HTTP</a:t>
            </a:r>
            <a:r>
              <a:rPr spc="-360" dirty="0"/>
              <a:t> </a:t>
            </a:r>
            <a:r>
              <a:rPr spc="-5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8857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1388918"/>
            <a:ext cx="7010400" cy="20751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progrium/consul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Preconfigured consul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agent designed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docker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/>
              <a:defRPr/>
            </a:pP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progrium/registrator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Uses docker events &amp; config to automatically register</a:t>
            </a:r>
            <a:r>
              <a:rPr kumimoji="0" sz="200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docker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containers into Consul (&amp; etcd &amp;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SkyDNS)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541781"/>
            <a:ext cx="3834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Consul &amp;</a:t>
            </a:r>
            <a:r>
              <a:rPr spc="-60" dirty="0"/>
              <a:t> </a:t>
            </a:r>
            <a:r>
              <a:rPr spc="-5" dirty="0"/>
              <a:t>Docker</a:t>
            </a:r>
          </a:p>
        </p:txBody>
      </p:sp>
      <p:sp>
        <p:nvSpPr>
          <p:cNvPr id="6" name="object 6"/>
          <p:cNvSpPr/>
          <p:nvPr/>
        </p:nvSpPr>
        <p:spPr>
          <a:xfrm>
            <a:off x="5219700" y="3867911"/>
            <a:ext cx="3412236" cy="110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21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24" y="289832"/>
            <a:ext cx="2897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Overview </a:t>
            </a:r>
            <a:r>
              <a:rPr sz="2400" dirty="0"/>
              <a:t>-</a:t>
            </a:r>
            <a:r>
              <a:rPr sz="2400" spc="-100" dirty="0"/>
              <a:t> </a:t>
            </a:r>
            <a:r>
              <a:rPr sz="2400" spc="-5" dirty="0"/>
              <a:t>Terraform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71674" y="712423"/>
            <a:ext cx="8387633" cy="4365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24" y="289832"/>
            <a:ext cx="2255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Overview </a:t>
            </a:r>
            <a:r>
              <a:rPr sz="2400" dirty="0"/>
              <a:t>-</a:t>
            </a:r>
            <a:r>
              <a:rPr sz="2400" spc="-100" dirty="0"/>
              <a:t> </a:t>
            </a:r>
            <a:r>
              <a:rPr sz="2400" spc="-5" dirty="0"/>
              <a:t>Vault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05199" y="700823"/>
            <a:ext cx="8650407" cy="4442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24" y="289832"/>
            <a:ext cx="2255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Overview </a:t>
            </a:r>
            <a:r>
              <a:rPr sz="2400" dirty="0"/>
              <a:t>-</a:t>
            </a:r>
            <a:r>
              <a:rPr sz="2400" spc="-100" dirty="0"/>
              <a:t> </a:t>
            </a:r>
            <a:r>
              <a:rPr sz="2400" spc="-5" dirty="0"/>
              <a:t>Vault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76424" y="762398"/>
            <a:ext cx="8520582" cy="4373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24" y="289832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Consul VS</a:t>
            </a:r>
            <a:r>
              <a:rPr sz="2400" spc="-95" dirty="0"/>
              <a:t> </a:t>
            </a:r>
            <a:r>
              <a:rPr sz="2400" spc="-5" dirty="0"/>
              <a:t>Istio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9449" y="1119553"/>
            <a:ext cx="7932420" cy="384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ISTIO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469265" marR="71755" indent="-36703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Istio provides layer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features for path-based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routing,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traffic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shaping,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load  balancing, 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telemetry.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Agentless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Complex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(Lots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parts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GKE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install)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Consul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469265" marR="5080" indent="-367030">
              <a:lnSpc>
                <a:spcPct val="114599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Consul enforces authorization and identity to layer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either the TLS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connection can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 established or it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can't.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1349471"/>
            <a:ext cx="5739130" cy="17735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 do we know where services are</a:t>
            </a:r>
            <a:r>
              <a:rPr kumimoji="0" sz="20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running?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 can consumers bind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services?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Hosts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Ports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about using meta-data for service</a:t>
            </a:r>
            <a:r>
              <a:rPr kumimoji="0" sz="200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discovery?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541781"/>
            <a:ext cx="4088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Service</a:t>
            </a:r>
            <a:r>
              <a:rPr spc="-40" dirty="0"/>
              <a:t> </a:t>
            </a:r>
            <a:r>
              <a:rPr spc="-5" dirty="0"/>
              <a:t>Discovery</a:t>
            </a:r>
          </a:p>
        </p:txBody>
      </p:sp>
    </p:spTree>
    <p:extLst>
      <p:ext uri="{BB962C8B-B14F-4D97-AF65-F5344CB8AC3E}">
        <p14:creationId xmlns:p14="http://schemas.microsoft.com/office/powerpoint/2010/main" val="1692547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40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Vault </a:t>
            </a:r>
            <a:r>
              <a:rPr sz="2800" spc="-5" dirty="0"/>
              <a:t>on</a:t>
            </a:r>
            <a:r>
              <a:rPr sz="2800" spc="-85" dirty="0"/>
              <a:t> </a:t>
            </a:r>
            <a:r>
              <a:rPr sz="2800" spc="-5" dirty="0"/>
              <a:t>Kubernetes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5992" y="1260298"/>
            <a:ext cx="8227059" cy="261620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Vault HA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 Vault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is deployed in HA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backed by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Consul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Auto-Init and Unseal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Vault is automatically initialized and unsealed at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runtime.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 unseal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keys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are  encrypted with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Google Cloud KMS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Google Cloud</a:t>
            </a:r>
            <a:r>
              <a:rPr sz="1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348615" marR="395605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Vault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supports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opt-in automatic unsealing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via cloud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technologies: AliCloud KMS, Amazon KMS,  Azure Key Vault, and Google Cloud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KMS.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Full Isolation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 Vault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is provisioned in it's own Kubernetes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endParaRPr sz="1400">
              <a:latin typeface="Arial"/>
              <a:cs typeface="Arial"/>
            </a:endParaRPr>
          </a:p>
          <a:p>
            <a:pPr marL="348615" marR="56896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Audit Logging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Audit logging to Stackdriver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be optionally enabled with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minimal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additional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configuration.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531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Vault Auto </a:t>
            </a:r>
            <a:r>
              <a:rPr sz="2800" spc="-5" dirty="0"/>
              <a:t>Unseal </a:t>
            </a:r>
            <a:r>
              <a:rPr sz="2800" dirty="0"/>
              <a:t>-</a:t>
            </a:r>
            <a:r>
              <a:rPr sz="2800" spc="-80" dirty="0"/>
              <a:t> </a:t>
            </a:r>
            <a:r>
              <a:rPr sz="2800" spc="-5" dirty="0"/>
              <a:t>Init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marR="381000" indent="-320675">
              <a:lnSpc>
                <a:spcPct val="114599"/>
              </a:lnSpc>
              <a:spcBef>
                <a:spcPts val="100"/>
              </a:spcBef>
              <a:buChar char="●"/>
              <a:tabLst>
                <a:tab pos="392430" algn="l"/>
                <a:tab pos="393065" algn="l"/>
              </a:tabLst>
            </a:pPr>
            <a:r>
              <a:rPr spc="-5" dirty="0"/>
              <a:t>The </a:t>
            </a:r>
            <a:r>
              <a:rPr dirty="0"/>
              <a:t>vault-init service </a:t>
            </a:r>
            <a:r>
              <a:rPr spc="-5" dirty="0"/>
              <a:t>automates the process of initializing and unsealing HashiCorp Vault instances </a:t>
            </a:r>
            <a:r>
              <a:rPr dirty="0"/>
              <a:t>running </a:t>
            </a:r>
            <a:r>
              <a:rPr spc="-5" dirty="0"/>
              <a:t>on  Google Cloud</a:t>
            </a:r>
            <a:r>
              <a:rPr spc="-10" dirty="0"/>
              <a:t> </a:t>
            </a:r>
            <a:r>
              <a:rPr spc="-5" dirty="0"/>
              <a:t>Platform.</a:t>
            </a:r>
          </a:p>
          <a:p>
            <a:pPr marL="391795" marR="5080" indent="-320675">
              <a:lnSpc>
                <a:spcPct val="114599"/>
              </a:lnSpc>
              <a:buChar char="●"/>
              <a:tabLst>
                <a:tab pos="392430" algn="l"/>
                <a:tab pos="393065" algn="l"/>
              </a:tabLst>
            </a:pPr>
            <a:r>
              <a:rPr spc="-5" dirty="0"/>
              <a:t>After </a:t>
            </a:r>
            <a:r>
              <a:rPr dirty="0"/>
              <a:t>vault-init </a:t>
            </a:r>
            <a:r>
              <a:rPr spc="-5" dirty="0"/>
              <a:t>initializes </a:t>
            </a:r>
            <a:r>
              <a:rPr dirty="0"/>
              <a:t>a </a:t>
            </a:r>
            <a:r>
              <a:rPr spc="-5" dirty="0"/>
              <a:t>Vault </a:t>
            </a:r>
            <a:r>
              <a:rPr dirty="0"/>
              <a:t>server </a:t>
            </a:r>
            <a:r>
              <a:rPr spc="-5" dirty="0"/>
              <a:t>it </a:t>
            </a:r>
            <a:r>
              <a:rPr dirty="0"/>
              <a:t>stores master keys </a:t>
            </a:r>
            <a:r>
              <a:rPr spc="-5" dirty="0"/>
              <a:t>and </a:t>
            </a:r>
            <a:r>
              <a:rPr dirty="0"/>
              <a:t>root </a:t>
            </a:r>
            <a:r>
              <a:rPr spc="-5" dirty="0"/>
              <a:t>tokens, encrypted using Google Cloud KMS, to  </a:t>
            </a:r>
            <a:r>
              <a:rPr dirty="0"/>
              <a:t>a </a:t>
            </a:r>
            <a:r>
              <a:rPr spc="-5" dirty="0"/>
              <a:t>user defined Google Cloud Storage</a:t>
            </a:r>
            <a:r>
              <a:rPr spc="-15" dirty="0"/>
              <a:t> </a:t>
            </a:r>
            <a:r>
              <a:rPr spc="-5" dirty="0"/>
              <a:t>bucket.</a:t>
            </a:r>
          </a:p>
          <a:p>
            <a:pPr marL="391795" indent="-320675">
              <a:lnSpc>
                <a:spcPct val="100000"/>
              </a:lnSpc>
              <a:spcBef>
                <a:spcPts val="209"/>
              </a:spcBef>
              <a:buChar char="●"/>
              <a:tabLst>
                <a:tab pos="392430" algn="l"/>
                <a:tab pos="393065" algn="l"/>
              </a:tabLst>
            </a:pPr>
            <a:r>
              <a:rPr spc="-5" dirty="0"/>
              <a:t>Usage</a:t>
            </a:r>
          </a:p>
          <a:p>
            <a:pPr marL="391795">
              <a:lnSpc>
                <a:spcPct val="100000"/>
              </a:lnSpc>
              <a:spcBef>
                <a:spcPts val="209"/>
              </a:spcBef>
            </a:pPr>
            <a:r>
              <a:rPr spc="-5" dirty="0"/>
              <a:t>The </a:t>
            </a:r>
            <a:r>
              <a:rPr dirty="0"/>
              <a:t>vault-init service </a:t>
            </a:r>
            <a:r>
              <a:rPr spc="-5" dirty="0"/>
              <a:t>is designed to be </a:t>
            </a:r>
            <a:r>
              <a:rPr dirty="0"/>
              <a:t>run </a:t>
            </a:r>
            <a:r>
              <a:rPr spc="-5" dirty="0"/>
              <a:t>alongside </a:t>
            </a:r>
            <a:r>
              <a:rPr dirty="0"/>
              <a:t>a </a:t>
            </a:r>
            <a:r>
              <a:rPr spc="-5" dirty="0"/>
              <a:t>Vault </a:t>
            </a:r>
            <a:r>
              <a:rPr dirty="0"/>
              <a:t>server </a:t>
            </a:r>
            <a:r>
              <a:rPr spc="-5" dirty="0"/>
              <a:t>and </a:t>
            </a:r>
            <a:r>
              <a:rPr dirty="0"/>
              <a:t>communicate </a:t>
            </a:r>
            <a:r>
              <a:rPr spc="-5" dirty="0"/>
              <a:t>over local</a:t>
            </a:r>
            <a:r>
              <a:rPr spc="-55" dirty="0"/>
              <a:t> </a:t>
            </a:r>
            <a:r>
              <a:rPr spc="-5" dirty="0"/>
              <a:t>host.</a:t>
            </a:r>
          </a:p>
          <a:p>
            <a:pPr marL="391795" indent="-320675">
              <a:lnSpc>
                <a:spcPct val="100000"/>
              </a:lnSpc>
              <a:spcBef>
                <a:spcPts val="209"/>
              </a:spcBef>
              <a:buChar char="●"/>
              <a:tabLst>
                <a:tab pos="392430" algn="l"/>
                <a:tab pos="393065" algn="l"/>
              </a:tabLst>
            </a:pPr>
            <a:r>
              <a:rPr spc="-5" dirty="0"/>
              <a:t>Configuration</a:t>
            </a:r>
          </a:p>
          <a:p>
            <a:pPr marL="391795">
              <a:lnSpc>
                <a:spcPct val="100000"/>
              </a:lnSpc>
              <a:spcBef>
                <a:spcPts val="209"/>
              </a:spcBef>
            </a:pPr>
            <a:r>
              <a:rPr spc="-5" dirty="0"/>
              <a:t>The </a:t>
            </a:r>
            <a:r>
              <a:rPr dirty="0"/>
              <a:t>vault-init service supports </a:t>
            </a:r>
            <a:r>
              <a:rPr spc="-5" dirty="0"/>
              <a:t>the following environment </a:t>
            </a:r>
            <a:r>
              <a:rPr dirty="0"/>
              <a:t>variables </a:t>
            </a:r>
            <a:r>
              <a:rPr spc="-5" dirty="0"/>
              <a:t>for</a:t>
            </a:r>
            <a:r>
              <a:rPr spc="-40" dirty="0"/>
              <a:t> </a:t>
            </a:r>
            <a:r>
              <a:rPr dirty="0"/>
              <a:t>configuration:</a:t>
            </a:r>
          </a:p>
          <a:p>
            <a:pPr marL="59055">
              <a:lnSpc>
                <a:spcPct val="100000"/>
              </a:lnSpc>
            </a:pPr>
            <a:endParaRPr sz="1550"/>
          </a:p>
          <a:p>
            <a:pPr marL="391795">
              <a:lnSpc>
                <a:spcPct val="100000"/>
              </a:lnSpc>
            </a:pPr>
            <a:r>
              <a:rPr spc="-5" dirty="0"/>
              <a:t>CHECK_INTERVAL </a:t>
            </a:r>
            <a:r>
              <a:rPr dirty="0"/>
              <a:t>- </a:t>
            </a:r>
            <a:r>
              <a:rPr spc="-5" dirty="0"/>
              <a:t>The time in </a:t>
            </a:r>
            <a:r>
              <a:rPr dirty="0"/>
              <a:t>seconds </a:t>
            </a:r>
            <a:r>
              <a:rPr spc="-5" dirty="0"/>
              <a:t>between Vault health </a:t>
            </a:r>
            <a:r>
              <a:rPr dirty="0"/>
              <a:t>checks.</a:t>
            </a:r>
            <a:r>
              <a:rPr spc="-25" dirty="0"/>
              <a:t> </a:t>
            </a:r>
            <a:r>
              <a:rPr dirty="0"/>
              <a:t>(300)</a:t>
            </a:r>
          </a:p>
          <a:p>
            <a:pPr marL="391795" marR="267335">
              <a:lnSpc>
                <a:spcPct val="114599"/>
              </a:lnSpc>
            </a:pPr>
            <a:r>
              <a:rPr spc="-5" dirty="0"/>
              <a:t>GCS_BUCKET_NAME </a:t>
            </a:r>
            <a:r>
              <a:rPr dirty="0"/>
              <a:t>- </a:t>
            </a:r>
            <a:r>
              <a:rPr spc="-5" dirty="0"/>
              <a:t>The Google Cloud Storage Bucket where the </a:t>
            </a:r>
            <a:r>
              <a:rPr dirty="0"/>
              <a:t>vault master key </a:t>
            </a:r>
            <a:r>
              <a:rPr spc="-5" dirty="0"/>
              <a:t>and </a:t>
            </a:r>
            <a:r>
              <a:rPr dirty="0"/>
              <a:t>root </a:t>
            </a:r>
            <a:r>
              <a:rPr spc="-5" dirty="0"/>
              <a:t>token is </a:t>
            </a:r>
            <a:r>
              <a:rPr dirty="0"/>
              <a:t>stored.  </a:t>
            </a:r>
            <a:r>
              <a:rPr spc="-5" dirty="0"/>
              <a:t>KMS_KEY_ID </a:t>
            </a:r>
            <a:r>
              <a:rPr dirty="0"/>
              <a:t>- </a:t>
            </a:r>
            <a:r>
              <a:rPr spc="-5" dirty="0"/>
              <a:t>The Google Cloud KMS </a:t>
            </a:r>
            <a:r>
              <a:rPr dirty="0"/>
              <a:t>key </a:t>
            </a:r>
            <a:r>
              <a:rPr spc="-5" dirty="0"/>
              <a:t>ID used to encrypt and decrypt the </a:t>
            </a:r>
            <a:r>
              <a:rPr dirty="0"/>
              <a:t>vault master key </a:t>
            </a:r>
            <a:r>
              <a:rPr spc="-5" dirty="0"/>
              <a:t>and </a:t>
            </a:r>
            <a:r>
              <a:rPr dirty="0"/>
              <a:t>root</a:t>
            </a:r>
            <a:r>
              <a:rPr spc="-65" dirty="0"/>
              <a:t> </a:t>
            </a:r>
            <a:r>
              <a:rPr spc="-5" dirty="0"/>
              <a:t>token.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24" y="289832"/>
            <a:ext cx="306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Vault Auth</a:t>
            </a:r>
            <a:r>
              <a:rPr sz="2400" spc="-100" dirty="0"/>
              <a:t> </a:t>
            </a:r>
            <a:r>
              <a:rPr sz="2400" spc="-5" dirty="0"/>
              <a:t>Kubernetes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76424" y="827073"/>
            <a:ext cx="6183887" cy="429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94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Benefits </a:t>
            </a:r>
            <a:r>
              <a:rPr sz="2800" spc="-5" dirty="0"/>
              <a:t>of Cloud</a:t>
            </a:r>
            <a:r>
              <a:rPr sz="2800" spc="-80" dirty="0"/>
              <a:t> </a:t>
            </a:r>
            <a:r>
              <a:rPr sz="2800" spc="-5" dirty="0"/>
              <a:t>KMS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251190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784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Cloud KMS is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cloud-hosted key management service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that lets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you</a:t>
            </a:r>
            <a:r>
              <a:rPr sz="1800" spc="-1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manage  cryptographic keys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your cloud</a:t>
            </a:r>
            <a:r>
              <a:rPr sz="18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services.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Set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keys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to automatically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rotate</a:t>
            </a:r>
            <a:r>
              <a:rPr sz="18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regularly</a:t>
            </a:r>
            <a:endParaRPr sz="1800">
              <a:latin typeface="Arial"/>
              <a:cs typeface="Arial"/>
            </a:endParaRPr>
          </a:p>
          <a:p>
            <a:pPr marL="469265" marR="5080" indent="-36703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Manage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Cloud IAM permissions for user-level permissions on individual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keys 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and grant access to both individual users and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service</a:t>
            </a:r>
            <a:r>
              <a:rPr sz="18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accounts.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Help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satisfy compliance</a:t>
            </a:r>
            <a:r>
              <a:rPr sz="18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needs</a:t>
            </a:r>
            <a:endParaRPr sz="1800">
              <a:latin typeface="Arial"/>
              <a:cs typeface="Arial"/>
            </a:endParaRPr>
          </a:p>
          <a:p>
            <a:pPr marL="469265" marR="678180" indent="-36703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Cloud KMS has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built-in 24-hour delay for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key material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destruction, to  prevent accidental 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malicious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loss.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24" y="289832"/>
            <a:ext cx="318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Overview </a:t>
            </a:r>
            <a:r>
              <a:rPr sz="2400" dirty="0"/>
              <a:t>-</a:t>
            </a:r>
            <a:r>
              <a:rPr sz="2400" spc="-100" dirty="0"/>
              <a:t> </a:t>
            </a:r>
            <a:r>
              <a:rPr sz="2400" spc="-5" dirty="0"/>
              <a:t>Architecture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05196" y="827073"/>
            <a:ext cx="6234637" cy="4305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1352435"/>
            <a:ext cx="6127750" cy="31857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Service Discovery is particularly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important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Large number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services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Service coordination based on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availability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52145" marR="0" lvl="2" indent="-183515" algn="l" defTabSz="914400" rtl="0" eaLnBrk="1" fontAlgn="auto" latinLnBrk="0" hangingPunct="1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65278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Active/active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52145" marR="0" lvl="2" indent="-183515" algn="l" defTabSz="91440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65278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Active/passive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52145" marR="0" lvl="2" indent="-183515" algn="l" defTabSz="91440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65278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Partitioning into read/write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instances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Service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versioning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Topology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changes based on availability and</a:t>
            </a:r>
            <a:r>
              <a:rPr kumimoji="0" sz="1800" b="0" i="0" u="none" strike="noStrike" kern="120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deployment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Ephemeral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infrastructure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52145" marR="0" lvl="2" indent="-183515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65278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EC2, PaaS, Docker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etc…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541781"/>
            <a:ext cx="3128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6411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1352435"/>
            <a:ext cx="6849109" cy="24415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DNS – internet scale service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discovery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 not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enough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Unix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/etc/services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SOA with service</a:t>
            </a:r>
            <a:r>
              <a:rPr kumimoji="0" sz="2000" b="0" i="0" u="none" strike="noStrike" kern="1200" cap="none" spc="-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catalogue/repository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usually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runtime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5080" lvl="0" indent="-182880" algn="l" defTabSz="914400" rtl="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Strong consistency requirements as found in distributed</a:t>
            </a:r>
            <a:r>
              <a:rPr kumimoji="0" sz="2000" b="0" i="0" u="none" strike="noStrike" kern="1200" cap="none" spc="-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systems and lock servers – e.g. leader</a:t>
            </a:r>
            <a:r>
              <a:rPr kumimoji="0" sz="20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election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541781"/>
            <a:ext cx="420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Familiar</a:t>
            </a:r>
            <a:r>
              <a:rPr spc="-45" dirty="0"/>
              <a:t> </a:t>
            </a:r>
            <a:r>
              <a:rPr spc="-5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2399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1353058"/>
            <a:ext cx="6995795" cy="305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0" lvl="0" indent="-182880" algn="l" defTabSz="914400" rtl="0" eaLnBrk="1" fontAlgn="auto" latinLnBrk="0" hangingPunct="1">
              <a:lnSpc>
                <a:spcPts val="2280"/>
              </a:lnSpc>
              <a:spcBef>
                <a:spcPts val="9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Google Chubby – Mike Burrows,</a:t>
            </a:r>
            <a:r>
              <a:rPr kumimoji="0" sz="1900" b="0" i="0" u="none" strike="noStrike" kern="1200" cap="none" spc="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2006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ts val="203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Distributed lock</a:t>
            </a:r>
            <a:r>
              <a:rPr kumimoji="0" sz="17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ts val="183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“Allow clients </a:t>
            </a:r>
            <a:r>
              <a:rPr kumimoji="0" sz="17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synchronize their activities </a:t>
            </a:r>
            <a:r>
              <a:rPr kumimoji="0" sz="17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 </a:t>
            </a:r>
            <a:r>
              <a:rPr kumimoji="0" sz="17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agree </a:t>
            </a:r>
            <a:r>
              <a:rPr kumimoji="0" sz="17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basic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0" indent="0" algn="l" defTabSz="914400" rtl="0" eaLnBrk="1" fontAlgn="auto" latinLnBrk="0" hangingPunct="1">
              <a:lnSpc>
                <a:spcPts val="1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information about their</a:t>
            </a:r>
            <a:r>
              <a:rPr kumimoji="0" sz="1700" b="0" i="1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environment”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ts val="2035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Leader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election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ts val="203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 leader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discover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its</a:t>
            </a:r>
            <a:r>
              <a:rPr kumimoji="0" sz="17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servers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ts val="2035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 clients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discover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7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leader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ts val="2035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Meta-data storage –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well-known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 available</a:t>
            </a:r>
            <a:r>
              <a:rPr kumimoji="0" sz="17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ts val="2035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Never released outside</a:t>
            </a:r>
            <a:r>
              <a:rPr kumimoji="0" sz="17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Google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6385" marR="0" lvl="0" indent="0" algn="l" defTabSz="914400" rtl="0" eaLnBrk="1" fontAlgn="auto" latinLnBrk="0" hangingPunct="1">
              <a:lnSpc>
                <a:spcPts val="1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heavy" strike="noStrike" kern="1200" cap="none" spc="0" normalizeH="0" baseline="0" noProof="0" dirty="0">
                <a:ln>
                  <a:noFill/>
                </a:ln>
                <a:solidFill>
                  <a:srgbClr val="6086E2"/>
                </a:solidFill>
                <a:effectLst/>
                <a:uLnTx/>
                <a:uFill>
                  <a:solidFill>
                    <a:srgbClr val="6086E2"/>
                  </a:solidFill>
                </a:uFill>
                <a:latin typeface="Arial"/>
                <a:ea typeface="+mn-ea"/>
                <a:cs typeface="Arial"/>
                <a:hlinkClick r:id="rId3"/>
              </a:rPr>
              <a:t>http://static.googleusercontent.com/media/research.google.com/en//ar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6385" marR="0" lvl="0" indent="0" algn="l" defTabSz="914400" rtl="0" eaLnBrk="1" fontAlgn="auto" latinLnBrk="0" hangingPunct="1">
              <a:lnSpc>
                <a:spcPts val="1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heavy" strike="noStrike" kern="1200" cap="none" spc="0" normalizeH="0" baseline="0" noProof="0" dirty="0">
                <a:ln>
                  <a:noFill/>
                </a:ln>
                <a:solidFill>
                  <a:srgbClr val="6086E2"/>
                </a:solidFill>
                <a:effectLst/>
                <a:uLnTx/>
                <a:uFill>
                  <a:solidFill>
                    <a:srgbClr val="6086E2"/>
                  </a:solidFill>
                </a:uFill>
                <a:latin typeface="Arial"/>
                <a:ea typeface="+mn-ea"/>
                <a:cs typeface="Arial"/>
                <a:hlinkClick r:id="rId3"/>
              </a:rPr>
              <a:t>chive/chubby-osdi06.pdf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541781"/>
            <a:ext cx="5050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Lock-Servers:</a:t>
            </a:r>
            <a:r>
              <a:rPr spc="-15" dirty="0"/>
              <a:t> </a:t>
            </a:r>
            <a:r>
              <a:rPr spc="-5" dirty="0"/>
              <a:t>Chubby</a:t>
            </a:r>
          </a:p>
        </p:txBody>
      </p:sp>
    </p:spTree>
    <p:extLst>
      <p:ext uri="{BB962C8B-B14F-4D97-AF65-F5344CB8AC3E}">
        <p14:creationId xmlns:p14="http://schemas.microsoft.com/office/powerpoint/2010/main" val="253901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1349471"/>
            <a:ext cx="6454140" cy="22205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srgbClr val="6086E2"/>
                </a:solidFill>
                <a:effectLst/>
                <a:uLnTx/>
                <a:uFill>
                  <a:solidFill>
                    <a:srgbClr val="6086E2"/>
                  </a:solidFill>
                </a:uFill>
                <a:latin typeface="Arial"/>
                <a:ea typeface="+mn-ea"/>
                <a:cs typeface="Arial"/>
                <a:hlinkClick r:id="rId3"/>
              </a:rPr>
              <a:t>Developed by </a:t>
            </a:r>
            <a:r>
              <a:rPr kumimoji="0" sz="2000" b="0" i="0" u="heavy" strike="noStrike" kern="1200" cap="none" spc="-25" normalizeH="0" baseline="0" noProof="0" dirty="0">
                <a:ln>
                  <a:noFill/>
                </a:ln>
                <a:solidFill>
                  <a:srgbClr val="6086E2"/>
                </a:solidFill>
                <a:effectLst/>
                <a:uLnTx/>
                <a:uFill>
                  <a:solidFill>
                    <a:srgbClr val="6086E2"/>
                  </a:solidFill>
                </a:uFill>
                <a:latin typeface="Arial"/>
                <a:ea typeface="+mn-ea"/>
                <a:cs typeface="Arial"/>
                <a:hlinkClick r:id="rId3"/>
              </a:rPr>
              <a:t>Yahoo!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6086E2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 donated to Apache</a:t>
            </a:r>
            <a:r>
              <a:rPr kumimoji="0" sz="2000" b="0" i="0" u="none" strike="noStrike" kern="1200" cap="none" spc="-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Foundation.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 facto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lock server in use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today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Uses the Paxos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Guarantees strict ordering of</a:t>
            </a:r>
            <a:r>
              <a:rPr kumimoji="0" sz="20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events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…but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difficult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setup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604265"/>
            <a:ext cx="6809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Lock-Servers: Apache</a:t>
            </a:r>
            <a:r>
              <a:rPr sz="3600" spc="-185" dirty="0"/>
              <a:t> </a:t>
            </a:r>
            <a:r>
              <a:rPr sz="3600" spc="-5" dirty="0"/>
              <a:t>Zookeeper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69626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1352496"/>
            <a:ext cx="6503034" cy="31032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Doozerd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“consistent distributed data</a:t>
            </a:r>
            <a:r>
              <a:rPr kumimoji="0" sz="2000" b="0" i="1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store”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inactive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499109" lvl="0" indent="-182880" algn="l" defTabSz="914400" rtl="0" eaLnBrk="1" fontAlgn="auto" latinLnBrk="0" hangingPunct="1">
              <a:lnSpc>
                <a:spcPts val="216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etcd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“a highly-available key value store for</a:t>
            </a:r>
            <a:r>
              <a:rPr kumimoji="0" sz="2000" b="0" i="1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shared  configuration and service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discovery”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Sponsored by CoreOS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very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ts val="228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Consul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“a tool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service 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discovery,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monitoring</a:t>
            </a:r>
            <a:r>
              <a:rPr kumimoji="0" sz="2000" b="0" i="1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0" algn="l" defTabSz="914400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configuration”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Sponsored by Hashicorp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very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/>
              <a:defRPr/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 on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Raft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protocol for distributed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consensus.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541781"/>
            <a:ext cx="369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New</a:t>
            </a:r>
            <a:r>
              <a:rPr spc="-55" dirty="0"/>
              <a:t> </a:t>
            </a:r>
            <a:r>
              <a:rPr spc="-5" dirty="0"/>
              <a:t>Kids…</a:t>
            </a:r>
          </a:p>
        </p:txBody>
      </p:sp>
    </p:spTree>
    <p:extLst>
      <p:ext uri="{BB962C8B-B14F-4D97-AF65-F5344CB8AC3E}">
        <p14:creationId xmlns:p14="http://schemas.microsoft.com/office/powerpoint/2010/main" val="2305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1352790"/>
            <a:ext cx="5090795" cy="327215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than a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9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store…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Has opinionated features and abstractions</a:t>
            </a:r>
            <a:r>
              <a:rPr kumimoji="0" sz="19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Service</a:t>
            </a:r>
            <a:r>
              <a:rPr kumimoji="0" sz="17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discovery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Monitoring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Consul agents run as a server or a</a:t>
            </a:r>
            <a:r>
              <a:rPr kumimoji="0" sz="190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client: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ts val="1939"/>
              </a:lnSpc>
              <a:spcBef>
                <a:spcPts val="20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servers participate in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Raft quorum</a:t>
            </a:r>
            <a:r>
              <a:rPr kumimoji="0" sz="17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0" indent="0" algn="l" defTabSz="914400" rtl="0" eaLnBrk="1" fontAlgn="auto" latinLnBrk="0" hangingPunct="1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maintain cluster</a:t>
            </a:r>
            <a:r>
              <a:rPr kumimoji="0" sz="17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state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Clients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proxy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requests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servers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support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sophisticated health</a:t>
            </a:r>
            <a:r>
              <a:rPr kumimoji="0" sz="17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checks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datacentre</a:t>
            </a:r>
            <a:r>
              <a:rPr kumimoji="0" sz="19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aware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Provides HTTP and DNS</a:t>
            </a:r>
            <a:r>
              <a:rPr kumimoji="0" sz="19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interfaces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541781"/>
            <a:ext cx="7038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What’s </a:t>
            </a:r>
            <a:r>
              <a:rPr spc="-10" dirty="0"/>
              <a:t>Different about</a:t>
            </a:r>
            <a:r>
              <a:rPr spc="5" dirty="0"/>
              <a:t> </a:t>
            </a:r>
            <a:r>
              <a:rPr spc="-10" dirty="0"/>
              <a:t>Consul?</a:t>
            </a:r>
          </a:p>
        </p:txBody>
      </p:sp>
      <p:sp>
        <p:nvSpPr>
          <p:cNvPr id="6" name="object 6"/>
          <p:cNvSpPr/>
          <p:nvPr/>
        </p:nvSpPr>
        <p:spPr>
          <a:xfrm>
            <a:off x="6277355" y="2159507"/>
            <a:ext cx="2831592" cy="2932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08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411480"/>
            <a:ext cx="611124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411480"/>
            <a:ext cx="71755" cy="721360"/>
          </a:xfrm>
          <a:custGeom>
            <a:avLst/>
            <a:gdLst/>
            <a:ahLst/>
            <a:cxnLst/>
            <a:rect l="l" t="t" r="r" b="b"/>
            <a:pathLst>
              <a:path w="71754" h="721360">
                <a:moveTo>
                  <a:pt x="71627" y="0"/>
                </a:moveTo>
                <a:lnTo>
                  <a:pt x="0" y="0"/>
                </a:lnTo>
                <a:lnTo>
                  <a:pt x="0" y="720851"/>
                </a:lnTo>
                <a:lnTo>
                  <a:pt x="71627" y="720851"/>
                </a:lnTo>
                <a:lnTo>
                  <a:pt x="716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1352435"/>
            <a:ext cx="5157470" cy="23812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Script +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Interval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Runs a script on a given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interval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Exit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status: 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0=healthy,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1=warning,</a:t>
            </a:r>
            <a:r>
              <a:rPr kumimoji="0" sz="18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other=failed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/>
              <a:defRPr/>
            </a:pP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55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19558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TTL – like a dead-man</a:t>
            </a:r>
            <a:r>
              <a:rPr kumimoji="0" sz="20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Application reports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its status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periodically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0" lvl="1" indent="-183515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FFFF00"/>
              </a:buClr>
              <a:buSzTx/>
              <a:buFont typeface="Wingdings"/>
              <a:buChar char=""/>
              <a:tabLst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 report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failed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541781"/>
            <a:ext cx="3326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Health</a:t>
            </a:r>
            <a:r>
              <a:rPr spc="-60" dirty="0"/>
              <a:t> </a:t>
            </a:r>
            <a:r>
              <a:rPr spc="-5" dirty="0"/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5547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086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835</Words>
  <Application>Microsoft Office PowerPoint</Application>
  <PresentationFormat>On-screen Show (16:9)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1_Office Theme</vt:lpstr>
      <vt:lpstr>Kubernetes + Terraform +  Vault + Consul</vt:lpstr>
      <vt:lpstr>Service Discovery</vt:lpstr>
      <vt:lpstr>Microservices</vt:lpstr>
      <vt:lpstr>Familiar Examples</vt:lpstr>
      <vt:lpstr>Lock-Servers: Chubby</vt:lpstr>
      <vt:lpstr>Lock-Servers: Apache Zookeeper</vt:lpstr>
      <vt:lpstr>The New Kids…</vt:lpstr>
      <vt:lpstr>What’s Different about Consul?</vt:lpstr>
      <vt:lpstr>Health Checks</vt:lpstr>
      <vt:lpstr>HTTP API</vt:lpstr>
      <vt:lpstr>Consul &amp; Docker</vt:lpstr>
      <vt:lpstr>PowerPoint Presentation</vt:lpstr>
      <vt:lpstr>PowerPoint Presentation</vt:lpstr>
      <vt:lpstr>Overview - Terraform</vt:lpstr>
      <vt:lpstr>PowerPoint Presentation</vt:lpstr>
      <vt:lpstr>Overview - Vault</vt:lpstr>
      <vt:lpstr>PowerPoint Presentation</vt:lpstr>
      <vt:lpstr>Overview - Vault</vt:lpstr>
      <vt:lpstr>Consul VS Istio</vt:lpstr>
      <vt:lpstr>Vault on Kubernetes</vt:lpstr>
      <vt:lpstr>Vault Auto Unseal - Init</vt:lpstr>
      <vt:lpstr>Vault Auth Kubernetes</vt:lpstr>
      <vt:lpstr>Benefits of Cloud KMS</vt:lpstr>
      <vt:lpstr>Overview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+ Terraform +  Vault + Consul</dc:title>
  <cp:lastModifiedBy>Krishna Murthy P</cp:lastModifiedBy>
  <cp:revision>2</cp:revision>
  <dcterms:created xsi:type="dcterms:W3CDTF">2021-01-19T01:30:35Z</dcterms:created>
  <dcterms:modified xsi:type="dcterms:W3CDTF">2021-01-19T02:06:27Z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2021-01-17T00:00:00Z</vt:filetime>
  </property>
  <property fmtid="{D5CDD505-2E9C-101B-9397-08002B2CF9AE}" pid="3" name="Creator">
    <vt:lpwstr>Google</vt:lpwstr>
  </property>
  <property fmtid="{D5CDD505-2E9C-101B-9397-08002B2CF9AE}" pid="4" name="LastSaved">
    <vt:filetime>2021-01-19T00:00:00Z</vt:filetime>
  </property>
</Properties>
</file>