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3864" y="254330"/>
            <a:ext cx="11104270" cy="528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219DD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219DD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219DD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35850"/>
            <a:ext cx="12192000" cy="422275"/>
          </a:xfrm>
          <a:custGeom>
            <a:avLst/>
            <a:gdLst/>
            <a:ahLst/>
            <a:cxnLst/>
            <a:rect l="l" t="t" r="r" b="b"/>
            <a:pathLst>
              <a:path w="12192000" h="422275">
                <a:moveTo>
                  <a:pt x="12191999" y="0"/>
                </a:moveTo>
                <a:lnTo>
                  <a:pt x="0" y="0"/>
                </a:lnTo>
                <a:lnTo>
                  <a:pt x="0" y="422147"/>
                </a:lnTo>
                <a:lnTo>
                  <a:pt x="12191999" y="422147"/>
                </a:lnTo>
                <a:lnTo>
                  <a:pt x="12191999" y="0"/>
                </a:lnTo>
                <a:close/>
              </a:path>
            </a:pathLst>
          </a:custGeom>
          <a:solidFill>
            <a:srgbClr val="239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35279"/>
            <a:ext cx="477520" cy="355600"/>
          </a:xfrm>
          <a:custGeom>
            <a:avLst/>
            <a:gdLst/>
            <a:ahLst/>
            <a:cxnLst/>
            <a:rect l="l" t="t" r="r" b="b"/>
            <a:pathLst>
              <a:path w="477520" h="355600">
                <a:moveTo>
                  <a:pt x="477012" y="0"/>
                </a:moveTo>
                <a:lnTo>
                  <a:pt x="0" y="0"/>
                </a:lnTo>
                <a:lnTo>
                  <a:pt x="0" y="355092"/>
                </a:lnTo>
                <a:lnTo>
                  <a:pt x="477012" y="355092"/>
                </a:lnTo>
                <a:lnTo>
                  <a:pt x="477012" y="0"/>
                </a:lnTo>
                <a:close/>
              </a:path>
            </a:pathLst>
          </a:custGeom>
          <a:solidFill>
            <a:srgbClr val="239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6110" y="254330"/>
            <a:ext cx="11139779" cy="528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219DD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0439" y="1654912"/>
            <a:ext cx="11336655" cy="4523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88140" y="6531078"/>
            <a:ext cx="302259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hamir%27s_Secret_Sharin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nthienan/vault-consul-k8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1529" y="1361643"/>
            <a:ext cx="7612380" cy="318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500" b="1" dirty="0">
                <a:latin typeface="Arial"/>
                <a:cs typeface="Arial"/>
              </a:rPr>
              <a:t>Secret Management</a:t>
            </a:r>
            <a:r>
              <a:rPr sz="4500" b="1" spc="-100" dirty="0">
                <a:latin typeface="Arial"/>
                <a:cs typeface="Arial"/>
              </a:rPr>
              <a:t> </a:t>
            </a:r>
            <a:r>
              <a:rPr sz="4500" b="1" dirty="0">
                <a:latin typeface="Arial"/>
                <a:cs typeface="Arial"/>
              </a:rPr>
              <a:t>with</a:t>
            </a:r>
            <a:endParaRPr sz="4500">
              <a:latin typeface="Arial"/>
              <a:cs typeface="Arial"/>
            </a:endParaRPr>
          </a:p>
          <a:p>
            <a:pPr marL="12065" marR="5080" algn="ctr">
              <a:lnSpc>
                <a:spcPts val="9720"/>
              </a:lnSpc>
              <a:spcBef>
                <a:spcPts val="1045"/>
              </a:spcBef>
            </a:pPr>
            <a:r>
              <a:rPr sz="4500" b="1" dirty="0">
                <a:latin typeface="Arial"/>
                <a:cs typeface="Arial"/>
              </a:rPr>
              <a:t>Hashicorp </a:t>
            </a:r>
            <a:r>
              <a:rPr sz="4500" b="1" spc="-55" dirty="0">
                <a:latin typeface="Arial"/>
                <a:cs typeface="Arial"/>
              </a:rPr>
              <a:t>Vault </a:t>
            </a:r>
            <a:r>
              <a:rPr sz="4500" b="1" dirty="0">
                <a:latin typeface="Arial"/>
                <a:cs typeface="Arial"/>
              </a:rPr>
              <a:t>and</a:t>
            </a:r>
            <a:r>
              <a:rPr sz="4500" b="1" spc="-55" dirty="0">
                <a:latin typeface="Arial"/>
                <a:cs typeface="Arial"/>
              </a:rPr>
              <a:t> </a:t>
            </a:r>
            <a:r>
              <a:rPr sz="4500" b="1" dirty="0">
                <a:latin typeface="Arial"/>
                <a:cs typeface="Arial"/>
              </a:rPr>
              <a:t>Consul  on</a:t>
            </a:r>
            <a:r>
              <a:rPr sz="4500" b="1" spc="-15" dirty="0">
                <a:latin typeface="Arial"/>
                <a:cs typeface="Arial"/>
              </a:rPr>
              <a:t> </a:t>
            </a:r>
            <a:r>
              <a:rPr sz="4500" b="1" dirty="0">
                <a:latin typeface="Arial"/>
                <a:cs typeface="Arial"/>
              </a:rPr>
              <a:t>Kubernetes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864" y="254330"/>
            <a:ext cx="428434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Vault </a:t>
            </a:r>
            <a:r>
              <a:rPr dirty="0"/>
              <a:t>Features</a:t>
            </a:r>
            <a:r>
              <a:rPr spc="-75" dirty="0"/>
              <a:t> </a:t>
            </a:r>
            <a:r>
              <a:rPr dirty="0"/>
              <a:t>(cont.)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5388" y="1006796"/>
            <a:ext cx="11162030" cy="434721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414655" indent="-402590">
              <a:lnSpc>
                <a:spcPct val="100000"/>
              </a:lnSpc>
              <a:spcBef>
                <a:spcPts val="905"/>
              </a:spcBef>
              <a:buSzPct val="118750"/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2400" b="1" spc="-10" dirty="0">
                <a:latin typeface="Arial"/>
                <a:cs typeface="Arial"/>
              </a:rPr>
              <a:t>Dynamic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credentials</a:t>
            </a:r>
            <a:r>
              <a:rPr sz="2400" spc="-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872490" lvl="1" indent="-403225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872490" algn="l"/>
                <a:tab pos="873125" algn="l"/>
              </a:tabLst>
            </a:pPr>
            <a:r>
              <a:rPr sz="2400" spc="-5" dirty="0">
                <a:latin typeface="Arial"/>
                <a:cs typeface="Arial"/>
              </a:rPr>
              <a:t>On-the-fly created credentials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each instance of an application or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user</a:t>
            </a:r>
            <a:endParaRPr sz="2400">
              <a:latin typeface="Arial"/>
              <a:cs typeface="Arial"/>
            </a:endParaRPr>
          </a:p>
          <a:p>
            <a:pPr marL="872490" lvl="1" indent="-403225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872490" algn="l"/>
                <a:tab pos="873125" algn="l"/>
              </a:tabLst>
            </a:pPr>
            <a:r>
              <a:rPr sz="2400" spc="-5" dirty="0">
                <a:latin typeface="Arial"/>
                <a:cs typeface="Arial"/>
              </a:rPr>
              <a:t>Usually </a:t>
            </a:r>
            <a:r>
              <a:rPr sz="2400" dirty="0">
                <a:latin typeface="Arial"/>
                <a:cs typeface="Arial"/>
              </a:rPr>
              <a:t>short to </a:t>
            </a:r>
            <a:r>
              <a:rPr sz="2400" spc="-5" dirty="0">
                <a:latin typeface="Arial"/>
                <a:cs typeface="Arial"/>
              </a:rPr>
              <a:t>medium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TTL</a:t>
            </a:r>
            <a:endParaRPr sz="2400">
              <a:latin typeface="Arial"/>
              <a:cs typeface="Arial"/>
            </a:endParaRPr>
          </a:p>
          <a:p>
            <a:pPr marL="872490" lvl="1" indent="-403225">
              <a:lnSpc>
                <a:spcPct val="100000"/>
              </a:lnSpc>
              <a:spcBef>
                <a:spcPts val="1445"/>
              </a:spcBef>
              <a:buSzPct val="118750"/>
              <a:buChar char="•"/>
              <a:tabLst>
                <a:tab pos="872490" algn="l"/>
                <a:tab pos="873125" algn="l"/>
              </a:tabLst>
            </a:pPr>
            <a:r>
              <a:rPr sz="2400" spc="-5" dirty="0">
                <a:latin typeface="Arial"/>
                <a:cs typeface="Arial"/>
              </a:rPr>
              <a:t>Pluggable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backends</a:t>
            </a:r>
            <a:endParaRPr sz="2400">
              <a:latin typeface="Arial"/>
              <a:cs typeface="Arial"/>
            </a:endParaRPr>
          </a:p>
          <a:p>
            <a:pPr marL="1329690" marR="5080" lvl="2" indent="-402590">
              <a:lnSpc>
                <a:spcPts val="4320"/>
              </a:lnSpc>
              <a:spcBef>
                <a:spcPts val="380"/>
              </a:spcBef>
              <a:buSzPct val="118750"/>
              <a:buFont typeface="Courier New"/>
              <a:buChar char="o"/>
              <a:tabLst>
                <a:tab pos="1330325" algn="l"/>
              </a:tabLst>
            </a:pPr>
            <a:r>
              <a:rPr sz="2400" spc="-5" dirty="0">
                <a:latin typeface="Arial"/>
                <a:cs typeface="Arial"/>
              </a:rPr>
              <a:t>Supported databases: MySQL, MariaDB, PostgreSQL, MSSQL, Oracle,  MongoDB, Cassandra, Influxdb,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etc...</a:t>
            </a:r>
            <a:endParaRPr sz="2400">
              <a:latin typeface="Arial"/>
              <a:cs typeface="Arial"/>
            </a:endParaRPr>
          </a:p>
          <a:p>
            <a:pPr marL="1329690" lvl="2" indent="-403225">
              <a:lnSpc>
                <a:spcPct val="100000"/>
              </a:lnSpc>
              <a:spcBef>
                <a:spcPts val="610"/>
              </a:spcBef>
              <a:buSzPct val="118750"/>
              <a:buFont typeface="Courier New"/>
              <a:buChar char="o"/>
              <a:tabLst>
                <a:tab pos="1330325" algn="l"/>
              </a:tabLst>
            </a:pPr>
            <a:r>
              <a:rPr sz="2400" spc="-5" dirty="0">
                <a:latin typeface="Arial"/>
                <a:cs typeface="Arial"/>
              </a:rPr>
              <a:t>Cloud: </a:t>
            </a:r>
            <a:r>
              <a:rPr sz="2400" spc="-25" dirty="0">
                <a:latin typeface="Arial"/>
                <a:cs typeface="Arial"/>
              </a:rPr>
              <a:t>AWS, </a:t>
            </a:r>
            <a:r>
              <a:rPr sz="2400" spc="-5" dirty="0">
                <a:latin typeface="Arial"/>
                <a:cs typeface="Arial"/>
              </a:rPr>
              <a:t>Google Cloud,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Azure</a:t>
            </a:r>
            <a:endParaRPr sz="2400">
              <a:latin typeface="Arial"/>
              <a:cs typeface="Arial"/>
            </a:endParaRPr>
          </a:p>
          <a:p>
            <a:pPr marL="1329690" lvl="2" indent="-403225">
              <a:lnSpc>
                <a:spcPct val="100000"/>
              </a:lnSpc>
              <a:spcBef>
                <a:spcPts val="900"/>
              </a:spcBef>
              <a:buSzPct val="118750"/>
              <a:buFont typeface="Courier New"/>
              <a:buChar char="o"/>
              <a:tabLst>
                <a:tab pos="1330325" algn="l"/>
              </a:tabLst>
            </a:pPr>
            <a:r>
              <a:rPr sz="2400" spc="-5" dirty="0">
                <a:latin typeface="Arial"/>
                <a:cs typeface="Arial"/>
              </a:rPr>
              <a:t>SSH: one </a:t>
            </a:r>
            <a:r>
              <a:rPr sz="2400" dirty="0">
                <a:latin typeface="Arial"/>
                <a:cs typeface="Arial"/>
              </a:rPr>
              <a:t>time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password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3864" y="254330"/>
            <a:ext cx="428434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40" dirty="0">
                <a:solidFill>
                  <a:srgbClr val="219DD7"/>
                </a:solidFill>
                <a:latin typeface="Arial"/>
                <a:cs typeface="Arial"/>
              </a:rPr>
              <a:t>Vault </a:t>
            </a:r>
            <a:r>
              <a:rPr sz="3300" b="1" dirty="0">
                <a:solidFill>
                  <a:srgbClr val="219DD7"/>
                </a:solidFill>
                <a:latin typeface="Arial"/>
                <a:cs typeface="Arial"/>
              </a:rPr>
              <a:t>Features</a:t>
            </a:r>
            <a:r>
              <a:rPr sz="3300" b="1" spc="-75" dirty="0">
                <a:solidFill>
                  <a:srgbClr val="219DD7"/>
                </a:solidFill>
                <a:latin typeface="Arial"/>
                <a:cs typeface="Arial"/>
              </a:rPr>
              <a:t> </a:t>
            </a:r>
            <a:r>
              <a:rPr sz="3300" b="1" dirty="0">
                <a:solidFill>
                  <a:srgbClr val="219DD7"/>
                </a:solidFill>
                <a:latin typeface="Arial"/>
                <a:cs typeface="Arial"/>
              </a:rPr>
              <a:t>(cont.)</a:t>
            </a:r>
            <a:endParaRPr sz="3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2205" y="1096721"/>
            <a:ext cx="49066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How does dynamic credential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work?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44079" y="2100676"/>
            <a:ext cx="9138911" cy="33828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864" y="254330"/>
            <a:ext cx="428434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Vault </a:t>
            </a:r>
            <a:r>
              <a:rPr dirty="0"/>
              <a:t>Features</a:t>
            </a:r>
            <a:r>
              <a:rPr spc="-75" dirty="0"/>
              <a:t> </a:t>
            </a:r>
            <a:r>
              <a:rPr dirty="0"/>
              <a:t>(cont.)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5388" y="1006796"/>
            <a:ext cx="5058410" cy="489585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414655" indent="-402590">
              <a:lnSpc>
                <a:spcPct val="100000"/>
              </a:lnSpc>
              <a:spcBef>
                <a:spcPts val="905"/>
              </a:spcBef>
              <a:buSzPct val="118750"/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2400" b="1" spc="-5" dirty="0">
                <a:latin typeface="Arial"/>
                <a:cs typeface="Arial"/>
              </a:rPr>
              <a:t>Support </a:t>
            </a:r>
            <a:r>
              <a:rPr sz="2400" b="1" dirty="0">
                <a:latin typeface="Arial"/>
                <a:cs typeface="Arial"/>
              </a:rPr>
              <a:t>multiple auth</a:t>
            </a:r>
            <a:r>
              <a:rPr sz="2400" b="1" spc="-1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backends</a:t>
            </a:r>
            <a:endParaRPr sz="2400">
              <a:latin typeface="Arial"/>
              <a:cs typeface="Arial"/>
            </a:endParaRPr>
          </a:p>
          <a:p>
            <a:pPr marL="872490" lvl="1" indent="-403225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872490" algn="l"/>
                <a:tab pos="873125" algn="l"/>
              </a:tabLst>
            </a:pPr>
            <a:r>
              <a:rPr sz="2400" spc="-55" dirty="0">
                <a:latin typeface="Arial"/>
                <a:cs typeface="Arial"/>
              </a:rPr>
              <a:t>Token</a:t>
            </a:r>
            <a:endParaRPr sz="2400">
              <a:latin typeface="Arial"/>
              <a:cs typeface="Arial"/>
            </a:endParaRPr>
          </a:p>
          <a:p>
            <a:pPr marL="872490" lvl="1" indent="-403225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872490" algn="l"/>
                <a:tab pos="873125" algn="l"/>
              </a:tabLst>
            </a:pPr>
            <a:r>
              <a:rPr sz="2400" spc="-5" dirty="0">
                <a:latin typeface="Arial"/>
                <a:cs typeface="Arial"/>
              </a:rPr>
              <a:t>LDAP</a:t>
            </a:r>
            <a:endParaRPr sz="2400">
              <a:latin typeface="Arial"/>
              <a:cs typeface="Arial"/>
            </a:endParaRPr>
          </a:p>
          <a:p>
            <a:pPr marL="872490" lvl="1" indent="-403225">
              <a:lnSpc>
                <a:spcPct val="100000"/>
              </a:lnSpc>
              <a:spcBef>
                <a:spcPts val="1445"/>
              </a:spcBef>
              <a:buSzPct val="118750"/>
              <a:buChar char="•"/>
              <a:tabLst>
                <a:tab pos="872490" algn="l"/>
                <a:tab pos="873125" algn="l"/>
              </a:tabLst>
            </a:pPr>
            <a:r>
              <a:rPr sz="2400" spc="-5" dirty="0">
                <a:latin typeface="Arial"/>
                <a:cs typeface="Arial"/>
              </a:rPr>
              <a:t>Username </a:t>
            </a:r>
            <a:r>
              <a:rPr sz="2400" dirty="0">
                <a:latin typeface="Arial"/>
                <a:cs typeface="Arial"/>
              </a:rPr>
              <a:t>&amp; </a:t>
            </a:r>
            <a:r>
              <a:rPr sz="2400" spc="-5" dirty="0">
                <a:latin typeface="Arial"/>
                <a:cs typeface="Arial"/>
              </a:rPr>
              <a:t>password</a:t>
            </a:r>
            <a:endParaRPr sz="2400">
              <a:latin typeface="Arial"/>
              <a:cs typeface="Arial"/>
            </a:endParaRPr>
          </a:p>
          <a:p>
            <a:pPr marL="872490" lvl="1" indent="-403225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872490" algn="l"/>
                <a:tab pos="873125" algn="l"/>
              </a:tabLst>
            </a:pPr>
            <a:r>
              <a:rPr sz="2400" spc="-5" dirty="0">
                <a:latin typeface="Arial"/>
                <a:cs typeface="Arial"/>
              </a:rPr>
              <a:t>AppRole</a:t>
            </a:r>
            <a:endParaRPr sz="2400">
              <a:latin typeface="Arial"/>
              <a:cs typeface="Arial"/>
            </a:endParaRPr>
          </a:p>
          <a:p>
            <a:pPr marL="872490" lvl="1" indent="-403225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872490" algn="l"/>
                <a:tab pos="873125" algn="l"/>
              </a:tabLst>
            </a:pPr>
            <a:r>
              <a:rPr sz="2400" spc="-30" dirty="0">
                <a:latin typeface="Arial"/>
                <a:cs typeface="Arial"/>
              </a:rPr>
              <a:t>AWS</a:t>
            </a:r>
            <a:endParaRPr sz="2400">
              <a:latin typeface="Arial"/>
              <a:cs typeface="Arial"/>
            </a:endParaRPr>
          </a:p>
          <a:p>
            <a:pPr marL="872490" lvl="1" indent="-403225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872490" algn="l"/>
                <a:tab pos="873125" algn="l"/>
              </a:tabLst>
            </a:pPr>
            <a:r>
              <a:rPr sz="2400" spc="-5" dirty="0">
                <a:latin typeface="Arial"/>
                <a:cs typeface="Arial"/>
              </a:rPr>
              <a:t>Google Cloud</a:t>
            </a:r>
            <a:endParaRPr sz="2400">
              <a:latin typeface="Arial"/>
              <a:cs typeface="Arial"/>
            </a:endParaRPr>
          </a:p>
          <a:p>
            <a:pPr marL="872490" lvl="1" indent="-403225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872490" algn="l"/>
                <a:tab pos="873125" algn="l"/>
              </a:tabLst>
            </a:pPr>
            <a:r>
              <a:rPr sz="2400" spc="-5" dirty="0">
                <a:latin typeface="Arial"/>
                <a:cs typeface="Arial"/>
              </a:rPr>
              <a:t>Kubernetes</a:t>
            </a:r>
            <a:endParaRPr sz="2400">
              <a:latin typeface="Arial"/>
              <a:cs typeface="Arial"/>
            </a:endParaRPr>
          </a:p>
          <a:p>
            <a:pPr marL="872490" lvl="1" indent="-403225">
              <a:lnSpc>
                <a:spcPct val="100000"/>
              </a:lnSpc>
              <a:spcBef>
                <a:spcPts val="1440"/>
              </a:spcBef>
              <a:buSzPct val="118750"/>
              <a:buFont typeface="Arial"/>
              <a:buChar char="•"/>
              <a:tabLst>
                <a:tab pos="872490" algn="l"/>
                <a:tab pos="873125" algn="l"/>
              </a:tabLst>
            </a:pPr>
            <a:r>
              <a:rPr sz="2400" b="1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864" y="254330"/>
            <a:ext cx="428434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Vault </a:t>
            </a:r>
            <a:r>
              <a:rPr dirty="0"/>
              <a:t>Features</a:t>
            </a:r>
            <a:r>
              <a:rPr spc="-75" dirty="0"/>
              <a:t> </a:t>
            </a:r>
            <a:r>
              <a:rPr dirty="0"/>
              <a:t>(cont.)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5388" y="1006796"/>
            <a:ext cx="5058410" cy="489585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414655" indent="-402590">
              <a:lnSpc>
                <a:spcPct val="100000"/>
              </a:lnSpc>
              <a:spcBef>
                <a:spcPts val="905"/>
              </a:spcBef>
              <a:buSzPct val="118750"/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2400" b="1" spc="-5" dirty="0">
                <a:latin typeface="Arial"/>
                <a:cs typeface="Arial"/>
              </a:rPr>
              <a:t>Support </a:t>
            </a:r>
            <a:r>
              <a:rPr sz="2400" b="1" dirty="0">
                <a:latin typeface="Arial"/>
                <a:cs typeface="Arial"/>
              </a:rPr>
              <a:t>multiple auth</a:t>
            </a:r>
            <a:r>
              <a:rPr sz="2400" b="1" spc="-1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backends</a:t>
            </a:r>
            <a:endParaRPr sz="2400">
              <a:latin typeface="Arial"/>
              <a:cs typeface="Arial"/>
            </a:endParaRPr>
          </a:p>
          <a:p>
            <a:pPr marL="872490" lvl="1" indent="-403225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872490" algn="l"/>
                <a:tab pos="873125" algn="l"/>
              </a:tabLst>
            </a:pPr>
            <a:r>
              <a:rPr sz="2400" spc="-55" dirty="0">
                <a:latin typeface="Arial"/>
                <a:cs typeface="Arial"/>
              </a:rPr>
              <a:t>Token</a:t>
            </a:r>
            <a:endParaRPr sz="2400">
              <a:latin typeface="Arial"/>
              <a:cs typeface="Arial"/>
            </a:endParaRPr>
          </a:p>
          <a:p>
            <a:pPr marL="872490" lvl="1" indent="-403225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872490" algn="l"/>
                <a:tab pos="873125" algn="l"/>
              </a:tabLst>
            </a:pPr>
            <a:r>
              <a:rPr sz="2400" spc="-5" dirty="0">
                <a:latin typeface="Arial"/>
                <a:cs typeface="Arial"/>
              </a:rPr>
              <a:t>LDAP</a:t>
            </a:r>
            <a:endParaRPr sz="2400">
              <a:latin typeface="Arial"/>
              <a:cs typeface="Arial"/>
            </a:endParaRPr>
          </a:p>
          <a:p>
            <a:pPr marL="872490" lvl="1" indent="-403225">
              <a:lnSpc>
                <a:spcPct val="100000"/>
              </a:lnSpc>
              <a:spcBef>
                <a:spcPts val="1445"/>
              </a:spcBef>
              <a:buSzPct val="118750"/>
              <a:buChar char="•"/>
              <a:tabLst>
                <a:tab pos="872490" algn="l"/>
                <a:tab pos="873125" algn="l"/>
              </a:tabLst>
            </a:pPr>
            <a:r>
              <a:rPr sz="2400" spc="-5" dirty="0">
                <a:latin typeface="Arial"/>
                <a:cs typeface="Arial"/>
              </a:rPr>
              <a:t>Username </a:t>
            </a:r>
            <a:r>
              <a:rPr sz="2400" dirty="0">
                <a:latin typeface="Arial"/>
                <a:cs typeface="Arial"/>
              </a:rPr>
              <a:t>&amp; </a:t>
            </a:r>
            <a:r>
              <a:rPr sz="2400" spc="-5" dirty="0">
                <a:latin typeface="Arial"/>
                <a:cs typeface="Arial"/>
              </a:rPr>
              <a:t>password</a:t>
            </a:r>
            <a:endParaRPr sz="2400">
              <a:latin typeface="Arial"/>
              <a:cs typeface="Arial"/>
            </a:endParaRPr>
          </a:p>
          <a:p>
            <a:pPr marL="872490" lvl="1" indent="-403225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872490" algn="l"/>
                <a:tab pos="873125" algn="l"/>
              </a:tabLst>
            </a:pPr>
            <a:r>
              <a:rPr sz="2400" spc="-5" dirty="0">
                <a:latin typeface="Arial"/>
                <a:cs typeface="Arial"/>
              </a:rPr>
              <a:t>AppRole</a:t>
            </a:r>
            <a:endParaRPr sz="2400">
              <a:latin typeface="Arial"/>
              <a:cs typeface="Arial"/>
            </a:endParaRPr>
          </a:p>
          <a:p>
            <a:pPr marL="872490" lvl="1" indent="-403225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872490" algn="l"/>
                <a:tab pos="873125" algn="l"/>
              </a:tabLst>
            </a:pPr>
            <a:r>
              <a:rPr sz="2400" spc="-30" dirty="0">
                <a:latin typeface="Arial"/>
                <a:cs typeface="Arial"/>
              </a:rPr>
              <a:t>AWS</a:t>
            </a:r>
            <a:endParaRPr sz="2400">
              <a:latin typeface="Arial"/>
              <a:cs typeface="Arial"/>
            </a:endParaRPr>
          </a:p>
          <a:p>
            <a:pPr marL="872490" lvl="1" indent="-403225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872490" algn="l"/>
                <a:tab pos="873125" algn="l"/>
              </a:tabLst>
            </a:pPr>
            <a:r>
              <a:rPr sz="2400" spc="-5" dirty="0">
                <a:latin typeface="Arial"/>
                <a:cs typeface="Arial"/>
              </a:rPr>
              <a:t>Google Cloud</a:t>
            </a:r>
            <a:endParaRPr sz="2400">
              <a:latin typeface="Arial"/>
              <a:cs typeface="Arial"/>
            </a:endParaRPr>
          </a:p>
          <a:p>
            <a:pPr marL="872490" lvl="1" indent="-403225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872490" algn="l"/>
                <a:tab pos="873125" algn="l"/>
              </a:tabLst>
            </a:pPr>
            <a:r>
              <a:rPr sz="2400" spc="-5" dirty="0">
                <a:latin typeface="Arial"/>
                <a:cs typeface="Arial"/>
              </a:rPr>
              <a:t>Kubernetes</a:t>
            </a:r>
            <a:endParaRPr sz="2400">
              <a:latin typeface="Arial"/>
              <a:cs typeface="Arial"/>
            </a:endParaRPr>
          </a:p>
          <a:p>
            <a:pPr marL="872490" lvl="1" indent="-403225">
              <a:lnSpc>
                <a:spcPct val="100000"/>
              </a:lnSpc>
              <a:spcBef>
                <a:spcPts val="1440"/>
              </a:spcBef>
              <a:buSzPct val="118750"/>
              <a:buFont typeface="Arial"/>
              <a:buChar char="•"/>
              <a:tabLst>
                <a:tab pos="872490" algn="l"/>
                <a:tab pos="873125" algn="l"/>
              </a:tabLst>
            </a:pPr>
            <a:r>
              <a:rPr sz="2400" b="1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864" y="254330"/>
            <a:ext cx="507809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Vault </a:t>
            </a:r>
            <a:r>
              <a:rPr spc="-5" dirty="0"/>
              <a:t>Enterprise</a:t>
            </a:r>
            <a:r>
              <a:rPr spc="-20" dirty="0"/>
              <a:t> </a:t>
            </a:r>
            <a:r>
              <a:rPr dirty="0"/>
              <a:t>Features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3876" y="912597"/>
          <a:ext cx="10920095" cy="53751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7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7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Feature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Open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source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Premium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1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Control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Groups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1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Multi-factor</a:t>
                      </a:r>
                      <a:r>
                        <a:rPr sz="20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Authentication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24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Read Replicas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(performance</a:t>
                      </a:r>
                      <a:r>
                        <a:rPr sz="20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standby)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1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Disaster Recovery (DR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replication)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1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Replication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(performance</a:t>
                      </a:r>
                      <a:r>
                        <a:rPr sz="20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replication)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24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Replication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Filters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1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Namespace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751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Auto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unseal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(AWS,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Google cloud,</a:t>
                      </a:r>
                      <a:r>
                        <a:rPr sz="2000" spc="-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Azure)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864" y="254330"/>
            <a:ext cx="647255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Vault </a:t>
            </a:r>
            <a:r>
              <a:rPr spc="-5" dirty="0"/>
              <a:t>Enterprise </a:t>
            </a:r>
            <a:r>
              <a:rPr dirty="0"/>
              <a:t>Features</a:t>
            </a:r>
            <a:r>
              <a:rPr spc="-30" dirty="0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864" y="1006796"/>
            <a:ext cx="11163935" cy="159131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2400" b="1" spc="-5" dirty="0">
                <a:latin typeface="Arial"/>
                <a:cs typeface="Arial"/>
              </a:rPr>
              <a:t>Performance standby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node</a:t>
            </a:r>
            <a:endParaRPr sz="2400">
              <a:latin typeface="Arial"/>
              <a:cs typeface="Arial"/>
            </a:endParaRPr>
          </a:p>
          <a:p>
            <a:pPr marL="416559" marR="5080" indent="-402590">
              <a:lnSpc>
                <a:spcPct val="150000"/>
              </a:lnSpc>
              <a:buSzPct val="118750"/>
              <a:buFont typeface="Wingdings"/>
              <a:buChar char=""/>
              <a:tabLst>
                <a:tab pos="415925" algn="l"/>
                <a:tab pos="416559" algn="l"/>
                <a:tab pos="1548765" algn="l"/>
                <a:tab pos="2333625" algn="l"/>
                <a:tab pos="3667760" algn="l"/>
                <a:tab pos="4086860" algn="l"/>
                <a:tab pos="5537835" algn="l"/>
                <a:tab pos="6685280" algn="l"/>
                <a:tab pos="7359015" algn="l"/>
                <a:tab pos="8218805" algn="l"/>
                <a:tab pos="9551035" algn="l"/>
                <a:tab pos="10224770" algn="l"/>
                <a:tab pos="10727690" algn="l"/>
              </a:tabLst>
            </a:pPr>
            <a:r>
              <a:rPr sz="2400" spc="-5" dirty="0">
                <a:latin typeface="Arial"/>
                <a:cs typeface="Arial"/>
              </a:rPr>
              <a:t>H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nd</a:t>
            </a:r>
            <a:r>
              <a:rPr sz="2400" spc="-5" dirty="0">
                <a:latin typeface="Arial"/>
                <a:cs typeface="Arial"/>
              </a:rPr>
              <a:t>le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ET	</a:t>
            </a:r>
            <a:r>
              <a:rPr sz="2400" spc="-5" dirty="0">
                <a:latin typeface="Arial"/>
                <a:cs typeface="Arial"/>
              </a:rPr>
              <a:t>requests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	ke</a:t>
            </a:r>
            <a:r>
              <a:rPr sz="2400" spc="-15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/</a:t>
            </a:r>
            <a:r>
              <a:rPr sz="2400" spc="-10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secrets	</a:t>
            </a:r>
            <a:r>
              <a:rPr sz="2400" spc="-10" dirty="0">
                <a:latin typeface="Arial"/>
                <a:cs typeface="Arial"/>
              </a:rPr>
              <a:t>an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	ot</a:t>
            </a:r>
            <a:r>
              <a:rPr sz="2400" spc="-15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er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reques</a:t>
            </a:r>
            <a:r>
              <a:rPr sz="2400" spc="-2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s	that	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not  change underlying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storage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01712" y="2833116"/>
            <a:ext cx="7834570" cy="34653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864" y="254330"/>
            <a:ext cx="647255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Vault </a:t>
            </a:r>
            <a:r>
              <a:rPr spc="-5" dirty="0"/>
              <a:t>Enterprise </a:t>
            </a:r>
            <a:r>
              <a:rPr dirty="0"/>
              <a:t>Features</a:t>
            </a:r>
            <a:r>
              <a:rPr spc="-30" dirty="0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864" y="1006796"/>
            <a:ext cx="7167245" cy="489585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2400" b="1" spc="-5" dirty="0">
                <a:latin typeface="Arial"/>
                <a:cs typeface="Arial"/>
              </a:rPr>
              <a:t>Disaster recovery </a:t>
            </a:r>
            <a:r>
              <a:rPr sz="2400" b="1" dirty="0">
                <a:latin typeface="Arial"/>
                <a:cs typeface="Arial"/>
              </a:rPr>
              <a:t>replication (DR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replication)</a:t>
            </a:r>
            <a:endParaRPr sz="2400">
              <a:latin typeface="Arial"/>
              <a:cs typeface="Arial"/>
            </a:endParaRPr>
          </a:p>
          <a:p>
            <a:pPr marL="356870" marR="5080" indent="-342900">
              <a:lnSpc>
                <a:spcPct val="150000"/>
              </a:lnSpc>
              <a:buSzPct val="118750"/>
              <a:buFont typeface="Wingdings"/>
              <a:buChar char=""/>
              <a:tabLst>
                <a:tab pos="356870" algn="l"/>
                <a:tab pos="357505" algn="l"/>
                <a:tab pos="2132330" algn="l"/>
                <a:tab pos="3548379" algn="l"/>
                <a:tab pos="5253990" algn="l"/>
                <a:tab pos="6483985" algn="l"/>
              </a:tabLst>
            </a:pPr>
            <a:r>
              <a:rPr sz="2400" spc="-5" dirty="0">
                <a:latin typeface="Arial"/>
                <a:cs typeface="Arial"/>
              </a:rPr>
              <a:t>R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lic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ted</a:t>
            </a:r>
            <a:r>
              <a:rPr sz="2400" dirty="0">
                <a:latin typeface="Arial"/>
                <a:cs typeface="Arial"/>
              </a:rPr>
              <a:t>	conten</a:t>
            </a:r>
            <a:r>
              <a:rPr sz="2400" spc="-1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,	</a:t>
            </a:r>
            <a:r>
              <a:rPr sz="2400" spc="-5" dirty="0">
                <a:latin typeface="Arial"/>
                <a:cs typeface="Arial"/>
              </a:rPr>
              <a:t>cons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stent	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ros</a:t>
            </a:r>
            <a:r>
              <a:rPr sz="2400" dirty="0">
                <a:latin typeface="Arial"/>
                <a:cs typeface="Arial"/>
              </a:rPr>
              <a:t>s	</a:t>
            </a:r>
            <a:r>
              <a:rPr sz="2400" spc="-185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au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t  </a:t>
            </a:r>
            <a:r>
              <a:rPr sz="2400" spc="-5" dirty="0">
                <a:latin typeface="Arial"/>
                <a:cs typeface="Arial"/>
              </a:rPr>
              <a:t>clusters</a:t>
            </a:r>
            <a:endParaRPr sz="2400">
              <a:latin typeface="Arial"/>
              <a:cs typeface="Arial"/>
            </a:endParaRPr>
          </a:p>
          <a:p>
            <a:pPr marL="814069" lvl="1" indent="-343535">
              <a:lnSpc>
                <a:spcPct val="100000"/>
              </a:lnSpc>
              <a:spcBef>
                <a:spcPts val="1445"/>
              </a:spcBef>
              <a:buSzPct val="118750"/>
              <a:buChar char="•"/>
              <a:tabLst>
                <a:tab pos="814069" algn="l"/>
                <a:tab pos="814705" algn="l"/>
              </a:tabLst>
            </a:pPr>
            <a:r>
              <a:rPr sz="2400" spc="-5" dirty="0">
                <a:latin typeface="Arial"/>
                <a:cs typeface="Arial"/>
              </a:rPr>
              <a:t>Secret configurations</a:t>
            </a:r>
            <a:endParaRPr sz="2400">
              <a:latin typeface="Arial"/>
              <a:cs typeface="Arial"/>
            </a:endParaRPr>
          </a:p>
          <a:p>
            <a:pPr marL="814069" lvl="1" indent="-343535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814069" algn="l"/>
                <a:tab pos="814705" algn="l"/>
              </a:tabLst>
            </a:pPr>
            <a:r>
              <a:rPr sz="2400" spc="-5" dirty="0">
                <a:latin typeface="Arial"/>
                <a:cs typeface="Arial"/>
              </a:rPr>
              <a:t>Access control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policies</a:t>
            </a:r>
            <a:endParaRPr sz="2400">
              <a:latin typeface="Arial"/>
              <a:cs typeface="Arial"/>
            </a:endParaRPr>
          </a:p>
          <a:p>
            <a:pPr marL="814069" lvl="1" indent="-343535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814069" algn="l"/>
                <a:tab pos="814705" algn="l"/>
              </a:tabLst>
            </a:pPr>
            <a:r>
              <a:rPr sz="2400" spc="-5" dirty="0">
                <a:latin typeface="Arial"/>
                <a:cs typeface="Arial"/>
              </a:rPr>
              <a:t>Authentication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  <a:p>
            <a:pPr marL="814069" lvl="1" indent="-343535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814069" algn="l"/>
                <a:tab pos="814705" algn="l"/>
              </a:tabLst>
            </a:pPr>
            <a:r>
              <a:rPr sz="2400" spc="-5" dirty="0">
                <a:latin typeface="Arial"/>
                <a:cs typeface="Arial"/>
              </a:rPr>
              <a:t>Audit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configuration</a:t>
            </a:r>
            <a:endParaRPr sz="2400">
              <a:latin typeface="Arial"/>
              <a:cs typeface="Arial"/>
            </a:endParaRPr>
          </a:p>
          <a:p>
            <a:pPr marL="814069" lvl="1" indent="-343535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814069" algn="l"/>
                <a:tab pos="814705" algn="l"/>
              </a:tabLst>
            </a:pPr>
            <a:r>
              <a:rPr sz="2400" spc="-50" dirty="0">
                <a:latin typeface="Arial"/>
                <a:cs typeface="Arial"/>
              </a:rPr>
              <a:t>Tokens</a:t>
            </a:r>
            <a:endParaRPr sz="2400">
              <a:latin typeface="Arial"/>
              <a:cs typeface="Arial"/>
            </a:endParaRPr>
          </a:p>
          <a:p>
            <a:pPr marL="814069" lvl="1" indent="-343535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814069" algn="l"/>
                <a:tab pos="814705" algn="l"/>
              </a:tabLst>
            </a:pPr>
            <a:r>
              <a:rPr sz="2400" spc="-5" dirty="0">
                <a:latin typeface="Arial"/>
                <a:cs typeface="Arial"/>
              </a:rPr>
              <a:t>Leases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08247" y="2727960"/>
            <a:ext cx="8683752" cy="3288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864" y="254330"/>
            <a:ext cx="647255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Vault </a:t>
            </a:r>
            <a:r>
              <a:rPr spc="-5" dirty="0"/>
              <a:t>Enterprise </a:t>
            </a:r>
            <a:r>
              <a:rPr dirty="0"/>
              <a:t>Features</a:t>
            </a:r>
            <a:r>
              <a:rPr spc="-30" dirty="0"/>
              <a:t> </a:t>
            </a:r>
            <a:r>
              <a:rPr dirty="0"/>
              <a:t>(cont.)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3864" y="1006796"/>
            <a:ext cx="11165840" cy="323723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2400" b="1" spc="-5" dirty="0">
                <a:latin typeface="Arial"/>
                <a:cs typeface="Arial"/>
              </a:rPr>
              <a:t>Performance </a:t>
            </a:r>
            <a:r>
              <a:rPr sz="2400" b="1" dirty="0">
                <a:latin typeface="Arial"/>
                <a:cs typeface="Arial"/>
              </a:rPr>
              <a:t>replication</a:t>
            </a:r>
            <a:endParaRPr sz="2400">
              <a:latin typeface="Arial"/>
              <a:cs typeface="Arial"/>
            </a:endParaRPr>
          </a:p>
          <a:p>
            <a:pPr marL="356870" indent="-343535" algn="just">
              <a:lnSpc>
                <a:spcPct val="100000"/>
              </a:lnSpc>
              <a:spcBef>
                <a:spcPts val="1440"/>
              </a:spcBef>
              <a:buSzPct val="118750"/>
              <a:buFont typeface="Wingdings"/>
              <a:buChar char=""/>
              <a:tabLst>
                <a:tab pos="357505" algn="l"/>
              </a:tabLst>
            </a:pPr>
            <a:r>
              <a:rPr sz="2400" spc="-5" dirty="0">
                <a:latin typeface="Arial"/>
                <a:cs typeface="Arial"/>
              </a:rPr>
              <a:t>Allowing </a:t>
            </a:r>
            <a:r>
              <a:rPr sz="2400" spc="-40" dirty="0">
                <a:latin typeface="Arial"/>
                <a:cs typeface="Arial"/>
              </a:rPr>
              <a:t>Vault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scale relatively horizontally rather than</a:t>
            </a:r>
            <a:r>
              <a:rPr sz="2400" spc="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vertically</a:t>
            </a:r>
            <a:endParaRPr sz="2400">
              <a:latin typeface="Arial"/>
              <a:cs typeface="Arial"/>
            </a:endParaRPr>
          </a:p>
          <a:p>
            <a:pPr marL="356870" indent="-343535" algn="just">
              <a:lnSpc>
                <a:spcPct val="100000"/>
              </a:lnSpc>
              <a:spcBef>
                <a:spcPts val="1440"/>
              </a:spcBef>
              <a:buSzPct val="118750"/>
              <a:buFont typeface="Wingdings"/>
              <a:buChar char=""/>
              <a:tabLst>
                <a:tab pos="357505" algn="l"/>
              </a:tabLst>
            </a:pPr>
            <a:r>
              <a:rPr sz="2400" spc="-5" dirty="0">
                <a:latin typeface="Arial"/>
                <a:cs typeface="Arial"/>
              </a:rPr>
              <a:t>Secondaries keep </a:t>
            </a:r>
            <a:r>
              <a:rPr sz="2400" dirty="0">
                <a:latin typeface="Arial"/>
                <a:cs typeface="Arial"/>
              </a:rPr>
              <a:t>track </a:t>
            </a:r>
            <a:r>
              <a:rPr sz="2400" spc="-5" dirty="0">
                <a:latin typeface="Arial"/>
                <a:cs typeface="Arial"/>
              </a:rPr>
              <a:t>of their own </a:t>
            </a:r>
            <a:r>
              <a:rPr sz="2400" dirty="0">
                <a:latin typeface="Arial"/>
                <a:cs typeface="Arial"/>
              </a:rPr>
              <a:t>tokens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leases</a:t>
            </a:r>
            <a:endParaRPr sz="2400">
              <a:latin typeface="Arial"/>
              <a:cs typeface="Arial"/>
            </a:endParaRPr>
          </a:p>
          <a:p>
            <a:pPr marL="356870" marR="5080" indent="-342900" algn="just">
              <a:lnSpc>
                <a:spcPct val="150000"/>
              </a:lnSpc>
              <a:spcBef>
                <a:spcPts val="5"/>
              </a:spcBef>
              <a:buSzPct val="118750"/>
              <a:buFont typeface="Wingdings"/>
              <a:buChar char=""/>
              <a:tabLst>
                <a:tab pos="357505" algn="l"/>
              </a:tabLst>
            </a:pPr>
            <a:r>
              <a:rPr sz="2400" spc="-5" dirty="0">
                <a:latin typeface="Arial"/>
                <a:cs typeface="Arial"/>
              </a:rPr>
              <a:t>If there is a request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modifiese underlying shared state, the secondary  forwards the request </a:t>
            </a:r>
            <a:r>
              <a:rPr sz="2400" dirty="0">
                <a:latin typeface="Arial"/>
                <a:cs typeface="Arial"/>
              </a:rPr>
              <a:t>to the </a:t>
            </a:r>
            <a:r>
              <a:rPr sz="2400" spc="-5" dirty="0">
                <a:latin typeface="Arial"/>
                <a:cs typeface="Arial"/>
              </a:rPr>
              <a:t>primary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be handled; this is transparent </a:t>
            </a:r>
            <a:r>
              <a:rPr sz="2400" dirty="0">
                <a:latin typeface="Arial"/>
                <a:cs typeface="Arial"/>
              </a:rPr>
              <a:t>to the  </a:t>
            </a:r>
            <a:r>
              <a:rPr sz="2400" spc="-5" dirty="0">
                <a:latin typeface="Arial"/>
                <a:cs typeface="Arial"/>
              </a:rPr>
              <a:t>client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864" y="254330"/>
            <a:ext cx="647255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Vault </a:t>
            </a:r>
            <a:r>
              <a:rPr spc="-5" dirty="0"/>
              <a:t>Enterprise </a:t>
            </a:r>
            <a:r>
              <a:rPr dirty="0"/>
              <a:t>Features</a:t>
            </a:r>
            <a:r>
              <a:rPr spc="-30" dirty="0"/>
              <a:t> </a:t>
            </a:r>
            <a:r>
              <a:rPr dirty="0"/>
              <a:t>(cont.)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3864" y="1108659"/>
            <a:ext cx="60877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Performance </a:t>
            </a:r>
            <a:r>
              <a:rPr sz="2400" b="1" dirty="0">
                <a:latin typeface="Arial"/>
                <a:cs typeface="Arial"/>
              </a:rPr>
              <a:t>replication </a:t>
            </a:r>
            <a:r>
              <a:rPr sz="2400" b="1" spc="-5" dirty="0">
                <a:latin typeface="Arial"/>
                <a:cs typeface="Arial"/>
              </a:rPr>
              <a:t>vs DR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replication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60439" y="1654912"/>
          <a:ext cx="11318239" cy="45108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0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9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0037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Capability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58737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Performance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16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Mirrors the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configuration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a primary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cluster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E"/>
                    </a:solidFill>
                  </a:tcPr>
                </a:tc>
                <a:tc>
                  <a:txBody>
                    <a:bodyPr/>
                    <a:lstStyle/>
                    <a:p>
                      <a:pPr marR="55816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22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80" dirty="0">
                          <a:latin typeface="Arial"/>
                          <a:cs typeface="Arial"/>
                        </a:rPr>
                        <a:t>Yes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0273">
                <a:tc>
                  <a:txBody>
                    <a:bodyPr/>
                    <a:lstStyle/>
                    <a:p>
                      <a:pPr marL="91440" marR="3168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Mirrors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configuration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primary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cluster’s 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backends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(i.e.: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auth methods, secrets engines, audit  devices,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 etc.)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7"/>
                    </a:solidFill>
                  </a:tcPr>
                </a:tc>
                <a:tc>
                  <a:txBody>
                    <a:bodyPr/>
                    <a:lstStyle/>
                    <a:p>
                      <a:pPr marR="55816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22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80" dirty="0">
                          <a:latin typeface="Arial"/>
                          <a:cs typeface="Arial"/>
                        </a:rPr>
                        <a:t>Yes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9965">
                <a:tc>
                  <a:txBody>
                    <a:bodyPr/>
                    <a:lstStyle/>
                    <a:p>
                      <a:pPr marL="91440" marR="6375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Mirrors the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tokens and leases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applications and  users interacting with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primary</a:t>
                      </a:r>
                      <a:r>
                        <a:rPr sz="24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cluster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E"/>
                    </a:solidFill>
                  </a:tcPr>
                </a:tc>
                <a:tc>
                  <a:txBody>
                    <a:bodyPr/>
                    <a:lstStyle/>
                    <a:p>
                      <a:pPr marR="55816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22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No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037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Allows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secondary cluster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handle client</a:t>
                      </a:r>
                      <a:r>
                        <a:rPr sz="24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requests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7"/>
                    </a:solidFill>
                  </a:tcPr>
                </a:tc>
                <a:tc>
                  <a:txBody>
                    <a:bodyPr/>
                    <a:lstStyle/>
                    <a:p>
                      <a:pPr marR="61214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No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80" dirty="0">
                          <a:latin typeface="Arial"/>
                          <a:cs typeface="Arial"/>
                        </a:rPr>
                        <a:t>Yes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864" y="254330"/>
            <a:ext cx="647255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Vault </a:t>
            </a:r>
            <a:r>
              <a:rPr spc="-5" dirty="0"/>
              <a:t>Enterprise </a:t>
            </a:r>
            <a:r>
              <a:rPr dirty="0"/>
              <a:t>Features</a:t>
            </a:r>
            <a:r>
              <a:rPr spc="-30" dirty="0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/>
          <p:nvPr/>
        </p:nvSpPr>
        <p:spPr>
          <a:xfrm>
            <a:off x="2821265" y="1243289"/>
            <a:ext cx="6820662" cy="50999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864" y="254330"/>
            <a:ext cx="156337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Agenda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56361" y="1082378"/>
            <a:ext cx="3289935" cy="324866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414655" indent="-402590">
              <a:lnSpc>
                <a:spcPct val="100000"/>
              </a:lnSpc>
              <a:spcBef>
                <a:spcPts val="894"/>
              </a:spcBef>
              <a:buClr>
                <a:srgbClr val="EC7C30"/>
              </a:buClr>
              <a:buSzPct val="118750"/>
              <a:buFont typeface="Wingdings"/>
              <a:buChar char=""/>
              <a:tabLst>
                <a:tab pos="415290" algn="l"/>
              </a:tabLst>
            </a:pPr>
            <a:r>
              <a:rPr sz="2400" spc="-10" dirty="0">
                <a:latin typeface="Arial"/>
                <a:cs typeface="Arial"/>
              </a:rPr>
              <a:t>What’s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secret?</a:t>
            </a:r>
            <a:endParaRPr sz="2400">
              <a:latin typeface="Arial"/>
              <a:cs typeface="Arial"/>
            </a:endParaRPr>
          </a:p>
          <a:p>
            <a:pPr marL="414655" indent="-40259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SzPct val="118750"/>
              <a:buFont typeface="Wingdings"/>
              <a:buChar char=""/>
              <a:tabLst>
                <a:tab pos="415290" algn="l"/>
              </a:tabLst>
            </a:pPr>
            <a:r>
              <a:rPr sz="2400" spc="-5" dirty="0">
                <a:latin typeface="Arial"/>
                <a:cs typeface="Arial"/>
              </a:rPr>
              <a:t>Secret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management</a:t>
            </a:r>
            <a:endParaRPr sz="2400">
              <a:latin typeface="Arial"/>
              <a:cs typeface="Arial"/>
            </a:endParaRPr>
          </a:p>
          <a:p>
            <a:pPr marL="414655" indent="-402590">
              <a:lnSpc>
                <a:spcPct val="100000"/>
              </a:lnSpc>
              <a:spcBef>
                <a:spcPts val="1445"/>
              </a:spcBef>
              <a:buClr>
                <a:srgbClr val="EC7C30"/>
              </a:buClr>
              <a:buSzPct val="118750"/>
              <a:buFont typeface="Wingdings"/>
              <a:buChar char=""/>
              <a:tabLst>
                <a:tab pos="415290" algn="l"/>
              </a:tabLst>
            </a:pPr>
            <a:r>
              <a:rPr sz="2400" spc="-5" dirty="0">
                <a:latin typeface="Arial"/>
                <a:cs typeface="Arial"/>
              </a:rPr>
              <a:t>Hashicorp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Vault</a:t>
            </a:r>
            <a:endParaRPr sz="2400">
              <a:latin typeface="Arial"/>
              <a:cs typeface="Arial"/>
            </a:endParaRPr>
          </a:p>
          <a:p>
            <a:pPr marL="414655" indent="-40259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SzPct val="118750"/>
              <a:buFont typeface="Wingdings"/>
              <a:buChar char=""/>
              <a:tabLst>
                <a:tab pos="415290" algn="l"/>
              </a:tabLst>
            </a:pPr>
            <a:r>
              <a:rPr sz="2400" spc="-5" dirty="0">
                <a:latin typeface="Arial"/>
                <a:cs typeface="Arial"/>
              </a:rPr>
              <a:t>Deployment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topology</a:t>
            </a:r>
            <a:endParaRPr sz="2400">
              <a:latin typeface="Arial"/>
              <a:cs typeface="Arial"/>
            </a:endParaRPr>
          </a:p>
          <a:p>
            <a:pPr marL="414655" indent="-40259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SzPct val="118750"/>
              <a:buFont typeface="Wingdings"/>
              <a:buChar char=""/>
              <a:tabLst>
                <a:tab pos="415290" algn="l"/>
              </a:tabLst>
            </a:pPr>
            <a:r>
              <a:rPr sz="2400" spc="-5" dirty="0">
                <a:latin typeface="Arial"/>
                <a:cs typeface="Arial"/>
              </a:rPr>
              <a:t>Demo</a:t>
            </a:r>
            <a:endParaRPr sz="2400">
              <a:latin typeface="Arial"/>
              <a:cs typeface="Arial"/>
            </a:endParaRPr>
          </a:p>
          <a:p>
            <a:pPr marL="414655" indent="-40259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SzPct val="118750"/>
              <a:buFont typeface="Wingdings"/>
              <a:buChar char=""/>
              <a:tabLst>
                <a:tab pos="415290" algn="l"/>
              </a:tabLst>
            </a:pPr>
            <a:r>
              <a:rPr sz="2400" dirty="0">
                <a:latin typeface="Arial"/>
                <a:cs typeface="Arial"/>
              </a:rPr>
              <a:t>Q&amp;A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864" y="254330"/>
            <a:ext cx="630745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Understanding Seal and</a:t>
            </a:r>
            <a:r>
              <a:rPr spc="-160" dirty="0"/>
              <a:t> </a:t>
            </a:r>
            <a:r>
              <a:rPr dirty="0"/>
              <a:t>Unseal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5388" y="891285"/>
            <a:ext cx="11164570" cy="489521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414655" indent="-402590">
              <a:lnSpc>
                <a:spcPct val="100000"/>
              </a:lnSpc>
              <a:spcBef>
                <a:spcPts val="900"/>
              </a:spcBef>
              <a:buSzPct val="118750"/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2400" b="1" spc="-5" dirty="0">
                <a:latin typeface="Arial"/>
                <a:cs typeface="Arial"/>
              </a:rPr>
              <a:t>Seal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state:</a:t>
            </a:r>
            <a:endParaRPr sz="2400">
              <a:latin typeface="Arial"/>
              <a:cs typeface="Arial"/>
            </a:endParaRPr>
          </a:p>
          <a:p>
            <a:pPr marL="872490" lvl="1" indent="-403225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872490" algn="l"/>
                <a:tab pos="873125" algn="l"/>
              </a:tabLst>
            </a:pPr>
            <a:r>
              <a:rPr sz="2400" spc="-5" dirty="0">
                <a:latin typeface="Arial"/>
                <a:cs typeface="Arial"/>
              </a:rPr>
              <a:t>When a </a:t>
            </a:r>
            <a:r>
              <a:rPr sz="2400" spc="-40" dirty="0">
                <a:latin typeface="Arial"/>
                <a:cs typeface="Arial"/>
              </a:rPr>
              <a:t>Vault </a:t>
            </a:r>
            <a:r>
              <a:rPr sz="2400" spc="-5" dirty="0">
                <a:latin typeface="Arial"/>
                <a:cs typeface="Arial"/>
              </a:rPr>
              <a:t>server </a:t>
            </a:r>
            <a:r>
              <a:rPr sz="2400" dirty="0">
                <a:latin typeface="Arial"/>
                <a:cs typeface="Arial"/>
              </a:rPr>
              <a:t>first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boots</a:t>
            </a:r>
            <a:endParaRPr sz="2400">
              <a:latin typeface="Arial"/>
              <a:cs typeface="Arial"/>
            </a:endParaRPr>
          </a:p>
          <a:p>
            <a:pPr marL="872490" lvl="1" indent="-403225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872490" algn="l"/>
                <a:tab pos="873125" algn="l"/>
              </a:tabLst>
            </a:pPr>
            <a:r>
              <a:rPr sz="2400" spc="-5" dirty="0">
                <a:latin typeface="Arial"/>
                <a:cs typeface="Arial"/>
              </a:rPr>
              <a:t>When a </a:t>
            </a:r>
            <a:r>
              <a:rPr sz="2400" spc="-40" dirty="0">
                <a:latin typeface="Arial"/>
                <a:cs typeface="Arial"/>
              </a:rPr>
              <a:t>Vault </a:t>
            </a:r>
            <a:r>
              <a:rPr sz="2400" spc="-5" dirty="0">
                <a:latin typeface="Arial"/>
                <a:cs typeface="Arial"/>
              </a:rPr>
              <a:t>server is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started</a:t>
            </a:r>
            <a:endParaRPr sz="2400">
              <a:latin typeface="Arial"/>
              <a:cs typeface="Arial"/>
            </a:endParaRPr>
          </a:p>
          <a:p>
            <a:pPr marL="872490" lvl="1" indent="-403225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872490" algn="l"/>
                <a:tab pos="873125" algn="l"/>
              </a:tabLst>
            </a:pPr>
            <a:r>
              <a:rPr sz="2400" spc="-40" dirty="0">
                <a:latin typeface="Arial"/>
                <a:cs typeface="Arial"/>
              </a:rPr>
              <a:t>Vault </a:t>
            </a:r>
            <a:r>
              <a:rPr sz="2400" dirty="0">
                <a:latin typeface="Arial"/>
                <a:cs typeface="Arial"/>
              </a:rPr>
              <a:t>servers </a:t>
            </a:r>
            <a:r>
              <a:rPr sz="2400" b="1" spc="-5" dirty="0">
                <a:latin typeface="Arial"/>
                <a:cs typeface="Arial"/>
              </a:rPr>
              <a:t>do not know </a:t>
            </a:r>
            <a:r>
              <a:rPr sz="2400" spc="-5" dirty="0">
                <a:latin typeface="Arial"/>
                <a:cs typeface="Arial"/>
              </a:rPr>
              <a:t>how </a:t>
            </a:r>
            <a:r>
              <a:rPr sz="2400" dirty="0">
                <a:latin typeface="Arial"/>
                <a:cs typeface="Arial"/>
              </a:rPr>
              <a:t>to decrypt </a:t>
            </a:r>
            <a:r>
              <a:rPr sz="2400" spc="-5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414655" indent="-402590">
              <a:lnSpc>
                <a:spcPct val="100000"/>
              </a:lnSpc>
              <a:spcBef>
                <a:spcPts val="1440"/>
              </a:spcBef>
              <a:buSzPct val="118750"/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2400" b="1" spc="-5" dirty="0">
                <a:latin typeface="Arial"/>
                <a:cs typeface="Arial"/>
              </a:rPr>
              <a:t>Unsealing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process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constructing </a:t>
            </a:r>
            <a:r>
              <a:rPr sz="2400" dirty="0">
                <a:latin typeface="Arial"/>
                <a:cs typeface="Arial"/>
              </a:rPr>
              <a:t>the master key </a:t>
            </a:r>
            <a:r>
              <a:rPr sz="2400" spc="-5" dirty="0">
                <a:latin typeface="Arial"/>
                <a:cs typeface="Arial"/>
              </a:rPr>
              <a:t>(which is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constructed by</a:t>
            </a:r>
            <a:endParaRPr sz="2400">
              <a:latin typeface="Arial"/>
              <a:cs typeface="Arial"/>
            </a:endParaRPr>
          </a:p>
          <a:p>
            <a:pPr marL="414655">
              <a:lnSpc>
                <a:spcPct val="100000"/>
              </a:lnSpc>
              <a:spcBef>
                <a:spcPts val="1445"/>
              </a:spcBef>
            </a:pPr>
            <a:r>
              <a:rPr sz="2400" u="heavy" spc="-60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Shamir’s </a:t>
            </a: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secret sharing algorithms</a:t>
            </a:r>
            <a:r>
              <a:rPr sz="2400" spc="-5" dirty="0">
                <a:latin typeface="Arial"/>
                <a:cs typeface="Arial"/>
              </a:rPr>
              <a:t>)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read decryption </a:t>
            </a:r>
            <a:r>
              <a:rPr sz="2400" dirty="0">
                <a:latin typeface="Arial"/>
                <a:cs typeface="Arial"/>
              </a:rPr>
              <a:t>key to decrypt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414655" indent="-402590">
              <a:lnSpc>
                <a:spcPct val="100000"/>
              </a:lnSpc>
              <a:spcBef>
                <a:spcPts val="1440"/>
              </a:spcBef>
              <a:buSzPct val="118750"/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2400" spc="-5" dirty="0">
                <a:latin typeface="Arial"/>
                <a:cs typeface="Arial"/>
              </a:rPr>
              <a:t>Unsealed </a:t>
            </a:r>
            <a:r>
              <a:rPr sz="2400" dirty="0">
                <a:latin typeface="Arial"/>
                <a:cs typeface="Arial"/>
              </a:rPr>
              <a:t>state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remained </a:t>
            </a:r>
            <a:r>
              <a:rPr sz="2400" spc="-5" dirty="0">
                <a:latin typeface="Arial"/>
                <a:cs typeface="Arial"/>
              </a:rPr>
              <a:t>until one of </a:t>
            </a:r>
            <a:r>
              <a:rPr sz="2400" dirty="0">
                <a:latin typeface="Arial"/>
                <a:cs typeface="Arial"/>
              </a:rPr>
              <a:t>two </a:t>
            </a:r>
            <a:r>
              <a:rPr sz="2400" spc="-5" dirty="0">
                <a:latin typeface="Arial"/>
                <a:cs typeface="Arial"/>
              </a:rPr>
              <a:t>thing below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happens:</a:t>
            </a:r>
            <a:endParaRPr sz="2400">
              <a:latin typeface="Arial"/>
              <a:cs typeface="Arial"/>
            </a:endParaRPr>
          </a:p>
          <a:p>
            <a:pPr marL="872490" lvl="1" indent="-403225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872490" algn="l"/>
                <a:tab pos="873125" algn="l"/>
              </a:tabLst>
            </a:pP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is resealed </a:t>
            </a:r>
            <a:r>
              <a:rPr sz="2400" dirty="0">
                <a:latin typeface="Arial"/>
                <a:cs typeface="Arial"/>
              </a:rPr>
              <a:t>via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API</a:t>
            </a:r>
            <a:endParaRPr sz="2400">
              <a:latin typeface="Arial"/>
              <a:cs typeface="Arial"/>
            </a:endParaRPr>
          </a:p>
          <a:p>
            <a:pPr marL="872490" lvl="1" indent="-403225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872490" algn="l"/>
                <a:tab pos="873125" algn="l"/>
              </a:tabLst>
            </a:pPr>
            <a:r>
              <a:rPr sz="2400" spc="-5" dirty="0">
                <a:latin typeface="Arial"/>
                <a:cs typeface="Arial"/>
              </a:rPr>
              <a:t>The server is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restarted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864" y="254330"/>
            <a:ext cx="558736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Deploy </a:t>
            </a:r>
            <a:r>
              <a:rPr spc="-40" dirty="0"/>
              <a:t>Vault </a:t>
            </a:r>
            <a:r>
              <a:rPr dirty="0"/>
              <a:t>on</a:t>
            </a:r>
            <a:r>
              <a:rPr spc="-85" dirty="0"/>
              <a:t> </a:t>
            </a:r>
            <a:r>
              <a:rPr dirty="0"/>
              <a:t>Kubernetes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085" y="915161"/>
            <a:ext cx="573595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6985" indent="-342900" algn="just">
              <a:lnSpc>
                <a:spcPct val="150000"/>
              </a:lnSpc>
              <a:spcBef>
                <a:spcPts val="100"/>
              </a:spcBef>
              <a:buSzPct val="118750"/>
              <a:buFont typeface="Wingdings"/>
              <a:buChar char="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Consul cluster is to serve as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storage backend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40" dirty="0">
                <a:latin typeface="Arial"/>
                <a:cs typeface="Arial"/>
              </a:rPr>
              <a:t>Vault  </a:t>
            </a:r>
            <a:r>
              <a:rPr sz="2400" spc="-5" dirty="0">
                <a:latin typeface="Arial"/>
                <a:cs typeface="Arial"/>
              </a:rPr>
              <a:t>since it  supports HA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mode</a:t>
            </a:r>
            <a:endParaRPr sz="2400">
              <a:latin typeface="Arial"/>
              <a:cs typeface="Arial"/>
            </a:endParaRPr>
          </a:p>
          <a:p>
            <a:pPr marL="354965" marR="5080" indent="-342900" algn="just">
              <a:lnSpc>
                <a:spcPct val="150000"/>
              </a:lnSpc>
              <a:buSzPct val="118750"/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Only </a:t>
            </a:r>
            <a:r>
              <a:rPr sz="2400" spc="-5" dirty="0">
                <a:latin typeface="Arial"/>
                <a:cs typeface="Arial"/>
              </a:rPr>
              <a:t>active pod replies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requests.  Standby </a:t>
            </a:r>
            <a:r>
              <a:rPr sz="2400" dirty="0">
                <a:latin typeface="Arial"/>
                <a:cs typeface="Arial"/>
              </a:rPr>
              <a:t>pods will </a:t>
            </a:r>
            <a:r>
              <a:rPr sz="2400" spc="-5" dirty="0">
                <a:latin typeface="Arial"/>
                <a:cs typeface="Arial"/>
              </a:rPr>
              <a:t>redirect requests </a:t>
            </a:r>
            <a:r>
              <a:rPr sz="2400" dirty="0">
                <a:latin typeface="Arial"/>
                <a:cs typeface="Arial"/>
              </a:rPr>
              <a:t>to  the </a:t>
            </a:r>
            <a:r>
              <a:rPr sz="2400" spc="-5" dirty="0">
                <a:latin typeface="Arial"/>
                <a:cs typeface="Arial"/>
              </a:rPr>
              <a:t>active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one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3085" y="4207997"/>
            <a:ext cx="3994150" cy="1683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50000"/>
              </a:lnSpc>
              <a:spcBef>
                <a:spcPts val="95"/>
              </a:spcBef>
              <a:buSzPct val="118750"/>
              <a:buFont typeface="Wingdings"/>
              <a:buChar char=""/>
              <a:tabLst>
                <a:tab pos="354965" algn="l"/>
                <a:tab pos="355600" algn="l"/>
                <a:tab pos="1548765" algn="l"/>
                <a:tab pos="2840990" algn="l"/>
                <a:tab pos="3302635" algn="l"/>
              </a:tabLst>
            </a:pPr>
            <a:r>
              <a:rPr sz="2400" spc="-5" dirty="0">
                <a:latin typeface="Arial"/>
                <a:cs typeface="Arial"/>
              </a:rPr>
              <a:t>Le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er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ection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done  backend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SzPct val="118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Refer</a:t>
            </a:r>
            <a:r>
              <a:rPr sz="2400" spc="-5" dirty="0">
                <a:solidFill>
                  <a:srgbClr val="0462C1"/>
                </a:solidFill>
                <a:latin typeface="Arial"/>
                <a:cs typeface="Arial"/>
              </a:rPr>
              <a:t> </a:t>
            </a: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here</a:t>
            </a:r>
            <a:r>
              <a:rPr sz="2400" spc="-5" dirty="0">
                <a:solidFill>
                  <a:srgbClr val="0462C1"/>
                </a:solidFill>
                <a:latin typeface="Arial"/>
                <a:cs typeface="Arial"/>
                <a:hlinkClick r:id="rId2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details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64558" y="4390390"/>
            <a:ext cx="1522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0855" algn="l"/>
              </a:tabLst>
            </a:pP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tor</a:t>
            </a:r>
            <a:r>
              <a:rPr sz="2400" spc="-5" dirty="0">
                <a:latin typeface="Arial"/>
                <a:cs typeface="Arial"/>
              </a:rPr>
              <a:t>age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87934" y="127254"/>
            <a:ext cx="5667935" cy="6204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864" y="254330"/>
            <a:ext cx="119062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Demo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02588" y="891285"/>
            <a:ext cx="8684895" cy="215138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00"/>
              </a:spcBef>
              <a:buSzPct val="118750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b="1" spc="-5" dirty="0">
                <a:latin typeface="Arial"/>
                <a:cs typeface="Arial"/>
              </a:rPr>
              <a:t>Scenario 1</a:t>
            </a:r>
            <a:r>
              <a:rPr sz="2400" spc="-5" dirty="0">
                <a:latin typeface="Arial"/>
                <a:cs typeface="Arial"/>
              </a:rPr>
              <a:t>: Legacy applications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don’t run on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Kubernetes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SzPct val="118750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b="1" spc="-5" dirty="0">
                <a:latin typeface="Arial"/>
                <a:cs typeface="Arial"/>
              </a:rPr>
              <a:t>Scenario 2</a:t>
            </a:r>
            <a:r>
              <a:rPr sz="2400" spc="-5" dirty="0">
                <a:latin typeface="Arial"/>
                <a:cs typeface="Arial"/>
              </a:rPr>
              <a:t>: Legacy applications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run on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Kubernetes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SzPct val="118750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b="1" spc="-5" dirty="0">
                <a:latin typeface="Arial"/>
                <a:cs typeface="Arial"/>
              </a:rPr>
              <a:t>Scenario 3</a:t>
            </a:r>
            <a:r>
              <a:rPr sz="2400" spc="-5" dirty="0">
                <a:latin typeface="Arial"/>
                <a:cs typeface="Arial"/>
              </a:rPr>
              <a:t>: New applications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use </a:t>
            </a:r>
            <a:r>
              <a:rPr sz="2400" dirty="0">
                <a:latin typeface="Arial"/>
                <a:cs typeface="Arial"/>
              </a:rPr>
              <a:t>static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credentials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SzPct val="118750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b="1" spc="-5" dirty="0">
                <a:latin typeface="Arial"/>
                <a:cs typeface="Arial"/>
              </a:rPr>
              <a:t>Scenario 4</a:t>
            </a:r>
            <a:r>
              <a:rPr sz="2400" spc="-5" dirty="0">
                <a:latin typeface="Arial"/>
                <a:cs typeface="Arial"/>
              </a:rPr>
              <a:t>: New applications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use dynamic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credentials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864" y="254330"/>
            <a:ext cx="1065403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Scenario 1: </a:t>
            </a:r>
            <a:r>
              <a:rPr dirty="0"/>
              <a:t>Legacy </a:t>
            </a:r>
            <a:r>
              <a:rPr spc="-5" dirty="0"/>
              <a:t>applications that don’t run </a:t>
            </a:r>
            <a:r>
              <a:rPr dirty="0"/>
              <a:t>on</a:t>
            </a:r>
            <a:r>
              <a:rPr spc="-114" dirty="0"/>
              <a:t> </a:t>
            </a:r>
            <a:r>
              <a:rPr spc="-5" dirty="0"/>
              <a:t>k8s</a:t>
            </a:r>
          </a:p>
        </p:txBody>
      </p:sp>
      <p:sp>
        <p:nvSpPr>
          <p:cNvPr id="3" name="object 3"/>
          <p:cNvSpPr/>
          <p:nvPr/>
        </p:nvSpPr>
        <p:spPr>
          <a:xfrm>
            <a:off x="1280160" y="763523"/>
            <a:ext cx="9418320" cy="5679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9678" y="864511"/>
            <a:ext cx="5266656" cy="54243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3864" y="254330"/>
            <a:ext cx="1065403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Scenario 1: </a:t>
            </a:r>
            <a:r>
              <a:rPr dirty="0"/>
              <a:t>Legacy </a:t>
            </a:r>
            <a:r>
              <a:rPr spc="-5" dirty="0"/>
              <a:t>applications that don’t run </a:t>
            </a:r>
            <a:r>
              <a:rPr dirty="0"/>
              <a:t>on</a:t>
            </a:r>
            <a:r>
              <a:rPr spc="-114" dirty="0"/>
              <a:t> </a:t>
            </a:r>
            <a:r>
              <a:rPr spc="-5" dirty="0"/>
              <a:t>k8s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864" y="254330"/>
            <a:ext cx="1065403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Scenario 1: </a:t>
            </a:r>
            <a:r>
              <a:rPr dirty="0"/>
              <a:t>Legacy </a:t>
            </a:r>
            <a:r>
              <a:rPr spc="-5" dirty="0"/>
              <a:t>applications that don’t run </a:t>
            </a:r>
            <a:r>
              <a:rPr dirty="0"/>
              <a:t>on</a:t>
            </a:r>
            <a:r>
              <a:rPr spc="-114" dirty="0"/>
              <a:t> </a:t>
            </a:r>
            <a:r>
              <a:rPr spc="-5" dirty="0"/>
              <a:t>k8s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02588" y="925403"/>
            <a:ext cx="10330180" cy="386778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468630" indent="-456565">
              <a:lnSpc>
                <a:spcPct val="100000"/>
              </a:lnSpc>
              <a:spcBef>
                <a:spcPts val="1545"/>
              </a:spcBef>
              <a:buAutoNum type="arabicPeriod"/>
              <a:tabLst>
                <a:tab pos="468630" algn="l"/>
                <a:tab pos="469265" algn="l"/>
              </a:tabLst>
            </a:pPr>
            <a:r>
              <a:rPr sz="2400" spc="-5" dirty="0">
                <a:latin typeface="Arial"/>
                <a:cs typeface="Arial"/>
              </a:rPr>
              <a:t>Jenkins </a:t>
            </a:r>
            <a:r>
              <a:rPr sz="2400" dirty="0">
                <a:latin typeface="Arial"/>
                <a:cs typeface="Arial"/>
              </a:rPr>
              <a:t>master </a:t>
            </a:r>
            <a:r>
              <a:rPr sz="2400" spc="-5" dirty="0">
                <a:latin typeface="Arial"/>
                <a:cs typeface="Arial"/>
              </a:rPr>
              <a:t>triggers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new build</a:t>
            </a:r>
            <a:endParaRPr sz="2400">
              <a:latin typeface="Arial"/>
              <a:cs typeface="Arial"/>
            </a:endParaRPr>
          </a:p>
          <a:p>
            <a:pPr marL="468630" marR="5080" indent="-456565">
              <a:lnSpc>
                <a:spcPct val="150000"/>
              </a:lnSpc>
              <a:buAutoNum type="arabicPeriod"/>
              <a:tabLst>
                <a:tab pos="468630" algn="l"/>
                <a:tab pos="469265" algn="l"/>
                <a:tab pos="1652270" algn="l"/>
                <a:tab pos="2513330" algn="l"/>
                <a:tab pos="3289300" algn="l"/>
                <a:tab pos="4354830" algn="l"/>
                <a:tab pos="5164455" algn="l"/>
                <a:tab pos="5925185" algn="l"/>
                <a:tab pos="6836409" algn="l"/>
                <a:tab pos="7646034" algn="l"/>
                <a:tab pos="9185275" algn="l"/>
                <a:tab pos="10061575" algn="l"/>
              </a:tabLst>
            </a:pPr>
            <a:r>
              <a:rPr sz="2400" spc="-5" dirty="0">
                <a:latin typeface="Arial"/>
                <a:cs typeface="Arial"/>
              </a:rPr>
              <a:t>Jenkins	sl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ve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pulls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source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code</a:t>
            </a:r>
            <a:r>
              <a:rPr sz="2400" dirty="0">
                <a:latin typeface="Arial"/>
                <a:cs typeface="Arial"/>
              </a:rPr>
              <a:t>	f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om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spc="-15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M,	</a:t>
            </a:r>
            <a:r>
              <a:rPr sz="2400" spc="-10" dirty="0">
                <a:latin typeface="Arial"/>
                <a:cs typeface="Arial"/>
              </a:rPr>
              <a:t>doe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nec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ssary	</a:t>
            </a:r>
            <a:r>
              <a:rPr sz="2400" spc="-2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teps	to  build software packages and push </a:t>
            </a:r>
            <a:r>
              <a:rPr sz="2400" dirty="0">
                <a:latin typeface="Arial"/>
                <a:cs typeface="Arial"/>
              </a:rPr>
              <a:t>to Artifactory </a:t>
            </a:r>
            <a:r>
              <a:rPr sz="2400" spc="-5" dirty="0">
                <a:latin typeface="Arial"/>
                <a:cs typeface="Arial"/>
              </a:rPr>
              <a:t>if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needed</a:t>
            </a:r>
            <a:endParaRPr sz="2400">
              <a:latin typeface="Arial"/>
              <a:cs typeface="Arial"/>
            </a:endParaRPr>
          </a:p>
          <a:p>
            <a:pPr marL="468630" marR="6350" indent="-456565">
              <a:lnSpc>
                <a:spcPct val="150000"/>
              </a:lnSpc>
              <a:spcBef>
                <a:spcPts val="5"/>
              </a:spcBef>
              <a:buAutoNum type="arabicPeriod"/>
              <a:tabLst>
                <a:tab pos="468630" algn="l"/>
                <a:tab pos="469265" algn="l"/>
              </a:tabLst>
            </a:pPr>
            <a:r>
              <a:rPr sz="2400" spc="-5" dirty="0">
                <a:latin typeface="Arial"/>
                <a:cs typeface="Arial"/>
              </a:rPr>
              <a:t>The slave authenticates to </a:t>
            </a:r>
            <a:r>
              <a:rPr sz="2400" spc="-40" dirty="0">
                <a:latin typeface="Arial"/>
                <a:cs typeface="Arial"/>
              </a:rPr>
              <a:t>Vault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gets </a:t>
            </a:r>
            <a:r>
              <a:rPr sz="2400" spc="-5" dirty="0">
                <a:latin typeface="Arial"/>
                <a:cs typeface="Arial"/>
              </a:rPr>
              <a:t>required </a:t>
            </a:r>
            <a:r>
              <a:rPr sz="2400" dirty="0">
                <a:latin typeface="Arial"/>
                <a:cs typeface="Arial"/>
              </a:rPr>
              <a:t>secrets that </a:t>
            </a:r>
            <a:r>
              <a:rPr sz="2400" spc="-5" dirty="0">
                <a:latin typeface="Arial"/>
                <a:cs typeface="Arial"/>
              </a:rPr>
              <a:t>need </a:t>
            </a:r>
            <a:r>
              <a:rPr sz="2400" dirty="0">
                <a:latin typeface="Arial"/>
                <a:cs typeface="Arial"/>
              </a:rPr>
              <a:t>for  </a:t>
            </a:r>
            <a:r>
              <a:rPr sz="2400" spc="-5" dirty="0">
                <a:latin typeface="Arial"/>
                <a:cs typeface="Arial"/>
              </a:rPr>
              <a:t>deployment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steps</a:t>
            </a:r>
            <a:endParaRPr sz="2400">
              <a:latin typeface="Arial"/>
              <a:cs typeface="Arial"/>
            </a:endParaRPr>
          </a:p>
          <a:p>
            <a:pPr marL="468630" marR="6350" indent="-456565">
              <a:lnSpc>
                <a:spcPts val="4320"/>
              </a:lnSpc>
              <a:spcBef>
                <a:spcPts val="384"/>
              </a:spcBef>
              <a:buAutoNum type="arabicPeriod"/>
              <a:tabLst>
                <a:tab pos="468630" algn="l"/>
                <a:tab pos="469265" algn="l"/>
                <a:tab pos="2283460" algn="l"/>
                <a:tab pos="3318510" algn="l"/>
                <a:tab pos="4080510" algn="l"/>
                <a:tab pos="5417185" algn="l"/>
                <a:tab pos="6909434" algn="l"/>
                <a:tab pos="7706995" algn="l"/>
                <a:tab pos="8926195" algn="l"/>
                <a:tab pos="10045065" algn="l"/>
              </a:tabLst>
            </a:pPr>
            <a:r>
              <a:rPr sz="2400" spc="-5" dirty="0">
                <a:latin typeface="Arial"/>
                <a:cs typeface="Arial"/>
              </a:rPr>
              <a:t>D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loyme</a:t>
            </a:r>
            <a:r>
              <a:rPr sz="2400" dirty="0">
                <a:latin typeface="Arial"/>
                <a:cs typeface="Arial"/>
              </a:rPr>
              <a:t>nt	</a:t>
            </a:r>
            <a:r>
              <a:rPr sz="2400" spc="-5" dirty="0">
                <a:latin typeface="Arial"/>
                <a:cs typeface="Arial"/>
              </a:rPr>
              <a:t>server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0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ets	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ft</a:t>
            </a:r>
            <a:r>
              <a:rPr sz="2400" spc="-10" dirty="0">
                <a:latin typeface="Arial"/>
                <a:cs typeface="Arial"/>
              </a:rPr>
              <a:t>w</a:t>
            </a:r>
            <a:r>
              <a:rPr sz="2400" spc="-5" dirty="0">
                <a:latin typeface="Arial"/>
                <a:cs typeface="Arial"/>
              </a:rPr>
              <a:t>are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packages</a:t>
            </a:r>
            <a:r>
              <a:rPr sz="2400" dirty="0">
                <a:latin typeface="Arial"/>
                <a:cs typeface="Arial"/>
              </a:rPr>
              <a:t>	from	</a:t>
            </a:r>
            <a:r>
              <a:rPr sz="2400" spc="-15" dirty="0">
                <a:latin typeface="Arial"/>
                <a:cs typeface="Arial"/>
              </a:rPr>
              <a:t>J</a:t>
            </a:r>
            <a:r>
              <a:rPr sz="2400" spc="-5" dirty="0">
                <a:latin typeface="Arial"/>
                <a:cs typeface="Arial"/>
              </a:rPr>
              <a:t>enkins</a:t>
            </a:r>
            <a:r>
              <a:rPr sz="2400" dirty="0">
                <a:latin typeface="Arial"/>
                <a:cs typeface="Arial"/>
              </a:rPr>
              <a:t>	mast</a:t>
            </a:r>
            <a:r>
              <a:rPr sz="2400" spc="-5" dirty="0">
                <a:latin typeface="Arial"/>
                <a:cs typeface="Arial"/>
              </a:rPr>
              <a:t>er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or  </a:t>
            </a:r>
            <a:r>
              <a:rPr sz="2400" dirty="0">
                <a:latin typeface="Arial"/>
                <a:cs typeface="Arial"/>
              </a:rPr>
              <a:t>Artifactory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secrets. </a:t>
            </a:r>
            <a:r>
              <a:rPr sz="2400" spc="-5" dirty="0">
                <a:latin typeface="Arial"/>
                <a:cs typeface="Arial"/>
              </a:rPr>
              <a:t>Doing necessary steps to deploy application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Scenario </a:t>
            </a:r>
            <a:r>
              <a:rPr dirty="0"/>
              <a:t>2: Legacy </a:t>
            </a:r>
            <a:r>
              <a:rPr spc="-5" dirty="0"/>
              <a:t>applications </a:t>
            </a:r>
            <a:r>
              <a:rPr dirty="0"/>
              <a:t>that run on</a:t>
            </a:r>
            <a:r>
              <a:rPr spc="-120" dirty="0"/>
              <a:t> </a:t>
            </a:r>
            <a:r>
              <a:rPr dirty="0"/>
              <a:t>Kubernetes</a:t>
            </a:r>
          </a:p>
        </p:txBody>
      </p:sp>
      <p:sp>
        <p:nvSpPr>
          <p:cNvPr id="3" name="object 3"/>
          <p:cNvSpPr/>
          <p:nvPr/>
        </p:nvSpPr>
        <p:spPr>
          <a:xfrm>
            <a:off x="1552450" y="1453177"/>
            <a:ext cx="9175815" cy="4453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864" y="254330"/>
            <a:ext cx="1107694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Scenario </a:t>
            </a:r>
            <a:r>
              <a:rPr dirty="0"/>
              <a:t>3: New </a:t>
            </a:r>
            <a:r>
              <a:rPr spc="-5" dirty="0"/>
              <a:t>applications </a:t>
            </a:r>
            <a:r>
              <a:rPr dirty="0"/>
              <a:t>that use static</a:t>
            </a:r>
            <a:r>
              <a:rPr spc="-60" dirty="0"/>
              <a:t> </a:t>
            </a:r>
            <a:r>
              <a:rPr spc="-5" dirty="0"/>
              <a:t>credentials</a:t>
            </a:r>
          </a:p>
        </p:txBody>
      </p:sp>
      <p:sp>
        <p:nvSpPr>
          <p:cNvPr id="3" name="object 3"/>
          <p:cNvSpPr/>
          <p:nvPr/>
        </p:nvSpPr>
        <p:spPr>
          <a:xfrm>
            <a:off x="1753201" y="938774"/>
            <a:ext cx="8349415" cy="5350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864" y="254330"/>
            <a:ext cx="1058862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Scenario </a:t>
            </a:r>
            <a:r>
              <a:rPr dirty="0"/>
              <a:t>4: New </a:t>
            </a:r>
            <a:r>
              <a:rPr spc="-5" dirty="0"/>
              <a:t>applications </a:t>
            </a:r>
            <a:r>
              <a:rPr dirty="0"/>
              <a:t>that use dynamic</a:t>
            </a:r>
            <a:r>
              <a:rPr spc="-105" dirty="0"/>
              <a:t> </a:t>
            </a:r>
            <a:r>
              <a:rPr dirty="0"/>
              <a:t>creds</a:t>
            </a:r>
          </a:p>
        </p:txBody>
      </p:sp>
      <p:sp>
        <p:nvSpPr>
          <p:cNvPr id="3" name="object 3"/>
          <p:cNvSpPr/>
          <p:nvPr/>
        </p:nvSpPr>
        <p:spPr>
          <a:xfrm>
            <a:off x="1402080" y="762000"/>
            <a:ext cx="9067800" cy="5666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864" y="254330"/>
            <a:ext cx="347027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 is a</a:t>
            </a:r>
            <a:r>
              <a:rPr spc="-125" dirty="0"/>
              <a:t> </a:t>
            </a:r>
            <a:r>
              <a:rPr dirty="0"/>
              <a:t>secret?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5388" y="1242314"/>
            <a:ext cx="4780915" cy="434657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414655" indent="-402590">
              <a:lnSpc>
                <a:spcPct val="100000"/>
              </a:lnSpc>
              <a:spcBef>
                <a:spcPts val="900"/>
              </a:spcBef>
              <a:buSzPct val="118750"/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2400" spc="-5" dirty="0">
                <a:latin typeface="Arial"/>
                <a:cs typeface="Arial"/>
              </a:rPr>
              <a:t>Anything is sensitive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information</a:t>
            </a:r>
            <a:endParaRPr sz="2400">
              <a:latin typeface="Arial"/>
              <a:cs typeface="Arial"/>
            </a:endParaRPr>
          </a:p>
          <a:p>
            <a:pPr marL="872490" lvl="1" indent="-403225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872490" algn="l"/>
                <a:tab pos="873125" algn="l"/>
              </a:tabLst>
            </a:pPr>
            <a:r>
              <a:rPr sz="2400" spc="-5" dirty="0">
                <a:latin typeface="Arial"/>
                <a:cs typeface="Arial"/>
              </a:rPr>
              <a:t>Database </a:t>
            </a:r>
            <a:r>
              <a:rPr sz="2400" spc="-30" dirty="0">
                <a:latin typeface="Arial"/>
                <a:cs typeface="Arial"/>
              </a:rPr>
              <a:t>user,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password</a:t>
            </a:r>
            <a:endParaRPr sz="2400">
              <a:latin typeface="Arial"/>
              <a:cs typeface="Arial"/>
            </a:endParaRPr>
          </a:p>
          <a:p>
            <a:pPr marL="872490" lvl="1" indent="-403225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872490" algn="l"/>
                <a:tab pos="873125" algn="l"/>
              </a:tabLst>
            </a:pPr>
            <a:r>
              <a:rPr sz="2400" spc="-10" dirty="0">
                <a:latin typeface="Arial"/>
                <a:cs typeface="Arial"/>
              </a:rPr>
              <a:t>API </a:t>
            </a:r>
            <a:r>
              <a:rPr sz="2400" dirty="0">
                <a:latin typeface="Arial"/>
                <a:cs typeface="Arial"/>
              </a:rPr>
              <a:t>keys</a:t>
            </a:r>
            <a:endParaRPr sz="2400">
              <a:latin typeface="Arial"/>
              <a:cs typeface="Arial"/>
            </a:endParaRPr>
          </a:p>
          <a:p>
            <a:pPr marL="872490" lvl="1" indent="-403225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872490" algn="l"/>
                <a:tab pos="873125" algn="l"/>
              </a:tabLst>
            </a:pPr>
            <a:r>
              <a:rPr sz="2400" spc="-5" dirty="0">
                <a:latin typeface="Arial"/>
                <a:cs typeface="Arial"/>
              </a:rPr>
              <a:t>SSL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keys</a:t>
            </a:r>
            <a:endParaRPr sz="2400">
              <a:latin typeface="Arial"/>
              <a:cs typeface="Arial"/>
            </a:endParaRPr>
          </a:p>
          <a:p>
            <a:pPr marL="872490" lvl="1" indent="-403225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872490" algn="l"/>
                <a:tab pos="873125" algn="l"/>
              </a:tabLst>
            </a:pPr>
            <a:r>
              <a:rPr sz="2400" spc="-5" dirty="0">
                <a:latin typeface="Arial"/>
                <a:cs typeface="Arial"/>
              </a:rPr>
              <a:t>Encryption</a:t>
            </a:r>
            <a:r>
              <a:rPr sz="2400" dirty="0">
                <a:latin typeface="Arial"/>
                <a:cs typeface="Arial"/>
              </a:rPr>
              <a:t> keys</a:t>
            </a:r>
            <a:endParaRPr sz="2400">
              <a:latin typeface="Arial"/>
              <a:cs typeface="Arial"/>
            </a:endParaRPr>
          </a:p>
          <a:p>
            <a:pPr marL="872490" lvl="1" indent="-403225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872490" algn="l"/>
                <a:tab pos="873125" algn="l"/>
              </a:tabLst>
            </a:pPr>
            <a:r>
              <a:rPr sz="2400" spc="-5" dirty="0">
                <a:latin typeface="Arial"/>
                <a:cs typeface="Arial"/>
              </a:rPr>
              <a:t>Cloud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credentials</a:t>
            </a:r>
            <a:endParaRPr sz="2400">
              <a:latin typeface="Arial"/>
              <a:cs typeface="Arial"/>
            </a:endParaRPr>
          </a:p>
          <a:p>
            <a:pPr marL="872490" lvl="1" indent="-403225">
              <a:lnSpc>
                <a:spcPct val="100000"/>
              </a:lnSpc>
              <a:spcBef>
                <a:spcPts val="1445"/>
              </a:spcBef>
              <a:buSzPct val="118750"/>
              <a:buChar char="•"/>
              <a:tabLst>
                <a:tab pos="872490" algn="l"/>
                <a:tab pos="873125" algn="l"/>
              </a:tabLst>
            </a:pPr>
            <a:r>
              <a:rPr sz="2400" spc="-5" dirty="0">
                <a:latin typeface="Arial"/>
                <a:cs typeface="Arial"/>
              </a:rPr>
              <a:t>Certificates</a:t>
            </a:r>
            <a:endParaRPr sz="2400">
              <a:latin typeface="Arial"/>
              <a:cs typeface="Arial"/>
            </a:endParaRPr>
          </a:p>
          <a:p>
            <a:pPr marL="872490" lvl="1" indent="-403225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872490" algn="l"/>
                <a:tab pos="873125" algn="l"/>
              </a:tabLst>
            </a:pPr>
            <a:r>
              <a:rPr sz="2400" dirty="0">
                <a:latin typeface="Arial"/>
                <a:cs typeface="Arial"/>
              </a:rPr>
              <a:t>etc..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864" y="254330"/>
            <a:ext cx="659384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 secret management</a:t>
            </a:r>
            <a:r>
              <a:rPr spc="-114" dirty="0"/>
              <a:t> </a:t>
            </a:r>
            <a:r>
              <a:rPr dirty="0"/>
              <a:t>matters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5388" y="1242314"/>
            <a:ext cx="11163935" cy="378523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414655" indent="-402590">
              <a:lnSpc>
                <a:spcPct val="100000"/>
              </a:lnSpc>
              <a:spcBef>
                <a:spcPts val="900"/>
              </a:spcBef>
              <a:buSzPct val="118750"/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2400" spc="-5" dirty="0">
                <a:latin typeface="Arial"/>
                <a:cs typeface="Arial"/>
              </a:rPr>
              <a:t>Moving </a:t>
            </a:r>
            <a:r>
              <a:rPr sz="2400" dirty="0">
                <a:latin typeface="Arial"/>
                <a:cs typeface="Arial"/>
              </a:rPr>
              <a:t>fast </a:t>
            </a:r>
            <a:r>
              <a:rPr sz="2400" spc="-5" dirty="0">
                <a:latin typeface="Arial"/>
                <a:cs typeface="Arial"/>
              </a:rPr>
              <a:t>of software development process and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infrastructure</a:t>
            </a:r>
            <a:endParaRPr sz="2400">
              <a:latin typeface="Arial"/>
              <a:cs typeface="Arial"/>
            </a:endParaRPr>
          </a:p>
          <a:p>
            <a:pPr marL="414655" marR="6985" indent="-402590">
              <a:lnSpc>
                <a:spcPct val="150000"/>
              </a:lnSpc>
              <a:buSzPct val="118750"/>
              <a:buFont typeface="Wingdings"/>
              <a:buChar char=""/>
              <a:tabLst>
                <a:tab pos="414655" algn="l"/>
                <a:tab pos="415290" algn="l"/>
                <a:tab pos="2614295" algn="l"/>
                <a:tab pos="3679825" algn="l"/>
                <a:tab pos="5589905" algn="l"/>
                <a:tab pos="6787515" algn="l"/>
                <a:tab pos="7276465" algn="l"/>
                <a:tab pos="8474710" algn="l"/>
                <a:tab pos="10758170" algn="l"/>
              </a:tabLst>
            </a:pPr>
            <a:r>
              <a:rPr sz="2400" spc="-5" dirty="0">
                <a:latin typeface="Arial"/>
                <a:cs typeface="Arial"/>
              </a:rPr>
              <a:t>Micr</a:t>
            </a:r>
            <a:r>
              <a:rPr sz="2400" dirty="0">
                <a:latin typeface="Arial"/>
                <a:cs typeface="Arial"/>
              </a:rPr>
              <a:t>o-</a:t>
            </a:r>
            <a:r>
              <a:rPr sz="2400" spc="-5" dirty="0">
                <a:latin typeface="Arial"/>
                <a:cs typeface="Arial"/>
              </a:rPr>
              <a:t>services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bas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architect</a:t>
            </a:r>
            <a:r>
              <a:rPr sz="2400" spc="-20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re</a:t>
            </a:r>
            <a:r>
              <a:rPr sz="2400" dirty="0">
                <a:latin typeface="Arial"/>
                <a:cs typeface="Arial"/>
              </a:rPr>
              <a:t>:	</a:t>
            </a:r>
            <a:r>
              <a:rPr sz="2400" spc="-5" dirty="0">
                <a:latin typeface="Arial"/>
                <a:cs typeface="Arial"/>
              </a:rPr>
              <a:t>service</a:t>
            </a:r>
            <a:r>
              <a:rPr sz="2400" dirty="0">
                <a:latin typeface="Arial"/>
                <a:cs typeface="Arial"/>
              </a:rPr>
              <a:t>	to	</a:t>
            </a:r>
            <a:r>
              <a:rPr sz="2400" spc="-5" dirty="0">
                <a:latin typeface="Arial"/>
                <a:cs typeface="Arial"/>
              </a:rPr>
              <a:t>servi</a:t>
            </a:r>
            <a:r>
              <a:rPr sz="2400" spc="-2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comm</a:t>
            </a:r>
            <a:r>
              <a:rPr sz="2400" spc="-20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cat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on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via  tokens, </a:t>
            </a:r>
            <a:r>
              <a:rPr sz="2400" spc="-10" dirty="0">
                <a:latin typeface="Arial"/>
                <a:cs typeface="Arial"/>
              </a:rPr>
              <a:t>API </a:t>
            </a:r>
            <a:r>
              <a:rPr sz="2400" spc="-5" dirty="0">
                <a:latin typeface="Arial"/>
                <a:cs typeface="Arial"/>
              </a:rPr>
              <a:t>keys,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certificates</a:t>
            </a:r>
            <a:endParaRPr sz="2400">
              <a:latin typeface="Arial"/>
              <a:cs typeface="Arial"/>
            </a:endParaRPr>
          </a:p>
          <a:p>
            <a:pPr marL="414655" marR="5080" indent="-402590">
              <a:lnSpc>
                <a:spcPct val="150000"/>
              </a:lnSpc>
              <a:buSzPct val="118750"/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2400" spc="-5" dirty="0">
                <a:latin typeface="Arial"/>
                <a:cs typeface="Arial"/>
              </a:rPr>
              <a:t>DevOps processes: multiple </a:t>
            </a:r>
            <a:r>
              <a:rPr sz="2400" dirty="0">
                <a:latin typeface="Arial"/>
                <a:cs typeface="Arial"/>
              </a:rPr>
              <a:t>environments </a:t>
            </a:r>
            <a:r>
              <a:rPr sz="2400" spc="-5" dirty="0">
                <a:latin typeface="Arial"/>
                <a:cs typeface="Arial"/>
              </a:rPr>
              <a:t>for development, testing, integration,  and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production</a:t>
            </a:r>
            <a:endParaRPr sz="2400">
              <a:latin typeface="Arial"/>
              <a:cs typeface="Arial"/>
            </a:endParaRPr>
          </a:p>
          <a:p>
            <a:pPr marL="414655" indent="-402590">
              <a:lnSpc>
                <a:spcPct val="100000"/>
              </a:lnSpc>
              <a:spcBef>
                <a:spcPts val="1440"/>
              </a:spcBef>
              <a:buSzPct val="118750"/>
              <a:buFont typeface="Wingdings"/>
              <a:buChar char=""/>
              <a:tabLst>
                <a:tab pos="414655" algn="l"/>
                <a:tab pos="415290" algn="l"/>
                <a:tab pos="1385570" algn="l"/>
                <a:tab pos="2371725" algn="l"/>
                <a:tab pos="4001135" algn="l"/>
                <a:tab pos="4683760" algn="l"/>
                <a:tab pos="6331585" algn="l"/>
                <a:tab pos="8368030" algn="l"/>
                <a:tab pos="9520555" algn="l"/>
                <a:tab pos="10048875" algn="l"/>
              </a:tabLst>
            </a:pPr>
            <a:r>
              <a:rPr sz="2400" dirty="0">
                <a:latin typeface="Arial"/>
                <a:cs typeface="Arial"/>
              </a:rPr>
              <a:t>Cloud	</a:t>
            </a:r>
            <a:r>
              <a:rPr sz="2400" spc="-5" dirty="0">
                <a:latin typeface="Arial"/>
                <a:cs typeface="Arial"/>
              </a:rPr>
              <a:t>native	application	</a:t>
            </a:r>
            <a:r>
              <a:rPr sz="2400" dirty="0">
                <a:latin typeface="Arial"/>
                <a:cs typeface="Arial"/>
              </a:rPr>
              <a:t>and	multi-cloud	</a:t>
            </a:r>
            <a:r>
              <a:rPr sz="2400" spc="-5" dirty="0">
                <a:latin typeface="Arial"/>
                <a:cs typeface="Arial"/>
              </a:rPr>
              <a:t>infrastructure:	secrets	</a:t>
            </a:r>
            <a:r>
              <a:rPr sz="2400" dirty="0">
                <a:latin typeface="Arial"/>
                <a:cs typeface="Arial"/>
              </a:rPr>
              <a:t>for	</a:t>
            </a:r>
            <a:r>
              <a:rPr sz="2400" spc="-5" dirty="0">
                <a:latin typeface="Arial"/>
                <a:cs typeface="Arial"/>
              </a:rPr>
              <a:t>storage,</a:t>
            </a:r>
            <a:endParaRPr sz="2400">
              <a:latin typeface="Arial"/>
              <a:cs typeface="Arial"/>
            </a:endParaRPr>
          </a:p>
          <a:p>
            <a:pPr marL="414655">
              <a:lnSpc>
                <a:spcPct val="100000"/>
              </a:lnSpc>
              <a:spcBef>
                <a:spcPts val="1445"/>
              </a:spcBef>
            </a:pPr>
            <a:r>
              <a:rPr sz="2400" spc="-5" dirty="0">
                <a:latin typeface="Arial"/>
                <a:cs typeface="Arial"/>
              </a:rPr>
              <a:t>compute, analytics, logging,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etc..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864" y="254330"/>
            <a:ext cx="913003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Traditional </a:t>
            </a:r>
            <a:r>
              <a:rPr dirty="0"/>
              <a:t>secret management</a:t>
            </a:r>
            <a:r>
              <a:rPr spc="-75" dirty="0"/>
              <a:t> </a:t>
            </a:r>
            <a:r>
              <a:rPr dirty="0"/>
              <a:t>(anti-patterns)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5388" y="1006796"/>
            <a:ext cx="6033135" cy="489585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401955" marR="3491865" indent="-401955" algn="r">
              <a:lnSpc>
                <a:spcPct val="100000"/>
              </a:lnSpc>
              <a:spcBef>
                <a:spcPts val="905"/>
              </a:spcBef>
              <a:buSzPct val="118750"/>
              <a:buFont typeface="Wingdings"/>
              <a:buChar char=""/>
              <a:tabLst>
                <a:tab pos="401955" algn="l"/>
                <a:tab pos="402590" algn="l"/>
              </a:tabLst>
            </a:pPr>
            <a:r>
              <a:rPr sz="2400" spc="-5" dirty="0">
                <a:latin typeface="Arial"/>
                <a:cs typeface="Arial"/>
              </a:rPr>
              <a:t>Storing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secrets:</a:t>
            </a:r>
            <a:endParaRPr sz="2400">
              <a:latin typeface="Arial"/>
              <a:cs typeface="Arial"/>
            </a:endParaRPr>
          </a:p>
          <a:p>
            <a:pPr marL="402590" marR="3493770" lvl="1" indent="-402590" algn="r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402590" algn="l"/>
                <a:tab pos="403225" algn="l"/>
              </a:tabLst>
            </a:pPr>
            <a:r>
              <a:rPr sz="2400" spc="-5" dirty="0">
                <a:latin typeface="Arial"/>
                <a:cs typeface="Arial"/>
              </a:rPr>
              <a:t>H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rd</a:t>
            </a:r>
            <a:r>
              <a:rPr sz="2400" dirty="0">
                <a:latin typeface="Arial"/>
                <a:cs typeface="Arial"/>
              </a:rPr>
              <a:t>-</a:t>
            </a:r>
            <a:r>
              <a:rPr sz="2400" spc="-5" dirty="0">
                <a:latin typeface="Arial"/>
                <a:cs typeface="Arial"/>
              </a:rPr>
              <a:t>cod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ng</a:t>
            </a:r>
            <a:endParaRPr sz="2400">
              <a:latin typeface="Arial"/>
              <a:cs typeface="Arial"/>
            </a:endParaRPr>
          </a:p>
          <a:p>
            <a:pPr marL="872490" lvl="1" indent="-403225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872490" algn="l"/>
                <a:tab pos="873125" algn="l"/>
              </a:tabLst>
            </a:pPr>
            <a:r>
              <a:rPr sz="2400" spc="-5" dirty="0">
                <a:latin typeface="Arial"/>
                <a:cs typeface="Arial"/>
              </a:rPr>
              <a:t>Clear text config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files</a:t>
            </a:r>
            <a:endParaRPr sz="2400">
              <a:latin typeface="Arial"/>
              <a:cs typeface="Arial"/>
            </a:endParaRPr>
          </a:p>
          <a:p>
            <a:pPr marL="872490" lvl="1" indent="-403225">
              <a:lnSpc>
                <a:spcPct val="100000"/>
              </a:lnSpc>
              <a:spcBef>
                <a:spcPts val="1445"/>
              </a:spcBef>
              <a:buSzPct val="118750"/>
              <a:buChar char="•"/>
              <a:tabLst>
                <a:tab pos="872490" algn="l"/>
                <a:tab pos="873125" algn="l"/>
              </a:tabLst>
            </a:pPr>
            <a:r>
              <a:rPr sz="2400" spc="-5" dirty="0">
                <a:latin typeface="Arial"/>
                <a:cs typeface="Arial"/>
              </a:rPr>
              <a:t>SCM </a:t>
            </a:r>
            <a:r>
              <a:rPr sz="2400" dirty="0">
                <a:latin typeface="Arial"/>
                <a:cs typeface="Arial"/>
              </a:rPr>
              <a:t>(git,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svn)</a:t>
            </a:r>
            <a:endParaRPr sz="2400">
              <a:latin typeface="Arial"/>
              <a:cs typeface="Arial"/>
            </a:endParaRPr>
          </a:p>
          <a:p>
            <a:pPr marL="872490" lvl="1" indent="-403225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872490" algn="l"/>
                <a:tab pos="873125" algn="l"/>
              </a:tabLst>
            </a:pPr>
            <a:r>
              <a:rPr sz="2400" spc="-5" dirty="0">
                <a:latin typeface="Arial"/>
                <a:cs typeface="Arial"/>
              </a:rPr>
              <a:t>Unencrypted file </a:t>
            </a:r>
            <a:r>
              <a:rPr sz="2400" dirty="0">
                <a:latin typeface="Arial"/>
                <a:cs typeface="Arial"/>
              </a:rPr>
              <a:t>system </a:t>
            </a:r>
            <a:r>
              <a:rPr sz="2400" spc="-5" dirty="0">
                <a:latin typeface="Arial"/>
                <a:cs typeface="Arial"/>
              </a:rPr>
              <a:t>(laptop, </a:t>
            </a:r>
            <a:r>
              <a:rPr sz="2400" dirty="0">
                <a:latin typeface="Arial"/>
                <a:cs typeface="Arial"/>
              </a:rPr>
              <a:t>NFS)</a:t>
            </a:r>
            <a:endParaRPr sz="2400">
              <a:latin typeface="Arial"/>
              <a:cs typeface="Arial"/>
            </a:endParaRPr>
          </a:p>
          <a:p>
            <a:pPr marL="414655" indent="-402590">
              <a:lnSpc>
                <a:spcPct val="100000"/>
              </a:lnSpc>
              <a:spcBef>
                <a:spcPts val="1440"/>
              </a:spcBef>
              <a:buSzPct val="118750"/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2400" spc="-5" dirty="0">
                <a:latin typeface="Arial"/>
                <a:cs typeface="Arial"/>
              </a:rPr>
              <a:t>Distributed</a:t>
            </a:r>
            <a:r>
              <a:rPr sz="2400" dirty="0">
                <a:latin typeface="Arial"/>
                <a:cs typeface="Arial"/>
              </a:rPr>
              <a:t> secrets:</a:t>
            </a:r>
            <a:endParaRPr sz="2400">
              <a:latin typeface="Arial"/>
              <a:cs typeface="Arial"/>
            </a:endParaRPr>
          </a:p>
          <a:p>
            <a:pPr marL="872490" lvl="1" indent="-403225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872490" algn="l"/>
                <a:tab pos="873125" algn="l"/>
              </a:tabLst>
            </a:pPr>
            <a:r>
              <a:rPr sz="2400" spc="-5" dirty="0">
                <a:latin typeface="Arial"/>
                <a:cs typeface="Arial"/>
              </a:rPr>
              <a:t>Email</a:t>
            </a:r>
            <a:endParaRPr sz="2400">
              <a:latin typeface="Arial"/>
              <a:cs typeface="Arial"/>
            </a:endParaRPr>
          </a:p>
          <a:p>
            <a:pPr marL="872490" lvl="1" indent="-403225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872490" algn="l"/>
                <a:tab pos="873125" algn="l"/>
              </a:tabLst>
            </a:pPr>
            <a:r>
              <a:rPr sz="2400" spc="-5" dirty="0">
                <a:latin typeface="Arial"/>
                <a:cs typeface="Arial"/>
              </a:rPr>
              <a:t>Slack</a:t>
            </a:r>
            <a:endParaRPr sz="2400">
              <a:latin typeface="Arial"/>
              <a:cs typeface="Arial"/>
            </a:endParaRPr>
          </a:p>
          <a:p>
            <a:pPr marL="872490" lvl="1" indent="-403225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872490" algn="l"/>
                <a:tab pos="873125" algn="l"/>
              </a:tabLst>
            </a:pPr>
            <a:r>
              <a:rPr sz="2400" spc="-5" dirty="0">
                <a:latin typeface="Arial"/>
                <a:cs typeface="Arial"/>
              </a:rPr>
              <a:t>Shared folder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864" y="254330"/>
            <a:ext cx="559181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Modern secret</a:t>
            </a:r>
            <a:r>
              <a:rPr spc="-105" dirty="0"/>
              <a:t> </a:t>
            </a:r>
            <a:r>
              <a:rPr dirty="0"/>
              <a:t>management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5388" y="1006796"/>
            <a:ext cx="8287384" cy="489585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414655" indent="-402590">
              <a:lnSpc>
                <a:spcPct val="100000"/>
              </a:lnSpc>
              <a:spcBef>
                <a:spcPts val="905"/>
              </a:spcBef>
              <a:buSzPct val="118750"/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2400" spc="-5" dirty="0">
                <a:latin typeface="Arial"/>
                <a:cs typeface="Arial"/>
              </a:rPr>
              <a:t>Modern </a:t>
            </a:r>
            <a:r>
              <a:rPr sz="2400" dirty="0">
                <a:latin typeface="Arial"/>
                <a:cs typeface="Arial"/>
              </a:rPr>
              <a:t>secret </a:t>
            </a:r>
            <a:r>
              <a:rPr sz="2400" spc="-5" dirty="0">
                <a:latin typeface="Arial"/>
                <a:cs typeface="Arial"/>
              </a:rPr>
              <a:t>management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properties:</a:t>
            </a:r>
            <a:endParaRPr sz="2400">
              <a:latin typeface="Arial"/>
              <a:cs typeface="Arial"/>
            </a:endParaRPr>
          </a:p>
          <a:p>
            <a:pPr marL="872490" lvl="1" indent="-403225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872490" algn="l"/>
                <a:tab pos="873125" algn="l"/>
              </a:tabLst>
            </a:pPr>
            <a:r>
              <a:rPr sz="2400" spc="-5" dirty="0">
                <a:latin typeface="Arial"/>
                <a:cs typeface="Arial"/>
              </a:rPr>
              <a:t>Secrets are encrypted at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rest</a:t>
            </a:r>
            <a:endParaRPr sz="2400">
              <a:latin typeface="Arial"/>
              <a:cs typeface="Arial"/>
            </a:endParaRPr>
          </a:p>
          <a:p>
            <a:pPr marL="872490" lvl="1" indent="-403225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872490" algn="l"/>
                <a:tab pos="873125" algn="l"/>
              </a:tabLst>
            </a:pPr>
            <a:r>
              <a:rPr sz="2400" spc="-5" dirty="0">
                <a:latin typeface="Arial"/>
                <a:cs typeface="Arial"/>
              </a:rPr>
              <a:t>Centrally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managed</a:t>
            </a:r>
            <a:endParaRPr sz="2400">
              <a:latin typeface="Arial"/>
              <a:cs typeface="Arial"/>
            </a:endParaRPr>
          </a:p>
          <a:p>
            <a:pPr marL="872490" lvl="1" indent="-403225">
              <a:lnSpc>
                <a:spcPct val="100000"/>
              </a:lnSpc>
              <a:spcBef>
                <a:spcPts val="1445"/>
              </a:spcBef>
              <a:buSzPct val="118750"/>
              <a:buChar char="•"/>
              <a:tabLst>
                <a:tab pos="872490" algn="l"/>
                <a:tab pos="873125" algn="l"/>
              </a:tabLst>
            </a:pPr>
            <a:r>
              <a:rPr sz="2400" spc="-5" dirty="0">
                <a:latin typeface="Arial"/>
                <a:cs typeface="Arial"/>
              </a:rPr>
              <a:t>Access control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secrets</a:t>
            </a:r>
            <a:endParaRPr sz="2400">
              <a:latin typeface="Arial"/>
              <a:cs typeface="Arial"/>
            </a:endParaRPr>
          </a:p>
          <a:p>
            <a:pPr marL="872490" lvl="1" indent="-403225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872490" algn="l"/>
                <a:tab pos="873125" algn="l"/>
              </a:tabLst>
            </a:pPr>
            <a:r>
              <a:rPr sz="2400" spc="-5" dirty="0">
                <a:latin typeface="Arial"/>
                <a:cs typeface="Arial"/>
              </a:rPr>
              <a:t>Auditable</a:t>
            </a:r>
            <a:endParaRPr sz="2400">
              <a:latin typeface="Arial"/>
              <a:cs typeface="Arial"/>
            </a:endParaRPr>
          </a:p>
          <a:p>
            <a:pPr marL="872490" lvl="1" indent="-403225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872490" algn="l"/>
                <a:tab pos="873125" algn="l"/>
              </a:tabLst>
            </a:pPr>
            <a:r>
              <a:rPr sz="2400" spc="-5" dirty="0">
                <a:latin typeface="Arial"/>
                <a:cs typeface="Arial"/>
              </a:rPr>
              <a:t>Scalable</a:t>
            </a:r>
            <a:endParaRPr sz="2400">
              <a:latin typeface="Arial"/>
              <a:cs typeface="Arial"/>
            </a:endParaRPr>
          </a:p>
          <a:p>
            <a:pPr marL="872490" lvl="1" indent="-403225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872490" algn="l"/>
                <a:tab pos="873125" algn="l"/>
              </a:tabLst>
            </a:pPr>
            <a:r>
              <a:rPr sz="2400" spc="-5" dirty="0">
                <a:latin typeface="Arial"/>
                <a:cs typeface="Arial"/>
              </a:rPr>
              <a:t>Easy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integrate</a:t>
            </a:r>
            <a:endParaRPr sz="2400">
              <a:latin typeface="Arial"/>
              <a:cs typeface="Arial"/>
            </a:endParaRPr>
          </a:p>
          <a:p>
            <a:pPr marL="872490" lvl="1" indent="-403225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872490" algn="l"/>
                <a:tab pos="873125" algn="l"/>
              </a:tabLst>
            </a:pPr>
            <a:r>
              <a:rPr sz="2400" spc="-5" dirty="0">
                <a:latin typeface="Arial"/>
                <a:cs typeface="Arial"/>
              </a:rPr>
              <a:t>High automation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creating, revoking, rotating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secrets</a:t>
            </a:r>
            <a:endParaRPr sz="2400">
              <a:latin typeface="Arial"/>
              <a:cs typeface="Arial"/>
            </a:endParaRPr>
          </a:p>
          <a:p>
            <a:pPr marL="872490" lvl="1" indent="-403225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872490" algn="l"/>
                <a:tab pos="873125" algn="l"/>
              </a:tabLst>
            </a:pPr>
            <a:r>
              <a:rPr sz="2400" spc="-5" dirty="0">
                <a:latin typeface="Arial"/>
                <a:cs typeface="Arial"/>
              </a:rPr>
              <a:t>Supported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864" y="254330"/>
            <a:ext cx="319087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Hashicorp</a:t>
            </a:r>
            <a:r>
              <a:rPr spc="-100" dirty="0"/>
              <a:t> </a:t>
            </a:r>
            <a:r>
              <a:rPr spc="-40" dirty="0"/>
              <a:t>Vault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5388" y="1038546"/>
            <a:ext cx="8246745" cy="489585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414655" indent="-402590">
              <a:lnSpc>
                <a:spcPct val="100000"/>
              </a:lnSpc>
              <a:spcBef>
                <a:spcPts val="905"/>
              </a:spcBef>
              <a:buSzPct val="118750"/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2400" spc="-5" dirty="0">
                <a:latin typeface="Arial"/>
                <a:cs typeface="Arial"/>
              </a:rPr>
              <a:t>Modern </a:t>
            </a:r>
            <a:r>
              <a:rPr sz="2400" dirty="0">
                <a:latin typeface="Arial"/>
                <a:cs typeface="Arial"/>
              </a:rPr>
              <a:t>secret </a:t>
            </a:r>
            <a:r>
              <a:rPr sz="2400" spc="-5" dirty="0">
                <a:latin typeface="Arial"/>
                <a:cs typeface="Arial"/>
              </a:rPr>
              <a:t>management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  <a:p>
            <a:pPr marL="414655" indent="-402590">
              <a:lnSpc>
                <a:spcPct val="100000"/>
              </a:lnSpc>
              <a:spcBef>
                <a:spcPts val="1440"/>
              </a:spcBef>
              <a:buSzPct val="118750"/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2400" spc="-5" dirty="0">
                <a:latin typeface="Arial"/>
                <a:cs typeface="Arial"/>
              </a:rPr>
              <a:t>Secure </a:t>
            </a:r>
            <a:r>
              <a:rPr sz="2400" dirty="0">
                <a:latin typeface="Arial"/>
                <a:cs typeface="Arial"/>
              </a:rPr>
              <a:t>secret </a:t>
            </a:r>
            <a:r>
              <a:rPr sz="2400" spc="-5" dirty="0">
                <a:latin typeface="Arial"/>
                <a:cs typeface="Arial"/>
              </a:rPr>
              <a:t>storage </a:t>
            </a:r>
            <a:r>
              <a:rPr sz="2400" spc="-20" dirty="0">
                <a:latin typeface="Arial"/>
                <a:cs typeface="Arial"/>
              </a:rPr>
              <a:t>(in-memory, </a:t>
            </a:r>
            <a:r>
              <a:rPr sz="2400" spc="-5" dirty="0">
                <a:latin typeface="Arial"/>
                <a:cs typeface="Arial"/>
              </a:rPr>
              <a:t>Consul, file, and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more)</a:t>
            </a:r>
            <a:endParaRPr sz="2400">
              <a:latin typeface="Arial"/>
              <a:cs typeface="Arial"/>
            </a:endParaRPr>
          </a:p>
          <a:p>
            <a:pPr marL="414655" indent="-402590">
              <a:lnSpc>
                <a:spcPct val="100000"/>
              </a:lnSpc>
              <a:spcBef>
                <a:spcPts val="1440"/>
              </a:spcBef>
              <a:buSzPct val="118750"/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2400" spc="-5" dirty="0">
                <a:latin typeface="Arial"/>
                <a:cs typeface="Arial"/>
              </a:rPr>
              <a:t>Programmatic application </a:t>
            </a:r>
            <a:r>
              <a:rPr sz="2400" dirty="0">
                <a:latin typeface="Arial"/>
                <a:cs typeface="Arial"/>
              </a:rPr>
              <a:t>access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(automated)</a:t>
            </a:r>
            <a:endParaRPr sz="2400">
              <a:latin typeface="Arial"/>
              <a:cs typeface="Arial"/>
            </a:endParaRPr>
          </a:p>
          <a:p>
            <a:pPr marL="414655" indent="-402590">
              <a:lnSpc>
                <a:spcPct val="100000"/>
              </a:lnSpc>
              <a:spcBef>
                <a:spcPts val="1440"/>
              </a:spcBef>
              <a:buSzPct val="118750"/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2400" dirty="0">
                <a:latin typeface="Arial"/>
                <a:cs typeface="Arial"/>
              </a:rPr>
              <a:t>Operator </a:t>
            </a:r>
            <a:r>
              <a:rPr sz="2400" spc="-5" dirty="0">
                <a:latin typeface="Arial"/>
                <a:cs typeface="Arial"/>
              </a:rPr>
              <a:t>access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(manual)</a:t>
            </a:r>
            <a:endParaRPr sz="2400">
              <a:latin typeface="Arial"/>
              <a:cs typeface="Arial"/>
            </a:endParaRPr>
          </a:p>
          <a:p>
            <a:pPr marL="414655" indent="-402590">
              <a:lnSpc>
                <a:spcPct val="100000"/>
              </a:lnSpc>
              <a:spcBef>
                <a:spcPts val="1440"/>
              </a:spcBef>
              <a:buSzPct val="118750"/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2400" spc="-5" dirty="0">
                <a:latin typeface="Arial"/>
                <a:cs typeface="Arial"/>
              </a:rPr>
              <a:t>Leasing, renewal,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revocation</a:t>
            </a:r>
            <a:endParaRPr sz="2400">
              <a:latin typeface="Arial"/>
              <a:cs typeface="Arial"/>
            </a:endParaRPr>
          </a:p>
          <a:p>
            <a:pPr marL="414655" indent="-402590">
              <a:lnSpc>
                <a:spcPct val="100000"/>
              </a:lnSpc>
              <a:spcBef>
                <a:spcPts val="1440"/>
              </a:spcBef>
              <a:buSzPct val="118750"/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2400" spc="-5" dirty="0">
                <a:latin typeface="Arial"/>
                <a:cs typeface="Arial"/>
              </a:rPr>
              <a:t>Dynamic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secrets</a:t>
            </a:r>
            <a:endParaRPr sz="2400">
              <a:latin typeface="Arial"/>
              <a:cs typeface="Arial"/>
            </a:endParaRPr>
          </a:p>
          <a:p>
            <a:pPr marL="414655" indent="-402590">
              <a:lnSpc>
                <a:spcPct val="100000"/>
              </a:lnSpc>
              <a:spcBef>
                <a:spcPts val="1445"/>
              </a:spcBef>
              <a:buSzPct val="118750"/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2400" spc="-5" dirty="0">
                <a:latin typeface="Arial"/>
                <a:cs typeface="Arial"/>
              </a:rPr>
              <a:t>Rich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ALCs</a:t>
            </a:r>
            <a:endParaRPr sz="2400">
              <a:latin typeface="Arial"/>
              <a:cs typeface="Arial"/>
            </a:endParaRPr>
          </a:p>
          <a:p>
            <a:pPr marL="414655" indent="-402590">
              <a:lnSpc>
                <a:spcPct val="100000"/>
              </a:lnSpc>
              <a:spcBef>
                <a:spcPts val="1440"/>
              </a:spcBef>
              <a:buSzPct val="118750"/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2400" spc="-5" dirty="0">
                <a:latin typeface="Arial"/>
                <a:cs typeface="Arial"/>
              </a:rPr>
              <a:t>Multiple client authentication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  <a:p>
            <a:pPr marL="414655" indent="-402590">
              <a:lnSpc>
                <a:spcPct val="100000"/>
              </a:lnSpc>
              <a:spcBef>
                <a:spcPts val="1440"/>
              </a:spcBef>
              <a:buSzPct val="118750"/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2400" spc="-5" dirty="0">
                <a:latin typeface="Arial"/>
                <a:cs typeface="Arial"/>
              </a:rPr>
              <a:t>Auditing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864" y="254330"/>
            <a:ext cx="288925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Vault</a:t>
            </a:r>
            <a:r>
              <a:rPr spc="-95" dirty="0"/>
              <a:t> </a:t>
            </a:r>
            <a:r>
              <a:rPr dirty="0"/>
              <a:t>Features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5388" y="1006796"/>
            <a:ext cx="11162665" cy="323723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414655" indent="-402590">
              <a:lnSpc>
                <a:spcPct val="100000"/>
              </a:lnSpc>
              <a:spcBef>
                <a:spcPts val="905"/>
              </a:spcBef>
              <a:buSzPct val="118750"/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2400" b="1" spc="-5" dirty="0">
                <a:latin typeface="Arial"/>
                <a:cs typeface="Arial"/>
              </a:rPr>
              <a:t>Secure secret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storage</a:t>
            </a:r>
            <a:r>
              <a:rPr sz="2400" spc="-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872490" lvl="1" indent="-403225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872490" algn="l"/>
                <a:tab pos="873125" algn="l"/>
              </a:tabLst>
            </a:pPr>
            <a:r>
              <a:rPr sz="2400" spc="-5" dirty="0">
                <a:latin typeface="Arial"/>
                <a:cs typeface="Arial"/>
              </a:rPr>
              <a:t>Data is encrypted in transit and at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rest</a:t>
            </a:r>
            <a:endParaRPr sz="2400">
              <a:latin typeface="Arial"/>
              <a:cs typeface="Arial"/>
            </a:endParaRPr>
          </a:p>
          <a:p>
            <a:pPr marL="872490" lvl="1" indent="-403225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872490" algn="l"/>
                <a:tab pos="873125" algn="l"/>
              </a:tabLst>
            </a:pPr>
            <a:r>
              <a:rPr sz="2400" spc="-5" dirty="0">
                <a:latin typeface="Arial"/>
                <a:cs typeface="Arial"/>
              </a:rPr>
              <a:t>TLS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clients</a:t>
            </a:r>
            <a:endParaRPr sz="2400">
              <a:latin typeface="Arial"/>
              <a:cs typeface="Arial"/>
            </a:endParaRPr>
          </a:p>
          <a:p>
            <a:pPr marL="872490" lvl="1" indent="-403225">
              <a:lnSpc>
                <a:spcPct val="100000"/>
              </a:lnSpc>
              <a:spcBef>
                <a:spcPts val="1445"/>
              </a:spcBef>
              <a:buSzPct val="118750"/>
              <a:buChar char="•"/>
              <a:tabLst>
                <a:tab pos="872490" algn="l"/>
                <a:tab pos="873125" algn="l"/>
              </a:tabLst>
            </a:pPr>
            <a:r>
              <a:rPr sz="2400" spc="-5" dirty="0">
                <a:latin typeface="Arial"/>
                <a:cs typeface="Arial"/>
              </a:rPr>
              <a:t>No HSM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required</a:t>
            </a:r>
            <a:endParaRPr sz="2400">
              <a:latin typeface="Arial"/>
              <a:cs typeface="Arial"/>
            </a:endParaRPr>
          </a:p>
          <a:p>
            <a:pPr marL="872490" marR="5080" lvl="1" indent="-403225">
              <a:lnSpc>
                <a:spcPct val="150000"/>
              </a:lnSpc>
              <a:buSzPct val="118750"/>
              <a:buChar char="•"/>
              <a:tabLst>
                <a:tab pos="872490" algn="l"/>
                <a:tab pos="873125" algn="l"/>
              </a:tabLst>
            </a:pPr>
            <a:r>
              <a:rPr sz="2400" spc="-5" dirty="0">
                <a:latin typeface="Arial"/>
                <a:cs typeface="Arial"/>
              </a:rPr>
              <a:t>Support many storages: </a:t>
            </a:r>
            <a:r>
              <a:rPr sz="2400" spc="-20" dirty="0">
                <a:latin typeface="Arial"/>
                <a:cs typeface="Arial"/>
              </a:rPr>
              <a:t>in-memory, </a:t>
            </a:r>
            <a:r>
              <a:rPr sz="2400" spc="-5" dirty="0">
                <a:latin typeface="Arial"/>
                <a:cs typeface="Arial"/>
              </a:rPr>
              <a:t>Filesystem, Consul, DynamoDB, Etcd,  </a:t>
            </a:r>
            <a:r>
              <a:rPr sz="2400" dirty="0">
                <a:latin typeface="Arial"/>
                <a:cs typeface="Arial"/>
              </a:rPr>
              <a:t>MySQL, </a:t>
            </a:r>
            <a:r>
              <a:rPr sz="2400" spc="-5" dirty="0">
                <a:latin typeface="Arial"/>
                <a:cs typeface="Arial"/>
              </a:rPr>
              <a:t>PostgreSQL, S3, </a:t>
            </a:r>
            <a:r>
              <a:rPr sz="2400" spc="-20" dirty="0">
                <a:latin typeface="Arial"/>
                <a:cs typeface="Arial"/>
              </a:rPr>
              <a:t>Zookeeper,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etc..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864" y="254330"/>
            <a:ext cx="428434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Vault </a:t>
            </a:r>
            <a:r>
              <a:rPr dirty="0"/>
              <a:t>Features</a:t>
            </a:r>
            <a:r>
              <a:rPr spc="-75" dirty="0"/>
              <a:t> </a:t>
            </a:r>
            <a:r>
              <a:rPr dirty="0"/>
              <a:t>(cont.)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5388" y="1006796"/>
            <a:ext cx="8927465" cy="434721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414655" indent="-402590">
              <a:lnSpc>
                <a:spcPct val="100000"/>
              </a:lnSpc>
              <a:spcBef>
                <a:spcPts val="905"/>
              </a:spcBef>
              <a:buSzPct val="118750"/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2400" b="1" spc="-5" dirty="0">
                <a:latin typeface="Arial"/>
                <a:cs typeface="Arial"/>
              </a:rPr>
              <a:t>Leasing, </a:t>
            </a:r>
            <a:r>
              <a:rPr sz="2400" b="1" dirty="0">
                <a:latin typeface="Arial"/>
                <a:cs typeface="Arial"/>
              </a:rPr>
              <a:t>renewal, </a:t>
            </a:r>
            <a:r>
              <a:rPr sz="2400" b="1" spc="-5" dirty="0">
                <a:latin typeface="Arial"/>
                <a:cs typeface="Arial"/>
              </a:rPr>
              <a:t>and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revocation</a:t>
            </a:r>
            <a:r>
              <a:rPr sz="2400" spc="-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872490" lvl="1" indent="-403225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872490" algn="l"/>
                <a:tab pos="873125" algn="l"/>
              </a:tabLst>
            </a:pPr>
            <a:r>
              <a:rPr sz="2400" spc="-5" dirty="0">
                <a:latin typeface="Arial"/>
                <a:cs typeface="Arial"/>
              </a:rPr>
              <a:t>Every </a:t>
            </a:r>
            <a:r>
              <a:rPr sz="2400" dirty="0">
                <a:latin typeface="Arial"/>
                <a:cs typeface="Arial"/>
              </a:rPr>
              <a:t>secret </a:t>
            </a:r>
            <a:r>
              <a:rPr sz="2400" spc="-5" dirty="0">
                <a:latin typeface="Arial"/>
                <a:cs typeface="Arial"/>
              </a:rPr>
              <a:t>has 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lease</a:t>
            </a:r>
            <a:endParaRPr sz="2400">
              <a:latin typeface="Arial"/>
              <a:cs typeface="Arial"/>
            </a:endParaRPr>
          </a:p>
          <a:p>
            <a:pPr marL="872490" lvl="1" indent="-403225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872490" algn="l"/>
                <a:tab pos="873125" algn="l"/>
              </a:tabLst>
            </a:pPr>
            <a:r>
              <a:rPr sz="2400" spc="-5" dirty="0">
                <a:latin typeface="Arial"/>
                <a:cs typeface="Arial"/>
              </a:rPr>
              <a:t>Secrets are revoked at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end 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lease unless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renewed</a:t>
            </a:r>
            <a:endParaRPr sz="2400">
              <a:latin typeface="Arial"/>
              <a:cs typeface="Arial"/>
            </a:endParaRPr>
          </a:p>
          <a:p>
            <a:pPr marL="872490" lvl="1" indent="-403225">
              <a:lnSpc>
                <a:spcPct val="100000"/>
              </a:lnSpc>
              <a:spcBef>
                <a:spcPts val="1445"/>
              </a:spcBef>
              <a:buSzPct val="118750"/>
              <a:buChar char="•"/>
              <a:tabLst>
                <a:tab pos="872490" algn="l"/>
                <a:tab pos="873125" algn="l"/>
              </a:tabLst>
            </a:pPr>
            <a:r>
              <a:rPr sz="2400" spc="-5" dirty="0">
                <a:latin typeface="Arial"/>
                <a:cs typeface="Arial"/>
              </a:rPr>
              <a:t>Secret </a:t>
            </a:r>
            <a:r>
              <a:rPr sz="2400" dirty="0">
                <a:latin typeface="Arial"/>
                <a:cs typeface="Arial"/>
              </a:rPr>
              <a:t>may </a:t>
            </a:r>
            <a:r>
              <a:rPr sz="2400" spc="-5" dirty="0">
                <a:latin typeface="Arial"/>
                <a:cs typeface="Arial"/>
              </a:rPr>
              <a:t>be revoked early by </a:t>
            </a:r>
            <a:r>
              <a:rPr sz="2400" dirty="0">
                <a:latin typeface="Arial"/>
                <a:cs typeface="Arial"/>
              </a:rPr>
              <a:t>operators</a:t>
            </a:r>
            <a:endParaRPr sz="2400">
              <a:latin typeface="Arial"/>
              <a:cs typeface="Arial"/>
            </a:endParaRPr>
          </a:p>
          <a:p>
            <a:pPr marL="414655" indent="-402590">
              <a:lnSpc>
                <a:spcPct val="100000"/>
              </a:lnSpc>
              <a:spcBef>
                <a:spcPts val="1440"/>
              </a:spcBef>
              <a:buSzPct val="118750"/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2400" b="1" spc="-5" dirty="0">
                <a:latin typeface="Arial"/>
                <a:cs typeface="Arial"/>
              </a:rPr>
              <a:t>Auditing:</a:t>
            </a:r>
            <a:endParaRPr sz="2400">
              <a:latin typeface="Arial"/>
              <a:cs typeface="Arial"/>
            </a:endParaRPr>
          </a:p>
          <a:p>
            <a:pPr marL="872490" lvl="1" indent="-403225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872490" algn="l"/>
                <a:tab pos="873125" algn="l"/>
              </a:tabLst>
            </a:pPr>
            <a:r>
              <a:rPr sz="2400" spc="-5" dirty="0">
                <a:latin typeface="Arial"/>
                <a:cs typeface="Arial"/>
              </a:rPr>
              <a:t>Pluggable audit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backends</a:t>
            </a:r>
            <a:endParaRPr sz="2400">
              <a:latin typeface="Arial"/>
              <a:cs typeface="Arial"/>
            </a:endParaRPr>
          </a:p>
          <a:p>
            <a:pPr marL="872490" lvl="1" indent="-403225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872490" algn="l"/>
                <a:tab pos="873125" algn="l"/>
              </a:tabLst>
            </a:pPr>
            <a:r>
              <a:rPr sz="2400" spc="-5" dirty="0">
                <a:latin typeface="Arial"/>
                <a:cs typeface="Arial"/>
              </a:rPr>
              <a:t>Request and response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logging</a:t>
            </a:r>
            <a:endParaRPr sz="2400">
              <a:latin typeface="Arial"/>
              <a:cs typeface="Arial"/>
            </a:endParaRPr>
          </a:p>
          <a:p>
            <a:pPr marL="872490" lvl="1" indent="-403225">
              <a:lnSpc>
                <a:spcPct val="100000"/>
              </a:lnSpc>
              <a:spcBef>
                <a:spcPts val="1440"/>
              </a:spcBef>
              <a:buSzPct val="118750"/>
              <a:buChar char="•"/>
              <a:tabLst>
                <a:tab pos="872490" algn="l"/>
                <a:tab pos="873125" algn="l"/>
              </a:tabLst>
            </a:pPr>
            <a:r>
              <a:rPr sz="2400" spc="-5" dirty="0">
                <a:latin typeface="Arial"/>
                <a:cs typeface="Arial"/>
              </a:rPr>
              <a:t>Secrets hashed in audit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1030</Words>
  <Application>Microsoft Office PowerPoint</Application>
  <PresentationFormat>Widescreen</PresentationFormat>
  <Paragraphs>218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Courier New</vt:lpstr>
      <vt:lpstr>Times New Roman</vt:lpstr>
      <vt:lpstr>Wingdings</vt:lpstr>
      <vt:lpstr>Office Theme</vt:lpstr>
      <vt:lpstr>PowerPoint Presentation</vt:lpstr>
      <vt:lpstr>Agenda</vt:lpstr>
      <vt:lpstr>What is a secret?</vt:lpstr>
      <vt:lpstr>Why secret management matters</vt:lpstr>
      <vt:lpstr>Traditional secret management (anti-patterns)</vt:lpstr>
      <vt:lpstr>Modern secret management</vt:lpstr>
      <vt:lpstr>Hashicorp Vault</vt:lpstr>
      <vt:lpstr>Vault Features</vt:lpstr>
      <vt:lpstr>Vault Features (cont.)</vt:lpstr>
      <vt:lpstr>Vault Features (cont.)</vt:lpstr>
      <vt:lpstr>PowerPoint Presentation</vt:lpstr>
      <vt:lpstr>Vault Features (cont.)</vt:lpstr>
      <vt:lpstr>Vault Features (cont.)</vt:lpstr>
      <vt:lpstr>Vault Enterprise Features</vt:lpstr>
      <vt:lpstr>Vault Enterprise Features (cont.)</vt:lpstr>
      <vt:lpstr>Vault Enterprise Features (cont.)</vt:lpstr>
      <vt:lpstr>Vault Enterprise Features (cont.)</vt:lpstr>
      <vt:lpstr>Vault Enterprise Features (cont.)</vt:lpstr>
      <vt:lpstr>Vault Enterprise Features (cont.)</vt:lpstr>
      <vt:lpstr>Understanding Seal and Unseal</vt:lpstr>
      <vt:lpstr>Deploy Vault on Kubernetes</vt:lpstr>
      <vt:lpstr>Demo</vt:lpstr>
      <vt:lpstr>Scenario 1: Legacy applications that don’t run on k8s</vt:lpstr>
      <vt:lpstr>Scenario 1: Legacy applications that don’t run on k8s</vt:lpstr>
      <vt:lpstr>Scenario 1: Legacy applications that don’t run on k8s</vt:lpstr>
      <vt:lpstr>Scenario 2: Legacy applications that run on Kubernetes</vt:lpstr>
      <vt:lpstr>Scenario 3: New applications that use static credentials</vt:lpstr>
      <vt:lpstr>Scenario 4: New applications that use dynamic creds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Krishna Murthy P</cp:lastModifiedBy>
  <cp:revision>2</cp:revision>
  <dcterms:created xsi:type="dcterms:W3CDTF">2021-01-19T01:36:06Z</dcterms:created>
  <dcterms:modified xsi:type="dcterms:W3CDTF">2021-01-19T02:00:46Z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2021-01-19T00:00:00Z</vt:filetime>
  </property>
</Properties>
</file>