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4" r:id="rId15"/>
    <p:sldId id="265" r:id="rId16"/>
    <p:sldId id="267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9049" y="2075464"/>
            <a:ext cx="6565900" cy="179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9049" y="2075464"/>
            <a:ext cx="6565900" cy="179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" TargetMode="External"/><Relationship Id="rId2" Type="http://schemas.openxmlformats.org/officeDocument/2006/relationships/hyperlink" Target="https://www.nginx.com/blog/service-discovery-in-a-microservices-architectu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9049" y="2075464"/>
            <a:ext cx="6565900" cy="1353575"/>
          </a:xfrm>
          <a:prstGeom prst="rect">
            <a:avLst/>
          </a:prstGeom>
        </p:spPr>
        <p:txBody>
          <a:bodyPr vert="horz" wrap="square" lIns="0" tIns="426084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3354"/>
              </a:spcBef>
            </a:pPr>
            <a:r>
              <a:rPr spc="-335" dirty="0"/>
              <a:t>Service </a:t>
            </a:r>
            <a:r>
              <a:rPr spc="-305" dirty="0"/>
              <a:t>Discovery</a:t>
            </a:r>
            <a:r>
              <a:rPr spc="-830" dirty="0"/>
              <a:t> </a:t>
            </a:r>
            <a:r>
              <a:rPr spc="-135" dirty="0"/>
              <a:t>101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593" y="746604"/>
            <a:ext cx="5879684" cy="93234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84" dirty="0"/>
              <a:t>1,500 </a:t>
            </a:r>
            <a:r>
              <a:rPr spc="232" dirty="0"/>
              <a:t>foot</a:t>
            </a:r>
            <a:r>
              <a:rPr spc="-450" dirty="0"/>
              <a:t> </a:t>
            </a:r>
            <a:r>
              <a:rPr spc="77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3250409" y="2848566"/>
            <a:ext cx="2643188" cy="2393156"/>
          </a:xfrm>
          <a:custGeom>
            <a:avLst/>
            <a:gdLst/>
            <a:ahLst/>
            <a:cxnLst/>
            <a:rect l="l" t="t" r="r" b="b"/>
            <a:pathLst>
              <a:path w="3759200" h="3403600">
                <a:moveTo>
                  <a:pt x="1951" y="2920434"/>
                </a:moveTo>
                <a:lnTo>
                  <a:pt x="0" y="483163"/>
                </a:lnTo>
                <a:lnTo>
                  <a:pt x="2258" y="436108"/>
                </a:lnTo>
                <a:lnTo>
                  <a:pt x="8895" y="390432"/>
                </a:lnTo>
                <a:lnTo>
                  <a:pt x="19701" y="346324"/>
                </a:lnTo>
                <a:lnTo>
                  <a:pt x="34464" y="303974"/>
                </a:lnTo>
                <a:lnTo>
                  <a:pt x="52977" y="263573"/>
                </a:lnTo>
                <a:lnTo>
                  <a:pt x="75028" y="225311"/>
                </a:lnTo>
                <a:lnTo>
                  <a:pt x="100409" y="189378"/>
                </a:lnTo>
                <a:lnTo>
                  <a:pt x="128909" y="155964"/>
                </a:lnTo>
                <a:lnTo>
                  <a:pt x="160318" y="125260"/>
                </a:lnTo>
                <a:lnTo>
                  <a:pt x="194428" y="97455"/>
                </a:lnTo>
                <a:lnTo>
                  <a:pt x="231027" y="72741"/>
                </a:lnTo>
                <a:lnTo>
                  <a:pt x="269907" y="51307"/>
                </a:lnTo>
                <a:lnTo>
                  <a:pt x="310857" y="33344"/>
                </a:lnTo>
                <a:lnTo>
                  <a:pt x="353667" y="19041"/>
                </a:lnTo>
                <a:lnTo>
                  <a:pt x="398129" y="8589"/>
                </a:lnTo>
                <a:lnTo>
                  <a:pt x="444032" y="2179"/>
                </a:lnTo>
                <a:lnTo>
                  <a:pt x="491166" y="0"/>
                </a:lnTo>
                <a:lnTo>
                  <a:pt x="3268035" y="0"/>
                </a:lnTo>
                <a:lnTo>
                  <a:pt x="3315168" y="2179"/>
                </a:lnTo>
                <a:lnTo>
                  <a:pt x="3361070" y="8589"/>
                </a:lnTo>
                <a:lnTo>
                  <a:pt x="3405531" y="19041"/>
                </a:lnTo>
                <a:lnTo>
                  <a:pt x="3448341" y="33344"/>
                </a:lnTo>
                <a:lnTo>
                  <a:pt x="3489290" y="51307"/>
                </a:lnTo>
                <a:lnTo>
                  <a:pt x="3528169" y="72741"/>
                </a:lnTo>
                <a:lnTo>
                  <a:pt x="3564768" y="97455"/>
                </a:lnTo>
                <a:lnTo>
                  <a:pt x="3598877" y="125260"/>
                </a:lnTo>
                <a:lnTo>
                  <a:pt x="3630286" y="155964"/>
                </a:lnTo>
                <a:lnTo>
                  <a:pt x="3658786" y="189378"/>
                </a:lnTo>
                <a:lnTo>
                  <a:pt x="3684166" y="225311"/>
                </a:lnTo>
                <a:lnTo>
                  <a:pt x="3706218" y="263573"/>
                </a:lnTo>
                <a:lnTo>
                  <a:pt x="3724730" y="303974"/>
                </a:lnTo>
                <a:lnTo>
                  <a:pt x="3739494" y="346324"/>
                </a:lnTo>
                <a:lnTo>
                  <a:pt x="3750299" y="390432"/>
                </a:lnTo>
                <a:lnTo>
                  <a:pt x="3756936" y="436108"/>
                </a:lnTo>
                <a:lnTo>
                  <a:pt x="3759195" y="483163"/>
                </a:lnTo>
                <a:lnTo>
                  <a:pt x="3759195" y="2920434"/>
                </a:lnTo>
                <a:lnTo>
                  <a:pt x="3756936" y="2967489"/>
                </a:lnTo>
                <a:lnTo>
                  <a:pt x="3750299" y="3013166"/>
                </a:lnTo>
                <a:lnTo>
                  <a:pt x="3739494" y="3057275"/>
                </a:lnTo>
                <a:lnTo>
                  <a:pt x="3724730" y="3099626"/>
                </a:lnTo>
                <a:lnTo>
                  <a:pt x="3706218" y="3140028"/>
                </a:lnTo>
                <a:lnTo>
                  <a:pt x="3684166" y="3178291"/>
                </a:lnTo>
                <a:lnTo>
                  <a:pt x="3658786" y="3214224"/>
                </a:lnTo>
                <a:lnTo>
                  <a:pt x="3630286" y="3247639"/>
                </a:lnTo>
                <a:lnTo>
                  <a:pt x="3598877" y="3278343"/>
                </a:lnTo>
                <a:lnTo>
                  <a:pt x="3564768" y="3306148"/>
                </a:lnTo>
                <a:lnTo>
                  <a:pt x="3528169" y="3330863"/>
                </a:lnTo>
                <a:lnTo>
                  <a:pt x="3489290" y="3352297"/>
                </a:lnTo>
                <a:lnTo>
                  <a:pt x="3448341" y="3370260"/>
                </a:lnTo>
                <a:lnTo>
                  <a:pt x="3405531" y="3384563"/>
                </a:lnTo>
                <a:lnTo>
                  <a:pt x="3361070" y="3395015"/>
                </a:lnTo>
                <a:lnTo>
                  <a:pt x="3315168" y="3401426"/>
                </a:lnTo>
                <a:lnTo>
                  <a:pt x="3268035" y="3403605"/>
                </a:lnTo>
                <a:lnTo>
                  <a:pt x="491166" y="3403605"/>
                </a:lnTo>
                <a:lnTo>
                  <a:pt x="444051" y="3401426"/>
                </a:lnTo>
                <a:lnTo>
                  <a:pt x="398204" y="3395015"/>
                </a:lnTo>
                <a:lnTo>
                  <a:pt x="353828" y="3384563"/>
                </a:lnTo>
                <a:lnTo>
                  <a:pt x="311130" y="3370260"/>
                </a:lnTo>
                <a:lnTo>
                  <a:pt x="270314" y="3352297"/>
                </a:lnTo>
                <a:lnTo>
                  <a:pt x="231584" y="3330863"/>
                </a:lnTo>
                <a:lnTo>
                  <a:pt x="195148" y="3306148"/>
                </a:lnTo>
                <a:lnTo>
                  <a:pt x="161208" y="3278343"/>
                </a:lnTo>
                <a:lnTo>
                  <a:pt x="129970" y="3247639"/>
                </a:lnTo>
                <a:lnTo>
                  <a:pt x="101640" y="3214224"/>
                </a:lnTo>
                <a:lnTo>
                  <a:pt x="76422" y="3178291"/>
                </a:lnTo>
                <a:lnTo>
                  <a:pt x="54521" y="3140028"/>
                </a:lnTo>
                <a:lnTo>
                  <a:pt x="36142" y="3099626"/>
                </a:lnTo>
                <a:lnTo>
                  <a:pt x="21491" y="3057275"/>
                </a:lnTo>
                <a:lnTo>
                  <a:pt x="10772" y="3013166"/>
                </a:lnTo>
                <a:lnTo>
                  <a:pt x="4190" y="2967489"/>
                </a:lnTo>
                <a:lnTo>
                  <a:pt x="1951" y="2920434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/>
          <p:nvPr/>
        </p:nvSpPr>
        <p:spPr>
          <a:xfrm>
            <a:off x="3916650" y="3461692"/>
            <a:ext cx="1310878" cy="99383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44200">
              <a:lnSpc>
                <a:spcPct val="113100"/>
              </a:lnSpc>
              <a:spcBef>
                <a:spcPts val="70"/>
              </a:spcBef>
            </a:pPr>
            <a:r>
              <a:rPr sz="2953" spc="14" dirty="0">
                <a:latin typeface="Arial"/>
                <a:cs typeface="Arial"/>
              </a:rPr>
              <a:t>service  </a:t>
            </a:r>
            <a:r>
              <a:rPr sz="2953" spc="28" dirty="0">
                <a:latin typeface="Arial"/>
                <a:cs typeface="Arial"/>
              </a:rPr>
              <a:t>r</a:t>
            </a:r>
            <a:r>
              <a:rPr sz="2953" spc="63" dirty="0">
                <a:latin typeface="Arial"/>
                <a:cs typeface="Arial"/>
              </a:rPr>
              <a:t>egistry</a:t>
            </a:r>
            <a:endParaRPr sz="295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117" y="2339578"/>
            <a:ext cx="2527102" cy="901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366117" y="3589734"/>
            <a:ext cx="651867" cy="919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 txBox="1"/>
          <p:nvPr/>
        </p:nvSpPr>
        <p:spPr>
          <a:xfrm>
            <a:off x="1208740" y="3815869"/>
            <a:ext cx="1654671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spc="-130" dirty="0">
                <a:latin typeface="Arial"/>
                <a:cs typeface="Arial"/>
              </a:rPr>
              <a:t>Z</a:t>
            </a:r>
            <a:r>
              <a:rPr sz="2531" spc="137" dirty="0">
                <a:latin typeface="Arial"/>
                <a:cs typeface="Arial"/>
              </a:rPr>
              <a:t>oo</a:t>
            </a:r>
            <a:r>
              <a:rPr sz="2531" spc="-179" dirty="0">
                <a:latin typeface="Arial"/>
                <a:cs typeface="Arial"/>
              </a:rPr>
              <a:t>K</a:t>
            </a:r>
            <a:r>
              <a:rPr sz="2531" spc="77" dirty="0">
                <a:latin typeface="Arial"/>
                <a:cs typeface="Arial"/>
              </a:rPr>
              <a:t>eeper</a:t>
            </a:r>
            <a:endParaRPr sz="2531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50781" y="2497005"/>
            <a:ext cx="508992" cy="578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 txBox="1"/>
          <p:nvPr/>
        </p:nvSpPr>
        <p:spPr>
          <a:xfrm>
            <a:off x="6820308" y="2559632"/>
            <a:ext cx="2045345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spc="53" dirty="0">
                <a:latin typeface="Arial"/>
                <a:cs typeface="Arial"/>
              </a:rPr>
              <a:t>Netflix</a:t>
            </a:r>
            <a:r>
              <a:rPr sz="2531" spc="-109" dirty="0">
                <a:latin typeface="Arial"/>
                <a:cs typeface="Arial"/>
              </a:rPr>
              <a:t> </a:t>
            </a:r>
            <a:r>
              <a:rPr sz="2531" spc="-21" dirty="0">
                <a:latin typeface="Arial"/>
                <a:cs typeface="Arial"/>
              </a:rPr>
              <a:t>Eureka</a:t>
            </a:r>
            <a:endParaRPr sz="2531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04360" y="3611317"/>
            <a:ext cx="1817700" cy="567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6364090" y="4185817"/>
            <a:ext cx="2418159" cy="23632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77" spc="-7" dirty="0">
                <a:latin typeface="Arial"/>
                <a:cs typeface="Arial"/>
              </a:rPr>
              <a:t>SmartStack: </a:t>
            </a:r>
            <a:r>
              <a:rPr sz="1477" spc="-4" dirty="0">
                <a:latin typeface="Arial"/>
                <a:cs typeface="Arial"/>
              </a:rPr>
              <a:t>Nerve, Synapse</a:t>
            </a:r>
            <a:endParaRPr sz="147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0803" y="5082768"/>
            <a:ext cx="1218902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b="1" spc="-148" dirty="0">
                <a:latin typeface="Arial"/>
                <a:cs typeface="Arial"/>
              </a:rPr>
              <a:t>S</a:t>
            </a:r>
            <a:r>
              <a:rPr sz="2531" b="1" spc="-155" dirty="0">
                <a:latin typeface="Arial"/>
                <a:cs typeface="Arial"/>
              </a:rPr>
              <a:t>k</a:t>
            </a:r>
            <a:r>
              <a:rPr sz="2531" b="1" spc="-25" dirty="0">
                <a:latin typeface="Arial"/>
                <a:cs typeface="Arial"/>
              </a:rPr>
              <a:t>yDNS</a:t>
            </a:r>
            <a:endParaRPr sz="2531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7891" y="4813102"/>
            <a:ext cx="2625328" cy="1000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089" y="609600"/>
            <a:ext cx="5644209" cy="93234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84" dirty="0"/>
              <a:t>1,000 </a:t>
            </a:r>
            <a:r>
              <a:rPr spc="232" dirty="0"/>
              <a:t>foot</a:t>
            </a:r>
            <a:r>
              <a:rPr spc="-450" dirty="0"/>
              <a:t> </a:t>
            </a:r>
            <a:r>
              <a:rPr spc="77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1640089" y="2366368"/>
            <a:ext cx="2289125" cy="2125266"/>
          </a:xfrm>
          <a:custGeom>
            <a:avLst/>
            <a:gdLst/>
            <a:ahLst/>
            <a:cxnLst/>
            <a:rect l="l" t="t" r="r" b="b"/>
            <a:pathLst>
              <a:path w="3255645" h="3022600">
                <a:moveTo>
                  <a:pt x="0" y="2595382"/>
                </a:moveTo>
                <a:lnTo>
                  <a:pt x="4234" y="427218"/>
                </a:lnTo>
                <a:lnTo>
                  <a:pt x="7022" y="377763"/>
                </a:lnTo>
                <a:lnTo>
                  <a:pt x="15187" y="329887"/>
                </a:lnTo>
                <a:lnTo>
                  <a:pt x="28430" y="283925"/>
                </a:lnTo>
                <a:lnTo>
                  <a:pt x="46451" y="240209"/>
                </a:lnTo>
                <a:lnTo>
                  <a:pt x="68951" y="199073"/>
                </a:lnTo>
                <a:lnTo>
                  <a:pt x="95630" y="160850"/>
                </a:lnTo>
                <a:lnTo>
                  <a:pt x="126190" y="125875"/>
                </a:lnTo>
                <a:lnTo>
                  <a:pt x="160331" y="94481"/>
                </a:lnTo>
                <a:lnTo>
                  <a:pt x="197753" y="67002"/>
                </a:lnTo>
                <a:lnTo>
                  <a:pt x="238158" y="43771"/>
                </a:lnTo>
                <a:lnTo>
                  <a:pt x="281246" y="25121"/>
                </a:lnTo>
                <a:lnTo>
                  <a:pt x="326717" y="11387"/>
                </a:lnTo>
                <a:lnTo>
                  <a:pt x="374272" y="2902"/>
                </a:lnTo>
                <a:lnTo>
                  <a:pt x="423613" y="0"/>
                </a:lnTo>
                <a:lnTo>
                  <a:pt x="2828112" y="0"/>
                </a:lnTo>
                <a:lnTo>
                  <a:pt x="2874317" y="2531"/>
                </a:lnTo>
                <a:lnTo>
                  <a:pt x="2919168" y="9945"/>
                </a:lnTo>
                <a:lnTo>
                  <a:pt x="2962393" y="21970"/>
                </a:lnTo>
                <a:lnTo>
                  <a:pt x="3003721" y="38336"/>
                </a:lnTo>
                <a:lnTo>
                  <a:pt x="3042880" y="58770"/>
                </a:lnTo>
                <a:lnTo>
                  <a:pt x="3079598" y="83001"/>
                </a:lnTo>
                <a:lnTo>
                  <a:pt x="3113604" y="110759"/>
                </a:lnTo>
                <a:lnTo>
                  <a:pt x="3144626" y="141772"/>
                </a:lnTo>
                <a:lnTo>
                  <a:pt x="3172393" y="175768"/>
                </a:lnTo>
                <a:lnTo>
                  <a:pt x="3196634" y="212477"/>
                </a:lnTo>
                <a:lnTo>
                  <a:pt x="3217076" y="251628"/>
                </a:lnTo>
                <a:lnTo>
                  <a:pt x="3233448" y="292948"/>
                </a:lnTo>
                <a:lnTo>
                  <a:pt x="3245478" y="336168"/>
                </a:lnTo>
                <a:lnTo>
                  <a:pt x="3252896" y="381015"/>
                </a:lnTo>
                <a:lnTo>
                  <a:pt x="3255429" y="427218"/>
                </a:lnTo>
                <a:lnTo>
                  <a:pt x="3255429" y="2595382"/>
                </a:lnTo>
                <a:lnTo>
                  <a:pt x="3252896" y="2641586"/>
                </a:lnTo>
                <a:lnTo>
                  <a:pt x="3245478" y="2686434"/>
                </a:lnTo>
                <a:lnTo>
                  <a:pt x="3233448" y="2729653"/>
                </a:lnTo>
                <a:lnTo>
                  <a:pt x="3217076" y="2770973"/>
                </a:lnTo>
                <a:lnTo>
                  <a:pt x="3196634" y="2810124"/>
                </a:lnTo>
                <a:lnTo>
                  <a:pt x="3172393" y="2846832"/>
                </a:lnTo>
                <a:lnTo>
                  <a:pt x="3144626" y="2880829"/>
                </a:lnTo>
                <a:lnTo>
                  <a:pt x="3113604" y="2911841"/>
                </a:lnTo>
                <a:lnTo>
                  <a:pt x="3079598" y="2939598"/>
                </a:lnTo>
                <a:lnTo>
                  <a:pt x="3042880" y="2963829"/>
                </a:lnTo>
                <a:lnTo>
                  <a:pt x="3003721" y="2984262"/>
                </a:lnTo>
                <a:lnTo>
                  <a:pt x="2962393" y="3000627"/>
                </a:lnTo>
                <a:lnTo>
                  <a:pt x="2919168" y="3012652"/>
                </a:lnTo>
                <a:lnTo>
                  <a:pt x="2874317" y="3020066"/>
                </a:lnTo>
                <a:lnTo>
                  <a:pt x="2828112" y="3022598"/>
                </a:lnTo>
                <a:lnTo>
                  <a:pt x="423613" y="3022598"/>
                </a:lnTo>
                <a:lnTo>
                  <a:pt x="377456" y="3020066"/>
                </a:lnTo>
                <a:lnTo>
                  <a:pt x="332738" y="3012652"/>
                </a:lnTo>
                <a:lnTo>
                  <a:pt x="289718" y="3000627"/>
                </a:lnTo>
                <a:lnTo>
                  <a:pt x="248655" y="2984262"/>
                </a:lnTo>
                <a:lnTo>
                  <a:pt x="209807" y="2963829"/>
                </a:lnTo>
                <a:lnTo>
                  <a:pt x="173432" y="2939598"/>
                </a:lnTo>
                <a:lnTo>
                  <a:pt x="139789" y="2911841"/>
                </a:lnTo>
                <a:lnTo>
                  <a:pt x="109136" y="2880829"/>
                </a:lnTo>
                <a:lnTo>
                  <a:pt x="81732" y="2846832"/>
                </a:lnTo>
                <a:lnTo>
                  <a:pt x="57835" y="2810124"/>
                </a:lnTo>
                <a:lnTo>
                  <a:pt x="37703" y="2770973"/>
                </a:lnTo>
                <a:lnTo>
                  <a:pt x="21596" y="2729653"/>
                </a:lnTo>
                <a:lnTo>
                  <a:pt x="9770" y="2686434"/>
                </a:lnTo>
                <a:lnTo>
                  <a:pt x="2485" y="2641586"/>
                </a:lnTo>
                <a:lnTo>
                  <a:pt x="0" y="2595382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/>
          <p:nvPr/>
        </p:nvSpPr>
        <p:spPr>
          <a:xfrm>
            <a:off x="2001161" y="2870225"/>
            <a:ext cx="1564481" cy="96197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08947" marR="3572" indent="-200018">
              <a:lnSpc>
                <a:spcPct val="114599"/>
              </a:lnSpc>
              <a:spcBef>
                <a:spcPts val="70"/>
              </a:spcBef>
            </a:pPr>
            <a:r>
              <a:rPr sz="2812" spc="74" dirty="0">
                <a:latin typeface="Arial"/>
                <a:cs typeface="Arial"/>
              </a:rPr>
              <a:t>upst</a:t>
            </a:r>
            <a:r>
              <a:rPr sz="2812" dirty="0">
                <a:latin typeface="Arial"/>
                <a:cs typeface="Arial"/>
              </a:rPr>
              <a:t>r</a:t>
            </a:r>
            <a:r>
              <a:rPr sz="2812" spc="28" dirty="0">
                <a:latin typeface="Arial"/>
                <a:cs typeface="Arial"/>
              </a:rPr>
              <a:t>e</a:t>
            </a:r>
            <a:r>
              <a:rPr sz="2812" spc="39" dirty="0">
                <a:latin typeface="Arial"/>
                <a:cs typeface="Arial"/>
              </a:rPr>
              <a:t>am  </a:t>
            </a:r>
            <a:r>
              <a:rPr sz="2812" spc="14" dirty="0">
                <a:latin typeface="Arial"/>
                <a:cs typeface="Arial"/>
              </a:rPr>
              <a:t>service</a:t>
            </a:r>
            <a:endParaRPr sz="281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0496" y="3107692"/>
            <a:ext cx="95101" cy="896720"/>
          </a:xfrm>
          <a:prstGeom prst="rect">
            <a:avLst/>
          </a:prstGeom>
        </p:spPr>
        <p:txBody>
          <a:bodyPr vert="horz" wrap="square" lIns="0" tIns="157163" rIns="0" bIns="0" rtlCol="0">
            <a:spAutoFit/>
          </a:bodyPr>
          <a:lstStyle/>
          <a:p>
            <a:pPr marL="8929">
              <a:spcBef>
                <a:spcPts val="1237"/>
              </a:spcBef>
            </a:pPr>
            <a:r>
              <a:rPr sz="1898" spc="-28" dirty="0">
                <a:latin typeface="Arial"/>
                <a:cs typeface="Arial"/>
              </a:rPr>
              <a:t>-</a:t>
            </a:r>
            <a:endParaRPr sz="1898">
              <a:latin typeface="Arial"/>
              <a:cs typeface="Arial"/>
            </a:endParaRPr>
          </a:p>
          <a:p>
            <a:pPr marL="8929">
              <a:spcBef>
                <a:spcPts val="1167"/>
              </a:spcBef>
            </a:pPr>
            <a:r>
              <a:rPr sz="1898" spc="-28" dirty="0">
                <a:latin typeface="Arial"/>
                <a:cs typeface="Arial"/>
              </a:rPr>
              <a:t>-</a:t>
            </a:r>
            <a:endParaRPr sz="189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0496" y="2710375"/>
            <a:ext cx="2646313" cy="129328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3572" indent="-312528">
              <a:lnSpc>
                <a:spcPct val="113399"/>
              </a:lnSpc>
              <a:spcBef>
                <a:spcPts val="70"/>
              </a:spcBef>
            </a:pPr>
            <a:r>
              <a:rPr sz="2531" spc="21" dirty="0">
                <a:latin typeface="Arial"/>
                <a:cs typeface="Arial"/>
              </a:rPr>
              <a:t>Registration:  service-initi</a:t>
            </a:r>
            <a:r>
              <a:rPr sz="2531" spc="4" dirty="0">
                <a:latin typeface="Arial"/>
                <a:cs typeface="Arial"/>
              </a:rPr>
              <a:t>a</a:t>
            </a:r>
            <a:r>
              <a:rPr sz="2531" spc="95" dirty="0">
                <a:latin typeface="Arial"/>
                <a:cs typeface="Arial"/>
              </a:rPr>
              <a:t>ted  </a:t>
            </a:r>
            <a:r>
              <a:rPr sz="2531" spc="35" dirty="0">
                <a:latin typeface="Arial"/>
                <a:cs typeface="Arial"/>
              </a:rPr>
              <a:t>sidekick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083" y="841792"/>
            <a:ext cx="5627490" cy="93234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134" dirty="0"/>
              <a:t>500 </a:t>
            </a:r>
            <a:r>
              <a:rPr spc="232" dirty="0"/>
              <a:t>foot</a:t>
            </a:r>
            <a:r>
              <a:rPr spc="-510" dirty="0"/>
              <a:t> </a:t>
            </a:r>
            <a:r>
              <a:rPr spc="77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2053828" y="2366368"/>
            <a:ext cx="2286000" cy="2125266"/>
          </a:xfrm>
          <a:custGeom>
            <a:avLst/>
            <a:gdLst/>
            <a:ahLst/>
            <a:cxnLst/>
            <a:rect l="l" t="t" r="r" b="b"/>
            <a:pathLst>
              <a:path w="3251200" h="3022600">
                <a:moveTo>
                  <a:pt x="3961" y="2595382"/>
                </a:moveTo>
                <a:lnTo>
                  <a:pt x="0" y="427218"/>
                </a:lnTo>
                <a:lnTo>
                  <a:pt x="2536" y="381015"/>
                </a:lnTo>
                <a:lnTo>
                  <a:pt x="9963" y="336168"/>
                </a:lnTo>
                <a:lnTo>
                  <a:pt x="22008" y="292948"/>
                </a:lnTo>
                <a:lnTo>
                  <a:pt x="38398" y="251628"/>
                </a:lnTo>
                <a:lnTo>
                  <a:pt x="58862" y="212477"/>
                </a:lnTo>
                <a:lnTo>
                  <a:pt x="83127" y="175768"/>
                </a:lnTo>
                <a:lnTo>
                  <a:pt x="110920" y="141772"/>
                </a:lnTo>
                <a:lnTo>
                  <a:pt x="141968" y="110759"/>
                </a:lnTo>
                <a:lnTo>
                  <a:pt x="176000" y="83001"/>
                </a:lnTo>
                <a:lnTo>
                  <a:pt x="212742" y="58770"/>
                </a:lnTo>
                <a:lnTo>
                  <a:pt x="251922" y="38336"/>
                </a:lnTo>
                <a:lnTo>
                  <a:pt x="293268" y="21970"/>
                </a:lnTo>
                <a:lnTo>
                  <a:pt x="336507" y="9945"/>
                </a:lnTo>
                <a:lnTo>
                  <a:pt x="381367" y="2531"/>
                </a:lnTo>
                <a:lnTo>
                  <a:pt x="427575" y="0"/>
                </a:lnTo>
                <a:lnTo>
                  <a:pt x="2832073" y="0"/>
                </a:lnTo>
                <a:lnTo>
                  <a:pt x="2881411" y="2902"/>
                </a:lnTo>
                <a:lnTo>
                  <a:pt x="2928957" y="11387"/>
                </a:lnTo>
                <a:lnTo>
                  <a:pt x="2974413" y="25121"/>
                </a:lnTo>
                <a:lnTo>
                  <a:pt x="3017480" y="43771"/>
                </a:lnTo>
                <a:lnTo>
                  <a:pt x="3057861" y="67002"/>
                </a:lnTo>
                <a:lnTo>
                  <a:pt x="3095257" y="94481"/>
                </a:lnTo>
                <a:lnTo>
                  <a:pt x="3129371" y="125875"/>
                </a:lnTo>
                <a:lnTo>
                  <a:pt x="3159904" y="160850"/>
                </a:lnTo>
                <a:lnTo>
                  <a:pt x="3186557" y="199073"/>
                </a:lnTo>
                <a:lnTo>
                  <a:pt x="3209033" y="240209"/>
                </a:lnTo>
                <a:lnTo>
                  <a:pt x="3227033" y="283925"/>
                </a:lnTo>
                <a:lnTo>
                  <a:pt x="3240260" y="329887"/>
                </a:lnTo>
                <a:lnTo>
                  <a:pt x="3248414" y="377763"/>
                </a:lnTo>
                <a:lnTo>
                  <a:pt x="3251199" y="427218"/>
                </a:lnTo>
                <a:lnTo>
                  <a:pt x="3251199" y="2595382"/>
                </a:lnTo>
                <a:lnTo>
                  <a:pt x="3248414" y="2644838"/>
                </a:lnTo>
                <a:lnTo>
                  <a:pt x="3240260" y="2692714"/>
                </a:lnTo>
                <a:lnTo>
                  <a:pt x="3227033" y="2738677"/>
                </a:lnTo>
                <a:lnTo>
                  <a:pt x="3209033" y="2782393"/>
                </a:lnTo>
                <a:lnTo>
                  <a:pt x="3186557" y="2823528"/>
                </a:lnTo>
                <a:lnTo>
                  <a:pt x="3159904" y="2861750"/>
                </a:lnTo>
                <a:lnTo>
                  <a:pt x="3129371" y="2896725"/>
                </a:lnTo>
                <a:lnTo>
                  <a:pt x="3095257" y="2928118"/>
                </a:lnTo>
                <a:lnTo>
                  <a:pt x="3057861" y="2955597"/>
                </a:lnTo>
                <a:lnTo>
                  <a:pt x="3017480" y="2978828"/>
                </a:lnTo>
                <a:lnTo>
                  <a:pt x="2974413" y="2997477"/>
                </a:lnTo>
                <a:lnTo>
                  <a:pt x="2928957" y="3011210"/>
                </a:lnTo>
                <a:lnTo>
                  <a:pt x="2881411" y="3019695"/>
                </a:lnTo>
                <a:lnTo>
                  <a:pt x="2832073" y="3022598"/>
                </a:lnTo>
                <a:lnTo>
                  <a:pt x="427575" y="3022598"/>
                </a:lnTo>
                <a:lnTo>
                  <a:pt x="381417" y="3020066"/>
                </a:lnTo>
                <a:lnTo>
                  <a:pt x="336700" y="3012652"/>
                </a:lnTo>
                <a:lnTo>
                  <a:pt x="293680" y="3000627"/>
                </a:lnTo>
                <a:lnTo>
                  <a:pt x="252617" y="2984262"/>
                </a:lnTo>
                <a:lnTo>
                  <a:pt x="213769" y="2963829"/>
                </a:lnTo>
                <a:lnTo>
                  <a:pt x="177394" y="2939598"/>
                </a:lnTo>
                <a:lnTo>
                  <a:pt x="143751" y="2911841"/>
                </a:lnTo>
                <a:lnTo>
                  <a:pt x="113098" y="2880829"/>
                </a:lnTo>
                <a:lnTo>
                  <a:pt x="85694" y="2846832"/>
                </a:lnTo>
                <a:lnTo>
                  <a:pt x="61797" y="2810124"/>
                </a:lnTo>
                <a:lnTo>
                  <a:pt x="41665" y="2770973"/>
                </a:lnTo>
                <a:lnTo>
                  <a:pt x="25557" y="2729653"/>
                </a:lnTo>
                <a:lnTo>
                  <a:pt x="13732" y="2686434"/>
                </a:lnTo>
                <a:lnTo>
                  <a:pt x="6447" y="2641586"/>
                </a:lnTo>
                <a:lnTo>
                  <a:pt x="3961" y="2595382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/>
          <p:nvPr/>
        </p:nvSpPr>
        <p:spPr>
          <a:xfrm>
            <a:off x="2170521" y="2868939"/>
            <a:ext cx="2058739" cy="96197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455844" marR="3572" indent="-447361">
              <a:lnSpc>
                <a:spcPct val="114599"/>
              </a:lnSpc>
              <a:spcBef>
                <a:spcPts val="70"/>
              </a:spcBef>
            </a:pPr>
            <a:r>
              <a:rPr sz="2812" spc="98" dirty="0">
                <a:latin typeface="Arial"/>
                <a:cs typeface="Arial"/>
              </a:rPr>
              <a:t>downst</a:t>
            </a:r>
            <a:r>
              <a:rPr sz="2812" spc="7" dirty="0">
                <a:latin typeface="Arial"/>
                <a:cs typeface="Arial"/>
              </a:rPr>
              <a:t>r</a:t>
            </a:r>
            <a:r>
              <a:rPr sz="2812" spc="28" dirty="0">
                <a:latin typeface="Arial"/>
                <a:cs typeface="Arial"/>
              </a:rPr>
              <a:t>e</a:t>
            </a:r>
            <a:r>
              <a:rPr sz="2812" spc="39" dirty="0">
                <a:latin typeface="Arial"/>
                <a:cs typeface="Arial"/>
              </a:rPr>
              <a:t>am  </a:t>
            </a:r>
            <a:r>
              <a:rPr sz="2812" spc="14" dirty="0">
                <a:latin typeface="Arial"/>
                <a:cs typeface="Arial"/>
              </a:rPr>
              <a:t>service</a:t>
            </a:r>
            <a:endParaRPr sz="281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8964" y="2888915"/>
            <a:ext cx="95101" cy="1342676"/>
          </a:xfrm>
          <a:prstGeom prst="rect">
            <a:avLst/>
          </a:prstGeom>
        </p:spPr>
        <p:txBody>
          <a:bodyPr vert="horz" wrap="square" lIns="0" tIns="157163" rIns="0" bIns="0" rtlCol="0">
            <a:spAutoFit/>
          </a:bodyPr>
          <a:lstStyle/>
          <a:p>
            <a:pPr marL="8929">
              <a:spcBef>
                <a:spcPts val="1237"/>
              </a:spcBef>
            </a:pPr>
            <a:r>
              <a:rPr sz="1898" spc="-28" dirty="0">
                <a:latin typeface="Arial"/>
                <a:cs typeface="Arial"/>
              </a:rPr>
              <a:t>-</a:t>
            </a:r>
            <a:endParaRPr sz="1898">
              <a:latin typeface="Arial"/>
              <a:cs typeface="Arial"/>
            </a:endParaRPr>
          </a:p>
          <a:p>
            <a:pPr marL="8929">
              <a:spcBef>
                <a:spcPts val="1167"/>
              </a:spcBef>
            </a:pPr>
            <a:r>
              <a:rPr sz="1898" spc="-28" dirty="0">
                <a:latin typeface="Arial"/>
                <a:cs typeface="Arial"/>
              </a:rPr>
              <a:t>-</a:t>
            </a:r>
            <a:endParaRPr sz="1898">
              <a:latin typeface="Arial"/>
              <a:cs typeface="Arial"/>
            </a:endParaRPr>
          </a:p>
          <a:p>
            <a:pPr marL="8929">
              <a:spcBef>
                <a:spcPts val="1167"/>
              </a:spcBef>
            </a:pPr>
            <a:r>
              <a:rPr sz="1898" spc="-28" dirty="0">
                <a:latin typeface="Arial"/>
                <a:cs typeface="Arial"/>
              </a:rPr>
              <a:t>-</a:t>
            </a:r>
            <a:endParaRPr sz="189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8964" y="2491598"/>
            <a:ext cx="1551533" cy="17701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3572" indent="-312528">
              <a:lnSpc>
                <a:spcPct val="113399"/>
              </a:lnSpc>
              <a:spcBef>
                <a:spcPts val="70"/>
              </a:spcBef>
            </a:pPr>
            <a:r>
              <a:rPr sz="2531" spc="21" dirty="0">
                <a:latin typeface="Arial"/>
                <a:cs typeface="Arial"/>
              </a:rPr>
              <a:t>Discovery:  </a:t>
            </a:r>
            <a:r>
              <a:rPr sz="2531" spc="-63" dirty="0">
                <a:latin typeface="Arial"/>
                <a:cs typeface="Arial"/>
              </a:rPr>
              <a:t>API  </a:t>
            </a:r>
            <a:r>
              <a:rPr sz="2531" spc="-25" dirty="0">
                <a:latin typeface="Arial"/>
                <a:cs typeface="Arial"/>
              </a:rPr>
              <a:t>DNS</a:t>
            </a:r>
            <a:endParaRPr sz="2531">
              <a:latin typeface="Arial"/>
              <a:cs typeface="Arial"/>
            </a:endParaRPr>
          </a:p>
          <a:p>
            <a:pPr marL="321457">
              <a:spcBef>
                <a:spcPts val="408"/>
              </a:spcBef>
            </a:pPr>
            <a:r>
              <a:rPr sz="2531" spc="-98" dirty="0">
                <a:latin typeface="Arial"/>
                <a:cs typeface="Arial"/>
              </a:rPr>
              <a:t>LB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5308" y="961763"/>
            <a:ext cx="4213473" cy="4791128"/>
          </a:xfrm>
          <a:prstGeom prst="rect">
            <a:avLst/>
          </a:prstGeom>
        </p:spPr>
        <p:txBody>
          <a:bodyPr vert="horz" wrap="square" lIns="0" tIns="87511" rIns="0" bIns="0" rtlCol="0">
            <a:spAutoFit/>
          </a:bodyPr>
          <a:lstStyle/>
          <a:p>
            <a:pPr algn="ctr">
              <a:spcBef>
                <a:spcPts val="689"/>
              </a:spcBef>
            </a:pPr>
            <a:r>
              <a:rPr sz="3937" spc="39" dirty="0">
                <a:latin typeface="Arial"/>
                <a:cs typeface="Arial"/>
              </a:rPr>
              <a:t>Consul</a:t>
            </a:r>
            <a:endParaRPr sz="3937">
              <a:latin typeface="Arial"/>
              <a:cs typeface="Arial"/>
            </a:endParaRPr>
          </a:p>
          <a:p>
            <a:pPr algn="ctr">
              <a:spcBef>
                <a:spcPts val="619"/>
              </a:spcBef>
            </a:pPr>
            <a:r>
              <a:rPr sz="3937" spc="320" dirty="0">
                <a:latin typeface="Arial"/>
                <a:cs typeface="Arial"/>
              </a:rPr>
              <a:t>+</a:t>
            </a:r>
            <a:endParaRPr sz="3937">
              <a:latin typeface="Arial"/>
              <a:cs typeface="Arial"/>
            </a:endParaRPr>
          </a:p>
          <a:p>
            <a:pPr algn="ctr">
              <a:spcBef>
                <a:spcPts val="619"/>
              </a:spcBef>
            </a:pPr>
            <a:r>
              <a:rPr sz="3937" spc="80" dirty="0">
                <a:latin typeface="Arial"/>
                <a:cs typeface="Arial"/>
              </a:rPr>
              <a:t>Docker</a:t>
            </a:r>
            <a:endParaRPr sz="3937">
              <a:latin typeface="Arial"/>
              <a:cs typeface="Arial"/>
            </a:endParaRPr>
          </a:p>
          <a:p>
            <a:pPr algn="ctr">
              <a:spcBef>
                <a:spcPts val="619"/>
              </a:spcBef>
            </a:pPr>
            <a:r>
              <a:rPr sz="3937" spc="320" dirty="0">
                <a:latin typeface="Arial"/>
                <a:cs typeface="Arial"/>
              </a:rPr>
              <a:t>+</a:t>
            </a:r>
            <a:endParaRPr sz="3937">
              <a:latin typeface="Arial"/>
              <a:cs typeface="Arial"/>
            </a:endParaRPr>
          </a:p>
          <a:p>
            <a:pPr algn="ctr">
              <a:spcBef>
                <a:spcPts val="619"/>
              </a:spcBef>
            </a:pPr>
            <a:r>
              <a:rPr sz="3937" spc="25" dirty="0">
                <a:latin typeface="Arial"/>
                <a:cs typeface="Arial"/>
              </a:rPr>
              <a:t>Registrator</a:t>
            </a:r>
            <a:endParaRPr sz="3937">
              <a:latin typeface="Arial"/>
              <a:cs typeface="Arial"/>
            </a:endParaRPr>
          </a:p>
          <a:p>
            <a:pPr algn="ctr">
              <a:spcBef>
                <a:spcPts val="619"/>
              </a:spcBef>
            </a:pPr>
            <a:r>
              <a:rPr sz="3937" spc="320" dirty="0">
                <a:latin typeface="Arial"/>
                <a:cs typeface="Arial"/>
              </a:rPr>
              <a:t>=</a:t>
            </a:r>
            <a:endParaRPr sz="3937">
              <a:latin typeface="Arial"/>
              <a:cs typeface="Arial"/>
            </a:endParaRPr>
          </a:p>
          <a:p>
            <a:pPr algn="ctr">
              <a:spcBef>
                <a:spcPts val="619"/>
              </a:spcBef>
            </a:pPr>
            <a:r>
              <a:rPr sz="3937" b="1" spc="-63" dirty="0">
                <a:latin typeface="Arial"/>
                <a:cs typeface="Arial"/>
              </a:rPr>
              <a:t>Rapid</a:t>
            </a:r>
            <a:r>
              <a:rPr sz="3937" b="1" spc="-151" dirty="0">
                <a:latin typeface="Arial"/>
                <a:cs typeface="Arial"/>
              </a:rPr>
              <a:t> </a:t>
            </a:r>
            <a:r>
              <a:rPr sz="3937" b="1" spc="-63" dirty="0">
                <a:latin typeface="Arial"/>
                <a:cs typeface="Arial"/>
              </a:rPr>
              <a:t>Prototyping</a:t>
            </a:r>
            <a:endParaRPr sz="393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9818" y="892970"/>
            <a:ext cx="2223492" cy="2223492"/>
          </a:xfrm>
          <a:custGeom>
            <a:avLst/>
            <a:gdLst/>
            <a:ahLst/>
            <a:cxnLst/>
            <a:rect l="l" t="t" r="r" b="b"/>
            <a:pathLst>
              <a:path w="3162300" h="3162300">
                <a:moveTo>
                  <a:pt x="5870" y="2683204"/>
                </a:moveTo>
                <a:lnTo>
                  <a:pt x="0" y="474855"/>
                </a:lnTo>
                <a:lnTo>
                  <a:pt x="2509" y="426453"/>
                </a:lnTo>
                <a:lnTo>
                  <a:pt x="9866" y="379415"/>
                </a:lnTo>
                <a:lnTo>
                  <a:pt x="21816" y="333984"/>
                </a:lnTo>
                <a:lnTo>
                  <a:pt x="38105" y="290402"/>
                </a:lnTo>
                <a:lnTo>
                  <a:pt x="58476" y="248912"/>
                </a:lnTo>
                <a:lnTo>
                  <a:pt x="82675" y="209756"/>
                </a:lnTo>
                <a:lnTo>
                  <a:pt x="110448" y="173179"/>
                </a:lnTo>
                <a:lnTo>
                  <a:pt x="141537" y="139421"/>
                </a:lnTo>
                <a:lnTo>
                  <a:pt x="175690" y="108726"/>
                </a:lnTo>
                <a:lnTo>
                  <a:pt x="212650" y="81336"/>
                </a:lnTo>
                <a:lnTo>
                  <a:pt x="252163" y="57494"/>
                </a:lnTo>
                <a:lnTo>
                  <a:pt x="293973" y="37443"/>
                </a:lnTo>
                <a:lnTo>
                  <a:pt x="337826" y="21426"/>
                </a:lnTo>
                <a:lnTo>
                  <a:pt x="383466" y="9684"/>
                </a:lnTo>
                <a:lnTo>
                  <a:pt x="430639" y="2461"/>
                </a:lnTo>
                <a:lnTo>
                  <a:pt x="479088" y="0"/>
                </a:lnTo>
                <a:lnTo>
                  <a:pt x="2687437" y="0"/>
                </a:lnTo>
                <a:lnTo>
                  <a:pt x="2735840" y="2461"/>
                </a:lnTo>
                <a:lnTo>
                  <a:pt x="2782878" y="9684"/>
                </a:lnTo>
                <a:lnTo>
                  <a:pt x="2828310" y="21426"/>
                </a:lnTo>
                <a:lnTo>
                  <a:pt x="2871893" y="37443"/>
                </a:lnTo>
                <a:lnTo>
                  <a:pt x="2913384" y="57494"/>
                </a:lnTo>
                <a:lnTo>
                  <a:pt x="2952540" y="81336"/>
                </a:lnTo>
                <a:lnTo>
                  <a:pt x="2989119" y="108726"/>
                </a:lnTo>
                <a:lnTo>
                  <a:pt x="3022877" y="139421"/>
                </a:lnTo>
                <a:lnTo>
                  <a:pt x="3053573" y="173179"/>
                </a:lnTo>
                <a:lnTo>
                  <a:pt x="3080964" y="209756"/>
                </a:lnTo>
                <a:lnTo>
                  <a:pt x="3104806" y="248912"/>
                </a:lnTo>
                <a:lnTo>
                  <a:pt x="3124858" y="290402"/>
                </a:lnTo>
                <a:lnTo>
                  <a:pt x="3140876" y="333984"/>
                </a:lnTo>
                <a:lnTo>
                  <a:pt x="3152618" y="379415"/>
                </a:lnTo>
                <a:lnTo>
                  <a:pt x="3159841" y="426453"/>
                </a:lnTo>
                <a:lnTo>
                  <a:pt x="3162303" y="474855"/>
                </a:lnTo>
                <a:lnTo>
                  <a:pt x="3162303" y="2683204"/>
                </a:lnTo>
                <a:lnTo>
                  <a:pt x="3159841" y="2731654"/>
                </a:lnTo>
                <a:lnTo>
                  <a:pt x="3152618" y="2778827"/>
                </a:lnTo>
                <a:lnTo>
                  <a:pt x="3140876" y="2824467"/>
                </a:lnTo>
                <a:lnTo>
                  <a:pt x="3124858" y="2868321"/>
                </a:lnTo>
                <a:lnTo>
                  <a:pt x="3104806" y="2910131"/>
                </a:lnTo>
                <a:lnTo>
                  <a:pt x="3080964" y="2949645"/>
                </a:lnTo>
                <a:lnTo>
                  <a:pt x="3053573" y="2986605"/>
                </a:lnTo>
                <a:lnTo>
                  <a:pt x="3022877" y="3020758"/>
                </a:lnTo>
                <a:lnTo>
                  <a:pt x="2989119" y="3051849"/>
                </a:lnTo>
                <a:lnTo>
                  <a:pt x="2952540" y="3079621"/>
                </a:lnTo>
                <a:lnTo>
                  <a:pt x="2913384" y="3103821"/>
                </a:lnTo>
                <a:lnTo>
                  <a:pt x="2871893" y="3124193"/>
                </a:lnTo>
                <a:lnTo>
                  <a:pt x="2828310" y="3140481"/>
                </a:lnTo>
                <a:lnTo>
                  <a:pt x="2782878" y="3152432"/>
                </a:lnTo>
                <a:lnTo>
                  <a:pt x="2735840" y="3159789"/>
                </a:lnTo>
                <a:lnTo>
                  <a:pt x="2687437" y="3162298"/>
                </a:lnTo>
                <a:lnTo>
                  <a:pt x="479088" y="3162298"/>
                </a:lnTo>
                <a:lnTo>
                  <a:pt x="430705" y="3159789"/>
                </a:lnTo>
                <a:lnTo>
                  <a:pt x="383719" y="3152432"/>
                </a:lnTo>
                <a:lnTo>
                  <a:pt x="338368" y="3140481"/>
                </a:lnTo>
                <a:lnTo>
                  <a:pt x="294891" y="3124193"/>
                </a:lnTo>
                <a:lnTo>
                  <a:pt x="253525" y="3103821"/>
                </a:lnTo>
                <a:lnTo>
                  <a:pt x="214508" y="3079621"/>
                </a:lnTo>
                <a:lnTo>
                  <a:pt x="178078" y="3051849"/>
                </a:lnTo>
                <a:lnTo>
                  <a:pt x="144473" y="3020758"/>
                </a:lnTo>
                <a:lnTo>
                  <a:pt x="113930" y="2986605"/>
                </a:lnTo>
                <a:lnTo>
                  <a:pt x="86688" y="2949645"/>
                </a:lnTo>
                <a:lnTo>
                  <a:pt x="62985" y="2910131"/>
                </a:lnTo>
                <a:lnTo>
                  <a:pt x="43058" y="2868321"/>
                </a:lnTo>
                <a:lnTo>
                  <a:pt x="27145" y="2824467"/>
                </a:lnTo>
                <a:lnTo>
                  <a:pt x="15484" y="2778827"/>
                </a:lnTo>
                <a:lnTo>
                  <a:pt x="8313" y="2731654"/>
                </a:lnTo>
                <a:lnTo>
                  <a:pt x="5870" y="2683204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000401" y="3118131"/>
            <a:ext cx="1065312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spc="70" dirty="0">
                <a:latin typeface="Arial"/>
                <a:cs typeface="Arial"/>
              </a:rPr>
              <a:t>node-01</a:t>
            </a:r>
            <a:endParaRPr sz="2109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1162" y="474952"/>
            <a:ext cx="1739503" cy="1132731"/>
            <a:chOff x="2149208" y="675487"/>
            <a:chExt cx="2473960" cy="1610995"/>
          </a:xfrm>
        </p:grpSpPr>
        <p:sp>
          <p:nvSpPr>
            <p:cNvPr id="5" name="object 5"/>
            <p:cNvSpPr/>
            <p:nvPr/>
          </p:nvSpPr>
          <p:spPr>
            <a:xfrm>
              <a:off x="2149208" y="1564213"/>
              <a:ext cx="741758" cy="721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2580220" y="675487"/>
              <a:ext cx="2042579" cy="480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64386" y="1018178"/>
            <a:ext cx="1355080" cy="554657"/>
          </a:xfrm>
          <a:prstGeom prst="rect">
            <a:avLst/>
          </a:prstGeom>
        </p:spPr>
        <p:txBody>
          <a:bodyPr vert="horz" wrap="square" lIns="0" tIns="61168" rIns="0" bIns="0" rtlCol="0">
            <a:spAutoFit/>
          </a:bodyPr>
          <a:lstStyle/>
          <a:p>
            <a:pPr marL="8929">
              <a:spcBef>
                <a:spcPts val="482"/>
              </a:spcBef>
            </a:pPr>
            <a:r>
              <a:rPr sz="1687" spc="4" dirty="0">
                <a:latin typeface="Arial"/>
                <a:cs typeface="Arial"/>
              </a:rPr>
              <a:t>server</a:t>
            </a:r>
            <a:endParaRPr sz="1687">
              <a:latin typeface="Arial"/>
              <a:cs typeface="Arial"/>
            </a:endParaRPr>
          </a:p>
          <a:p>
            <a:pPr marL="8929">
              <a:spcBef>
                <a:spcPts val="309"/>
              </a:spcBef>
            </a:pPr>
            <a:r>
              <a:rPr sz="1266" spc="32" dirty="0">
                <a:latin typeface="Arial"/>
                <a:cs typeface="Arial"/>
              </a:rPr>
              <a:t>bootstrap, </a:t>
            </a:r>
            <a:r>
              <a:rPr sz="1266" spc="14" dirty="0">
                <a:latin typeface="Arial"/>
                <a:cs typeface="Arial"/>
              </a:rPr>
              <a:t>ui,</a:t>
            </a:r>
            <a:r>
              <a:rPr sz="1266" spc="-232" dirty="0">
                <a:latin typeface="Arial"/>
                <a:cs typeface="Arial"/>
              </a:rPr>
              <a:t> </a:t>
            </a:r>
            <a:r>
              <a:rPr sz="1266" spc="-14" dirty="0">
                <a:latin typeface="Arial"/>
                <a:cs typeface="Arial"/>
              </a:rPr>
              <a:t>DNS</a:t>
            </a:r>
            <a:endParaRPr sz="1266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8354" y="375048"/>
            <a:ext cx="2866430" cy="2741414"/>
          </a:xfrm>
          <a:custGeom>
            <a:avLst/>
            <a:gdLst/>
            <a:ahLst/>
            <a:cxnLst/>
            <a:rect l="l" t="t" r="r" b="b"/>
            <a:pathLst>
              <a:path w="4076700" h="3898900">
                <a:moveTo>
                  <a:pt x="3489" y="3316515"/>
                </a:moveTo>
                <a:lnTo>
                  <a:pt x="0" y="586615"/>
                </a:lnTo>
                <a:lnTo>
                  <a:pt x="1964" y="538626"/>
                </a:lnTo>
                <a:lnTo>
                  <a:pt x="7754" y="491683"/>
                </a:lnTo>
                <a:lnTo>
                  <a:pt x="17213" y="445939"/>
                </a:lnTo>
                <a:lnTo>
                  <a:pt x="30185" y="401547"/>
                </a:lnTo>
                <a:lnTo>
                  <a:pt x="46515" y="358660"/>
                </a:lnTo>
                <a:lnTo>
                  <a:pt x="66048" y="317431"/>
                </a:lnTo>
                <a:lnTo>
                  <a:pt x="88626" y="278013"/>
                </a:lnTo>
                <a:lnTo>
                  <a:pt x="114095" y="240559"/>
                </a:lnTo>
                <a:lnTo>
                  <a:pt x="142298" y="205222"/>
                </a:lnTo>
                <a:lnTo>
                  <a:pt x="173081" y="172155"/>
                </a:lnTo>
                <a:lnTo>
                  <a:pt x="206286" y="141511"/>
                </a:lnTo>
                <a:lnTo>
                  <a:pt x="241759" y="113443"/>
                </a:lnTo>
                <a:lnTo>
                  <a:pt x="279343" y="88104"/>
                </a:lnTo>
                <a:lnTo>
                  <a:pt x="318883" y="65648"/>
                </a:lnTo>
                <a:lnTo>
                  <a:pt x="360222" y="46226"/>
                </a:lnTo>
                <a:lnTo>
                  <a:pt x="403206" y="29992"/>
                </a:lnTo>
                <a:lnTo>
                  <a:pt x="447678" y="17100"/>
                </a:lnTo>
                <a:lnTo>
                  <a:pt x="493483" y="7702"/>
                </a:lnTo>
                <a:lnTo>
                  <a:pt x="540465" y="1951"/>
                </a:lnTo>
                <a:lnTo>
                  <a:pt x="588467" y="0"/>
                </a:lnTo>
                <a:lnTo>
                  <a:pt x="3492458" y="0"/>
                </a:lnTo>
                <a:lnTo>
                  <a:pt x="3540430" y="1951"/>
                </a:lnTo>
                <a:lnTo>
                  <a:pt x="3587324" y="7702"/>
                </a:lnTo>
                <a:lnTo>
                  <a:pt x="3632990" y="17100"/>
                </a:lnTo>
                <a:lnTo>
                  <a:pt x="3677280" y="29992"/>
                </a:lnTo>
                <a:lnTo>
                  <a:pt x="3720043" y="46226"/>
                </a:lnTo>
                <a:lnTo>
                  <a:pt x="3761130" y="65648"/>
                </a:lnTo>
                <a:lnTo>
                  <a:pt x="3800391" y="88104"/>
                </a:lnTo>
                <a:lnTo>
                  <a:pt x="3837678" y="113443"/>
                </a:lnTo>
                <a:lnTo>
                  <a:pt x="3872841" y="141511"/>
                </a:lnTo>
                <a:lnTo>
                  <a:pt x="3905730" y="172155"/>
                </a:lnTo>
                <a:lnTo>
                  <a:pt x="3936197" y="205222"/>
                </a:lnTo>
                <a:lnTo>
                  <a:pt x="3964090" y="240559"/>
                </a:lnTo>
                <a:lnTo>
                  <a:pt x="3989262" y="278013"/>
                </a:lnTo>
                <a:lnTo>
                  <a:pt x="4011562" y="317431"/>
                </a:lnTo>
                <a:lnTo>
                  <a:pt x="4030841" y="358660"/>
                </a:lnTo>
                <a:lnTo>
                  <a:pt x="4046951" y="401547"/>
                </a:lnTo>
                <a:lnTo>
                  <a:pt x="4059740" y="445939"/>
                </a:lnTo>
                <a:lnTo>
                  <a:pt x="4069061" y="491683"/>
                </a:lnTo>
                <a:lnTo>
                  <a:pt x="4074762" y="538626"/>
                </a:lnTo>
                <a:lnTo>
                  <a:pt x="4076696" y="586615"/>
                </a:lnTo>
                <a:lnTo>
                  <a:pt x="4076696" y="3316515"/>
                </a:lnTo>
                <a:lnTo>
                  <a:pt x="4074762" y="3364473"/>
                </a:lnTo>
                <a:lnTo>
                  <a:pt x="4069061" y="3411329"/>
                </a:lnTo>
                <a:lnTo>
                  <a:pt x="4059740" y="3456934"/>
                </a:lnTo>
                <a:lnTo>
                  <a:pt x="4046951" y="3501143"/>
                </a:lnTo>
                <a:lnTo>
                  <a:pt x="4030841" y="3543809"/>
                </a:lnTo>
                <a:lnTo>
                  <a:pt x="4011562" y="3584786"/>
                </a:lnTo>
                <a:lnTo>
                  <a:pt x="3989262" y="3623925"/>
                </a:lnTo>
                <a:lnTo>
                  <a:pt x="3964090" y="3661082"/>
                </a:lnTo>
                <a:lnTo>
                  <a:pt x="3936197" y="3696109"/>
                </a:lnTo>
                <a:lnTo>
                  <a:pt x="3905730" y="3728860"/>
                </a:lnTo>
                <a:lnTo>
                  <a:pt x="3872841" y="3759187"/>
                </a:lnTo>
                <a:lnTo>
                  <a:pt x="3837678" y="3786945"/>
                </a:lnTo>
                <a:lnTo>
                  <a:pt x="3800391" y="3811986"/>
                </a:lnTo>
                <a:lnTo>
                  <a:pt x="3761130" y="3834165"/>
                </a:lnTo>
                <a:lnTo>
                  <a:pt x="3720043" y="3853333"/>
                </a:lnTo>
                <a:lnTo>
                  <a:pt x="3677280" y="3869346"/>
                </a:lnTo>
                <a:lnTo>
                  <a:pt x="3632990" y="3882055"/>
                </a:lnTo>
                <a:lnTo>
                  <a:pt x="3587324" y="3891315"/>
                </a:lnTo>
                <a:lnTo>
                  <a:pt x="3540430" y="3896978"/>
                </a:lnTo>
                <a:lnTo>
                  <a:pt x="3492458" y="3898898"/>
                </a:lnTo>
                <a:lnTo>
                  <a:pt x="588467" y="3898898"/>
                </a:lnTo>
                <a:lnTo>
                  <a:pt x="540490" y="3896978"/>
                </a:lnTo>
                <a:lnTo>
                  <a:pt x="493581" y="3891315"/>
                </a:lnTo>
                <a:lnTo>
                  <a:pt x="447890" y="3882055"/>
                </a:lnTo>
                <a:lnTo>
                  <a:pt x="403569" y="3869346"/>
                </a:lnTo>
                <a:lnTo>
                  <a:pt x="360767" y="3853333"/>
                </a:lnTo>
                <a:lnTo>
                  <a:pt x="319636" y="3834165"/>
                </a:lnTo>
                <a:lnTo>
                  <a:pt x="280326" y="3811986"/>
                </a:lnTo>
                <a:lnTo>
                  <a:pt x="242987" y="3786945"/>
                </a:lnTo>
                <a:lnTo>
                  <a:pt x="207770" y="3759187"/>
                </a:lnTo>
                <a:lnTo>
                  <a:pt x="174825" y="3728860"/>
                </a:lnTo>
                <a:lnTo>
                  <a:pt x="144304" y="3696109"/>
                </a:lnTo>
                <a:lnTo>
                  <a:pt x="116356" y="3661082"/>
                </a:lnTo>
                <a:lnTo>
                  <a:pt x="91132" y="3623925"/>
                </a:lnTo>
                <a:lnTo>
                  <a:pt x="68783" y="3584786"/>
                </a:lnTo>
                <a:lnTo>
                  <a:pt x="49459" y="3543809"/>
                </a:lnTo>
                <a:lnTo>
                  <a:pt x="33311" y="3501143"/>
                </a:lnTo>
                <a:lnTo>
                  <a:pt x="20490" y="3456934"/>
                </a:lnTo>
                <a:lnTo>
                  <a:pt x="11145" y="3411329"/>
                </a:lnTo>
                <a:lnTo>
                  <a:pt x="5428" y="3364473"/>
                </a:lnTo>
                <a:lnTo>
                  <a:pt x="3489" y="3316515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5464970" y="892970"/>
            <a:ext cx="2223492" cy="2223492"/>
          </a:xfrm>
          <a:custGeom>
            <a:avLst/>
            <a:gdLst/>
            <a:ahLst/>
            <a:cxnLst/>
            <a:rect l="l" t="t" r="r" b="b"/>
            <a:pathLst>
              <a:path w="3162300" h="3162300">
                <a:moveTo>
                  <a:pt x="1637" y="2683204"/>
                </a:moveTo>
                <a:lnTo>
                  <a:pt x="0" y="474855"/>
                </a:lnTo>
                <a:lnTo>
                  <a:pt x="2461" y="426453"/>
                </a:lnTo>
                <a:lnTo>
                  <a:pt x="9684" y="379415"/>
                </a:lnTo>
                <a:lnTo>
                  <a:pt x="21426" y="333984"/>
                </a:lnTo>
                <a:lnTo>
                  <a:pt x="37443" y="290402"/>
                </a:lnTo>
                <a:lnTo>
                  <a:pt x="57494" y="248912"/>
                </a:lnTo>
                <a:lnTo>
                  <a:pt x="81336" y="209756"/>
                </a:lnTo>
                <a:lnTo>
                  <a:pt x="108726" y="173179"/>
                </a:lnTo>
                <a:lnTo>
                  <a:pt x="139421" y="139421"/>
                </a:lnTo>
                <a:lnTo>
                  <a:pt x="173179" y="108726"/>
                </a:lnTo>
                <a:lnTo>
                  <a:pt x="209756" y="81336"/>
                </a:lnTo>
                <a:lnTo>
                  <a:pt x="248912" y="57494"/>
                </a:lnTo>
                <a:lnTo>
                  <a:pt x="290402" y="37443"/>
                </a:lnTo>
                <a:lnTo>
                  <a:pt x="333984" y="21426"/>
                </a:lnTo>
                <a:lnTo>
                  <a:pt x="379415" y="9684"/>
                </a:lnTo>
                <a:lnTo>
                  <a:pt x="426453" y="2461"/>
                </a:lnTo>
                <a:lnTo>
                  <a:pt x="474855" y="0"/>
                </a:lnTo>
                <a:lnTo>
                  <a:pt x="2683204" y="0"/>
                </a:lnTo>
                <a:lnTo>
                  <a:pt x="2731654" y="2461"/>
                </a:lnTo>
                <a:lnTo>
                  <a:pt x="2778827" y="9684"/>
                </a:lnTo>
                <a:lnTo>
                  <a:pt x="2824467" y="21426"/>
                </a:lnTo>
                <a:lnTo>
                  <a:pt x="2868320" y="37443"/>
                </a:lnTo>
                <a:lnTo>
                  <a:pt x="2910131" y="57494"/>
                </a:lnTo>
                <a:lnTo>
                  <a:pt x="2949645" y="81336"/>
                </a:lnTo>
                <a:lnTo>
                  <a:pt x="2986605" y="108726"/>
                </a:lnTo>
                <a:lnTo>
                  <a:pt x="3020758" y="139421"/>
                </a:lnTo>
                <a:lnTo>
                  <a:pt x="3051849" y="173179"/>
                </a:lnTo>
                <a:lnTo>
                  <a:pt x="3079621" y="209756"/>
                </a:lnTo>
                <a:lnTo>
                  <a:pt x="3103821" y="248912"/>
                </a:lnTo>
                <a:lnTo>
                  <a:pt x="3124193" y="290402"/>
                </a:lnTo>
                <a:lnTo>
                  <a:pt x="3140481" y="333984"/>
                </a:lnTo>
                <a:lnTo>
                  <a:pt x="3152432" y="379415"/>
                </a:lnTo>
                <a:lnTo>
                  <a:pt x="3159789" y="426453"/>
                </a:lnTo>
                <a:lnTo>
                  <a:pt x="3162298" y="474855"/>
                </a:lnTo>
                <a:lnTo>
                  <a:pt x="3162298" y="2683204"/>
                </a:lnTo>
                <a:lnTo>
                  <a:pt x="3159789" y="2731654"/>
                </a:lnTo>
                <a:lnTo>
                  <a:pt x="3152432" y="2778827"/>
                </a:lnTo>
                <a:lnTo>
                  <a:pt x="3140481" y="2824467"/>
                </a:lnTo>
                <a:lnTo>
                  <a:pt x="3124193" y="2868321"/>
                </a:lnTo>
                <a:lnTo>
                  <a:pt x="3103821" y="2910131"/>
                </a:lnTo>
                <a:lnTo>
                  <a:pt x="3079621" y="2949645"/>
                </a:lnTo>
                <a:lnTo>
                  <a:pt x="3051849" y="2986605"/>
                </a:lnTo>
                <a:lnTo>
                  <a:pt x="3020758" y="3020758"/>
                </a:lnTo>
                <a:lnTo>
                  <a:pt x="2986605" y="3051849"/>
                </a:lnTo>
                <a:lnTo>
                  <a:pt x="2949645" y="3079621"/>
                </a:lnTo>
                <a:lnTo>
                  <a:pt x="2910131" y="3103821"/>
                </a:lnTo>
                <a:lnTo>
                  <a:pt x="2868320" y="3124193"/>
                </a:lnTo>
                <a:lnTo>
                  <a:pt x="2824467" y="3140481"/>
                </a:lnTo>
                <a:lnTo>
                  <a:pt x="2778827" y="3152432"/>
                </a:lnTo>
                <a:lnTo>
                  <a:pt x="2731654" y="3159789"/>
                </a:lnTo>
                <a:lnTo>
                  <a:pt x="2683204" y="3162298"/>
                </a:lnTo>
                <a:lnTo>
                  <a:pt x="474855" y="3162298"/>
                </a:lnTo>
                <a:lnTo>
                  <a:pt x="426471" y="3159789"/>
                </a:lnTo>
                <a:lnTo>
                  <a:pt x="379485" y="3152432"/>
                </a:lnTo>
                <a:lnTo>
                  <a:pt x="334135" y="3140481"/>
                </a:lnTo>
                <a:lnTo>
                  <a:pt x="290657" y="3124193"/>
                </a:lnTo>
                <a:lnTo>
                  <a:pt x="249291" y="3103821"/>
                </a:lnTo>
                <a:lnTo>
                  <a:pt x="210274" y="3079621"/>
                </a:lnTo>
                <a:lnTo>
                  <a:pt x="173844" y="3051849"/>
                </a:lnTo>
                <a:lnTo>
                  <a:pt x="140239" y="3020758"/>
                </a:lnTo>
                <a:lnTo>
                  <a:pt x="109697" y="2986605"/>
                </a:lnTo>
                <a:lnTo>
                  <a:pt x="82455" y="2949645"/>
                </a:lnTo>
                <a:lnTo>
                  <a:pt x="58752" y="2910131"/>
                </a:lnTo>
                <a:lnTo>
                  <a:pt x="38825" y="2868321"/>
                </a:lnTo>
                <a:lnTo>
                  <a:pt x="22912" y="2824467"/>
                </a:lnTo>
                <a:lnTo>
                  <a:pt x="11251" y="2778827"/>
                </a:lnTo>
                <a:lnTo>
                  <a:pt x="4080" y="2731654"/>
                </a:lnTo>
                <a:lnTo>
                  <a:pt x="1637" y="2683204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 txBox="1"/>
          <p:nvPr/>
        </p:nvSpPr>
        <p:spPr>
          <a:xfrm>
            <a:off x="6042567" y="3118131"/>
            <a:ext cx="1065312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spc="70" dirty="0">
                <a:latin typeface="Arial"/>
                <a:cs typeface="Arial"/>
              </a:rPr>
              <a:t>node-02</a:t>
            </a:r>
            <a:endParaRPr sz="2109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54266" y="474952"/>
            <a:ext cx="1739950" cy="1132731"/>
            <a:chOff x="7899400" y="675487"/>
            <a:chExt cx="2474595" cy="1610995"/>
          </a:xfrm>
        </p:grpSpPr>
        <p:sp>
          <p:nvSpPr>
            <p:cNvPr id="12" name="object 12"/>
            <p:cNvSpPr/>
            <p:nvPr/>
          </p:nvSpPr>
          <p:spPr>
            <a:xfrm>
              <a:off x="7899400" y="1564213"/>
              <a:ext cx="736600" cy="7217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1200" y="675487"/>
              <a:ext cx="2042579" cy="480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06552" y="1182139"/>
            <a:ext cx="6174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4" dirty="0">
                <a:latin typeface="Arial"/>
                <a:cs typeface="Arial"/>
              </a:rPr>
              <a:t>server</a:t>
            </a:r>
            <a:endParaRPr sz="168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2972" y="375048"/>
            <a:ext cx="2867323" cy="2741414"/>
          </a:xfrm>
          <a:custGeom>
            <a:avLst/>
            <a:gdLst/>
            <a:ahLst/>
            <a:cxnLst/>
            <a:rect l="l" t="t" r="r" b="b"/>
            <a:pathLst>
              <a:path w="4077970" h="3898900">
                <a:moveTo>
                  <a:pt x="0" y="3316515"/>
                </a:moveTo>
                <a:lnTo>
                  <a:pt x="744" y="586615"/>
                </a:lnTo>
                <a:lnTo>
                  <a:pt x="2677" y="538626"/>
                </a:lnTo>
                <a:lnTo>
                  <a:pt x="8379" y="491683"/>
                </a:lnTo>
                <a:lnTo>
                  <a:pt x="17700" y="445939"/>
                </a:lnTo>
                <a:lnTo>
                  <a:pt x="30489" y="401547"/>
                </a:lnTo>
                <a:lnTo>
                  <a:pt x="46598" y="358660"/>
                </a:lnTo>
                <a:lnTo>
                  <a:pt x="65877" y="317431"/>
                </a:lnTo>
                <a:lnTo>
                  <a:pt x="88177" y="278013"/>
                </a:lnTo>
                <a:lnTo>
                  <a:pt x="113349" y="240559"/>
                </a:lnTo>
                <a:lnTo>
                  <a:pt x="141242" y="205222"/>
                </a:lnTo>
                <a:lnTo>
                  <a:pt x="171708" y="172155"/>
                </a:lnTo>
                <a:lnTo>
                  <a:pt x="204597" y="141511"/>
                </a:lnTo>
                <a:lnTo>
                  <a:pt x="239760" y="113443"/>
                </a:lnTo>
                <a:lnTo>
                  <a:pt x="277046" y="88104"/>
                </a:lnTo>
                <a:lnTo>
                  <a:pt x="316308" y="65648"/>
                </a:lnTo>
                <a:lnTo>
                  <a:pt x="357395" y="46226"/>
                </a:lnTo>
                <a:lnTo>
                  <a:pt x="400157" y="29992"/>
                </a:lnTo>
                <a:lnTo>
                  <a:pt x="444446" y="17100"/>
                </a:lnTo>
                <a:lnTo>
                  <a:pt x="490112" y="7702"/>
                </a:lnTo>
                <a:lnTo>
                  <a:pt x="537006" y="1951"/>
                </a:lnTo>
                <a:lnTo>
                  <a:pt x="584978" y="0"/>
                </a:lnTo>
                <a:lnTo>
                  <a:pt x="3488969" y="0"/>
                </a:lnTo>
                <a:lnTo>
                  <a:pt x="3536972" y="1951"/>
                </a:lnTo>
                <a:lnTo>
                  <a:pt x="3583954" y="7702"/>
                </a:lnTo>
                <a:lnTo>
                  <a:pt x="3629759" y="17100"/>
                </a:lnTo>
                <a:lnTo>
                  <a:pt x="3674232" y="29992"/>
                </a:lnTo>
                <a:lnTo>
                  <a:pt x="3717216" y="46226"/>
                </a:lnTo>
                <a:lnTo>
                  <a:pt x="3758557" y="65648"/>
                </a:lnTo>
                <a:lnTo>
                  <a:pt x="3798097" y="88104"/>
                </a:lnTo>
                <a:lnTo>
                  <a:pt x="3835682" y="113443"/>
                </a:lnTo>
                <a:lnTo>
                  <a:pt x="3871156" y="141511"/>
                </a:lnTo>
                <a:lnTo>
                  <a:pt x="3904362" y="172155"/>
                </a:lnTo>
                <a:lnTo>
                  <a:pt x="3935145" y="205222"/>
                </a:lnTo>
                <a:lnTo>
                  <a:pt x="3963350" y="240559"/>
                </a:lnTo>
                <a:lnTo>
                  <a:pt x="3988819" y="278013"/>
                </a:lnTo>
                <a:lnTo>
                  <a:pt x="4011398" y="317431"/>
                </a:lnTo>
                <a:lnTo>
                  <a:pt x="4030931" y="358660"/>
                </a:lnTo>
                <a:lnTo>
                  <a:pt x="4047262" y="401547"/>
                </a:lnTo>
                <a:lnTo>
                  <a:pt x="4060235" y="445939"/>
                </a:lnTo>
                <a:lnTo>
                  <a:pt x="4069694" y="491683"/>
                </a:lnTo>
                <a:lnTo>
                  <a:pt x="4075484" y="538626"/>
                </a:lnTo>
                <a:lnTo>
                  <a:pt x="4077449" y="586615"/>
                </a:lnTo>
                <a:lnTo>
                  <a:pt x="4077449" y="3316515"/>
                </a:lnTo>
                <a:lnTo>
                  <a:pt x="4075484" y="3364473"/>
                </a:lnTo>
                <a:lnTo>
                  <a:pt x="4069694" y="3411329"/>
                </a:lnTo>
                <a:lnTo>
                  <a:pt x="4060235" y="3456934"/>
                </a:lnTo>
                <a:lnTo>
                  <a:pt x="4047262" y="3501143"/>
                </a:lnTo>
                <a:lnTo>
                  <a:pt x="4030931" y="3543809"/>
                </a:lnTo>
                <a:lnTo>
                  <a:pt x="4011398" y="3584786"/>
                </a:lnTo>
                <a:lnTo>
                  <a:pt x="3988819" y="3623925"/>
                </a:lnTo>
                <a:lnTo>
                  <a:pt x="3963350" y="3661082"/>
                </a:lnTo>
                <a:lnTo>
                  <a:pt x="3935145" y="3696109"/>
                </a:lnTo>
                <a:lnTo>
                  <a:pt x="3904362" y="3728860"/>
                </a:lnTo>
                <a:lnTo>
                  <a:pt x="3871156" y="3759187"/>
                </a:lnTo>
                <a:lnTo>
                  <a:pt x="3835682" y="3786945"/>
                </a:lnTo>
                <a:lnTo>
                  <a:pt x="3798097" y="3811986"/>
                </a:lnTo>
                <a:lnTo>
                  <a:pt x="3758557" y="3834165"/>
                </a:lnTo>
                <a:lnTo>
                  <a:pt x="3717216" y="3853333"/>
                </a:lnTo>
                <a:lnTo>
                  <a:pt x="3674232" y="3869346"/>
                </a:lnTo>
                <a:lnTo>
                  <a:pt x="3629759" y="3882055"/>
                </a:lnTo>
                <a:lnTo>
                  <a:pt x="3583954" y="3891315"/>
                </a:lnTo>
                <a:lnTo>
                  <a:pt x="3536972" y="3896978"/>
                </a:lnTo>
                <a:lnTo>
                  <a:pt x="3488969" y="3898898"/>
                </a:lnTo>
                <a:lnTo>
                  <a:pt x="584978" y="3898898"/>
                </a:lnTo>
                <a:lnTo>
                  <a:pt x="537001" y="3896978"/>
                </a:lnTo>
                <a:lnTo>
                  <a:pt x="490092" y="3891315"/>
                </a:lnTo>
                <a:lnTo>
                  <a:pt x="444401" y="3882055"/>
                </a:lnTo>
                <a:lnTo>
                  <a:pt x="400080" y="3869346"/>
                </a:lnTo>
                <a:lnTo>
                  <a:pt x="357278" y="3853333"/>
                </a:lnTo>
                <a:lnTo>
                  <a:pt x="316147" y="3834165"/>
                </a:lnTo>
                <a:lnTo>
                  <a:pt x="276837" y="3811986"/>
                </a:lnTo>
                <a:lnTo>
                  <a:pt x="239498" y="3786945"/>
                </a:lnTo>
                <a:lnTo>
                  <a:pt x="204281" y="3759187"/>
                </a:lnTo>
                <a:lnTo>
                  <a:pt x="171336" y="3728860"/>
                </a:lnTo>
                <a:lnTo>
                  <a:pt x="140815" y="3696109"/>
                </a:lnTo>
                <a:lnTo>
                  <a:pt x="112867" y="3661082"/>
                </a:lnTo>
                <a:lnTo>
                  <a:pt x="87643" y="3623925"/>
                </a:lnTo>
                <a:lnTo>
                  <a:pt x="65294" y="3584786"/>
                </a:lnTo>
                <a:lnTo>
                  <a:pt x="45970" y="3543809"/>
                </a:lnTo>
                <a:lnTo>
                  <a:pt x="29822" y="3501143"/>
                </a:lnTo>
                <a:lnTo>
                  <a:pt x="17001" y="3456934"/>
                </a:lnTo>
                <a:lnTo>
                  <a:pt x="7656" y="3411329"/>
                </a:lnTo>
                <a:lnTo>
                  <a:pt x="1939" y="3364473"/>
                </a:lnTo>
                <a:lnTo>
                  <a:pt x="0" y="3316515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16" name="object 16"/>
          <p:cNvGrpSpPr/>
          <p:nvPr/>
        </p:nvGrpSpPr>
        <p:grpSpPr>
          <a:xfrm>
            <a:off x="3130820" y="3554019"/>
            <a:ext cx="2878931" cy="2759273"/>
            <a:chOff x="4452721" y="5054605"/>
            <a:chExt cx="4094479" cy="3924300"/>
          </a:xfrm>
        </p:grpSpPr>
        <p:sp>
          <p:nvSpPr>
            <p:cNvPr id="17" name="object 17"/>
            <p:cNvSpPr/>
            <p:nvPr/>
          </p:nvSpPr>
          <p:spPr>
            <a:xfrm>
              <a:off x="4925009" y="5803905"/>
              <a:ext cx="3152775" cy="3149600"/>
            </a:xfrm>
            <a:custGeom>
              <a:avLst/>
              <a:gdLst/>
              <a:ahLst/>
              <a:cxnLst/>
              <a:rect l="l" t="t" r="r" b="b"/>
              <a:pathLst>
                <a:path w="3152775" h="3149600">
                  <a:moveTo>
                    <a:pt x="0" y="2678970"/>
                  </a:moveTo>
                  <a:lnTo>
                    <a:pt x="2595" y="470622"/>
                  </a:lnTo>
                  <a:lnTo>
                    <a:pt x="5009" y="422267"/>
                  </a:lnTo>
                  <a:lnTo>
                    <a:pt x="12098" y="375364"/>
                  </a:lnTo>
                  <a:lnTo>
                    <a:pt x="23631" y="330141"/>
                  </a:lnTo>
                  <a:lnTo>
                    <a:pt x="39378" y="286830"/>
                  </a:lnTo>
                  <a:lnTo>
                    <a:pt x="59108" y="245660"/>
                  </a:lnTo>
                  <a:lnTo>
                    <a:pt x="82593" y="206863"/>
                  </a:lnTo>
                  <a:lnTo>
                    <a:pt x="109600" y="170667"/>
                  </a:lnTo>
                  <a:lnTo>
                    <a:pt x="139900" y="137304"/>
                  </a:lnTo>
                  <a:lnTo>
                    <a:pt x="173263" y="107004"/>
                  </a:lnTo>
                  <a:lnTo>
                    <a:pt x="209459" y="79997"/>
                  </a:lnTo>
                  <a:lnTo>
                    <a:pt x="248256" y="56512"/>
                  </a:lnTo>
                  <a:lnTo>
                    <a:pt x="289426" y="36782"/>
                  </a:lnTo>
                  <a:lnTo>
                    <a:pt x="332737" y="21035"/>
                  </a:lnTo>
                  <a:lnTo>
                    <a:pt x="377960" y="9502"/>
                  </a:lnTo>
                  <a:lnTo>
                    <a:pt x="424863" y="2414"/>
                  </a:lnTo>
                  <a:lnTo>
                    <a:pt x="473218" y="0"/>
                  </a:lnTo>
                  <a:lnTo>
                    <a:pt x="2681566" y="0"/>
                  </a:lnTo>
                  <a:lnTo>
                    <a:pt x="2729921" y="2414"/>
                  </a:lnTo>
                  <a:lnTo>
                    <a:pt x="2776826" y="9502"/>
                  </a:lnTo>
                  <a:lnTo>
                    <a:pt x="2822048" y="21035"/>
                  </a:lnTo>
                  <a:lnTo>
                    <a:pt x="2865360" y="36782"/>
                  </a:lnTo>
                  <a:lnTo>
                    <a:pt x="2906530" y="56512"/>
                  </a:lnTo>
                  <a:lnTo>
                    <a:pt x="2945327" y="79997"/>
                  </a:lnTo>
                  <a:lnTo>
                    <a:pt x="2981523" y="107004"/>
                  </a:lnTo>
                  <a:lnTo>
                    <a:pt x="3014886" y="137304"/>
                  </a:lnTo>
                  <a:lnTo>
                    <a:pt x="3045186" y="170667"/>
                  </a:lnTo>
                  <a:lnTo>
                    <a:pt x="3072193" y="206863"/>
                  </a:lnTo>
                  <a:lnTo>
                    <a:pt x="3095678" y="245660"/>
                  </a:lnTo>
                  <a:lnTo>
                    <a:pt x="3115408" y="286830"/>
                  </a:lnTo>
                  <a:lnTo>
                    <a:pt x="3131155" y="330141"/>
                  </a:lnTo>
                  <a:lnTo>
                    <a:pt x="3142688" y="375364"/>
                  </a:lnTo>
                  <a:lnTo>
                    <a:pt x="3149776" y="422267"/>
                  </a:lnTo>
                  <a:lnTo>
                    <a:pt x="3152190" y="470622"/>
                  </a:lnTo>
                  <a:lnTo>
                    <a:pt x="3152190" y="2678970"/>
                  </a:lnTo>
                  <a:lnTo>
                    <a:pt x="3149776" y="2727325"/>
                  </a:lnTo>
                  <a:lnTo>
                    <a:pt x="3142688" y="2774230"/>
                  </a:lnTo>
                  <a:lnTo>
                    <a:pt x="3131155" y="2819452"/>
                  </a:lnTo>
                  <a:lnTo>
                    <a:pt x="3115408" y="2862764"/>
                  </a:lnTo>
                  <a:lnTo>
                    <a:pt x="3095678" y="2903934"/>
                  </a:lnTo>
                  <a:lnTo>
                    <a:pt x="3072193" y="2942731"/>
                  </a:lnTo>
                  <a:lnTo>
                    <a:pt x="3045186" y="2978927"/>
                  </a:lnTo>
                  <a:lnTo>
                    <a:pt x="3014886" y="3012290"/>
                  </a:lnTo>
                  <a:lnTo>
                    <a:pt x="2981523" y="3042590"/>
                  </a:lnTo>
                  <a:lnTo>
                    <a:pt x="2945327" y="3069598"/>
                  </a:lnTo>
                  <a:lnTo>
                    <a:pt x="2906530" y="3093082"/>
                  </a:lnTo>
                  <a:lnTo>
                    <a:pt x="2865360" y="3112812"/>
                  </a:lnTo>
                  <a:lnTo>
                    <a:pt x="2822048" y="3128559"/>
                  </a:lnTo>
                  <a:lnTo>
                    <a:pt x="2776826" y="3140092"/>
                  </a:lnTo>
                  <a:lnTo>
                    <a:pt x="2729921" y="3147180"/>
                  </a:lnTo>
                  <a:lnTo>
                    <a:pt x="2681566" y="3149594"/>
                  </a:lnTo>
                  <a:lnTo>
                    <a:pt x="473218" y="3149594"/>
                  </a:lnTo>
                  <a:lnTo>
                    <a:pt x="424834" y="3147180"/>
                  </a:lnTo>
                  <a:lnTo>
                    <a:pt x="377848" y="3140092"/>
                  </a:lnTo>
                  <a:lnTo>
                    <a:pt x="332498" y="3128559"/>
                  </a:lnTo>
                  <a:lnTo>
                    <a:pt x="289020" y="3112812"/>
                  </a:lnTo>
                  <a:lnTo>
                    <a:pt x="247654" y="3093082"/>
                  </a:lnTo>
                  <a:lnTo>
                    <a:pt x="208637" y="3069598"/>
                  </a:lnTo>
                  <a:lnTo>
                    <a:pt x="172207" y="3042590"/>
                  </a:lnTo>
                  <a:lnTo>
                    <a:pt x="138602" y="3012290"/>
                  </a:lnTo>
                  <a:lnTo>
                    <a:pt x="108060" y="2978927"/>
                  </a:lnTo>
                  <a:lnTo>
                    <a:pt x="80818" y="2942731"/>
                  </a:lnTo>
                  <a:lnTo>
                    <a:pt x="57115" y="2903934"/>
                  </a:lnTo>
                  <a:lnTo>
                    <a:pt x="37187" y="2862764"/>
                  </a:lnTo>
                  <a:lnTo>
                    <a:pt x="21275" y="2819452"/>
                  </a:lnTo>
                  <a:lnTo>
                    <a:pt x="9614" y="2774230"/>
                  </a:lnTo>
                  <a:lnTo>
                    <a:pt x="2443" y="2727325"/>
                  </a:lnTo>
                  <a:lnTo>
                    <a:pt x="0" y="2678970"/>
                  </a:lnTo>
                  <a:close/>
                </a:path>
              </a:pathLst>
            </a:custGeom>
            <a:ln w="25399">
              <a:solidFill>
                <a:srgbClr val="85888D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54600" y="6095999"/>
              <a:ext cx="736196" cy="721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6400" y="5206999"/>
              <a:ext cx="2038350" cy="4807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5421" y="5067305"/>
              <a:ext cx="4069079" cy="3898900"/>
            </a:xfrm>
            <a:custGeom>
              <a:avLst/>
              <a:gdLst/>
              <a:ahLst/>
              <a:cxnLst/>
              <a:rect l="l" t="t" r="r" b="b"/>
              <a:pathLst>
                <a:path w="4069079" h="3898900">
                  <a:moveTo>
                    <a:pt x="0" y="3312281"/>
                  </a:moveTo>
                  <a:lnTo>
                    <a:pt x="4977" y="582382"/>
                  </a:lnTo>
                  <a:lnTo>
                    <a:pt x="6880" y="534424"/>
                  </a:lnTo>
                  <a:lnTo>
                    <a:pt x="12494" y="487568"/>
                  </a:lnTo>
                  <a:lnTo>
                    <a:pt x="21675" y="441963"/>
                  </a:lnTo>
                  <a:lnTo>
                    <a:pt x="34282" y="397754"/>
                  </a:lnTo>
                  <a:lnTo>
                    <a:pt x="50170" y="355088"/>
                  </a:lnTo>
                  <a:lnTo>
                    <a:pt x="69196" y="314112"/>
                  </a:lnTo>
                  <a:lnTo>
                    <a:pt x="91218" y="274972"/>
                  </a:lnTo>
                  <a:lnTo>
                    <a:pt x="116092" y="237815"/>
                  </a:lnTo>
                  <a:lnTo>
                    <a:pt x="143675" y="202789"/>
                  </a:lnTo>
                  <a:lnTo>
                    <a:pt x="173825" y="170038"/>
                  </a:lnTo>
                  <a:lnTo>
                    <a:pt x="206397" y="139711"/>
                  </a:lnTo>
                  <a:lnTo>
                    <a:pt x="241250" y="111953"/>
                  </a:lnTo>
                  <a:lnTo>
                    <a:pt x="278239" y="86911"/>
                  </a:lnTo>
                  <a:lnTo>
                    <a:pt x="317222" y="64733"/>
                  </a:lnTo>
                  <a:lnTo>
                    <a:pt x="358056" y="45564"/>
                  </a:lnTo>
                  <a:lnTo>
                    <a:pt x="400597" y="29552"/>
                  </a:lnTo>
                  <a:lnTo>
                    <a:pt x="444703" y="16843"/>
                  </a:lnTo>
                  <a:lnTo>
                    <a:pt x="490231" y="7583"/>
                  </a:lnTo>
                  <a:lnTo>
                    <a:pt x="537037" y="1920"/>
                  </a:lnTo>
                  <a:lnTo>
                    <a:pt x="584978" y="0"/>
                  </a:lnTo>
                  <a:lnTo>
                    <a:pt x="3488969" y="0"/>
                  </a:lnTo>
                  <a:lnTo>
                    <a:pt x="3536910" y="1920"/>
                  </a:lnTo>
                  <a:lnTo>
                    <a:pt x="3583716" y="7583"/>
                  </a:lnTo>
                  <a:lnTo>
                    <a:pt x="3629244" y="16843"/>
                  </a:lnTo>
                  <a:lnTo>
                    <a:pt x="3673351" y="29552"/>
                  </a:lnTo>
                  <a:lnTo>
                    <a:pt x="3715893" y="45564"/>
                  </a:lnTo>
                  <a:lnTo>
                    <a:pt x="3756727" y="64733"/>
                  </a:lnTo>
                  <a:lnTo>
                    <a:pt x="3795711" y="86911"/>
                  </a:lnTo>
                  <a:lnTo>
                    <a:pt x="3832701" y="111953"/>
                  </a:lnTo>
                  <a:lnTo>
                    <a:pt x="3867554" y="139711"/>
                  </a:lnTo>
                  <a:lnTo>
                    <a:pt x="3900127" y="170038"/>
                  </a:lnTo>
                  <a:lnTo>
                    <a:pt x="3930277" y="202789"/>
                  </a:lnTo>
                  <a:lnTo>
                    <a:pt x="3957860" y="237815"/>
                  </a:lnTo>
                  <a:lnTo>
                    <a:pt x="3982735" y="274972"/>
                  </a:lnTo>
                  <a:lnTo>
                    <a:pt x="4004757" y="314112"/>
                  </a:lnTo>
                  <a:lnTo>
                    <a:pt x="4023784" y="355088"/>
                  </a:lnTo>
                  <a:lnTo>
                    <a:pt x="4039672" y="397754"/>
                  </a:lnTo>
                  <a:lnTo>
                    <a:pt x="4052279" y="441963"/>
                  </a:lnTo>
                  <a:lnTo>
                    <a:pt x="4061461" y="487568"/>
                  </a:lnTo>
                  <a:lnTo>
                    <a:pt x="4067075" y="534424"/>
                  </a:lnTo>
                  <a:lnTo>
                    <a:pt x="4068978" y="582382"/>
                  </a:lnTo>
                  <a:lnTo>
                    <a:pt x="4068978" y="3312281"/>
                  </a:lnTo>
                  <a:lnTo>
                    <a:pt x="4067075" y="3360271"/>
                  </a:lnTo>
                  <a:lnTo>
                    <a:pt x="4061461" y="3407214"/>
                  </a:lnTo>
                  <a:lnTo>
                    <a:pt x="4052279" y="3452958"/>
                  </a:lnTo>
                  <a:lnTo>
                    <a:pt x="4039672" y="3497350"/>
                  </a:lnTo>
                  <a:lnTo>
                    <a:pt x="4023784" y="3540237"/>
                  </a:lnTo>
                  <a:lnTo>
                    <a:pt x="4004757" y="3581466"/>
                  </a:lnTo>
                  <a:lnTo>
                    <a:pt x="3982735" y="3620884"/>
                  </a:lnTo>
                  <a:lnTo>
                    <a:pt x="3957860" y="3658338"/>
                  </a:lnTo>
                  <a:lnTo>
                    <a:pt x="3930277" y="3693674"/>
                  </a:lnTo>
                  <a:lnTo>
                    <a:pt x="3900127" y="3726741"/>
                  </a:lnTo>
                  <a:lnTo>
                    <a:pt x="3867554" y="3757385"/>
                  </a:lnTo>
                  <a:lnTo>
                    <a:pt x="3832701" y="3785452"/>
                  </a:lnTo>
                  <a:lnTo>
                    <a:pt x="3795711" y="3810791"/>
                  </a:lnTo>
                  <a:lnTo>
                    <a:pt x="3756727" y="3833247"/>
                  </a:lnTo>
                  <a:lnTo>
                    <a:pt x="3715893" y="3852669"/>
                  </a:lnTo>
                  <a:lnTo>
                    <a:pt x="3673351" y="3868902"/>
                  </a:lnTo>
                  <a:lnTo>
                    <a:pt x="3629244" y="3881794"/>
                  </a:lnTo>
                  <a:lnTo>
                    <a:pt x="3583716" y="3891192"/>
                  </a:lnTo>
                  <a:lnTo>
                    <a:pt x="3536910" y="3896943"/>
                  </a:lnTo>
                  <a:lnTo>
                    <a:pt x="3488969" y="3898894"/>
                  </a:lnTo>
                  <a:lnTo>
                    <a:pt x="584978" y="3898894"/>
                  </a:lnTo>
                  <a:lnTo>
                    <a:pt x="537001" y="3896943"/>
                  </a:lnTo>
                  <a:lnTo>
                    <a:pt x="490092" y="3891192"/>
                  </a:lnTo>
                  <a:lnTo>
                    <a:pt x="444401" y="3881794"/>
                  </a:lnTo>
                  <a:lnTo>
                    <a:pt x="400080" y="3868902"/>
                  </a:lnTo>
                  <a:lnTo>
                    <a:pt x="357278" y="3852669"/>
                  </a:lnTo>
                  <a:lnTo>
                    <a:pt x="316147" y="3833247"/>
                  </a:lnTo>
                  <a:lnTo>
                    <a:pt x="276837" y="3810791"/>
                  </a:lnTo>
                  <a:lnTo>
                    <a:pt x="239498" y="3785452"/>
                  </a:lnTo>
                  <a:lnTo>
                    <a:pt x="204281" y="3757385"/>
                  </a:lnTo>
                  <a:lnTo>
                    <a:pt x="171336" y="3726741"/>
                  </a:lnTo>
                  <a:lnTo>
                    <a:pt x="140815" y="3693674"/>
                  </a:lnTo>
                  <a:lnTo>
                    <a:pt x="112867" y="3658338"/>
                  </a:lnTo>
                  <a:lnTo>
                    <a:pt x="87643" y="3620884"/>
                  </a:lnTo>
                  <a:lnTo>
                    <a:pt x="65294" y="3581466"/>
                  </a:lnTo>
                  <a:lnTo>
                    <a:pt x="45970" y="3540237"/>
                  </a:lnTo>
                  <a:lnTo>
                    <a:pt x="29822" y="3497350"/>
                  </a:lnTo>
                  <a:lnTo>
                    <a:pt x="17001" y="3452958"/>
                  </a:lnTo>
                  <a:lnTo>
                    <a:pt x="7656" y="3407214"/>
                  </a:lnTo>
                  <a:lnTo>
                    <a:pt x="1939" y="3360271"/>
                  </a:lnTo>
                  <a:lnTo>
                    <a:pt x="0" y="3312281"/>
                  </a:lnTo>
                  <a:close/>
                </a:path>
              </a:pathLst>
            </a:custGeom>
            <a:ln w="25400">
              <a:solidFill>
                <a:srgbClr val="85888D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5008029" y="6922325"/>
              <a:ext cx="812800" cy="812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5041900" y="6934199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0" y="0"/>
                  </a:moveTo>
                  <a:lnTo>
                    <a:pt x="736600" y="0"/>
                  </a:lnTo>
                  <a:lnTo>
                    <a:pt x="736600" y="736600"/>
                  </a:lnTo>
                  <a:lnTo>
                    <a:pt x="0" y="736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39345" y="4367055"/>
            <a:ext cx="1346150" cy="230990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72783">
              <a:spcBef>
                <a:spcPts val="70"/>
              </a:spcBef>
            </a:pPr>
            <a:r>
              <a:rPr sz="1687" spc="4" dirty="0">
                <a:latin typeface="Arial"/>
                <a:cs typeface="Arial"/>
              </a:rPr>
              <a:t>server</a:t>
            </a:r>
            <a:endParaRPr sz="1687">
              <a:latin typeface="Arial"/>
              <a:cs typeface="Arial"/>
            </a:endParaRPr>
          </a:p>
          <a:p>
            <a:pPr marL="170104" marR="3572" indent="10715">
              <a:lnSpc>
                <a:spcPct val="233800"/>
              </a:lnSpc>
              <a:spcBef>
                <a:spcPts val="186"/>
              </a:spcBef>
            </a:pPr>
            <a:r>
              <a:rPr sz="1687" spc="-4" dirty="0">
                <a:latin typeface="Arial"/>
                <a:cs typeface="Arial"/>
              </a:rPr>
              <a:t>Registrator  </a:t>
            </a:r>
            <a:r>
              <a:rPr sz="1687" spc="14" dirty="0">
                <a:latin typeface="Arial"/>
                <a:cs typeface="Arial"/>
              </a:rPr>
              <a:t>pong-server</a:t>
            </a:r>
            <a:endParaRPr sz="168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87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06">
              <a:latin typeface="Arial"/>
              <a:cs typeface="Arial"/>
            </a:endParaRPr>
          </a:p>
          <a:p>
            <a:pPr marL="8929">
              <a:spcBef>
                <a:spcPts val="4"/>
              </a:spcBef>
            </a:pPr>
            <a:r>
              <a:rPr sz="2109" spc="70" dirty="0">
                <a:latin typeface="Arial"/>
                <a:cs typeface="Arial"/>
              </a:rPr>
              <a:t>node-03</a:t>
            </a:r>
            <a:endParaRPr sz="210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17920" y="1807172"/>
            <a:ext cx="1066205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latin typeface="Arial"/>
                <a:cs typeface="Arial"/>
              </a:rPr>
              <a:t>Registrator</a:t>
            </a:r>
            <a:endParaRPr sz="168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527477" y="1682335"/>
            <a:ext cx="571500" cy="1196578"/>
            <a:chOff x="7861300" y="2392654"/>
            <a:chExt cx="812800" cy="1701800"/>
          </a:xfrm>
        </p:grpSpPr>
        <p:sp>
          <p:nvSpPr>
            <p:cNvPr id="26" name="object 26"/>
            <p:cNvSpPr/>
            <p:nvPr/>
          </p:nvSpPr>
          <p:spPr>
            <a:xfrm>
              <a:off x="7861300" y="2392654"/>
              <a:ext cx="812800" cy="812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99400" y="2400299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0" y="0"/>
                  </a:moveTo>
                  <a:lnTo>
                    <a:pt x="736600" y="0"/>
                  </a:lnTo>
                  <a:lnTo>
                    <a:pt x="736600" y="736600"/>
                  </a:lnTo>
                  <a:lnTo>
                    <a:pt x="0" y="736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61300" y="3281654"/>
              <a:ext cx="812800" cy="812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7899400" y="3289299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0" y="0"/>
                  </a:moveTo>
                  <a:lnTo>
                    <a:pt x="736600" y="0"/>
                  </a:lnTo>
                  <a:lnTo>
                    <a:pt x="736600" y="736600"/>
                  </a:lnTo>
                  <a:lnTo>
                    <a:pt x="0" y="736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06070" y="2432251"/>
            <a:ext cx="118496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14" dirty="0">
                <a:latin typeface="Arial"/>
                <a:cs typeface="Arial"/>
              </a:rPr>
              <a:t>pong-server</a:t>
            </a:r>
            <a:endParaRPr sz="168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21985" y="5468521"/>
            <a:ext cx="571500" cy="571500"/>
            <a:chOff x="5009045" y="7777452"/>
            <a:chExt cx="812800" cy="812800"/>
          </a:xfrm>
        </p:grpSpPr>
        <p:sp>
          <p:nvSpPr>
            <p:cNvPr id="32" name="object 32"/>
            <p:cNvSpPr/>
            <p:nvPr/>
          </p:nvSpPr>
          <p:spPr>
            <a:xfrm>
              <a:off x="5009045" y="7777452"/>
              <a:ext cx="812800" cy="812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5041899" y="7785100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0" y="0"/>
                  </a:moveTo>
                  <a:lnTo>
                    <a:pt x="736600" y="0"/>
                  </a:lnTo>
                  <a:lnTo>
                    <a:pt x="736600" y="736600"/>
                  </a:lnTo>
                  <a:lnTo>
                    <a:pt x="0" y="736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46018" y="1807172"/>
            <a:ext cx="1030486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5" dirty="0">
                <a:latin typeface="Arial"/>
                <a:cs typeface="Arial"/>
              </a:rPr>
              <a:t>ping-client</a:t>
            </a:r>
            <a:endParaRPr sz="1687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85302" y="1682335"/>
            <a:ext cx="571500" cy="571500"/>
            <a:chOff x="2112429" y="2392654"/>
            <a:chExt cx="812800" cy="812800"/>
          </a:xfrm>
        </p:grpSpPr>
        <p:sp>
          <p:nvSpPr>
            <p:cNvPr id="36" name="object 36"/>
            <p:cNvSpPr/>
            <p:nvPr/>
          </p:nvSpPr>
          <p:spPr>
            <a:xfrm>
              <a:off x="2112429" y="2392654"/>
              <a:ext cx="812800" cy="812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37"/>
            <p:cNvSpPr/>
            <p:nvPr/>
          </p:nvSpPr>
          <p:spPr>
            <a:xfrm>
              <a:off x="2146299" y="2400299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0" y="0"/>
                  </a:moveTo>
                  <a:lnTo>
                    <a:pt x="736600" y="0"/>
                  </a:lnTo>
                  <a:lnTo>
                    <a:pt x="736600" y="736600"/>
                  </a:lnTo>
                  <a:lnTo>
                    <a:pt x="0" y="736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B8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09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Service </a:t>
            </a:r>
            <a:r>
              <a:rPr sz="4400" spc="-195" dirty="0"/>
              <a:t>Discovery</a:t>
            </a:r>
            <a:r>
              <a:rPr sz="4400" spc="-509" dirty="0"/>
              <a:t> </a:t>
            </a:r>
            <a:r>
              <a:rPr sz="4400" spc="-240" dirty="0"/>
              <a:t>Patterns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571840"/>
            <a:ext cx="7551420" cy="34791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client-side </a:t>
            </a:r>
            <a:r>
              <a:rPr sz="2800" spc="-15" dirty="0">
                <a:latin typeface="Carlito"/>
                <a:cs typeface="Carlito"/>
              </a:rPr>
              <a:t>vs </a:t>
            </a:r>
            <a:r>
              <a:rPr sz="2800" spc="-10" dirty="0">
                <a:latin typeface="Carlito"/>
                <a:cs typeface="Carlito"/>
              </a:rPr>
              <a:t>server-side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discovery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self-registration </a:t>
            </a:r>
            <a:r>
              <a:rPr sz="2800" spc="-10" dirty="0">
                <a:latin typeface="Carlito"/>
                <a:cs typeface="Carlito"/>
              </a:rPr>
              <a:t>vs third-party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registration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Check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out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https://www.nginx.com/blog/service-discovery-in-  a-microservices-architecture/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  <a:hlinkClick r:id="rId3"/>
              </a:rPr>
              <a:t>http://microservices.io/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9168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160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5" dirty="0"/>
              <a:t>Sum</a:t>
            </a:r>
            <a:r>
              <a:rPr sz="4400" spc="-195" dirty="0"/>
              <a:t>m</a:t>
            </a:r>
            <a:r>
              <a:rPr sz="4400" spc="-250" dirty="0"/>
              <a:t>a</a:t>
            </a:r>
            <a:r>
              <a:rPr sz="4400" spc="-165" dirty="0"/>
              <a:t>r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56830"/>
            <a:ext cx="7602220" cy="257111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800" spc="-5" dirty="0">
                <a:latin typeface="Carlito"/>
                <a:cs typeface="Carlito"/>
              </a:rPr>
              <a:t>A Service </a:t>
            </a:r>
            <a:r>
              <a:rPr sz="2800" spc="-15" dirty="0">
                <a:latin typeface="Carlito"/>
                <a:cs typeface="Carlito"/>
              </a:rPr>
              <a:t>Registry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necessary </a:t>
            </a:r>
            <a:r>
              <a:rPr sz="2800" spc="-25" dirty="0">
                <a:latin typeface="Carlito"/>
                <a:cs typeface="Carlito"/>
              </a:rPr>
              <a:t>for robust systems,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as</a:t>
            </a:r>
            <a:endParaRPr sz="2800">
              <a:latin typeface="Carlito"/>
              <a:cs typeface="Carlito"/>
            </a:endParaRPr>
          </a:p>
          <a:p>
            <a:pPr marL="697865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services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started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stopped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any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order,</a:t>
            </a:r>
            <a:endParaRPr sz="2400">
              <a:latin typeface="Carlito"/>
              <a:cs typeface="Carlito"/>
            </a:endParaRPr>
          </a:p>
          <a:p>
            <a:pPr marL="6978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rlito"/>
                <a:cs typeface="Carlito"/>
              </a:rPr>
              <a:t>servers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10" dirty="0">
                <a:latin typeface="Carlito"/>
                <a:cs typeface="Carlito"/>
              </a:rPr>
              <a:t>fail/be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restarted,</a:t>
            </a:r>
            <a:endParaRPr sz="2400">
              <a:latin typeface="Carlito"/>
              <a:cs typeface="Carlito"/>
            </a:endParaRPr>
          </a:p>
          <a:p>
            <a:pPr marL="697865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rlito"/>
                <a:cs typeface="Carlito"/>
              </a:rPr>
              <a:t>configuration may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changed!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rlito"/>
                <a:cs typeface="Carlito"/>
              </a:rPr>
              <a:t>Recommendation: </a:t>
            </a:r>
            <a:r>
              <a:rPr sz="2800" spc="-10" dirty="0">
                <a:latin typeface="Carlito"/>
                <a:cs typeface="Carlito"/>
              </a:rPr>
              <a:t>Consul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HashiCorp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458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/>
              <a:t>Scale</a:t>
            </a:r>
            <a:r>
              <a:rPr sz="4400" spc="-405" dirty="0"/>
              <a:t> </a:t>
            </a:r>
            <a:r>
              <a:rPr sz="4400" spc="-200" dirty="0"/>
              <a:t>Cube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4840" y="1613914"/>
            <a:ext cx="67056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814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5" dirty="0"/>
              <a:t>Microservice</a:t>
            </a:r>
            <a:r>
              <a:rPr sz="4400" spc="-385" dirty="0"/>
              <a:t> </a:t>
            </a:r>
            <a:r>
              <a:rPr sz="4400" spc="-240" dirty="0"/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571840"/>
            <a:ext cx="6311265" cy="3094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scale via functional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decomposition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mediate </a:t>
            </a:r>
            <a:r>
              <a:rPr sz="2800" spc="-10" dirty="0">
                <a:latin typeface="Carlito"/>
                <a:cs typeface="Carlito"/>
              </a:rPr>
              <a:t>client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communication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eventual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consistency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expect </a:t>
            </a:r>
            <a:r>
              <a:rPr sz="2800" spc="-5" dirty="0">
                <a:latin typeface="Carlito"/>
                <a:cs typeface="Carlito"/>
              </a:rPr>
              <a:t>services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come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go </a:t>
            </a:r>
            <a:r>
              <a:rPr sz="2800" spc="-5" dirty="0">
                <a:latin typeface="Carlito"/>
                <a:cs typeface="Carlito"/>
              </a:rPr>
              <a:t>(this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talk!)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automate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deployment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expose </a:t>
            </a:r>
            <a:r>
              <a:rPr sz="2800" spc="-10" dirty="0">
                <a:latin typeface="Carlito"/>
                <a:cs typeface="Carlito"/>
              </a:rPr>
              <a:t>runtime </a:t>
            </a:r>
            <a:r>
              <a:rPr sz="2800" spc="-20" dirty="0">
                <a:latin typeface="Carlito"/>
                <a:cs typeface="Carlito"/>
              </a:rPr>
              <a:t>statistics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metrics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30427"/>
            <a:ext cx="7235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0" dirty="0"/>
              <a:t>Expect </a:t>
            </a:r>
            <a:r>
              <a:rPr sz="4400" spc="-195" dirty="0"/>
              <a:t>services </a:t>
            </a:r>
            <a:r>
              <a:rPr sz="4400" spc="-204" dirty="0"/>
              <a:t>to </a:t>
            </a:r>
            <a:r>
              <a:rPr sz="4400" spc="-210" dirty="0"/>
              <a:t>come </a:t>
            </a:r>
            <a:r>
              <a:rPr sz="4400" spc="-175" dirty="0"/>
              <a:t>and</a:t>
            </a:r>
            <a:r>
              <a:rPr sz="4400" spc="-865" dirty="0"/>
              <a:t> </a:t>
            </a:r>
            <a:r>
              <a:rPr sz="4400" spc="-140" dirty="0"/>
              <a:t>go!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658188"/>
            <a:ext cx="6705600" cy="2243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auto-scaling, i.e.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service </a:t>
            </a:r>
            <a:r>
              <a:rPr sz="2800" spc="-15" dirty="0">
                <a:latin typeface="Carlito"/>
                <a:cs typeface="Carlito"/>
              </a:rPr>
              <a:t>instances </a:t>
            </a:r>
            <a:r>
              <a:rPr sz="2800" spc="-20" dirty="0">
                <a:latin typeface="Carlito"/>
                <a:cs typeface="Carlito"/>
              </a:rPr>
              <a:t>may  </a:t>
            </a:r>
            <a:r>
              <a:rPr sz="2800" spc="-10" dirty="0">
                <a:latin typeface="Carlito"/>
                <a:cs typeface="Carlito"/>
              </a:rPr>
              <a:t>change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dynamically</a:t>
            </a:r>
            <a:endParaRPr sz="2800">
              <a:latin typeface="Carlito"/>
              <a:cs typeface="Carlito"/>
            </a:endParaRPr>
          </a:p>
          <a:p>
            <a:pPr marL="241300" marR="52451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20" dirty="0">
                <a:latin typeface="Carlito"/>
                <a:cs typeface="Carlito"/>
              </a:rPr>
              <a:t>failures, </a:t>
            </a:r>
            <a:r>
              <a:rPr sz="2800" spc="-5" dirty="0">
                <a:latin typeface="Carlito"/>
                <a:cs typeface="Carlito"/>
              </a:rPr>
              <a:t>i.e. service </a:t>
            </a:r>
            <a:r>
              <a:rPr sz="2800" spc="-10" dirty="0">
                <a:latin typeface="Carlito"/>
                <a:cs typeface="Carlito"/>
              </a:rPr>
              <a:t>instances </a:t>
            </a:r>
            <a:r>
              <a:rPr sz="2800" spc="-25" dirty="0">
                <a:latin typeface="Carlito"/>
                <a:cs typeface="Carlito"/>
              </a:rPr>
              <a:t>have  </a:t>
            </a:r>
            <a:r>
              <a:rPr sz="2800" spc="-10" dirty="0">
                <a:latin typeface="Carlito"/>
                <a:cs typeface="Carlito"/>
              </a:rPr>
              <a:t>dynamically </a:t>
            </a:r>
            <a:r>
              <a:rPr sz="2800" spc="-5" dirty="0">
                <a:latin typeface="Carlito"/>
                <a:cs typeface="Carlito"/>
              </a:rPr>
              <a:t>assigned </a:t>
            </a:r>
            <a:r>
              <a:rPr sz="2800" spc="-15" dirty="0">
                <a:latin typeface="Carlito"/>
                <a:cs typeface="Carlito"/>
              </a:rPr>
              <a:t>network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locations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upgrades/configuration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changes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036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 dirty="0"/>
              <a:t>Hardcoded</a:t>
            </a:r>
            <a:r>
              <a:rPr sz="4400" spc="-434" dirty="0"/>
              <a:t> </a:t>
            </a:r>
            <a:r>
              <a:rPr sz="4400" spc="-190" dirty="0"/>
              <a:t>IP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9412" y="1690116"/>
            <a:ext cx="3886200" cy="1684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109488"/>
            <a:ext cx="350456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doesn‘t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scale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not </a:t>
            </a:r>
            <a:r>
              <a:rPr sz="2800" spc="-15" dirty="0">
                <a:latin typeface="Carlito"/>
                <a:cs typeface="Carlito"/>
              </a:rPr>
              <a:t>resilient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failures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config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locality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97599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DNS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9412" y="1703832"/>
            <a:ext cx="3886200" cy="1656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087964"/>
            <a:ext cx="3503929" cy="1561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doesn‘t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scale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15" dirty="0">
                <a:latin typeface="Carlito"/>
                <a:cs typeface="Carlito"/>
              </a:rPr>
              <a:t>resilient to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failures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DNS server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239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DNS </a:t>
            </a:r>
            <a:r>
              <a:rPr sz="4400" spc="-229" dirty="0"/>
              <a:t>with</a:t>
            </a:r>
            <a:r>
              <a:rPr sz="4400" spc="-675" dirty="0"/>
              <a:t> </a:t>
            </a:r>
            <a:r>
              <a:rPr sz="4400" spc="-220" dirty="0"/>
              <a:t>Loadbalancer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7887" y="1720595"/>
            <a:ext cx="4440936" cy="1856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087520"/>
            <a:ext cx="7432040" cy="2071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scale out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failure </a:t>
            </a:r>
            <a:r>
              <a:rPr sz="2800" spc="-10" dirty="0">
                <a:latin typeface="Carlito"/>
                <a:cs typeface="Carlito"/>
              </a:rPr>
              <a:t>detection possible </a:t>
            </a:r>
            <a:r>
              <a:rPr sz="2800" spc="-5" dirty="0">
                <a:latin typeface="Carlito"/>
                <a:cs typeface="Carlito"/>
              </a:rPr>
              <a:t>(loadbalancer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support?)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loadbalancer </a:t>
            </a:r>
            <a:r>
              <a:rPr sz="2800" spc="-15" dirty="0">
                <a:latin typeface="Carlito"/>
                <a:cs typeface="Carlito"/>
              </a:rPr>
              <a:t>new </a:t>
            </a:r>
            <a:r>
              <a:rPr sz="2800" spc="-10" dirty="0">
                <a:latin typeface="Carlito"/>
                <a:cs typeface="Carlito"/>
              </a:rPr>
              <a:t>single </a:t>
            </a:r>
            <a:r>
              <a:rPr sz="2800" spc="-15" dirty="0">
                <a:latin typeface="Carlito"/>
                <a:cs typeface="Carlito"/>
              </a:rPr>
              <a:t>point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failure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dynamic </a:t>
            </a:r>
            <a:r>
              <a:rPr sz="2800" spc="-5" dirty="0">
                <a:latin typeface="Carlito"/>
                <a:cs typeface="Carlito"/>
              </a:rPr>
              <a:t>load </a:t>
            </a:r>
            <a:r>
              <a:rPr sz="2800" spc="-10" dirty="0">
                <a:latin typeface="Carlito"/>
                <a:cs typeface="Carlito"/>
              </a:rPr>
              <a:t>balancer </a:t>
            </a:r>
            <a:r>
              <a:rPr sz="2800" spc="-15" dirty="0">
                <a:latin typeface="Carlito"/>
                <a:cs typeface="Carlito"/>
              </a:rPr>
              <a:t>reconfiguration </a:t>
            </a:r>
            <a:r>
              <a:rPr sz="2800" spc="-10" dirty="0">
                <a:latin typeface="Carlito"/>
                <a:cs typeface="Carlito"/>
              </a:rPr>
              <a:t>not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trivial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483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Service</a:t>
            </a:r>
            <a:r>
              <a:rPr sz="4400" spc="-415" dirty="0"/>
              <a:t> </a:t>
            </a:r>
            <a:r>
              <a:rPr sz="4400" spc="-225" dirty="0"/>
              <a:t>Registry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85800" y="1548383"/>
            <a:ext cx="4719828" cy="3322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901793"/>
            <a:ext cx="6588759" cy="1560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scale out </a:t>
            </a:r>
            <a:r>
              <a:rPr sz="2800" spc="-5" dirty="0">
                <a:latin typeface="Carlito"/>
                <a:cs typeface="Carlito"/>
              </a:rPr>
              <a:t>(fully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automatable)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failure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detection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distributed </a:t>
            </a:r>
            <a:r>
              <a:rPr sz="2800" spc="-20" dirty="0">
                <a:latin typeface="Carlito"/>
                <a:cs typeface="Carlito"/>
              </a:rPr>
              <a:t>key-value </a:t>
            </a:r>
            <a:r>
              <a:rPr sz="2800" spc="-25" dirty="0">
                <a:latin typeface="Carlito"/>
                <a:cs typeface="Carlito"/>
              </a:rPr>
              <a:t>store for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configuration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05" y="577929"/>
            <a:ext cx="5411391" cy="185567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95" dirty="0"/>
              <a:t>10,000 </a:t>
            </a:r>
            <a:r>
              <a:rPr spc="232" dirty="0"/>
              <a:t>foot</a:t>
            </a:r>
            <a:r>
              <a:rPr spc="-471" dirty="0"/>
              <a:t> </a:t>
            </a:r>
            <a:r>
              <a:rPr spc="77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571501" y="2839637"/>
            <a:ext cx="8000999" cy="2411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/>
          <p:nvPr/>
        </p:nvSpPr>
        <p:spPr>
          <a:xfrm>
            <a:off x="3916650" y="3461692"/>
            <a:ext cx="1310878" cy="99383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44200">
              <a:lnSpc>
                <a:spcPct val="113100"/>
              </a:lnSpc>
              <a:spcBef>
                <a:spcPts val="70"/>
              </a:spcBef>
            </a:pPr>
            <a:r>
              <a:rPr sz="2953" spc="14" dirty="0">
                <a:latin typeface="Arial"/>
                <a:cs typeface="Arial"/>
              </a:rPr>
              <a:t>service  </a:t>
            </a:r>
            <a:r>
              <a:rPr sz="2953" spc="28" dirty="0">
                <a:latin typeface="Arial"/>
                <a:cs typeface="Arial"/>
              </a:rPr>
              <a:t>r</a:t>
            </a:r>
            <a:r>
              <a:rPr sz="2953" spc="63" dirty="0">
                <a:latin typeface="Arial"/>
                <a:cs typeface="Arial"/>
              </a:rPr>
              <a:t>egistry</a:t>
            </a:r>
            <a:endParaRPr sz="295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9933" y="3666878"/>
            <a:ext cx="1395710" cy="64714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10741" marR="3572" indent="-302259">
              <a:lnSpc>
                <a:spcPct val="114199"/>
              </a:lnSpc>
              <a:spcBef>
                <a:spcPts val="70"/>
              </a:spcBef>
            </a:pPr>
            <a:r>
              <a:rPr sz="1898" spc="67" dirty="0">
                <a:latin typeface="Arial"/>
                <a:cs typeface="Arial"/>
              </a:rPr>
              <a:t>downst</a:t>
            </a:r>
            <a:r>
              <a:rPr sz="1898" spc="7" dirty="0">
                <a:latin typeface="Arial"/>
                <a:cs typeface="Arial"/>
              </a:rPr>
              <a:t>r</a:t>
            </a:r>
            <a:r>
              <a:rPr sz="1898" spc="18" dirty="0">
                <a:latin typeface="Arial"/>
                <a:cs typeface="Arial"/>
              </a:rPr>
              <a:t>e</a:t>
            </a:r>
            <a:r>
              <a:rPr sz="1898" spc="25" dirty="0">
                <a:latin typeface="Arial"/>
                <a:cs typeface="Arial"/>
              </a:rPr>
              <a:t>am  </a:t>
            </a:r>
            <a:r>
              <a:rPr sz="1898" spc="11" dirty="0">
                <a:latin typeface="Arial"/>
                <a:cs typeface="Arial"/>
              </a:rPr>
              <a:t>service</a:t>
            </a:r>
            <a:endParaRPr sz="189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072" y="3640018"/>
            <a:ext cx="1138982" cy="7000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53585" marR="3572" indent="-145102">
              <a:lnSpc>
                <a:spcPct val="114900"/>
              </a:lnSpc>
              <a:spcBef>
                <a:spcPts val="70"/>
              </a:spcBef>
            </a:pPr>
            <a:r>
              <a:rPr sz="2039" spc="53" dirty="0">
                <a:latin typeface="Arial"/>
                <a:cs typeface="Arial"/>
              </a:rPr>
              <a:t>upst</a:t>
            </a:r>
            <a:r>
              <a:rPr sz="2039" dirty="0">
                <a:latin typeface="Arial"/>
                <a:cs typeface="Arial"/>
              </a:rPr>
              <a:t>r</a:t>
            </a:r>
            <a:r>
              <a:rPr sz="2039" spc="18" dirty="0">
                <a:latin typeface="Arial"/>
                <a:cs typeface="Arial"/>
              </a:rPr>
              <a:t>e</a:t>
            </a:r>
            <a:r>
              <a:rPr sz="2039" spc="28" dirty="0">
                <a:latin typeface="Arial"/>
                <a:cs typeface="Arial"/>
              </a:rPr>
              <a:t>am  </a:t>
            </a:r>
            <a:r>
              <a:rPr sz="2039" spc="11" dirty="0">
                <a:latin typeface="Arial"/>
                <a:cs typeface="Arial"/>
              </a:rPr>
              <a:t>service</a:t>
            </a:r>
            <a:endParaRPr sz="20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8720" y="4150064"/>
            <a:ext cx="816620" cy="2578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17" i="1" spc="7" dirty="0">
                <a:latin typeface="Arial"/>
                <a:cs typeface="Arial"/>
              </a:rPr>
              <a:t>registers</a:t>
            </a:r>
            <a:endParaRPr sz="161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914" y="4150064"/>
            <a:ext cx="890736" cy="25786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17" i="1" spc="4" dirty="0">
                <a:latin typeface="Arial"/>
                <a:cs typeface="Arial"/>
              </a:rPr>
              <a:t>discovers</a:t>
            </a:r>
            <a:endParaRPr sz="161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279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Carlito</vt:lpstr>
      <vt:lpstr>Trebuchet MS</vt:lpstr>
      <vt:lpstr>Office Theme</vt:lpstr>
      <vt:lpstr>PowerPoint Presentation</vt:lpstr>
      <vt:lpstr>Scale Cube</vt:lpstr>
      <vt:lpstr>Microservice Architecture</vt:lpstr>
      <vt:lpstr>Expect services to come and go!</vt:lpstr>
      <vt:lpstr>Hardcoded IP</vt:lpstr>
      <vt:lpstr>DNS</vt:lpstr>
      <vt:lpstr>DNS with Loadbalancer</vt:lpstr>
      <vt:lpstr>Service Registry</vt:lpstr>
      <vt:lpstr>10,000 foot view</vt:lpstr>
      <vt:lpstr>1,500 foot view</vt:lpstr>
      <vt:lpstr>1,000 foot view</vt:lpstr>
      <vt:lpstr>500 foot view</vt:lpstr>
      <vt:lpstr>PowerPoint Presentation</vt:lpstr>
      <vt:lpstr>PowerPoint Presentation</vt:lpstr>
      <vt:lpstr>Service Discovery Patterns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Achtsnit</dc:creator>
  <cp:lastModifiedBy>Krishna Murthy P</cp:lastModifiedBy>
  <cp:revision>4</cp:revision>
  <dcterms:created xsi:type="dcterms:W3CDTF">2021-01-19T01:34:53Z</dcterms:created>
  <dcterms:modified xsi:type="dcterms:W3CDTF">2021-01-19T01:50:17Z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2021-01-19T00:00:00Z</vt:filetime>
  </property>
</Properties>
</file>