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196" y="0"/>
            <a:ext cx="9099803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522"/>
            <a:ext cx="3721608" cy="6856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1865" y="2283079"/>
            <a:ext cx="8240268" cy="136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0033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61136" y="4295013"/>
            <a:ext cx="8221726" cy="894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70828" y="1548129"/>
            <a:ext cx="2990850" cy="4050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196" y="0"/>
            <a:ext cx="9099803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4196" y="0"/>
            <a:ext cx="9099803" cy="68579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665988" cy="68579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6610" y="456387"/>
            <a:ext cx="7510779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0739" y="1340865"/>
            <a:ext cx="5248275" cy="2934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liderlabs/registrato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ginx.com/blog/introduction-to-microservices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kubernetes.io/docs/use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engine/userguide/networking/configure-dns/" TargetMode="External"/><Relationship Id="rId3" Type="http://schemas.openxmlformats.org/officeDocument/2006/relationships/hyperlink" Target="http://jasonwilder.com/blog/2014/02/04/service-discovery-in-the-cloud/" TargetMode="External"/><Relationship Id="rId7" Type="http://schemas.openxmlformats.org/officeDocument/2006/relationships/hyperlink" Target="http://kubernetes.io/docs/user-guide/services/" TargetMode="External"/><Relationship Id="rId2" Type="http://schemas.openxmlformats.org/officeDocument/2006/relationships/hyperlink" Target="https://www.nginx.com/blog/service-discovery-in-a-microservices-architectu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acktpub.com/networking-and-servers/mastering-coreos" TargetMode="External"/><Relationship Id="rId5" Type="http://schemas.openxmlformats.org/officeDocument/2006/relationships/hyperlink" Target="http://artplustech.com/docker-consul-dns-registrator/" TargetMode="External"/><Relationship Id="rId4" Type="http://schemas.openxmlformats.org/officeDocument/2006/relationships/hyperlink" Target="http://progrium.com/blog/2014/07/29/understanding-modern-service-discovery-with-docker/" TargetMode="External"/><Relationship Id="rId9" Type="http://schemas.openxmlformats.org/officeDocument/2006/relationships/hyperlink" Target="https://github.com/docker/libnetwork/pull/97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ginx.com/blog/service-discovery-in-a-microservices-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apachet-discovery\@8080.service" TargetMode="External"/><Relationship Id="rId7" Type="http://schemas.openxmlformats.org/officeDocument/2006/relationships/hyperlink" Target="mailto:apachet-discovery@8081.service" TargetMode="External"/><Relationship Id="rId2" Type="http://schemas.openxmlformats.org/officeDocument/2006/relationships/hyperlink" Target="mailto:apachet@8080.servi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pachet-discovery@8080.service" TargetMode="External"/><Relationship Id="rId5" Type="http://schemas.openxmlformats.org/officeDocument/2006/relationships/hyperlink" Target="mailto:apachet-discovery\@8081.service" TargetMode="External"/><Relationship Id="rId4" Type="http://schemas.openxmlformats.org/officeDocument/2006/relationships/hyperlink" Target="mailto:apachet@8081.serv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igitalocean.com/community/tutorials/how-to-" TargetMode="External"/><Relationship Id="rId4" Type="http://schemas.openxmlformats.org/officeDocument/2006/relationships/hyperlink" Target="http://adetante.github.io/articles/service-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6020" marR="5080" algn="r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</a:t>
            </a:r>
            <a:r>
              <a:rPr spc="-5" dirty="0"/>
              <a:t>ERVICE </a:t>
            </a:r>
            <a:r>
              <a:rPr sz="4400" spc="-15" dirty="0"/>
              <a:t>D</a:t>
            </a:r>
            <a:r>
              <a:rPr spc="-15" dirty="0"/>
              <a:t>ISCOVERY</a:t>
            </a:r>
            <a:r>
              <a:rPr spc="395" dirty="0"/>
              <a:t> </a:t>
            </a:r>
            <a:r>
              <a:rPr spc="5" dirty="0"/>
              <a:t>USING</a:t>
            </a:r>
            <a:endParaRPr sz="4400"/>
          </a:p>
          <a:p>
            <a:pPr marL="2446020" marR="5080" algn="r">
              <a:lnSpc>
                <a:spcPct val="100000"/>
              </a:lnSpc>
            </a:pPr>
            <a:r>
              <a:rPr sz="4400" spc="-40" dirty="0"/>
              <a:t>ETCD, </a:t>
            </a:r>
            <a:r>
              <a:rPr sz="4400" dirty="0"/>
              <a:t>C</a:t>
            </a:r>
            <a:r>
              <a:rPr dirty="0"/>
              <a:t>ONSUL</a:t>
            </a:r>
            <a:r>
              <a:rPr sz="4400" dirty="0"/>
              <a:t>,</a:t>
            </a:r>
            <a:r>
              <a:rPr sz="4400" spc="25" dirty="0"/>
              <a:t> </a:t>
            </a:r>
            <a:r>
              <a:rPr sz="4400" spc="-5" dirty="0"/>
              <a:t>K</a:t>
            </a:r>
            <a:r>
              <a:rPr spc="-5" dirty="0"/>
              <a:t>UBERNETES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6387"/>
            <a:ext cx="15563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</a:t>
            </a:r>
            <a:r>
              <a:rPr spc="5" dirty="0"/>
              <a:t>o</a:t>
            </a:r>
            <a:r>
              <a:rPr spc="-5" dirty="0"/>
              <a:t>ns</a:t>
            </a:r>
            <a:r>
              <a:rPr spc="10" dirty="0"/>
              <a:t>u</a:t>
            </a:r>
            <a:r>
              <a:rPr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541525"/>
            <a:ext cx="7651115" cy="42926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711835" indent="-343535" algn="just">
              <a:lnSpc>
                <a:spcPts val="2400"/>
              </a:lnSpc>
              <a:spcBef>
                <a:spcPts val="675"/>
              </a:spcBef>
              <a:buFont typeface="Arial"/>
              <a:buChar char="•"/>
              <a:tabLst>
                <a:tab pos="356235" algn="l"/>
              </a:tabLst>
            </a:pPr>
            <a:r>
              <a:rPr sz="2500" spc="-5" dirty="0">
                <a:latin typeface="Carlito"/>
                <a:cs typeface="Carlito"/>
              </a:rPr>
              <a:t>Has a </a:t>
            </a:r>
            <a:r>
              <a:rPr sz="2500" spc="-10" dirty="0">
                <a:latin typeface="Carlito"/>
                <a:cs typeface="Carlito"/>
              </a:rPr>
              <a:t>distributed </a:t>
            </a:r>
            <a:r>
              <a:rPr sz="2500" spc="-30" dirty="0">
                <a:latin typeface="Carlito"/>
                <a:cs typeface="Carlito"/>
              </a:rPr>
              <a:t>key </a:t>
            </a:r>
            <a:r>
              <a:rPr sz="2500" spc="-10" dirty="0">
                <a:latin typeface="Carlito"/>
                <a:cs typeface="Carlito"/>
              </a:rPr>
              <a:t>value </a:t>
            </a:r>
            <a:r>
              <a:rPr sz="2500" spc="-20" dirty="0">
                <a:latin typeface="Carlito"/>
                <a:cs typeface="Carlito"/>
              </a:rPr>
              <a:t>store for </a:t>
            </a:r>
            <a:r>
              <a:rPr sz="2500" spc="-10" dirty="0">
                <a:latin typeface="Carlito"/>
                <a:cs typeface="Carlito"/>
              </a:rPr>
              <a:t>storing </a:t>
            </a:r>
            <a:r>
              <a:rPr sz="2500" dirty="0">
                <a:latin typeface="Carlito"/>
                <a:cs typeface="Carlito"/>
              </a:rPr>
              <a:t>Service  </a:t>
            </a:r>
            <a:r>
              <a:rPr sz="2500" spc="-10" dirty="0">
                <a:latin typeface="Carlito"/>
                <a:cs typeface="Carlito"/>
              </a:rPr>
              <a:t>database.</a:t>
            </a:r>
            <a:endParaRPr sz="2500">
              <a:latin typeface="Carlito"/>
              <a:cs typeface="Carlito"/>
            </a:endParaRPr>
          </a:p>
          <a:p>
            <a:pPr marL="355600" marR="288925" indent="-343535" algn="just">
              <a:lnSpc>
                <a:spcPts val="2400"/>
              </a:lnSpc>
              <a:spcBef>
                <a:spcPts val="600"/>
              </a:spcBef>
              <a:buFont typeface="Arial"/>
              <a:buChar char="•"/>
              <a:tabLst>
                <a:tab pos="356235" algn="l"/>
              </a:tabLst>
            </a:pPr>
            <a:r>
              <a:rPr sz="2500" spc="-10" dirty="0">
                <a:latin typeface="Carlito"/>
                <a:cs typeface="Carlito"/>
              </a:rPr>
              <a:t>Provides </a:t>
            </a:r>
            <a:r>
              <a:rPr sz="2500" spc="-15" dirty="0">
                <a:latin typeface="Carlito"/>
                <a:cs typeface="Carlito"/>
              </a:rPr>
              <a:t>comprehensive </a:t>
            </a:r>
            <a:r>
              <a:rPr sz="2500" dirty="0">
                <a:latin typeface="Carlito"/>
                <a:cs typeface="Carlito"/>
              </a:rPr>
              <a:t>service </a:t>
            </a:r>
            <a:r>
              <a:rPr sz="2500" spc="-5" dirty="0">
                <a:latin typeface="Carlito"/>
                <a:cs typeface="Carlito"/>
              </a:rPr>
              <a:t>health checking </a:t>
            </a:r>
            <a:r>
              <a:rPr sz="2500" spc="-10" dirty="0">
                <a:latin typeface="Carlito"/>
                <a:cs typeface="Carlito"/>
              </a:rPr>
              <a:t>using  </a:t>
            </a:r>
            <a:r>
              <a:rPr sz="2500" spc="-5" dirty="0">
                <a:latin typeface="Carlito"/>
                <a:cs typeface="Carlito"/>
              </a:rPr>
              <a:t>both in-built </a:t>
            </a:r>
            <a:r>
              <a:rPr sz="2500" spc="-10" dirty="0">
                <a:latin typeface="Carlito"/>
                <a:cs typeface="Carlito"/>
              </a:rPr>
              <a:t>solutions </a:t>
            </a:r>
            <a:r>
              <a:rPr sz="2500" spc="-5" dirty="0">
                <a:latin typeface="Carlito"/>
                <a:cs typeface="Carlito"/>
              </a:rPr>
              <a:t>as </a:t>
            </a:r>
            <a:r>
              <a:rPr sz="2500" spc="-10" dirty="0">
                <a:latin typeface="Carlito"/>
                <a:cs typeface="Carlito"/>
              </a:rPr>
              <a:t>well </a:t>
            </a:r>
            <a:r>
              <a:rPr sz="2500" dirty="0">
                <a:latin typeface="Carlito"/>
                <a:cs typeface="Carlito"/>
              </a:rPr>
              <a:t>as </a:t>
            </a:r>
            <a:r>
              <a:rPr sz="2500" spc="-10" dirty="0">
                <a:latin typeface="Carlito"/>
                <a:cs typeface="Carlito"/>
              </a:rPr>
              <a:t>user provided </a:t>
            </a:r>
            <a:r>
              <a:rPr sz="2500" spc="-15" dirty="0">
                <a:latin typeface="Carlito"/>
                <a:cs typeface="Carlito"/>
              </a:rPr>
              <a:t>custom  </a:t>
            </a:r>
            <a:r>
              <a:rPr sz="2500" spc="-10" dirty="0">
                <a:latin typeface="Carlito"/>
                <a:cs typeface="Carlito"/>
              </a:rPr>
              <a:t>solutions.</a:t>
            </a:r>
            <a:endParaRPr sz="25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10" dirty="0">
                <a:latin typeface="Carlito"/>
                <a:cs typeface="Carlito"/>
              </a:rPr>
              <a:t>Provides REST based </a:t>
            </a:r>
            <a:r>
              <a:rPr sz="2500" dirty="0">
                <a:latin typeface="Carlito"/>
                <a:cs typeface="Carlito"/>
              </a:rPr>
              <a:t>HTTP </a:t>
            </a:r>
            <a:r>
              <a:rPr sz="2500" spc="-5" dirty="0">
                <a:latin typeface="Carlito"/>
                <a:cs typeface="Carlito"/>
              </a:rPr>
              <a:t>api </a:t>
            </a:r>
            <a:r>
              <a:rPr sz="2500" spc="-25" dirty="0">
                <a:latin typeface="Carlito"/>
                <a:cs typeface="Carlito"/>
              </a:rPr>
              <a:t>for </a:t>
            </a:r>
            <a:r>
              <a:rPr sz="2500" spc="-10" dirty="0">
                <a:latin typeface="Carlito"/>
                <a:cs typeface="Carlito"/>
              </a:rPr>
              <a:t>external</a:t>
            </a:r>
            <a:r>
              <a:rPr sz="2500" spc="4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interaction.</a:t>
            </a:r>
            <a:endParaRPr sz="25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dirty="0">
                <a:latin typeface="Carlito"/>
                <a:cs typeface="Carlito"/>
              </a:rPr>
              <a:t>Service </a:t>
            </a:r>
            <a:r>
              <a:rPr sz="2500" spc="-10" dirty="0">
                <a:latin typeface="Carlito"/>
                <a:cs typeface="Carlito"/>
              </a:rPr>
              <a:t>database </a:t>
            </a:r>
            <a:r>
              <a:rPr sz="2500" spc="-15" dirty="0">
                <a:latin typeface="Carlito"/>
                <a:cs typeface="Carlito"/>
              </a:rPr>
              <a:t>can </a:t>
            </a:r>
            <a:r>
              <a:rPr sz="2500" spc="-5" dirty="0">
                <a:latin typeface="Carlito"/>
                <a:cs typeface="Carlito"/>
              </a:rPr>
              <a:t>be queried </a:t>
            </a:r>
            <a:r>
              <a:rPr sz="2500" spc="-10" dirty="0">
                <a:latin typeface="Carlito"/>
                <a:cs typeface="Carlito"/>
              </a:rPr>
              <a:t>using</a:t>
            </a:r>
            <a:r>
              <a:rPr sz="2500" spc="6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DNS.</a:t>
            </a:r>
            <a:endParaRPr sz="25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5" dirty="0">
                <a:latin typeface="Carlito"/>
                <a:cs typeface="Carlito"/>
              </a:rPr>
              <a:t>Does dynamic </a:t>
            </a:r>
            <a:r>
              <a:rPr sz="2500" dirty="0">
                <a:latin typeface="Carlito"/>
                <a:cs typeface="Carlito"/>
              </a:rPr>
              <a:t>load</a:t>
            </a:r>
            <a:r>
              <a:rPr sz="2500" spc="1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balancing.</a:t>
            </a:r>
            <a:endParaRPr sz="2500">
              <a:latin typeface="Carlito"/>
              <a:cs typeface="Carlito"/>
            </a:endParaRPr>
          </a:p>
          <a:p>
            <a:pPr marL="355600" marR="5080" indent="-343535">
              <a:lnSpc>
                <a:spcPts val="2400"/>
              </a:lnSpc>
              <a:spcBef>
                <a:spcPts val="5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5" dirty="0">
                <a:latin typeface="Carlito"/>
                <a:cs typeface="Carlito"/>
              </a:rPr>
              <a:t>Supports </a:t>
            </a:r>
            <a:r>
              <a:rPr sz="2500" spc="-10" dirty="0">
                <a:latin typeface="Carlito"/>
                <a:cs typeface="Carlito"/>
              </a:rPr>
              <a:t>single </a:t>
            </a:r>
            <a:r>
              <a:rPr sz="2500" spc="-20" dirty="0">
                <a:latin typeface="Carlito"/>
                <a:cs typeface="Carlito"/>
              </a:rPr>
              <a:t>data </a:t>
            </a:r>
            <a:r>
              <a:rPr sz="2500" spc="-10" dirty="0">
                <a:latin typeface="Carlito"/>
                <a:cs typeface="Carlito"/>
              </a:rPr>
              <a:t>center </a:t>
            </a:r>
            <a:r>
              <a:rPr sz="2500" spc="-5" dirty="0">
                <a:latin typeface="Carlito"/>
                <a:cs typeface="Carlito"/>
              </a:rPr>
              <a:t>and </a:t>
            </a:r>
            <a:r>
              <a:rPr sz="2500" spc="-15" dirty="0">
                <a:latin typeface="Carlito"/>
                <a:cs typeface="Carlito"/>
              </a:rPr>
              <a:t>can </a:t>
            </a:r>
            <a:r>
              <a:rPr sz="2500" spc="-5" dirty="0">
                <a:latin typeface="Carlito"/>
                <a:cs typeface="Carlito"/>
              </a:rPr>
              <a:t>be </a:t>
            </a:r>
            <a:r>
              <a:rPr sz="2500" spc="-10" dirty="0">
                <a:latin typeface="Carlito"/>
                <a:cs typeface="Carlito"/>
              </a:rPr>
              <a:t>scaled </a:t>
            </a:r>
            <a:r>
              <a:rPr sz="2500" spc="-15" dirty="0">
                <a:latin typeface="Carlito"/>
                <a:cs typeface="Carlito"/>
              </a:rPr>
              <a:t>to </a:t>
            </a:r>
            <a:r>
              <a:rPr sz="2500" spc="-10" dirty="0">
                <a:latin typeface="Carlito"/>
                <a:cs typeface="Carlito"/>
              </a:rPr>
              <a:t>support  </a:t>
            </a:r>
            <a:r>
              <a:rPr sz="2500" spc="-5" dirty="0">
                <a:latin typeface="Carlito"/>
                <a:cs typeface="Carlito"/>
              </a:rPr>
              <a:t>multiple </a:t>
            </a:r>
            <a:r>
              <a:rPr sz="2500" spc="-20" dirty="0">
                <a:latin typeface="Carlito"/>
                <a:cs typeface="Carlito"/>
              </a:rPr>
              <a:t>data</a:t>
            </a:r>
            <a:r>
              <a:rPr sz="2500" spc="20" dirty="0">
                <a:latin typeface="Carlito"/>
                <a:cs typeface="Carlito"/>
              </a:rPr>
              <a:t> </a:t>
            </a:r>
            <a:r>
              <a:rPr sz="2500" spc="-15" dirty="0">
                <a:latin typeface="Carlito"/>
                <a:cs typeface="Carlito"/>
              </a:rPr>
              <a:t>centers.</a:t>
            </a:r>
            <a:endParaRPr sz="25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20" dirty="0">
                <a:latin typeface="Carlito"/>
                <a:cs typeface="Carlito"/>
              </a:rPr>
              <a:t>Integrates </a:t>
            </a:r>
            <a:r>
              <a:rPr sz="2500" spc="-10" dirty="0">
                <a:latin typeface="Carlito"/>
                <a:cs typeface="Carlito"/>
              </a:rPr>
              <a:t>well </a:t>
            </a:r>
            <a:r>
              <a:rPr sz="2500" spc="-5" dirty="0">
                <a:latin typeface="Carlito"/>
                <a:cs typeface="Carlito"/>
              </a:rPr>
              <a:t>with</a:t>
            </a:r>
            <a:r>
              <a:rPr sz="2500" spc="30" dirty="0">
                <a:latin typeface="Carlito"/>
                <a:cs typeface="Carlito"/>
              </a:rPr>
              <a:t> </a:t>
            </a:r>
            <a:r>
              <a:rPr sz="2500" spc="-55" dirty="0">
                <a:latin typeface="Carlito"/>
                <a:cs typeface="Carlito"/>
              </a:rPr>
              <a:t>Docker.</a:t>
            </a:r>
            <a:endParaRPr sz="25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10" dirty="0">
                <a:latin typeface="Carlito"/>
                <a:cs typeface="Carlito"/>
              </a:rPr>
              <a:t>Consul </a:t>
            </a:r>
            <a:r>
              <a:rPr sz="2500" spc="-15" dirty="0">
                <a:latin typeface="Carlito"/>
                <a:cs typeface="Carlito"/>
              </a:rPr>
              <a:t>integrates </a:t>
            </a:r>
            <a:r>
              <a:rPr sz="2500" spc="-10" dirty="0">
                <a:latin typeface="Carlito"/>
                <a:cs typeface="Carlito"/>
              </a:rPr>
              <a:t>well </a:t>
            </a:r>
            <a:r>
              <a:rPr sz="2500" spc="-5" dirty="0">
                <a:latin typeface="Carlito"/>
                <a:cs typeface="Carlito"/>
              </a:rPr>
              <a:t>with other </a:t>
            </a:r>
            <a:r>
              <a:rPr sz="2500" spc="-10" dirty="0">
                <a:latin typeface="Carlito"/>
                <a:cs typeface="Carlito"/>
              </a:rPr>
              <a:t>Hashicorp</a:t>
            </a:r>
            <a:r>
              <a:rPr sz="2500" spc="6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tools.</a:t>
            </a:r>
            <a:endParaRPr sz="2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6387"/>
            <a:ext cx="6395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Consul </a:t>
            </a:r>
            <a:r>
              <a:rPr spc="-5" dirty="0"/>
              <a:t>health </a:t>
            </a:r>
            <a:r>
              <a:rPr dirty="0"/>
              <a:t>check</a:t>
            </a:r>
            <a:r>
              <a:rPr spc="-15" dirty="0"/>
              <a:t> </a:t>
            </a:r>
            <a:r>
              <a:rPr spc="-5" dirty="0"/>
              <a:t>options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552193"/>
            <a:ext cx="7914005" cy="39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rlito"/>
                <a:cs typeface="Carlito"/>
              </a:rPr>
              <a:t>Following </a:t>
            </a:r>
            <a:r>
              <a:rPr sz="2200" spc="-10" dirty="0">
                <a:latin typeface="Carlito"/>
                <a:cs typeface="Carlito"/>
              </a:rPr>
              <a:t>are </a:t>
            </a:r>
            <a:r>
              <a:rPr sz="2200" spc="-5" dirty="0">
                <a:latin typeface="Carlito"/>
                <a:cs typeface="Carlito"/>
              </a:rPr>
              <a:t>the options </a:t>
            </a:r>
            <a:r>
              <a:rPr sz="2200" spc="-10" dirty="0">
                <a:latin typeface="Carlito"/>
                <a:cs typeface="Carlito"/>
              </a:rPr>
              <a:t>that </a:t>
            </a:r>
            <a:r>
              <a:rPr sz="2200" spc="-5" dirty="0">
                <a:latin typeface="Carlito"/>
                <a:cs typeface="Carlito"/>
              </a:rPr>
              <a:t>Consul </a:t>
            </a:r>
            <a:r>
              <a:rPr sz="2200" spc="-15" dirty="0">
                <a:latin typeface="Carlito"/>
                <a:cs typeface="Carlito"/>
              </a:rPr>
              <a:t>provides for</a:t>
            </a:r>
            <a:r>
              <a:rPr sz="2200" spc="6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health-check:</a:t>
            </a:r>
            <a:endParaRPr sz="2200">
              <a:latin typeface="Carlito"/>
              <a:cs typeface="Carlito"/>
            </a:endParaRPr>
          </a:p>
          <a:p>
            <a:pPr marL="355600" marR="600710" indent="-343535">
              <a:lnSpc>
                <a:spcPts val="2110"/>
              </a:lnSpc>
              <a:spcBef>
                <a:spcPts val="50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10" dirty="0">
                <a:latin typeface="Carlito"/>
                <a:cs typeface="Carlito"/>
              </a:rPr>
              <a:t>Script </a:t>
            </a:r>
            <a:r>
              <a:rPr sz="2200" spc="-5" dirty="0">
                <a:latin typeface="Carlito"/>
                <a:cs typeface="Carlito"/>
              </a:rPr>
              <a:t>based check - User </a:t>
            </a:r>
            <a:r>
              <a:rPr sz="2200" spc="-15" dirty="0">
                <a:latin typeface="Carlito"/>
                <a:cs typeface="Carlito"/>
              </a:rPr>
              <a:t>provided </a:t>
            </a:r>
            <a:r>
              <a:rPr sz="2200" spc="-10" dirty="0">
                <a:latin typeface="Carlito"/>
                <a:cs typeface="Carlito"/>
              </a:rPr>
              <a:t>script </a:t>
            </a:r>
            <a:r>
              <a:rPr sz="2200" spc="-5" dirty="0">
                <a:latin typeface="Carlito"/>
                <a:cs typeface="Carlito"/>
              </a:rPr>
              <a:t>is run </a:t>
            </a:r>
            <a:r>
              <a:rPr sz="2200" spc="-10" dirty="0">
                <a:latin typeface="Carlito"/>
                <a:cs typeface="Carlito"/>
              </a:rPr>
              <a:t>periodically </a:t>
            </a:r>
            <a:r>
              <a:rPr sz="2200" spc="-20" dirty="0">
                <a:latin typeface="Carlito"/>
                <a:cs typeface="Carlito"/>
              </a:rPr>
              <a:t>to  </a:t>
            </a:r>
            <a:r>
              <a:rPr sz="2200" spc="-5" dirty="0">
                <a:latin typeface="Carlito"/>
                <a:cs typeface="Carlito"/>
              </a:rPr>
              <a:t>verify </a:t>
            </a:r>
            <a:r>
              <a:rPr sz="2200" spc="-10" dirty="0">
                <a:latin typeface="Carlito"/>
                <a:cs typeface="Carlito"/>
              </a:rPr>
              <a:t>health </a:t>
            </a:r>
            <a:r>
              <a:rPr sz="2200" spc="-5" dirty="0">
                <a:latin typeface="Carlito"/>
                <a:cs typeface="Carlito"/>
              </a:rPr>
              <a:t>of the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service.</a:t>
            </a:r>
            <a:endParaRPr sz="2200">
              <a:latin typeface="Carlito"/>
              <a:cs typeface="Carlito"/>
            </a:endParaRPr>
          </a:p>
          <a:p>
            <a:pPr marL="355600" indent="-343535">
              <a:lnSpc>
                <a:spcPts val="2375"/>
              </a:lnSpc>
              <a:spcBef>
                <a:spcPts val="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dirty="0">
                <a:latin typeface="Carlito"/>
                <a:cs typeface="Carlito"/>
              </a:rPr>
              <a:t>HTTP </a:t>
            </a:r>
            <a:r>
              <a:rPr sz="2200" spc="-5" dirty="0">
                <a:latin typeface="Carlito"/>
                <a:cs typeface="Carlito"/>
              </a:rPr>
              <a:t>based </a:t>
            </a:r>
            <a:r>
              <a:rPr sz="2200" spc="-10" dirty="0">
                <a:latin typeface="Carlito"/>
                <a:cs typeface="Carlito"/>
              </a:rPr>
              <a:t>check </a:t>
            </a:r>
            <a:r>
              <a:rPr sz="2200" spc="-5" dirty="0">
                <a:latin typeface="Carlito"/>
                <a:cs typeface="Carlito"/>
              </a:rPr>
              <a:t>– </a:t>
            </a:r>
            <a:r>
              <a:rPr sz="2200" spc="-10" dirty="0">
                <a:latin typeface="Carlito"/>
                <a:cs typeface="Carlito"/>
              </a:rPr>
              <a:t>Periodic </a:t>
            </a:r>
            <a:r>
              <a:rPr sz="2200" spc="-5" dirty="0">
                <a:latin typeface="Carlito"/>
                <a:cs typeface="Carlito"/>
              </a:rPr>
              <a:t>HTTP based </a:t>
            </a:r>
            <a:r>
              <a:rPr sz="2200" spc="-10" dirty="0">
                <a:latin typeface="Carlito"/>
                <a:cs typeface="Carlito"/>
              </a:rPr>
              <a:t>check </a:t>
            </a:r>
            <a:r>
              <a:rPr sz="2200" spc="-5" dirty="0">
                <a:latin typeface="Carlito"/>
                <a:cs typeface="Carlito"/>
              </a:rPr>
              <a:t>is done </a:t>
            </a:r>
            <a:r>
              <a:rPr sz="2200" spc="-15" dirty="0">
                <a:latin typeface="Carlito"/>
                <a:cs typeface="Carlito"/>
              </a:rPr>
              <a:t>to</a:t>
            </a:r>
            <a:r>
              <a:rPr sz="2200" spc="12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the</a:t>
            </a:r>
            <a:endParaRPr sz="2200">
              <a:latin typeface="Carlito"/>
              <a:cs typeface="Carlito"/>
            </a:endParaRPr>
          </a:p>
          <a:p>
            <a:pPr marL="355600">
              <a:lnSpc>
                <a:spcPts val="2375"/>
              </a:lnSpc>
            </a:pPr>
            <a:r>
              <a:rPr sz="2200" dirty="0">
                <a:latin typeface="Carlito"/>
                <a:cs typeface="Carlito"/>
              </a:rPr>
              <a:t>service </a:t>
            </a:r>
            <a:r>
              <a:rPr sz="2200" spc="-5" dirty="0">
                <a:latin typeface="Carlito"/>
                <a:cs typeface="Carlito"/>
              </a:rPr>
              <a:t>IP and </a:t>
            </a:r>
            <a:r>
              <a:rPr sz="2200" spc="-10" dirty="0">
                <a:latin typeface="Carlito"/>
                <a:cs typeface="Carlito"/>
              </a:rPr>
              <a:t>endpoint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address.</a:t>
            </a:r>
            <a:endParaRPr sz="2200">
              <a:latin typeface="Carlito"/>
              <a:cs typeface="Carlito"/>
            </a:endParaRPr>
          </a:p>
          <a:p>
            <a:pPr marL="355600" marR="74930" indent="-343535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25" dirty="0">
                <a:latin typeface="Carlito"/>
                <a:cs typeface="Carlito"/>
              </a:rPr>
              <a:t>TCP </a:t>
            </a:r>
            <a:r>
              <a:rPr sz="2200" spc="-5" dirty="0">
                <a:latin typeface="Carlito"/>
                <a:cs typeface="Carlito"/>
              </a:rPr>
              <a:t>based check – </a:t>
            </a:r>
            <a:r>
              <a:rPr sz="2200" spc="-10" dirty="0">
                <a:latin typeface="Carlito"/>
                <a:cs typeface="Carlito"/>
              </a:rPr>
              <a:t>Periodic </a:t>
            </a:r>
            <a:r>
              <a:rPr sz="2200" spc="-25" dirty="0">
                <a:latin typeface="Carlito"/>
                <a:cs typeface="Carlito"/>
              </a:rPr>
              <a:t>TCP </a:t>
            </a:r>
            <a:r>
              <a:rPr sz="2200" spc="-5" dirty="0">
                <a:latin typeface="Carlito"/>
                <a:cs typeface="Carlito"/>
              </a:rPr>
              <a:t>based check is </a:t>
            </a:r>
            <a:r>
              <a:rPr sz="2200" spc="-10" dirty="0">
                <a:latin typeface="Carlito"/>
                <a:cs typeface="Carlito"/>
              </a:rPr>
              <a:t>done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dirty="0">
                <a:latin typeface="Carlito"/>
                <a:cs typeface="Carlito"/>
              </a:rPr>
              <a:t>service  </a:t>
            </a:r>
            <a:r>
              <a:rPr sz="2200" spc="-5" dirty="0">
                <a:latin typeface="Carlito"/>
                <a:cs typeface="Carlito"/>
              </a:rPr>
              <a:t>IP and </a:t>
            </a:r>
            <a:r>
              <a:rPr sz="2200" spc="-10" dirty="0">
                <a:latin typeface="Carlito"/>
                <a:cs typeface="Carlito"/>
              </a:rPr>
              <a:t>specified</a:t>
            </a:r>
            <a:r>
              <a:rPr sz="2200" spc="-5" dirty="0">
                <a:latin typeface="Carlito"/>
                <a:cs typeface="Carlito"/>
              </a:rPr>
              <a:t> port.</a:t>
            </a:r>
            <a:endParaRPr sz="2200">
              <a:latin typeface="Carlito"/>
              <a:cs typeface="Carlito"/>
            </a:endParaRPr>
          </a:p>
          <a:p>
            <a:pPr marL="355600" marR="5080" indent="-343535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dirty="0">
                <a:latin typeface="Carlito"/>
                <a:cs typeface="Carlito"/>
              </a:rPr>
              <a:t>TTL </a:t>
            </a:r>
            <a:r>
              <a:rPr sz="2200" spc="-5" dirty="0">
                <a:latin typeface="Carlito"/>
                <a:cs typeface="Carlito"/>
              </a:rPr>
              <a:t>based check – </a:t>
            </a:r>
            <a:r>
              <a:rPr sz="2200" spc="-10" dirty="0">
                <a:latin typeface="Carlito"/>
                <a:cs typeface="Carlito"/>
              </a:rPr>
              <a:t>Previous schemes are driven </a:t>
            </a:r>
            <a:r>
              <a:rPr sz="2200" spc="-15" dirty="0">
                <a:latin typeface="Carlito"/>
                <a:cs typeface="Carlito"/>
              </a:rPr>
              <a:t>from </a:t>
            </a:r>
            <a:r>
              <a:rPr sz="2200" spc="-5" dirty="0">
                <a:latin typeface="Carlito"/>
                <a:cs typeface="Carlito"/>
              </a:rPr>
              <a:t>Consul server 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the service. In this </a:t>
            </a:r>
            <a:r>
              <a:rPr sz="2200" spc="-10" dirty="0">
                <a:latin typeface="Carlito"/>
                <a:cs typeface="Carlito"/>
              </a:rPr>
              <a:t>case,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dirty="0">
                <a:latin typeface="Carlito"/>
                <a:cs typeface="Carlito"/>
              </a:rPr>
              <a:t>service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5" dirty="0">
                <a:latin typeface="Carlito"/>
                <a:cs typeface="Carlito"/>
              </a:rPr>
              <a:t>expected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5" dirty="0">
                <a:latin typeface="Carlito"/>
                <a:cs typeface="Carlito"/>
              </a:rPr>
              <a:t>refresh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dirty="0">
                <a:latin typeface="Carlito"/>
                <a:cs typeface="Carlito"/>
              </a:rPr>
              <a:t>TTL  </a:t>
            </a:r>
            <a:r>
              <a:rPr sz="2200" spc="-20" dirty="0">
                <a:latin typeface="Carlito"/>
                <a:cs typeface="Carlito"/>
              </a:rPr>
              <a:t>counter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5" dirty="0">
                <a:latin typeface="Carlito"/>
                <a:cs typeface="Carlito"/>
              </a:rPr>
              <a:t>Consul server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periodically.</a:t>
            </a:r>
            <a:endParaRPr sz="2200">
              <a:latin typeface="Carlito"/>
              <a:cs typeface="Carlito"/>
            </a:endParaRPr>
          </a:p>
          <a:p>
            <a:pPr marL="355600" marR="856615" indent="-343535">
              <a:lnSpc>
                <a:spcPct val="80000"/>
              </a:lnSpc>
              <a:spcBef>
                <a:spcPts val="5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15" dirty="0">
                <a:latin typeface="Carlito"/>
                <a:cs typeface="Carlito"/>
              </a:rPr>
              <a:t>Docker </a:t>
            </a:r>
            <a:r>
              <a:rPr sz="2200" spc="-10" dirty="0">
                <a:latin typeface="Carlito"/>
                <a:cs typeface="Carlito"/>
              </a:rPr>
              <a:t>Container based </a:t>
            </a:r>
            <a:r>
              <a:rPr sz="2200" spc="-5" dirty="0">
                <a:latin typeface="Carlito"/>
                <a:cs typeface="Carlito"/>
              </a:rPr>
              <a:t>check – </a:t>
            </a:r>
            <a:r>
              <a:rPr sz="2200" spc="-10" dirty="0">
                <a:latin typeface="Carlito"/>
                <a:cs typeface="Carlito"/>
              </a:rPr>
              <a:t>Health </a:t>
            </a:r>
            <a:r>
              <a:rPr sz="2200" spc="-5" dirty="0">
                <a:latin typeface="Carlito"/>
                <a:cs typeface="Carlito"/>
              </a:rPr>
              <a:t>check </a:t>
            </a:r>
            <a:r>
              <a:rPr sz="2200" spc="-10" dirty="0">
                <a:latin typeface="Carlito"/>
                <a:cs typeface="Carlito"/>
              </a:rPr>
              <a:t>application </a:t>
            </a:r>
            <a:r>
              <a:rPr sz="2200" spc="-5" dirty="0">
                <a:latin typeface="Carlito"/>
                <a:cs typeface="Carlito"/>
              </a:rPr>
              <a:t>is  </a:t>
            </a:r>
            <a:r>
              <a:rPr sz="2200" spc="-10" dirty="0">
                <a:latin typeface="Carlito"/>
                <a:cs typeface="Carlito"/>
              </a:rPr>
              <a:t>available </a:t>
            </a:r>
            <a:r>
              <a:rPr sz="2200" spc="-5" dirty="0">
                <a:latin typeface="Carlito"/>
                <a:cs typeface="Carlito"/>
              </a:rPr>
              <a:t>as a </a:t>
            </a:r>
            <a:r>
              <a:rPr sz="2200" spc="-10" dirty="0">
                <a:latin typeface="Carlito"/>
                <a:cs typeface="Carlito"/>
              </a:rPr>
              <a:t>Container </a:t>
            </a:r>
            <a:r>
              <a:rPr sz="2200" spc="-5" dirty="0">
                <a:latin typeface="Carlito"/>
                <a:cs typeface="Carlito"/>
              </a:rPr>
              <a:t>and Consul </a:t>
            </a:r>
            <a:r>
              <a:rPr sz="2200" spc="-25" dirty="0">
                <a:latin typeface="Carlito"/>
                <a:cs typeface="Carlito"/>
              </a:rPr>
              <a:t>invokes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Container  periodically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do the</a:t>
            </a:r>
            <a:r>
              <a:rPr sz="2200" spc="4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health-check.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6387"/>
            <a:ext cx="71367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Sample </a:t>
            </a:r>
            <a:r>
              <a:rPr spc="-5" dirty="0"/>
              <a:t>application </a:t>
            </a:r>
            <a:r>
              <a:rPr dirty="0"/>
              <a:t>with</a:t>
            </a:r>
            <a:r>
              <a:rPr spc="-25" dirty="0"/>
              <a:t> </a:t>
            </a:r>
            <a:r>
              <a:rPr dirty="0"/>
              <a:t>Consul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5301" y="2426970"/>
            <a:ext cx="1371600" cy="685800"/>
          </a:xfrm>
          <a:prstGeom prst="rect">
            <a:avLst/>
          </a:prstGeom>
          <a:ln w="25907">
            <a:solidFill>
              <a:srgbClr val="385D89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R="43815" algn="ctr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Ubuntu</a:t>
            </a:r>
            <a:r>
              <a:rPr sz="1200" spc="-5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Container</a:t>
            </a:r>
            <a:endParaRPr sz="1200">
              <a:latin typeface="Carlito"/>
              <a:cs typeface="Carlito"/>
            </a:endParaRPr>
          </a:p>
          <a:p>
            <a:pPr marR="42545" algn="ctr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(http</a:t>
            </a:r>
            <a:r>
              <a:rPr sz="1200" spc="-4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client)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6885" y="1492758"/>
            <a:ext cx="1371600" cy="685800"/>
          </a:xfrm>
          <a:prstGeom prst="rect">
            <a:avLst/>
          </a:prstGeom>
          <a:ln w="25907">
            <a:solidFill>
              <a:srgbClr val="385D89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125095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Nginx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Container1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9934" y="3338321"/>
            <a:ext cx="1371600" cy="685800"/>
          </a:xfrm>
          <a:prstGeom prst="rect">
            <a:avLst/>
          </a:prstGeom>
          <a:ln w="25907">
            <a:solidFill>
              <a:srgbClr val="385D89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17462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Carlito"/>
                <a:cs typeface="Carlito"/>
              </a:rPr>
              <a:t>Nginx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Container2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16502" y="2190750"/>
            <a:ext cx="1295400" cy="1143000"/>
          </a:xfrm>
          <a:custGeom>
            <a:avLst/>
            <a:gdLst/>
            <a:ahLst/>
            <a:cxnLst/>
            <a:rect l="l" t="t" r="r" b="b"/>
            <a:pathLst>
              <a:path w="1295400" h="1143000">
                <a:moveTo>
                  <a:pt x="0" y="571500"/>
                </a:moveTo>
                <a:lnTo>
                  <a:pt x="285750" y="0"/>
                </a:lnTo>
                <a:lnTo>
                  <a:pt x="1009650" y="0"/>
                </a:lnTo>
                <a:lnTo>
                  <a:pt x="1295400" y="571500"/>
                </a:lnTo>
                <a:lnTo>
                  <a:pt x="1009650" y="1143000"/>
                </a:lnTo>
                <a:lnTo>
                  <a:pt x="285750" y="1143000"/>
                </a:lnTo>
                <a:lnTo>
                  <a:pt x="0" y="571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26433" y="2367153"/>
            <a:ext cx="9201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812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Consul  Load</a:t>
            </a:r>
            <a:r>
              <a:rPr sz="1200" spc="-45" dirty="0">
                <a:latin typeface="Carlito"/>
                <a:cs typeface="Carlito"/>
              </a:rPr>
              <a:t> </a:t>
            </a:r>
            <a:r>
              <a:rPr sz="1200" spc="-15" dirty="0">
                <a:latin typeface="Carlito"/>
                <a:cs typeface="Carlito"/>
              </a:rPr>
              <a:t>balancer,</a:t>
            </a:r>
            <a:endParaRPr sz="12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DNS,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Service</a:t>
            </a:r>
            <a:endParaRPr sz="12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registry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06013" y="1834895"/>
            <a:ext cx="2922905" cy="1845310"/>
          </a:xfrm>
          <a:custGeom>
            <a:avLst/>
            <a:gdLst/>
            <a:ahLst/>
            <a:cxnLst/>
            <a:rect l="l" t="t" r="r" b="b"/>
            <a:pathLst>
              <a:path w="2922904" h="1845310">
                <a:moveTo>
                  <a:pt x="609727" y="926592"/>
                </a:moveTo>
                <a:lnTo>
                  <a:pt x="598741" y="920369"/>
                </a:lnTo>
                <a:lnTo>
                  <a:pt x="523494" y="877697"/>
                </a:lnTo>
                <a:lnTo>
                  <a:pt x="520446" y="875919"/>
                </a:lnTo>
                <a:lnTo>
                  <a:pt x="516636" y="877062"/>
                </a:lnTo>
                <a:lnTo>
                  <a:pt x="514858" y="880110"/>
                </a:lnTo>
                <a:lnTo>
                  <a:pt x="513207" y="883158"/>
                </a:lnTo>
                <a:lnTo>
                  <a:pt x="514223" y="886968"/>
                </a:lnTo>
                <a:lnTo>
                  <a:pt x="517271" y="888746"/>
                </a:lnTo>
                <a:lnTo>
                  <a:pt x="573468" y="920661"/>
                </a:lnTo>
                <a:lnTo>
                  <a:pt x="0" y="927735"/>
                </a:lnTo>
                <a:lnTo>
                  <a:pt x="254" y="940435"/>
                </a:lnTo>
                <a:lnTo>
                  <a:pt x="573735" y="933361"/>
                </a:lnTo>
                <a:lnTo>
                  <a:pt x="518287" y="966724"/>
                </a:lnTo>
                <a:lnTo>
                  <a:pt x="515239" y="968502"/>
                </a:lnTo>
                <a:lnTo>
                  <a:pt x="514223" y="972439"/>
                </a:lnTo>
                <a:lnTo>
                  <a:pt x="516001" y="975360"/>
                </a:lnTo>
                <a:lnTo>
                  <a:pt x="517906" y="978408"/>
                </a:lnTo>
                <a:lnTo>
                  <a:pt x="521716" y="979424"/>
                </a:lnTo>
                <a:lnTo>
                  <a:pt x="524764" y="977519"/>
                </a:lnTo>
                <a:lnTo>
                  <a:pt x="609727" y="926592"/>
                </a:lnTo>
                <a:close/>
              </a:path>
              <a:path w="2922904" h="1845310">
                <a:moveTo>
                  <a:pt x="2922905" y="1845056"/>
                </a:moveTo>
                <a:lnTo>
                  <a:pt x="2921724" y="1841373"/>
                </a:lnTo>
                <a:lnTo>
                  <a:pt x="2892806" y="1750695"/>
                </a:lnTo>
                <a:lnTo>
                  <a:pt x="2891790" y="1747266"/>
                </a:lnTo>
                <a:lnTo>
                  <a:pt x="2888234" y="1745500"/>
                </a:lnTo>
                <a:lnTo>
                  <a:pt x="2884805" y="1746504"/>
                </a:lnTo>
                <a:lnTo>
                  <a:pt x="2881503" y="1747520"/>
                </a:lnTo>
                <a:lnTo>
                  <a:pt x="2879725" y="1751203"/>
                </a:lnTo>
                <a:lnTo>
                  <a:pt x="2880741" y="1754505"/>
                </a:lnTo>
                <a:lnTo>
                  <a:pt x="2900426" y="1816277"/>
                </a:lnTo>
                <a:lnTo>
                  <a:pt x="1914626" y="926693"/>
                </a:lnTo>
                <a:lnTo>
                  <a:pt x="2897568" y="29146"/>
                </a:lnTo>
                <a:lnTo>
                  <a:pt x="2878328" y="90805"/>
                </a:lnTo>
                <a:lnTo>
                  <a:pt x="2877312" y="94107"/>
                </a:lnTo>
                <a:lnTo>
                  <a:pt x="2879217" y="97663"/>
                </a:lnTo>
                <a:lnTo>
                  <a:pt x="2882519" y="98806"/>
                </a:lnTo>
                <a:lnTo>
                  <a:pt x="2885821" y="99822"/>
                </a:lnTo>
                <a:lnTo>
                  <a:pt x="2889377" y="97917"/>
                </a:lnTo>
                <a:lnTo>
                  <a:pt x="2890520" y="94615"/>
                </a:lnTo>
                <a:lnTo>
                  <a:pt x="2918790" y="3810"/>
                </a:lnTo>
                <a:lnTo>
                  <a:pt x="2919984" y="0"/>
                </a:lnTo>
                <a:lnTo>
                  <a:pt x="2819654" y="21590"/>
                </a:lnTo>
                <a:lnTo>
                  <a:pt x="2817495" y="24892"/>
                </a:lnTo>
                <a:lnTo>
                  <a:pt x="2819019" y="31750"/>
                </a:lnTo>
                <a:lnTo>
                  <a:pt x="2822321" y="34036"/>
                </a:lnTo>
                <a:lnTo>
                  <a:pt x="2889021" y="19672"/>
                </a:lnTo>
                <a:lnTo>
                  <a:pt x="1900809" y="922020"/>
                </a:lnTo>
                <a:lnTo>
                  <a:pt x="1905025" y="926630"/>
                </a:lnTo>
                <a:lnTo>
                  <a:pt x="1900809" y="931291"/>
                </a:lnTo>
                <a:lnTo>
                  <a:pt x="2891828" y="1825612"/>
                </a:lnTo>
                <a:lnTo>
                  <a:pt x="2828544" y="1812290"/>
                </a:lnTo>
                <a:lnTo>
                  <a:pt x="2825115" y="1811655"/>
                </a:lnTo>
                <a:lnTo>
                  <a:pt x="2821686" y="1813814"/>
                </a:lnTo>
                <a:lnTo>
                  <a:pt x="2821051" y="1817243"/>
                </a:lnTo>
                <a:lnTo>
                  <a:pt x="2820289" y="1820672"/>
                </a:lnTo>
                <a:lnTo>
                  <a:pt x="2822448" y="1824101"/>
                </a:lnTo>
                <a:lnTo>
                  <a:pt x="2825877" y="1824736"/>
                </a:lnTo>
                <a:lnTo>
                  <a:pt x="2922905" y="184505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22044" y="4362069"/>
            <a:ext cx="728345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1844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30" dirty="0">
                <a:latin typeface="Carlito"/>
                <a:cs typeface="Carlito"/>
              </a:rPr>
              <a:t>Two </a:t>
            </a:r>
            <a:r>
              <a:rPr sz="1800" spc="-5" dirty="0">
                <a:latin typeface="Carlito"/>
                <a:cs typeface="Carlito"/>
              </a:rPr>
              <a:t>nginx </a:t>
            </a:r>
            <a:r>
              <a:rPr sz="1800" spc="-15" dirty="0">
                <a:latin typeface="Carlito"/>
                <a:cs typeface="Carlito"/>
              </a:rPr>
              <a:t>containers </a:t>
            </a:r>
            <a:r>
              <a:rPr sz="1800" spc="-5" dirty="0">
                <a:latin typeface="Carlito"/>
                <a:cs typeface="Carlito"/>
              </a:rPr>
              <a:t>will serve </a:t>
            </a:r>
            <a:r>
              <a:rPr sz="1800" dirty="0">
                <a:latin typeface="Carlito"/>
                <a:cs typeface="Carlito"/>
              </a:rPr>
              <a:t>as the </a:t>
            </a:r>
            <a:r>
              <a:rPr sz="1800" spc="-5" dirty="0">
                <a:latin typeface="Carlito"/>
                <a:cs typeface="Carlito"/>
              </a:rPr>
              <a:t>web </a:t>
            </a:r>
            <a:r>
              <a:rPr sz="1800" spc="-10" dirty="0">
                <a:latin typeface="Carlito"/>
                <a:cs typeface="Carlito"/>
              </a:rPr>
              <a:t>servers. </a:t>
            </a:r>
            <a:r>
              <a:rPr sz="1800" spc="-5" dirty="0">
                <a:latin typeface="Carlito"/>
                <a:cs typeface="Carlito"/>
              </a:rPr>
              <a:t>ubuntu </a:t>
            </a:r>
            <a:r>
              <a:rPr sz="1800" spc="-10" dirty="0">
                <a:latin typeface="Carlito"/>
                <a:cs typeface="Carlito"/>
              </a:rPr>
              <a:t>container </a:t>
            </a:r>
            <a:r>
              <a:rPr sz="1800" spc="-5" dirty="0">
                <a:latin typeface="Carlito"/>
                <a:cs typeface="Carlito"/>
              </a:rPr>
              <a:t>will  serve </a:t>
            </a:r>
            <a:r>
              <a:rPr sz="1800" dirty="0">
                <a:latin typeface="Carlito"/>
                <a:cs typeface="Carlito"/>
              </a:rPr>
              <a:t>as </a:t>
            </a:r>
            <a:r>
              <a:rPr sz="1800" spc="-10" dirty="0">
                <a:latin typeface="Carlito"/>
                <a:cs typeface="Carlito"/>
              </a:rPr>
              <a:t>http </a:t>
            </a:r>
            <a:r>
              <a:rPr sz="1800" spc="-5" dirty="0">
                <a:latin typeface="Carlito"/>
                <a:cs typeface="Carlito"/>
              </a:rPr>
              <a:t>client.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Consul will load balance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request </a:t>
            </a:r>
            <a:r>
              <a:rPr sz="1800" spc="-5" dirty="0">
                <a:latin typeface="Carlito"/>
                <a:cs typeface="Carlito"/>
              </a:rPr>
              <a:t>between </a:t>
            </a:r>
            <a:r>
              <a:rPr sz="1800" spc="-10" dirty="0">
                <a:latin typeface="Carlito"/>
                <a:cs typeface="Carlito"/>
              </a:rPr>
              <a:t>two </a:t>
            </a:r>
            <a:r>
              <a:rPr sz="1800" spc="-5" dirty="0">
                <a:latin typeface="Carlito"/>
                <a:cs typeface="Carlito"/>
              </a:rPr>
              <a:t>nginx web</a:t>
            </a:r>
            <a:r>
              <a:rPr sz="1800" spc="14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servers.</a:t>
            </a:r>
            <a:endParaRPr sz="180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Consul will be </a:t>
            </a:r>
            <a:r>
              <a:rPr sz="1800" dirty="0">
                <a:latin typeface="Carlito"/>
                <a:cs typeface="Carlito"/>
              </a:rPr>
              <a:t>used as </a:t>
            </a:r>
            <a:r>
              <a:rPr sz="1800" spc="-5" dirty="0">
                <a:latin typeface="Carlito"/>
                <a:cs typeface="Carlito"/>
              </a:rPr>
              <a:t>service </a:t>
            </a:r>
            <a:r>
              <a:rPr sz="1800" spc="-20" dirty="0">
                <a:latin typeface="Carlito"/>
                <a:cs typeface="Carlito"/>
              </a:rPr>
              <a:t>registry, </a:t>
            </a:r>
            <a:r>
              <a:rPr sz="1800" spc="-5" dirty="0">
                <a:latin typeface="Carlito"/>
                <a:cs typeface="Carlito"/>
              </a:rPr>
              <a:t>load </a:t>
            </a:r>
            <a:r>
              <a:rPr sz="1800" spc="-25" dirty="0">
                <a:latin typeface="Carlito"/>
                <a:cs typeface="Carlito"/>
              </a:rPr>
              <a:t>balancer, </a:t>
            </a:r>
            <a:r>
              <a:rPr sz="1800" spc="-5" dirty="0">
                <a:latin typeface="Carlito"/>
                <a:cs typeface="Carlito"/>
              </a:rPr>
              <a:t>health </a:t>
            </a:r>
            <a:r>
              <a:rPr sz="1800" spc="-15" dirty="0">
                <a:latin typeface="Carlito"/>
                <a:cs typeface="Carlito"/>
              </a:rPr>
              <a:t>checker </a:t>
            </a:r>
            <a:r>
              <a:rPr sz="1800" dirty="0">
                <a:latin typeface="Carlito"/>
                <a:cs typeface="Carlito"/>
              </a:rPr>
              <a:t>as </a:t>
            </a:r>
            <a:r>
              <a:rPr sz="1800" spc="-5" dirty="0">
                <a:latin typeface="Carlito"/>
                <a:cs typeface="Carlito"/>
              </a:rPr>
              <a:t>well  </a:t>
            </a:r>
            <a:r>
              <a:rPr sz="1800" dirty="0">
                <a:latin typeface="Carlito"/>
                <a:cs typeface="Carlito"/>
              </a:rPr>
              <a:t>as </a:t>
            </a:r>
            <a:r>
              <a:rPr sz="1800" spc="-5" dirty="0">
                <a:latin typeface="Carlito"/>
                <a:cs typeface="Carlito"/>
              </a:rPr>
              <a:t>DNS </a:t>
            </a:r>
            <a:r>
              <a:rPr sz="1800" dirty="0">
                <a:latin typeface="Carlito"/>
                <a:cs typeface="Carlito"/>
              </a:rPr>
              <a:t>server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5" dirty="0">
                <a:latin typeface="Carlito"/>
                <a:cs typeface="Carlito"/>
              </a:rPr>
              <a:t>this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application.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6387"/>
            <a:ext cx="48094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Consul </a:t>
            </a:r>
            <a:r>
              <a:rPr spc="-15" dirty="0"/>
              <a:t>web</a:t>
            </a:r>
            <a:r>
              <a:rPr spc="-55" dirty="0"/>
              <a:t> </a:t>
            </a:r>
            <a:r>
              <a:rPr spc="-15" dirty="0"/>
              <a:t>Interface</a:t>
            </a:r>
          </a:p>
        </p:txBody>
      </p:sp>
      <p:sp>
        <p:nvSpPr>
          <p:cNvPr id="3" name="object 3"/>
          <p:cNvSpPr/>
          <p:nvPr/>
        </p:nvSpPr>
        <p:spPr>
          <a:xfrm>
            <a:off x="1219200" y="2362200"/>
            <a:ext cx="7239000" cy="383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444" y="1313434"/>
            <a:ext cx="61493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Following picture shows </a:t>
            </a:r>
            <a:r>
              <a:rPr sz="1800" spc="-5" dirty="0">
                <a:latin typeface="Carlito"/>
                <a:cs typeface="Carlito"/>
              </a:rPr>
              <a:t>Consul </a:t>
            </a:r>
            <a:r>
              <a:rPr sz="1800" dirty="0">
                <a:latin typeface="Carlito"/>
                <a:cs typeface="Carlito"/>
              </a:rPr>
              <a:t>GUI</a:t>
            </a:r>
            <a:r>
              <a:rPr sz="1800" spc="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with: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rlito"/>
                <a:cs typeface="Carlito"/>
              </a:rPr>
              <a:t>2 </a:t>
            </a:r>
            <a:r>
              <a:rPr sz="1800" spc="-10" dirty="0">
                <a:latin typeface="Carlito"/>
                <a:cs typeface="Carlito"/>
              </a:rPr>
              <a:t>instances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spc="-10" dirty="0">
                <a:latin typeface="Carlito"/>
                <a:cs typeface="Carlito"/>
              </a:rPr>
              <a:t>“http” </a:t>
            </a:r>
            <a:r>
              <a:rPr sz="1800" dirty="0">
                <a:latin typeface="Carlito"/>
                <a:cs typeface="Carlito"/>
              </a:rPr>
              <a:t>service and 1 </a:t>
            </a:r>
            <a:r>
              <a:rPr sz="1800" spc="-10" dirty="0">
                <a:latin typeface="Carlito"/>
                <a:cs typeface="Carlito"/>
              </a:rPr>
              <a:t>instance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spc="-15" dirty="0">
                <a:latin typeface="Carlito"/>
                <a:cs typeface="Carlito"/>
              </a:rPr>
              <a:t>“consul”</a:t>
            </a:r>
            <a:r>
              <a:rPr sz="1800" spc="8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service.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Health check is passing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5" dirty="0">
                <a:latin typeface="Carlito"/>
                <a:cs typeface="Carlito"/>
              </a:rPr>
              <a:t>both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services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675" y="339597"/>
            <a:ext cx="72542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Consul </a:t>
            </a:r>
            <a:r>
              <a:rPr spc="-5" dirty="0"/>
              <a:t>with </a:t>
            </a:r>
            <a:r>
              <a:rPr dirty="0"/>
              <a:t>manual</a:t>
            </a:r>
            <a:r>
              <a:rPr spc="-40" dirty="0"/>
              <a:t> </a:t>
            </a:r>
            <a:r>
              <a:rPr spc="-20" dirty="0"/>
              <a:t>registration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1875" y="1167129"/>
            <a:ext cx="138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rlito"/>
                <a:cs typeface="Carlito"/>
              </a:rPr>
              <a:t>Service</a:t>
            </a:r>
            <a:r>
              <a:rPr sz="1200" b="1" spc="-20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files: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http1_checkhttp.json: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1875" y="1532890"/>
            <a:ext cx="73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{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1979" y="1715770"/>
            <a:ext cx="198247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"ID":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"http1",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"Name":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"http",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"Address":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"172.17.0.3",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"Port":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80,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"check":</a:t>
            </a:r>
            <a:r>
              <a:rPr sz="1200" dirty="0">
                <a:latin typeface="Carlito"/>
                <a:cs typeface="Carlito"/>
              </a:rPr>
              <a:t> {</a:t>
            </a:r>
            <a:endParaRPr sz="1200">
              <a:latin typeface="Carlito"/>
              <a:cs typeface="Carlito"/>
            </a:endParaRPr>
          </a:p>
          <a:p>
            <a:pPr marL="82550" marR="5080">
              <a:lnSpc>
                <a:spcPct val="100000"/>
              </a:lnSpc>
            </a:pPr>
            <a:r>
              <a:rPr sz="1200" spc="-10" dirty="0">
                <a:latin typeface="Carlito"/>
                <a:cs typeface="Carlito"/>
              </a:rPr>
              <a:t>"http": </a:t>
            </a:r>
            <a:r>
              <a:rPr sz="1200" spc="-5" dirty="0">
                <a:latin typeface="Carlito"/>
                <a:cs typeface="Carlito"/>
              </a:rPr>
              <a:t>"http://172.17.0.3:80",  "interval":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"10s",</a:t>
            </a:r>
            <a:endParaRPr sz="1200">
              <a:latin typeface="Carlito"/>
              <a:cs typeface="Carlito"/>
            </a:endParaRPr>
          </a:p>
          <a:p>
            <a:pPr marL="8255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"timeout":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"1s"</a:t>
            </a:r>
            <a:endParaRPr sz="1200">
              <a:latin typeface="Carlito"/>
              <a:cs typeface="Carlito"/>
            </a:endParaRPr>
          </a:p>
          <a:p>
            <a:pPr marL="47625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}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3275" y="3362071"/>
            <a:ext cx="3037205" cy="339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}</a:t>
            </a:r>
            <a:endParaRPr sz="12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http2_checkhttp.json:</a:t>
            </a:r>
            <a:endParaRPr sz="12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{</a:t>
            </a:r>
            <a:endParaRPr sz="1200">
              <a:latin typeface="Carlito"/>
              <a:cs typeface="Carlito"/>
            </a:endParaRPr>
          </a:p>
          <a:p>
            <a:pPr marL="31115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"ID":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"http2",</a:t>
            </a:r>
            <a:endParaRPr sz="1200">
              <a:latin typeface="Carlito"/>
              <a:cs typeface="Carlito"/>
            </a:endParaRPr>
          </a:p>
          <a:p>
            <a:pPr marL="311150" marR="1207135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"Name": </a:t>
            </a:r>
            <a:r>
              <a:rPr sz="1200" spc="-10" dirty="0">
                <a:latin typeface="Carlito"/>
                <a:cs typeface="Carlito"/>
              </a:rPr>
              <a:t>"http",  </a:t>
            </a:r>
            <a:r>
              <a:rPr sz="1200" spc="-5" dirty="0">
                <a:latin typeface="Carlito"/>
                <a:cs typeface="Carlito"/>
              </a:rPr>
              <a:t>"Address":</a:t>
            </a:r>
            <a:r>
              <a:rPr sz="1200" spc="-4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"172.17.0.4",</a:t>
            </a:r>
            <a:endParaRPr sz="1200">
              <a:latin typeface="Carlito"/>
              <a:cs typeface="Carlito"/>
            </a:endParaRPr>
          </a:p>
          <a:p>
            <a:pPr marL="31115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"Port":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80,</a:t>
            </a:r>
            <a:endParaRPr sz="1200">
              <a:latin typeface="Carlito"/>
              <a:cs typeface="Carlito"/>
            </a:endParaRPr>
          </a:p>
          <a:p>
            <a:pPr marL="31115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"check":</a:t>
            </a:r>
            <a:r>
              <a:rPr sz="1200" dirty="0">
                <a:latin typeface="Carlito"/>
                <a:cs typeface="Carlito"/>
              </a:rPr>
              <a:t> {</a:t>
            </a:r>
            <a:endParaRPr sz="1200">
              <a:latin typeface="Carlito"/>
              <a:cs typeface="Carlito"/>
            </a:endParaRPr>
          </a:p>
          <a:p>
            <a:pPr marL="381000" marR="760095">
              <a:lnSpc>
                <a:spcPct val="100000"/>
              </a:lnSpc>
            </a:pPr>
            <a:r>
              <a:rPr sz="1200" spc="-10" dirty="0">
                <a:latin typeface="Carlito"/>
                <a:cs typeface="Carlito"/>
              </a:rPr>
              <a:t>"http": </a:t>
            </a:r>
            <a:r>
              <a:rPr sz="1200" spc="-5" dirty="0">
                <a:latin typeface="Carlito"/>
                <a:cs typeface="Carlito"/>
              </a:rPr>
              <a:t>"http://172.17.0.4:80",  "interval":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"10s",</a:t>
            </a:r>
            <a:endParaRPr sz="1200">
              <a:latin typeface="Carlito"/>
              <a:cs typeface="Carlito"/>
            </a:endParaRPr>
          </a:p>
          <a:p>
            <a:pPr marL="38100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"timeout":</a:t>
            </a:r>
            <a:r>
              <a:rPr sz="1200" spc="-4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"1s"</a:t>
            </a:r>
            <a:endParaRPr sz="1200">
              <a:latin typeface="Carlito"/>
              <a:cs typeface="Carlito"/>
            </a:endParaRPr>
          </a:p>
          <a:p>
            <a:pPr marL="34607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rlito"/>
                <a:cs typeface="Carlito"/>
              </a:rPr>
              <a:t>}</a:t>
            </a:r>
            <a:endParaRPr sz="12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}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b="1" spc="-10" dirty="0">
                <a:latin typeface="Carlito"/>
                <a:cs typeface="Carlito"/>
              </a:rPr>
              <a:t>Register </a:t>
            </a:r>
            <a:r>
              <a:rPr sz="1200" b="1" spc="-5" dirty="0">
                <a:latin typeface="Carlito"/>
                <a:cs typeface="Carlito"/>
              </a:rPr>
              <a:t>services:</a:t>
            </a:r>
            <a:endParaRPr sz="12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curl </a:t>
            </a:r>
            <a:r>
              <a:rPr sz="1200" dirty="0">
                <a:latin typeface="Carlito"/>
                <a:cs typeface="Carlito"/>
              </a:rPr>
              <a:t>-X PUT </a:t>
            </a:r>
            <a:r>
              <a:rPr sz="1200" spc="-5" dirty="0">
                <a:latin typeface="Carlito"/>
                <a:cs typeface="Carlito"/>
              </a:rPr>
              <a:t>--data-binary @http1_checkhttp.json  http://localhost:8500/v1/agent/service/register  curl </a:t>
            </a:r>
            <a:r>
              <a:rPr sz="1200" dirty="0">
                <a:latin typeface="Carlito"/>
                <a:cs typeface="Carlito"/>
              </a:rPr>
              <a:t>-X PUT </a:t>
            </a:r>
            <a:r>
              <a:rPr sz="1200" spc="-5" dirty="0">
                <a:latin typeface="Carlito"/>
                <a:cs typeface="Carlito"/>
              </a:rPr>
              <a:t>--data-binary @http2_checkhttp.json  http://localhost:8500/v1/agent/service/register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62321" y="1471929"/>
            <a:ext cx="3644265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rlito"/>
                <a:cs typeface="Carlito"/>
              </a:rPr>
              <a:t>Service</a:t>
            </a:r>
            <a:r>
              <a:rPr sz="1200" b="1" spc="-20" dirty="0">
                <a:latin typeface="Carlito"/>
                <a:cs typeface="Carlito"/>
              </a:rPr>
              <a:t> </a:t>
            </a:r>
            <a:r>
              <a:rPr sz="1200" b="1" spc="-10" dirty="0">
                <a:latin typeface="Carlito"/>
                <a:cs typeface="Carlito"/>
              </a:rPr>
              <a:t>status:</a:t>
            </a:r>
            <a:endParaRPr sz="12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$ </a:t>
            </a:r>
            <a:r>
              <a:rPr sz="1200" spc="-5" dirty="0">
                <a:latin typeface="Carlito"/>
                <a:cs typeface="Carlito"/>
              </a:rPr>
              <a:t>curl </a:t>
            </a:r>
            <a:r>
              <a:rPr sz="1200" dirty="0">
                <a:latin typeface="Carlito"/>
                <a:cs typeface="Carlito"/>
              </a:rPr>
              <a:t>-s </a:t>
            </a:r>
            <a:r>
              <a:rPr sz="1200" spc="-5" dirty="0">
                <a:latin typeface="Carlito"/>
                <a:cs typeface="Carlito"/>
              </a:rPr>
              <a:t>http://localhost:8500/v1/health/checks/http </a:t>
            </a:r>
            <a:r>
              <a:rPr sz="1200" dirty="0">
                <a:latin typeface="Carlito"/>
                <a:cs typeface="Carlito"/>
              </a:rPr>
              <a:t>| jq .  [</a:t>
            </a:r>
            <a:endParaRPr sz="1200">
              <a:latin typeface="Carlito"/>
              <a:cs typeface="Carlito"/>
            </a:endParaRPr>
          </a:p>
          <a:p>
            <a:pPr marL="8255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{</a:t>
            </a:r>
            <a:endParaRPr sz="1200">
              <a:latin typeface="Carlito"/>
              <a:cs typeface="Carlito"/>
            </a:endParaRPr>
          </a:p>
          <a:p>
            <a:pPr marL="15240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"ModifyIndex":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424,</a:t>
            </a:r>
            <a:endParaRPr sz="1200">
              <a:latin typeface="Carlito"/>
              <a:cs typeface="Carlito"/>
            </a:endParaRPr>
          </a:p>
          <a:p>
            <a:pPr marL="152400" marR="1810385">
              <a:lnSpc>
                <a:spcPct val="100000"/>
              </a:lnSpc>
            </a:pPr>
            <a:r>
              <a:rPr sz="1200" spc="-10" dirty="0">
                <a:latin typeface="Carlito"/>
                <a:cs typeface="Carlito"/>
              </a:rPr>
              <a:t>"CreateIndex": </a:t>
            </a:r>
            <a:r>
              <a:rPr sz="1200" dirty="0">
                <a:latin typeface="Carlito"/>
                <a:cs typeface="Carlito"/>
              </a:rPr>
              <a:t>423,  "Node": </a:t>
            </a:r>
            <a:r>
              <a:rPr sz="1200" spc="-10" dirty="0">
                <a:latin typeface="Carlito"/>
                <a:cs typeface="Carlito"/>
              </a:rPr>
              <a:t>"myconsul",  </a:t>
            </a:r>
            <a:r>
              <a:rPr sz="1200" spc="-5" dirty="0">
                <a:latin typeface="Carlito"/>
                <a:cs typeface="Carlito"/>
              </a:rPr>
              <a:t>"CheckID":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"service:http1",</a:t>
            </a:r>
            <a:endParaRPr sz="1200">
              <a:latin typeface="Carlito"/>
              <a:cs typeface="Carlito"/>
            </a:endParaRPr>
          </a:p>
          <a:p>
            <a:pPr marL="152400" marR="1566545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"Name": "Service </a:t>
            </a:r>
            <a:r>
              <a:rPr sz="1200" spc="-5" dirty="0">
                <a:latin typeface="Carlito"/>
                <a:cs typeface="Carlito"/>
              </a:rPr>
              <a:t>'http'</a:t>
            </a:r>
            <a:r>
              <a:rPr sz="1200" spc="-12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check",  "Status":</a:t>
            </a:r>
            <a:r>
              <a:rPr sz="1200" spc="-4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"passing",</a:t>
            </a:r>
            <a:endParaRPr sz="1200">
              <a:latin typeface="Carlito"/>
              <a:cs typeface="Carlito"/>
            </a:endParaRPr>
          </a:p>
          <a:p>
            <a:pPr marL="15240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"Notes":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"",</a:t>
            </a:r>
            <a:endParaRPr sz="1200">
              <a:latin typeface="Carlito"/>
              <a:cs typeface="Carlito"/>
            </a:endParaRPr>
          </a:p>
          <a:p>
            <a:pPr marL="152400" marR="209042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"Output": "",  </a:t>
            </a:r>
            <a:r>
              <a:rPr sz="1200" dirty="0">
                <a:latin typeface="Carlito"/>
                <a:cs typeface="Carlito"/>
              </a:rPr>
              <a:t>"ServiceID": </a:t>
            </a:r>
            <a:r>
              <a:rPr sz="1200" spc="-5" dirty="0">
                <a:latin typeface="Carlito"/>
                <a:cs typeface="Carlito"/>
              </a:rPr>
              <a:t>"http1",  </a:t>
            </a:r>
            <a:r>
              <a:rPr sz="1200" dirty="0">
                <a:latin typeface="Carlito"/>
                <a:cs typeface="Carlito"/>
              </a:rPr>
              <a:t>"ServiceName":</a:t>
            </a:r>
            <a:r>
              <a:rPr sz="1200" spc="-10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"http"</a:t>
            </a:r>
            <a:endParaRPr sz="1200">
              <a:latin typeface="Carlito"/>
              <a:cs typeface="Carlito"/>
            </a:endParaRPr>
          </a:p>
          <a:p>
            <a:pPr marL="8255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Carlito"/>
                <a:cs typeface="Carlito"/>
              </a:rPr>
              <a:t>},</a:t>
            </a:r>
            <a:endParaRPr sz="1200">
              <a:latin typeface="Carlito"/>
              <a:cs typeface="Carlito"/>
            </a:endParaRPr>
          </a:p>
          <a:p>
            <a:pPr marL="8255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{</a:t>
            </a:r>
            <a:endParaRPr sz="1200">
              <a:latin typeface="Carlito"/>
              <a:cs typeface="Carlito"/>
            </a:endParaRPr>
          </a:p>
          <a:p>
            <a:pPr marL="15240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"ModifyIndex":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427,</a:t>
            </a:r>
            <a:endParaRPr sz="1200">
              <a:latin typeface="Carlito"/>
              <a:cs typeface="Carlito"/>
            </a:endParaRPr>
          </a:p>
          <a:p>
            <a:pPr marL="152400" marR="1810385">
              <a:lnSpc>
                <a:spcPct val="100000"/>
              </a:lnSpc>
            </a:pPr>
            <a:r>
              <a:rPr sz="1200" spc="-10" dirty="0">
                <a:latin typeface="Carlito"/>
                <a:cs typeface="Carlito"/>
              </a:rPr>
              <a:t>"CreateIndex": </a:t>
            </a:r>
            <a:r>
              <a:rPr sz="1200" dirty="0">
                <a:latin typeface="Carlito"/>
                <a:cs typeface="Carlito"/>
              </a:rPr>
              <a:t>425,  "Node": </a:t>
            </a:r>
            <a:r>
              <a:rPr sz="1200" spc="-10" dirty="0">
                <a:latin typeface="Carlito"/>
                <a:cs typeface="Carlito"/>
              </a:rPr>
              <a:t>"myconsul",  </a:t>
            </a:r>
            <a:r>
              <a:rPr sz="1200" spc="-5" dirty="0">
                <a:latin typeface="Carlito"/>
                <a:cs typeface="Carlito"/>
              </a:rPr>
              <a:t>"CheckID":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"service:http2",</a:t>
            </a:r>
            <a:endParaRPr sz="1200">
              <a:latin typeface="Carlito"/>
              <a:cs typeface="Carlito"/>
            </a:endParaRPr>
          </a:p>
          <a:p>
            <a:pPr marL="15240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"Name": "Service </a:t>
            </a:r>
            <a:r>
              <a:rPr sz="1200" spc="-5" dirty="0">
                <a:latin typeface="Carlito"/>
                <a:cs typeface="Carlito"/>
              </a:rPr>
              <a:t>'http'</a:t>
            </a:r>
            <a:r>
              <a:rPr sz="1200" spc="-5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check",</a:t>
            </a:r>
            <a:endParaRPr sz="1200">
              <a:latin typeface="Carlito"/>
              <a:cs typeface="Carlito"/>
            </a:endParaRPr>
          </a:p>
          <a:p>
            <a:pPr marL="15240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"Status":</a:t>
            </a:r>
            <a:r>
              <a:rPr sz="1200" spc="-4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"passing",</a:t>
            </a:r>
            <a:endParaRPr sz="1200">
              <a:latin typeface="Carlito"/>
              <a:cs typeface="Carlito"/>
            </a:endParaRPr>
          </a:p>
          <a:p>
            <a:pPr marL="15240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"Notes":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"",</a:t>
            </a:r>
            <a:endParaRPr sz="1200">
              <a:latin typeface="Carlito"/>
              <a:cs typeface="Carlito"/>
            </a:endParaRPr>
          </a:p>
          <a:p>
            <a:pPr marL="152400" marR="209042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"Output": </a:t>
            </a:r>
            <a:r>
              <a:rPr sz="1200" dirty="0">
                <a:latin typeface="Carlito"/>
                <a:cs typeface="Carlito"/>
              </a:rPr>
              <a:t>"",  "ServiceID": </a:t>
            </a:r>
            <a:r>
              <a:rPr sz="1200" spc="-5" dirty="0">
                <a:latin typeface="Carlito"/>
                <a:cs typeface="Carlito"/>
              </a:rPr>
              <a:t>"http2",  </a:t>
            </a:r>
            <a:r>
              <a:rPr sz="1200" dirty="0">
                <a:latin typeface="Carlito"/>
                <a:cs typeface="Carlito"/>
              </a:rPr>
              <a:t>"ServiceName":</a:t>
            </a:r>
            <a:r>
              <a:rPr sz="1200" spc="-10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"http"</a:t>
            </a:r>
            <a:endParaRPr sz="1200">
              <a:latin typeface="Carlito"/>
              <a:cs typeface="Carlito"/>
            </a:endParaRPr>
          </a:p>
          <a:p>
            <a:pPr marL="8255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}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]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027" y="1524000"/>
            <a:ext cx="3509772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312417"/>
            <a:ext cx="7811134" cy="106299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dirty="0"/>
              <a:t>Consul </a:t>
            </a:r>
            <a:r>
              <a:rPr spc="-5" dirty="0"/>
              <a:t>health </a:t>
            </a:r>
            <a:r>
              <a:rPr dirty="0"/>
              <a:t>check – Good</a:t>
            </a:r>
            <a:r>
              <a:rPr spc="-15" dirty="0"/>
              <a:t> </a:t>
            </a:r>
            <a:r>
              <a:rPr spc="-25" dirty="0"/>
              <a:t>status</a:t>
            </a:r>
          </a:p>
          <a:p>
            <a:pPr marL="3366135">
              <a:lnSpc>
                <a:spcPct val="100000"/>
              </a:lnSpc>
              <a:spcBef>
                <a:spcPts val="310"/>
              </a:spcBef>
            </a:pPr>
            <a:r>
              <a:rPr sz="1200" b="1" dirty="0">
                <a:latin typeface="Carlito"/>
                <a:cs typeface="Carlito"/>
              </a:rPr>
              <a:t>dig @172.17.0.1 </a:t>
            </a:r>
            <a:r>
              <a:rPr sz="1200" b="1" spc="-5" dirty="0">
                <a:latin typeface="Carlito"/>
                <a:cs typeface="Carlito"/>
              </a:rPr>
              <a:t>http.service.consul</a:t>
            </a:r>
            <a:r>
              <a:rPr sz="1200" b="1" spc="5" dirty="0">
                <a:latin typeface="Carlito"/>
                <a:cs typeface="Carlito"/>
              </a:rPr>
              <a:t> </a:t>
            </a:r>
            <a:r>
              <a:rPr sz="1200" b="1" spc="-10" dirty="0">
                <a:latin typeface="Carlito"/>
                <a:cs typeface="Carlito"/>
              </a:rPr>
              <a:t>SRV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4175" y="1532890"/>
            <a:ext cx="466153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; </a:t>
            </a:r>
            <a:r>
              <a:rPr sz="1200" spc="-5" dirty="0">
                <a:latin typeface="Carlito"/>
                <a:cs typeface="Carlito"/>
              </a:rPr>
              <a:t>&lt;&lt;&gt;&gt; </a:t>
            </a:r>
            <a:r>
              <a:rPr sz="1200" dirty="0">
                <a:latin typeface="Carlito"/>
                <a:cs typeface="Carlito"/>
              </a:rPr>
              <a:t>DiG </a:t>
            </a:r>
            <a:r>
              <a:rPr sz="1200" spc="-5" dirty="0">
                <a:latin typeface="Carlito"/>
                <a:cs typeface="Carlito"/>
              </a:rPr>
              <a:t>9.9.5-3ubuntu0.7-Ubuntu &lt;&lt;&gt;&gt; @172.17.0.1 http.service.consul  </a:t>
            </a:r>
            <a:r>
              <a:rPr sz="1200" spc="-10" dirty="0">
                <a:latin typeface="Carlito"/>
                <a:cs typeface="Carlito"/>
              </a:rPr>
              <a:t>SRV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; </a:t>
            </a:r>
            <a:r>
              <a:rPr sz="1200" spc="-5" dirty="0">
                <a:latin typeface="Carlito"/>
                <a:cs typeface="Carlito"/>
              </a:rPr>
              <a:t>(1 server</a:t>
            </a:r>
            <a:r>
              <a:rPr sz="120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found)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;; global options: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+cmd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;; Got</a:t>
            </a:r>
            <a:r>
              <a:rPr sz="1200" spc="1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answer: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;; </a:t>
            </a:r>
            <a:r>
              <a:rPr sz="1200" spc="-5" dirty="0">
                <a:latin typeface="Carlito"/>
                <a:cs typeface="Carlito"/>
              </a:rPr>
              <a:t>-&gt;&gt;HEADER&lt;&lt;- opcode: </a:t>
            </a:r>
            <a:r>
              <a:rPr sz="1200" spc="-30" dirty="0">
                <a:latin typeface="Carlito"/>
                <a:cs typeface="Carlito"/>
              </a:rPr>
              <a:t>QUERY, </a:t>
            </a:r>
            <a:r>
              <a:rPr sz="1200" spc="-10" dirty="0">
                <a:latin typeface="Carlito"/>
                <a:cs typeface="Carlito"/>
              </a:rPr>
              <a:t>status: NOERROR, </a:t>
            </a:r>
            <a:r>
              <a:rPr sz="1200" dirty="0">
                <a:latin typeface="Carlito"/>
                <a:cs typeface="Carlito"/>
              </a:rPr>
              <a:t>id:</a:t>
            </a:r>
            <a:r>
              <a:rPr sz="1200" spc="6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34138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;; flags: qr aa </a:t>
            </a:r>
            <a:r>
              <a:rPr sz="1200" spc="-5" dirty="0">
                <a:latin typeface="Carlito"/>
                <a:cs typeface="Carlito"/>
              </a:rPr>
              <a:t>rd; </a:t>
            </a:r>
            <a:r>
              <a:rPr sz="1200" spc="-20" dirty="0">
                <a:latin typeface="Carlito"/>
                <a:cs typeface="Carlito"/>
              </a:rPr>
              <a:t>QUERY: </a:t>
            </a:r>
            <a:r>
              <a:rPr sz="1200" dirty="0">
                <a:latin typeface="Carlito"/>
                <a:cs typeface="Carlito"/>
              </a:rPr>
              <a:t>1, </a:t>
            </a:r>
            <a:r>
              <a:rPr sz="1200" spc="-5" dirty="0">
                <a:latin typeface="Carlito"/>
                <a:cs typeface="Carlito"/>
              </a:rPr>
              <a:t>ANSWER: </a:t>
            </a:r>
            <a:r>
              <a:rPr sz="1200" dirty="0">
                <a:latin typeface="Carlito"/>
                <a:cs typeface="Carlito"/>
              </a:rPr>
              <a:t>2, </a:t>
            </a:r>
            <a:r>
              <a:rPr sz="1200" spc="-15" dirty="0">
                <a:latin typeface="Carlito"/>
                <a:cs typeface="Carlito"/>
              </a:rPr>
              <a:t>AUTHORITY: </a:t>
            </a:r>
            <a:r>
              <a:rPr sz="1200" dirty="0">
                <a:latin typeface="Carlito"/>
                <a:cs typeface="Carlito"/>
              </a:rPr>
              <a:t>0, ADDITIONAL:</a:t>
            </a:r>
            <a:r>
              <a:rPr sz="1200" spc="5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75125" y="2864230"/>
          <a:ext cx="4825998" cy="2530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5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4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;;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WARNING: recursion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requested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but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not</a:t>
                      </a:r>
                      <a:r>
                        <a:rPr sz="12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available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087">
                <a:tc>
                  <a:txBody>
                    <a:bodyPr/>
                    <a:lstStyle/>
                    <a:p>
                      <a:pPr marL="31750">
                        <a:lnSpc>
                          <a:spcPts val="114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;;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QUESTION</a:t>
                      </a:r>
                      <a:r>
                        <a:rPr sz="12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SECTION: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;http.service.consul.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IN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SRV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08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;;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ANSWER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SECTION: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31750">
                        <a:lnSpc>
                          <a:spcPts val="1400"/>
                        </a:lnSpc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http.service.consul.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85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221615">
                        <a:lnSpc>
                          <a:spcPts val="140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IN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89255">
                        <a:lnSpc>
                          <a:spcPts val="1400"/>
                        </a:lnSpc>
                        <a:tabLst>
                          <a:tab pos="1303020" algn="l"/>
                        </a:tabLst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SRV	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2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gridSpan="4">
                  <a:txBody>
                    <a:bodyPr/>
                    <a:lstStyle/>
                    <a:p>
                      <a:pPr marL="31750">
                        <a:lnSpc>
                          <a:spcPts val="138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80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myconsul.node.dc1.consul.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31750">
                        <a:lnSpc>
                          <a:spcPts val="1400"/>
                        </a:lnSpc>
                        <a:tabLst>
                          <a:tab pos="1860550" algn="l"/>
                          <a:tab pos="2774950" algn="l"/>
                          <a:tab pos="3689350" algn="l"/>
                          <a:tab pos="4603750" algn="l"/>
                        </a:tabLst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http.service.consul.	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0	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IN	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SRV	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2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6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38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80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myconsul.node.dc1.consul.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085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;; ADDITIONAL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SECTION: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myconsul.node.dc1.consul.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spc="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IN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858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4000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A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172.17.0.4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83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myconsul.node.dc1.consul.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200" spc="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IN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ts val="122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A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ts val="1220"/>
                        </a:lnSpc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172.17.0.3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0644" y="1524000"/>
            <a:ext cx="3770376" cy="373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312417"/>
            <a:ext cx="7503159" cy="106299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dirty="0"/>
              <a:t>Consul </a:t>
            </a:r>
            <a:r>
              <a:rPr spc="-5" dirty="0"/>
              <a:t>health </a:t>
            </a:r>
            <a:r>
              <a:rPr dirty="0"/>
              <a:t>Check – Bad</a:t>
            </a:r>
            <a:r>
              <a:rPr spc="-20" dirty="0"/>
              <a:t> </a:t>
            </a:r>
            <a:r>
              <a:rPr spc="-25" dirty="0"/>
              <a:t>status</a:t>
            </a:r>
          </a:p>
          <a:p>
            <a:pPr marL="3670935">
              <a:lnSpc>
                <a:spcPct val="100000"/>
              </a:lnSpc>
              <a:spcBef>
                <a:spcPts val="310"/>
              </a:spcBef>
            </a:pPr>
            <a:r>
              <a:rPr sz="1200" dirty="0"/>
              <a:t>$ </a:t>
            </a:r>
            <a:r>
              <a:rPr sz="1200" b="1" dirty="0">
                <a:latin typeface="Carlito"/>
                <a:cs typeface="Carlito"/>
              </a:rPr>
              <a:t>dig @172.17.0.1 </a:t>
            </a:r>
            <a:r>
              <a:rPr sz="1200" b="1" spc="-5" dirty="0">
                <a:latin typeface="Carlito"/>
                <a:cs typeface="Carlito"/>
              </a:rPr>
              <a:t>http.service.consul</a:t>
            </a:r>
            <a:r>
              <a:rPr sz="1200" b="1" spc="20" dirty="0">
                <a:latin typeface="Carlito"/>
                <a:cs typeface="Carlito"/>
              </a:rPr>
              <a:t> </a:t>
            </a:r>
            <a:r>
              <a:rPr sz="1200" b="1" spc="-10" dirty="0">
                <a:latin typeface="Carlito"/>
                <a:cs typeface="Carlito"/>
              </a:rPr>
              <a:t>SRV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8975" y="1532890"/>
            <a:ext cx="424307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; </a:t>
            </a:r>
            <a:r>
              <a:rPr sz="1200" spc="-5" dirty="0">
                <a:latin typeface="Carlito"/>
                <a:cs typeface="Carlito"/>
              </a:rPr>
              <a:t>&lt;&lt;&gt;&gt; </a:t>
            </a:r>
            <a:r>
              <a:rPr sz="1200" dirty="0">
                <a:latin typeface="Carlito"/>
                <a:cs typeface="Carlito"/>
              </a:rPr>
              <a:t>DiG </a:t>
            </a:r>
            <a:r>
              <a:rPr sz="1200" spc="-5" dirty="0">
                <a:latin typeface="Carlito"/>
                <a:cs typeface="Carlito"/>
              </a:rPr>
              <a:t>9.9.5-3ubuntu0.7-Ubuntu &lt;&lt;&gt;&gt;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@172.17.0.1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http.service.consul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SRV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; </a:t>
            </a:r>
            <a:r>
              <a:rPr sz="1200" spc="-5" dirty="0">
                <a:latin typeface="Carlito"/>
                <a:cs typeface="Carlito"/>
              </a:rPr>
              <a:t>(1 server</a:t>
            </a:r>
            <a:r>
              <a:rPr sz="120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found)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;; global options: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+cmd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;; Got</a:t>
            </a:r>
            <a:r>
              <a:rPr sz="1200" spc="1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answer: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;; </a:t>
            </a:r>
            <a:r>
              <a:rPr sz="1200" spc="-5" dirty="0">
                <a:latin typeface="Carlito"/>
                <a:cs typeface="Carlito"/>
              </a:rPr>
              <a:t>-&gt;&gt;HEADER&lt;&lt;- opcode: </a:t>
            </a:r>
            <a:r>
              <a:rPr sz="1200" spc="-30" dirty="0">
                <a:latin typeface="Carlito"/>
                <a:cs typeface="Carlito"/>
              </a:rPr>
              <a:t>QUERY, </a:t>
            </a:r>
            <a:r>
              <a:rPr sz="1200" spc="-10" dirty="0">
                <a:latin typeface="Carlito"/>
                <a:cs typeface="Carlito"/>
              </a:rPr>
              <a:t>status: NOERROR, </a:t>
            </a:r>
            <a:r>
              <a:rPr sz="1200" dirty="0">
                <a:latin typeface="Carlito"/>
                <a:cs typeface="Carlito"/>
              </a:rPr>
              <a:t>id:</a:t>
            </a:r>
            <a:r>
              <a:rPr sz="1200" spc="6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23330</a:t>
            </a:r>
            <a:endParaRPr sz="12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;; flags: qr aa </a:t>
            </a:r>
            <a:r>
              <a:rPr sz="1200" spc="-5" dirty="0">
                <a:latin typeface="Carlito"/>
                <a:cs typeface="Carlito"/>
              </a:rPr>
              <a:t>rd; </a:t>
            </a:r>
            <a:r>
              <a:rPr sz="1200" spc="-20" dirty="0">
                <a:latin typeface="Carlito"/>
                <a:cs typeface="Carlito"/>
              </a:rPr>
              <a:t>QUERY: </a:t>
            </a:r>
            <a:r>
              <a:rPr sz="1200" dirty="0">
                <a:latin typeface="Carlito"/>
                <a:cs typeface="Carlito"/>
              </a:rPr>
              <a:t>1, </a:t>
            </a:r>
            <a:r>
              <a:rPr sz="1200" spc="-5" dirty="0">
                <a:latin typeface="Carlito"/>
                <a:cs typeface="Carlito"/>
              </a:rPr>
              <a:t>ANSWER: </a:t>
            </a:r>
            <a:r>
              <a:rPr sz="1200" dirty="0">
                <a:latin typeface="Carlito"/>
                <a:cs typeface="Carlito"/>
              </a:rPr>
              <a:t>1, </a:t>
            </a:r>
            <a:r>
              <a:rPr sz="1200" spc="-15" dirty="0">
                <a:latin typeface="Carlito"/>
                <a:cs typeface="Carlito"/>
              </a:rPr>
              <a:t>AUTHORITY: </a:t>
            </a:r>
            <a:r>
              <a:rPr sz="1200" dirty="0">
                <a:latin typeface="Carlito"/>
                <a:cs typeface="Carlito"/>
              </a:rPr>
              <a:t>0, ADDITIONAL:  1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;; </a:t>
            </a:r>
            <a:r>
              <a:rPr sz="1200" spc="-10" dirty="0">
                <a:latin typeface="Carlito"/>
                <a:cs typeface="Carlito"/>
              </a:rPr>
              <a:t>WARNING: recursion </a:t>
            </a:r>
            <a:r>
              <a:rPr sz="1200" spc="-5" dirty="0">
                <a:latin typeface="Carlito"/>
                <a:cs typeface="Carlito"/>
              </a:rPr>
              <a:t>requested </a:t>
            </a:r>
            <a:r>
              <a:rPr sz="1200" dirty="0">
                <a:latin typeface="Carlito"/>
                <a:cs typeface="Carlito"/>
              </a:rPr>
              <a:t>but </a:t>
            </a:r>
            <a:r>
              <a:rPr sz="1200" spc="-5" dirty="0">
                <a:latin typeface="Carlito"/>
                <a:cs typeface="Carlito"/>
              </a:rPr>
              <a:t>not</a:t>
            </a:r>
            <a:r>
              <a:rPr sz="1200" spc="-5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available</a:t>
            </a:r>
            <a:endParaRPr sz="120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479925" y="3412871"/>
          <a:ext cx="3959860" cy="884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125">
                <a:tc>
                  <a:txBody>
                    <a:bodyPr/>
                    <a:lstStyle/>
                    <a:p>
                      <a:pPr marL="31750">
                        <a:lnSpc>
                          <a:spcPts val="114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;;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QUESTION</a:t>
                      </a:r>
                      <a:r>
                        <a:rPr sz="12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SECTION: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;http.service.consul.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38100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IN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S</a:t>
                      </a:r>
                      <a:r>
                        <a:rPr sz="1200" spc="-20" dirty="0">
                          <a:latin typeface="Carlito"/>
                          <a:cs typeface="Carlito"/>
                        </a:rPr>
                        <a:t>R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V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04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;;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ANSWER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SECTION: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31750">
                        <a:lnSpc>
                          <a:spcPts val="1400"/>
                        </a:lnSpc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http.service.consul.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85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221615">
                        <a:lnSpc>
                          <a:spcPts val="140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381000" algn="r">
                        <a:lnSpc>
                          <a:spcPts val="1400"/>
                        </a:lnSpc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IN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ts val="1400"/>
                        </a:lnSpc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S</a:t>
                      </a:r>
                      <a:r>
                        <a:rPr sz="1200" spc="-15" dirty="0">
                          <a:latin typeface="Carlito"/>
                          <a:cs typeface="Carlito"/>
                        </a:rPr>
                        <a:t>R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V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413628" y="4276725"/>
            <a:ext cx="21189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1 1 80</a:t>
            </a:r>
            <a:r>
              <a:rPr sz="1200" spc="-4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myconsul.node.dc1.consul.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42809" y="4825365"/>
            <a:ext cx="1136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A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8975" y="4642484"/>
            <a:ext cx="1990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;; ADDITIONAL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SECTION: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myconsul.node.dc1.consul. </a:t>
            </a:r>
            <a:r>
              <a:rPr sz="1200" dirty="0">
                <a:latin typeface="Carlito"/>
                <a:cs typeface="Carlito"/>
              </a:rPr>
              <a:t>0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IN</a:t>
            </a:r>
            <a:endParaRPr sz="12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172.17.0.3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6387"/>
            <a:ext cx="53035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Consul </a:t>
            </a:r>
            <a:r>
              <a:rPr spc="-5" dirty="0"/>
              <a:t>with</a:t>
            </a:r>
            <a:r>
              <a:rPr spc="-25" dirty="0"/>
              <a:t> </a:t>
            </a:r>
            <a:r>
              <a:rPr spc="-30" dirty="0"/>
              <a:t>Registrator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351534"/>
            <a:ext cx="7909559" cy="4016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1500" dirty="0">
                <a:latin typeface="Carlito"/>
                <a:cs typeface="Carlito"/>
              </a:rPr>
              <a:t>Manual </a:t>
            </a:r>
            <a:r>
              <a:rPr sz="1500" spc="-10" dirty="0">
                <a:latin typeface="Carlito"/>
                <a:cs typeface="Carlito"/>
              </a:rPr>
              <a:t>registration </a:t>
            </a:r>
            <a:r>
              <a:rPr sz="1500" spc="-5" dirty="0">
                <a:latin typeface="Carlito"/>
                <a:cs typeface="Carlito"/>
              </a:rPr>
              <a:t>of service </a:t>
            </a:r>
            <a:r>
              <a:rPr sz="1500" spc="-10" dirty="0">
                <a:latin typeface="Carlito"/>
                <a:cs typeface="Carlito"/>
              </a:rPr>
              <a:t>details to </a:t>
            </a:r>
            <a:r>
              <a:rPr sz="1500" spc="-5" dirty="0">
                <a:latin typeface="Carlito"/>
                <a:cs typeface="Carlito"/>
              </a:rPr>
              <a:t>Consul </a:t>
            </a:r>
            <a:r>
              <a:rPr sz="1500" dirty="0">
                <a:latin typeface="Carlito"/>
                <a:cs typeface="Carlito"/>
              </a:rPr>
              <a:t>is</a:t>
            </a:r>
            <a:r>
              <a:rPr sz="1500" spc="-10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error-prone.</a:t>
            </a:r>
            <a:endParaRPr sz="1500">
              <a:latin typeface="Carlito"/>
              <a:cs typeface="Carlito"/>
            </a:endParaRPr>
          </a:p>
          <a:p>
            <a:pPr marL="355600" marR="120014" indent="-343535" algn="just">
              <a:lnSpc>
                <a:spcPct val="80000"/>
              </a:lnSpc>
              <a:spcBef>
                <a:spcPts val="360"/>
              </a:spcBef>
              <a:buFont typeface="Arial"/>
              <a:buChar char="•"/>
              <a:tabLst>
                <a:tab pos="356235" algn="l"/>
              </a:tabLst>
            </a:pPr>
            <a:r>
              <a:rPr sz="1500" dirty="0">
                <a:latin typeface="Carlito"/>
                <a:cs typeface="Carlito"/>
              </a:rPr>
              <a:t>Gliderlabs </a:t>
            </a:r>
            <a:r>
              <a:rPr sz="1500" spc="-10" dirty="0">
                <a:latin typeface="Carlito"/>
                <a:cs typeface="Carlito"/>
              </a:rPr>
              <a:t>Registrator </a:t>
            </a:r>
            <a:r>
              <a:rPr sz="1500" dirty="0">
                <a:latin typeface="Carlito"/>
                <a:cs typeface="Carlito"/>
              </a:rPr>
              <a:t>open </a:t>
            </a:r>
            <a:r>
              <a:rPr sz="1500" spc="-5" dirty="0">
                <a:latin typeface="Carlito"/>
                <a:cs typeface="Carlito"/>
              </a:rPr>
              <a:t>source </a:t>
            </a:r>
            <a:r>
              <a:rPr sz="1500" spc="-10" dirty="0">
                <a:latin typeface="Carlito"/>
                <a:cs typeface="Carlito"/>
              </a:rPr>
              <a:t>project (</a:t>
            </a:r>
            <a:r>
              <a:rPr sz="15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https://github.com/gliderlabs/registrator</a:t>
            </a:r>
            <a:r>
              <a:rPr sz="1500" spc="-10" dirty="0">
                <a:latin typeface="Carlito"/>
                <a:cs typeface="Carlito"/>
              </a:rPr>
              <a:t>) </a:t>
            </a:r>
            <a:r>
              <a:rPr sz="1500" spc="-15" dirty="0">
                <a:latin typeface="Carlito"/>
                <a:cs typeface="Carlito"/>
              </a:rPr>
              <a:t>takes </a:t>
            </a:r>
            <a:r>
              <a:rPr sz="1500" spc="-10" dirty="0">
                <a:latin typeface="Carlito"/>
                <a:cs typeface="Carlito"/>
              </a:rPr>
              <a:t>care  </a:t>
            </a:r>
            <a:r>
              <a:rPr sz="1500" spc="-5" dirty="0">
                <a:latin typeface="Carlito"/>
                <a:cs typeface="Carlito"/>
              </a:rPr>
              <a:t>of automatically registering/deregistering </a:t>
            </a:r>
            <a:r>
              <a:rPr sz="1500" dirty="0">
                <a:latin typeface="Carlito"/>
                <a:cs typeface="Carlito"/>
              </a:rPr>
              <a:t>the </a:t>
            </a:r>
            <a:r>
              <a:rPr sz="1500" spc="-5" dirty="0">
                <a:latin typeface="Carlito"/>
                <a:cs typeface="Carlito"/>
              </a:rPr>
              <a:t>service by listening </a:t>
            </a:r>
            <a:r>
              <a:rPr sz="1500" spc="-10" dirty="0">
                <a:latin typeface="Carlito"/>
                <a:cs typeface="Carlito"/>
              </a:rPr>
              <a:t>to Docker events </a:t>
            </a:r>
            <a:r>
              <a:rPr sz="1500" dirty="0">
                <a:latin typeface="Carlito"/>
                <a:cs typeface="Carlito"/>
              </a:rPr>
              <a:t>and </a:t>
            </a:r>
            <a:r>
              <a:rPr sz="1500" spc="-5" dirty="0">
                <a:latin typeface="Carlito"/>
                <a:cs typeface="Carlito"/>
              </a:rPr>
              <a:t>updating  Consul</a:t>
            </a:r>
            <a:r>
              <a:rPr sz="1500" spc="-20" dirty="0">
                <a:latin typeface="Carlito"/>
                <a:cs typeface="Carlito"/>
              </a:rPr>
              <a:t> </a:t>
            </a:r>
            <a:r>
              <a:rPr sz="1500" spc="-15" dirty="0">
                <a:latin typeface="Carlito"/>
                <a:cs typeface="Carlito"/>
              </a:rPr>
              <a:t>registry.</a:t>
            </a:r>
            <a:endParaRPr sz="1500">
              <a:latin typeface="Carlito"/>
              <a:cs typeface="Carlito"/>
            </a:endParaRPr>
          </a:p>
          <a:p>
            <a:pPr marL="355600" indent="-343535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1500" spc="-5" dirty="0">
                <a:latin typeface="Carlito"/>
                <a:cs typeface="Carlito"/>
              </a:rPr>
              <a:t>Choosing </a:t>
            </a:r>
            <a:r>
              <a:rPr sz="1500" dirty="0">
                <a:latin typeface="Carlito"/>
                <a:cs typeface="Carlito"/>
              </a:rPr>
              <a:t>the </a:t>
            </a:r>
            <a:r>
              <a:rPr sz="1500" spc="-5" dirty="0">
                <a:latin typeface="Carlito"/>
                <a:cs typeface="Carlito"/>
              </a:rPr>
              <a:t>Service </a:t>
            </a:r>
            <a:r>
              <a:rPr sz="1500" dirty="0">
                <a:latin typeface="Carlito"/>
                <a:cs typeface="Carlito"/>
              </a:rPr>
              <a:t>IP </a:t>
            </a:r>
            <a:r>
              <a:rPr sz="1500" spc="-5" dirty="0">
                <a:latin typeface="Carlito"/>
                <a:cs typeface="Carlito"/>
              </a:rPr>
              <a:t>address </a:t>
            </a:r>
            <a:r>
              <a:rPr sz="1500" spc="-15" dirty="0">
                <a:latin typeface="Carlito"/>
                <a:cs typeface="Carlito"/>
              </a:rPr>
              <a:t>for </a:t>
            </a:r>
            <a:r>
              <a:rPr sz="1500" dirty="0">
                <a:latin typeface="Carlito"/>
                <a:cs typeface="Carlito"/>
              </a:rPr>
              <a:t>the </a:t>
            </a:r>
            <a:r>
              <a:rPr sz="1500" spc="-10" dirty="0">
                <a:latin typeface="Carlito"/>
                <a:cs typeface="Carlito"/>
              </a:rPr>
              <a:t>registration </a:t>
            </a:r>
            <a:r>
              <a:rPr sz="1500" dirty="0">
                <a:latin typeface="Carlito"/>
                <a:cs typeface="Carlito"/>
              </a:rPr>
              <a:t>is </a:t>
            </a:r>
            <a:r>
              <a:rPr sz="1500" spc="-5" dirty="0">
                <a:latin typeface="Carlito"/>
                <a:cs typeface="Carlito"/>
              </a:rPr>
              <a:t>critical. </a:t>
            </a:r>
            <a:r>
              <a:rPr sz="1500" spc="-10" dirty="0">
                <a:latin typeface="Carlito"/>
                <a:cs typeface="Carlito"/>
              </a:rPr>
              <a:t>There are </a:t>
            </a:r>
            <a:r>
              <a:rPr sz="1500" dirty="0">
                <a:latin typeface="Carlito"/>
                <a:cs typeface="Carlito"/>
              </a:rPr>
              <a:t>2</a:t>
            </a:r>
            <a:r>
              <a:rPr sz="1500" spc="15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choices:</a:t>
            </a:r>
            <a:endParaRPr sz="1500">
              <a:latin typeface="Carlito"/>
              <a:cs typeface="Carlito"/>
            </a:endParaRPr>
          </a:p>
          <a:p>
            <a:pPr marL="756285" marR="5080" lvl="1" indent="-287020">
              <a:lnSpc>
                <a:spcPts val="134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dirty="0">
                <a:latin typeface="Carlito"/>
                <a:cs typeface="Carlito"/>
              </a:rPr>
              <a:t>With </a:t>
            </a:r>
            <a:r>
              <a:rPr sz="1400" spc="-5" dirty="0">
                <a:latin typeface="Carlito"/>
                <a:cs typeface="Carlito"/>
              </a:rPr>
              <a:t>internal IP option, Container IP and port number </a:t>
            </a:r>
            <a:r>
              <a:rPr sz="1400" spc="-10" dirty="0">
                <a:latin typeface="Carlito"/>
                <a:cs typeface="Carlito"/>
              </a:rPr>
              <a:t>gets registered </a:t>
            </a:r>
            <a:r>
              <a:rPr sz="1400" dirty="0">
                <a:latin typeface="Carlito"/>
                <a:cs typeface="Carlito"/>
              </a:rPr>
              <a:t>with </a:t>
            </a:r>
            <a:r>
              <a:rPr sz="1400" spc="-5" dirty="0">
                <a:latin typeface="Carlito"/>
                <a:cs typeface="Carlito"/>
              </a:rPr>
              <a:t>Consul. This </a:t>
            </a:r>
            <a:r>
              <a:rPr sz="1400" spc="-10" dirty="0">
                <a:latin typeface="Carlito"/>
                <a:cs typeface="Carlito"/>
              </a:rPr>
              <a:t>approach </a:t>
            </a:r>
            <a:r>
              <a:rPr sz="1400" dirty="0">
                <a:latin typeface="Carlito"/>
                <a:cs typeface="Carlito"/>
              </a:rPr>
              <a:t>is  </a:t>
            </a:r>
            <a:r>
              <a:rPr sz="1400" spc="-5" dirty="0">
                <a:latin typeface="Carlito"/>
                <a:cs typeface="Carlito"/>
              </a:rPr>
              <a:t>useful </a:t>
            </a:r>
            <a:r>
              <a:rPr sz="1400" dirty="0">
                <a:latin typeface="Carlito"/>
                <a:cs typeface="Carlito"/>
              </a:rPr>
              <a:t>when </a:t>
            </a:r>
            <a:r>
              <a:rPr sz="1400" spc="-5" dirty="0">
                <a:latin typeface="Carlito"/>
                <a:cs typeface="Carlito"/>
              </a:rPr>
              <a:t>we </a:t>
            </a:r>
            <a:r>
              <a:rPr sz="1400" spc="-10" dirty="0">
                <a:latin typeface="Carlito"/>
                <a:cs typeface="Carlito"/>
              </a:rPr>
              <a:t>want to </a:t>
            </a:r>
            <a:r>
              <a:rPr sz="1400" spc="-5" dirty="0">
                <a:latin typeface="Carlito"/>
                <a:cs typeface="Carlito"/>
              </a:rPr>
              <a:t>access the </a:t>
            </a:r>
            <a:r>
              <a:rPr sz="1400" dirty="0">
                <a:latin typeface="Carlito"/>
                <a:cs typeface="Carlito"/>
              </a:rPr>
              <a:t>service </a:t>
            </a:r>
            <a:r>
              <a:rPr sz="1400" spc="-5" dirty="0">
                <a:latin typeface="Carlito"/>
                <a:cs typeface="Carlito"/>
              </a:rPr>
              <a:t>registry </a:t>
            </a:r>
            <a:r>
              <a:rPr sz="1400" spc="-10" dirty="0">
                <a:latin typeface="Carlito"/>
                <a:cs typeface="Carlito"/>
              </a:rPr>
              <a:t>from </a:t>
            </a:r>
            <a:r>
              <a:rPr sz="1400" dirty="0">
                <a:latin typeface="Carlito"/>
                <a:cs typeface="Carlito"/>
              </a:rPr>
              <a:t>within a </a:t>
            </a:r>
            <a:r>
              <a:rPr sz="1400" spc="-20" dirty="0">
                <a:latin typeface="Carlito"/>
                <a:cs typeface="Carlito"/>
              </a:rPr>
              <a:t>Container. </a:t>
            </a:r>
            <a:r>
              <a:rPr sz="1400" spc="-5" dirty="0">
                <a:latin typeface="Carlito"/>
                <a:cs typeface="Carlito"/>
              </a:rPr>
              <a:t>Following </a:t>
            </a:r>
            <a:r>
              <a:rPr sz="1400" dirty="0">
                <a:latin typeface="Carlito"/>
                <a:cs typeface="Carlito"/>
              </a:rPr>
              <a:t>is an  </a:t>
            </a:r>
            <a:r>
              <a:rPr sz="1400" spc="-10" dirty="0">
                <a:latin typeface="Carlito"/>
                <a:cs typeface="Carlito"/>
              </a:rPr>
              <a:t>example </a:t>
            </a:r>
            <a:r>
              <a:rPr sz="1400" spc="-5" dirty="0">
                <a:latin typeface="Carlito"/>
                <a:cs typeface="Carlito"/>
              </a:rPr>
              <a:t>of starting </a:t>
            </a:r>
            <a:r>
              <a:rPr sz="1400" spc="-10" dirty="0">
                <a:latin typeface="Carlito"/>
                <a:cs typeface="Carlito"/>
              </a:rPr>
              <a:t>Registrator </a:t>
            </a:r>
            <a:r>
              <a:rPr sz="1400" spc="-5" dirty="0">
                <a:latin typeface="Carlito"/>
                <a:cs typeface="Carlito"/>
              </a:rPr>
              <a:t>using "internal" IP</a:t>
            </a:r>
            <a:r>
              <a:rPr sz="1400" spc="4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option.</a:t>
            </a:r>
            <a:endParaRPr sz="1400">
              <a:latin typeface="Carlito"/>
              <a:cs typeface="Carlito"/>
            </a:endParaRPr>
          </a:p>
          <a:p>
            <a:pPr marL="1155700" marR="730885" lvl="2" indent="-228600">
              <a:lnSpc>
                <a:spcPts val="1150"/>
              </a:lnSpc>
              <a:spcBef>
                <a:spcPts val="30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200" spc="-10" dirty="0">
                <a:latin typeface="Carlito"/>
                <a:cs typeface="Carlito"/>
              </a:rPr>
              <a:t>docker </a:t>
            </a:r>
            <a:r>
              <a:rPr sz="1200" dirty="0">
                <a:latin typeface="Carlito"/>
                <a:cs typeface="Carlito"/>
              </a:rPr>
              <a:t>run -d -v </a:t>
            </a:r>
            <a:r>
              <a:rPr sz="1200" spc="-15" dirty="0">
                <a:latin typeface="Carlito"/>
                <a:cs typeface="Carlito"/>
              </a:rPr>
              <a:t>/var/run/docker.sock:/tmp/docker.sock </a:t>
            </a:r>
            <a:r>
              <a:rPr sz="1200" spc="-5" dirty="0">
                <a:latin typeface="Carlito"/>
                <a:cs typeface="Carlito"/>
              </a:rPr>
              <a:t>--net=host gliderlabs/registrator -internal  consul://localhost:8500</a:t>
            </a:r>
            <a:endParaRPr sz="1200">
              <a:latin typeface="Carlito"/>
              <a:cs typeface="Carlito"/>
            </a:endParaRPr>
          </a:p>
          <a:p>
            <a:pPr marL="756285" marR="205104" lvl="1" indent="-287020">
              <a:lnSpc>
                <a:spcPct val="80000"/>
              </a:lnSpc>
              <a:spcBef>
                <a:spcPts val="3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dirty="0">
                <a:latin typeface="Carlito"/>
                <a:cs typeface="Carlito"/>
              </a:rPr>
              <a:t>With </a:t>
            </a:r>
            <a:r>
              <a:rPr sz="1400" spc="-5" dirty="0">
                <a:latin typeface="Carlito"/>
                <a:cs typeface="Carlito"/>
              </a:rPr>
              <a:t>external IP option, host IP and port number </a:t>
            </a:r>
            <a:r>
              <a:rPr sz="1400" spc="-10" dirty="0">
                <a:latin typeface="Carlito"/>
                <a:cs typeface="Carlito"/>
              </a:rPr>
              <a:t>gets registered </a:t>
            </a:r>
            <a:r>
              <a:rPr sz="1400" dirty="0">
                <a:latin typeface="Carlito"/>
                <a:cs typeface="Carlito"/>
              </a:rPr>
              <a:t>with </a:t>
            </a:r>
            <a:r>
              <a:rPr sz="1400" spc="-5" dirty="0">
                <a:latin typeface="Carlito"/>
                <a:cs typeface="Carlito"/>
              </a:rPr>
              <a:t>Consul. Its </a:t>
            </a:r>
            <a:r>
              <a:rPr sz="1400" dirty="0">
                <a:latin typeface="Carlito"/>
                <a:cs typeface="Carlito"/>
              </a:rPr>
              <a:t>necessary </a:t>
            </a:r>
            <a:r>
              <a:rPr sz="1400" spc="-10" dirty="0">
                <a:latin typeface="Carlito"/>
                <a:cs typeface="Carlito"/>
              </a:rPr>
              <a:t>to  </a:t>
            </a:r>
            <a:r>
              <a:rPr sz="1400" dirty="0">
                <a:latin typeface="Carlito"/>
                <a:cs typeface="Carlito"/>
              </a:rPr>
              <a:t>specify </a:t>
            </a:r>
            <a:r>
              <a:rPr sz="1400" spc="-5" dirty="0">
                <a:latin typeface="Carlito"/>
                <a:cs typeface="Carlito"/>
              </a:rPr>
              <a:t>IP address </a:t>
            </a:r>
            <a:r>
              <a:rPr sz="1400" spc="-15" dirty="0">
                <a:latin typeface="Carlito"/>
                <a:cs typeface="Carlito"/>
              </a:rPr>
              <a:t>manually. </a:t>
            </a:r>
            <a:r>
              <a:rPr sz="1400" spc="-5" dirty="0">
                <a:latin typeface="Carlito"/>
                <a:cs typeface="Carlito"/>
              </a:rPr>
              <a:t>If </a:t>
            </a:r>
            <a:r>
              <a:rPr sz="1400" dirty="0">
                <a:latin typeface="Carlito"/>
                <a:cs typeface="Carlito"/>
              </a:rPr>
              <a:t>its </a:t>
            </a:r>
            <a:r>
              <a:rPr sz="1400" spc="-5" dirty="0">
                <a:latin typeface="Carlito"/>
                <a:cs typeface="Carlito"/>
              </a:rPr>
              <a:t>not specified, loopback address </a:t>
            </a:r>
            <a:r>
              <a:rPr sz="1400" spc="-10" dirty="0">
                <a:latin typeface="Carlito"/>
                <a:cs typeface="Carlito"/>
              </a:rPr>
              <a:t>gets registered. </a:t>
            </a:r>
            <a:r>
              <a:rPr sz="1400" spc="-5" dirty="0">
                <a:latin typeface="Carlito"/>
                <a:cs typeface="Carlito"/>
              </a:rPr>
              <a:t>Following </a:t>
            </a:r>
            <a:r>
              <a:rPr sz="1400" dirty="0">
                <a:latin typeface="Carlito"/>
                <a:cs typeface="Carlito"/>
              </a:rPr>
              <a:t>is an  </a:t>
            </a:r>
            <a:r>
              <a:rPr sz="1400" spc="-10" dirty="0">
                <a:latin typeface="Carlito"/>
                <a:cs typeface="Carlito"/>
              </a:rPr>
              <a:t>example </a:t>
            </a:r>
            <a:r>
              <a:rPr sz="1400" dirty="0">
                <a:latin typeface="Carlito"/>
                <a:cs typeface="Carlito"/>
              </a:rPr>
              <a:t>of </a:t>
            </a:r>
            <a:r>
              <a:rPr sz="1400" spc="-5" dirty="0">
                <a:latin typeface="Carlito"/>
                <a:cs typeface="Carlito"/>
              </a:rPr>
              <a:t>starting </a:t>
            </a:r>
            <a:r>
              <a:rPr sz="1400" spc="-10" dirty="0">
                <a:latin typeface="Carlito"/>
                <a:cs typeface="Carlito"/>
              </a:rPr>
              <a:t>Registrator </a:t>
            </a:r>
            <a:r>
              <a:rPr sz="1400" spc="-5" dirty="0">
                <a:latin typeface="Carlito"/>
                <a:cs typeface="Carlito"/>
              </a:rPr>
              <a:t>using "external" IP</a:t>
            </a:r>
            <a:r>
              <a:rPr sz="1400" spc="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option.</a:t>
            </a:r>
            <a:endParaRPr sz="1400">
              <a:latin typeface="Carlito"/>
              <a:cs typeface="Carlito"/>
            </a:endParaRPr>
          </a:p>
          <a:p>
            <a:pPr marL="1155700" marR="775335" lvl="2" indent="-228600">
              <a:lnSpc>
                <a:spcPts val="1150"/>
              </a:lnSpc>
              <a:spcBef>
                <a:spcPts val="29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200" spc="-10" dirty="0">
                <a:latin typeface="Carlito"/>
                <a:cs typeface="Carlito"/>
              </a:rPr>
              <a:t>docker </a:t>
            </a:r>
            <a:r>
              <a:rPr sz="1200" dirty="0">
                <a:latin typeface="Carlito"/>
                <a:cs typeface="Carlito"/>
              </a:rPr>
              <a:t>run -d -v </a:t>
            </a:r>
            <a:r>
              <a:rPr sz="1200" spc="-15" dirty="0">
                <a:latin typeface="Carlito"/>
                <a:cs typeface="Carlito"/>
              </a:rPr>
              <a:t>/var/run/docker.sock:/tmp/docker.sock </a:t>
            </a:r>
            <a:r>
              <a:rPr sz="1200" spc="-5" dirty="0">
                <a:latin typeface="Carlito"/>
                <a:cs typeface="Carlito"/>
              </a:rPr>
              <a:t>gliderlabs/registrator </a:t>
            </a:r>
            <a:r>
              <a:rPr sz="1200" dirty="0">
                <a:latin typeface="Carlito"/>
                <a:cs typeface="Carlito"/>
              </a:rPr>
              <a:t>-ip </a:t>
            </a:r>
            <a:r>
              <a:rPr sz="1200" spc="-5" dirty="0">
                <a:latin typeface="Carlito"/>
                <a:cs typeface="Carlito"/>
              </a:rPr>
              <a:t>192.168.99.100  consul://192.168.99.100:8500</a:t>
            </a:r>
            <a:endParaRPr sz="1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500" spc="-10" dirty="0">
                <a:latin typeface="Carlito"/>
                <a:cs typeface="Carlito"/>
              </a:rPr>
              <a:t>Following </a:t>
            </a:r>
            <a:r>
              <a:rPr sz="1500" dirty="0">
                <a:latin typeface="Carlito"/>
                <a:cs typeface="Carlito"/>
              </a:rPr>
              <a:t>is an </a:t>
            </a:r>
            <a:r>
              <a:rPr sz="1500" spc="-10" dirty="0">
                <a:latin typeface="Carlito"/>
                <a:cs typeface="Carlito"/>
              </a:rPr>
              <a:t>example </a:t>
            </a:r>
            <a:r>
              <a:rPr sz="1500" spc="-20" dirty="0">
                <a:latin typeface="Carlito"/>
                <a:cs typeface="Carlito"/>
              </a:rPr>
              <a:t>for </a:t>
            </a:r>
            <a:r>
              <a:rPr sz="1500" spc="-5" dirty="0">
                <a:latin typeface="Carlito"/>
                <a:cs typeface="Carlito"/>
              </a:rPr>
              <a:t>registering </a:t>
            </a:r>
            <a:r>
              <a:rPr sz="1500" spc="-10" dirty="0">
                <a:latin typeface="Carlito"/>
                <a:cs typeface="Carlito"/>
              </a:rPr>
              <a:t>“http” </a:t>
            </a:r>
            <a:r>
              <a:rPr sz="1500" spc="-5" dirty="0">
                <a:latin typeface="Carlito"/>
                <a:cs typeface="Carlito"/>
              </a:rPr>
              <a:t>service with </a:t>
            </a:r>
            <a:r>
              <a:rPr sz="1500" dirty="0">
                <a:latin typeface="Carlito"/>
                <a:cs typeface="Carlito"/>
              </a:rPr>
              <a:t>2 </a:t>
            </a:r>
            <a:r>
              <a:rPr sz="1500" spc="-5" dirty="0">
                <a:latin typeface="Carlito"/>
                <a:cs typeface="Carlito"/>
              </a:rPr>
              <a:t>nginx </a:t>
            </a:r>
            <a:r>
              <a:rPr sz="1500" spc="-10" dirty="0">
                <a:latin typeface="Carlito"/>
                <a:cs typeface="Carlito"/>
              </a:rPr>
              <a:t>servers </a:t>
            </a:r>
            <a:r>
              <a:rPr sz="1500" spc="-5" dirty="0">
                <a:latin typeface="Carlito"/>
                <a:cs typeface="Carlito"/>
              </a:rPr>
              <a:t>using </a:t>
            </a:r>
            <a:r>
              <a:rPr sz="1500" dirty="0">
                <a:latin typeface="Carlito"/>
                <a:cs typeface="Carlito"/>
              </a:rPr>
              <a:t>HTTP</a:t>
            </a:r>
            <a:r>
              <a:rPr sz="1500" spc="7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check:</a:t>
            </a:r>
            <a:endParaRPr sz="1500">
              <a:latin typeface="Carlito"/>
              <a:cs typeface="Carlito"/>
            </a:endParaRPr>
          </a:p>
          <a:p>
            <a:pPr marL="756285" marR="1194435" lvl="1" indent="-287020">
              <a:lnSpc>
                <a:spcPct val="80000"/>
              </a:lnSpc>
              <a:spcBef>
                <a:spcPts val="32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300" spc="-10" dirty="0">
                <a:latin typeface="Carlito"/>
                <a:cs typeface="Carlito"/>
              </a:rPr>
              <a:t>docker </a:t>
            </a:r>
            <a:r>
              <a:rPr sz="1300" spc="-5" dirty="0">
                <a:latin typeface="Carlito"/>
                <a:cs typeface="Carlito"/>
              </a:rPr>
              <a:t>run -d -p :80 -e "SERVICE_80_NAME=http" -e "SERVICE_80_ID=http1" -e  "SERVICE_80_CHECK_HTTP=true" -e "SERVICE_80_CHECK_HTTP=/" --name=nginx1</a:t>
            </a:r>
            <a:r>
              <a:rPr sz="1300" spc="160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nginx</a:t>
            </a:r>
            <a:endParaRPr sz="1300">
              <a:latin typeface="Carlito"/>
              <a:cs typeface="Carlito"/>
            </a:endParaRPr>
          </a:p>
          <a:p>
            <a:pPr marL="756285" marR="1194435" lvl="1" indent="-287020">
              <a:lnSpc>
                <a:spcPct val="80000"/>
              </a:lnSpc>
              <a:spcBef>
                <a:spcPts val="3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300" spc="-10" dirty="0">
                <a:latin typeface="Carlito"/>
                <a:cs typeface="Carlito"/>
              </a:rPr>
              <a:t>docker </a:t>
            </a:r>
            <a:r>
              <a:rPr sz="1300" spc="-5" dirty="0">
                <a:latin typeface="Carlito"/>
                <a:cs typeface="Carlito"/>
              </a:rPr>
              <a:t>run -d -p :80 -e "SERVICE_80_NAME=http" -e "SERVICE_80_ID=http2" -e  "SERVICE_80_CHECK_HTTP=true" -e "SERVICE_80_CHECK_HTTP=/" --name=nginx2</a:t>
            </a:r>
            <a:r>
              <a:rPr sz="1300" spc="160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nginx</a:t>
            </a:r>
            <a:endParaRPr sz="1300">
              <a:latin typeface="Carlito"/>
              <a:cs typeface="Carlito"/>
            </a:endParaRPr>
          </a:p>
          <a:p>
            <a:pPr marL="355600" indent="-343535">
              <a:lnSpc>
                <a:spcPts val="1789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500" spc="-10" dirty="0">
                <a:latin typeface="Carlito"/>
                <a:cs typeface="Carlito"/>
              </a:rPr>
              <a:t>Following </a:t>
            </a:r>
            <a:r>
              <a:rPr sz="1500" dirty="0">
                <a:latin typeface="Carlito"/>
                <a:cs typeface="Carlito"/>
              </a:rPr>
              <a:t>is an </a:t>
            </a:r>
            <a:r>
              <a:rPr sz="1500" spc="-10" dirty="0">
                <a:latin typeface="Carlito"/>
                <a:cs typeface="Carlito"/>
              </a:rPr>
              <a:t>example </a:t>
            </a:r>
            <a:r>
              <a:rPr sz="1500" spc="-15" dirty="0">
                <a:latin typeface="Carlito"/>
                <a:cs typeface="Carlito"/>
              </a:rPr>
              <a:t>for </a:t>
            </a:r>
            <a:r>
              <a:rPr sz="1500" spc="-5" dirty="0">
                <a:latin typeface="Carlito"/>
                <a:cs typeface="Carlito"/>
              </a:rPr>
              <a:t>registering </a:t>
            </a:r>
            <a:r>
              <a:rPr sz="1500" spc="-10" dirty="0">
                <a:latin typeface="Carlito"/>
                <a:cs typeface="Carlito"/>
              </a:rPr>
              <a:t>“http” </a:t>
            </a:r>
            <a:r>
              <a:rPr sz="1500" spc="-5" dirty="0">
                <a:latin typeface="Carlito"/>
                <a:cs typeface="Carlito"/>
              </a:rPr>
              <a:t>service with </a:t>
            </a:r>
            <a:r>
              <a:rPr sz="1500" dirty="0">
                <a:latin typeface="Carlito"/>
                <a:cs typeface="Carlito"/>
              </a:rPr>
              <a:t>2 </a:t>
            </a:r>
            <a:r>
              <a:rPr sz="1500" spc="-5" dirty="0">
                <a:latin typeface="Carlito"/>
                <a:cs typeface="Carlito"/>
              </a:rPr>
              <a:t>nginx </a:t>
            </a:r>
            <a:r>
              <a:rPr sz="1500" spc="-10" dirty="0">
                <a:latin typeface="Carlito"/>
                <a:cs typeface="Carlito"/>
              </a:rPr>
              <a:t>servers </a:t>
            </a:r>
            <a:r>
              <a:rPr sz="1500" spc="-5" dirty="0">
                <a:latin typeface="Carlito"/>
                <a:cs typeface="Carlito"/>
              </a:rPr>
              <a:t>using </a:t>
            </a:r>
            <a:r>
              <a:rPr sz="1500" spc="5" dirty="0">
                <a:latin typeface="Carlito"/>
                <a:cs typeface="Carlito"/>
              </a:rPr>
              <a:t>TTL</a:t>
            </a:r>
            <a:r>
              <a:rPr sz="1500" spc="5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check: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194" y="5700471"/>
            <a:ext cx="1174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–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194" y="5343905"/>
            <a:ext cx="5806440" cy="73850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469900" marR="5080" indent="-457200">
              <a:lnSpc>
                <a:spcPct val="80000"/>
              </a:lnSpc>
              <a:spcBef>
                <a:spcPts val="405"/>
              </a:spcBef>
              <a:tabLst>
                <a:tab pos="469265" algn="l"/>
              </a:tabLst>
            </a:pPr>
            <a:r>
              <a:rPr sz="1300" spc="-5" dirty="0">
                <a:latin typeface="Arial"/>
                <a:cs typeface="Arial"/>
              </a:rPr>
              <a:t>–	</a:t>
            </a:r>
            <a:r>
              <a:rPr sz="1300" spc="-10" dirty="0">
                <a:latin typeface="Carlito"/>
                <a:cs typeface="Carlito"/>
              </a:rPr>
              <a:t>docker </a:t>
            </a:r>
            <a:r>
              <a:rPr sz="1300" spc="-5" dirty="0">
                <a:latin typeface="Carlito"/>
                <a:cs typeface="Carlito"/>
              </a:rPr>
              <a:t>run -d -p :80 -e </a:t>
            </a:r>
            <a:r>
              <a:rPr sz="1300" spc="-10" dirty="0">
                <a:latin typeface="Carlito"/>
                <a:cs typeface="Carlito"/>
              </a:rPr>
              <a:t>"SERVICE_80_NAME=http" </a:t>
            </a:r>
            <a:r>
              <a:rPr sz="1300" spc="-5" dirty="0">
                <a:latin typeface="Carlito"/>
                <a:cs typeface="Carlito"/>
              </a:rPr>
              <a:t>-e </a:t>
            </a:r>
            <a:r>
              <a:rPr sz="1300" spc="-10" dirty="0">
                <a:latin typeface="Carlito"/>
                <a:cs typeface="Carlito"/>
              </a:rPr>
              <a:t>"SERVICE_80_ID=http1" </a:t>
            </a:r>
            <a:r>
              <a:rPr sz="1300" spc="-5" dirty="0">
                <a:latin typeface="Carlito"/>
                <a:cs typeface="Carlito"/>
              </a:rPr>
              <a:t>-e  "SERVICE_80_CHECK_TTL=30s" --name=nginx1</a:t>
            </a:r>
            <a:r>
              <a:rPr sz="1300" spc="90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nginx</a:t>
            </a:r>
            <a:endParaRPr sz="1300">
              <a:latin typeface="Carlito"/>
              <a:cs typeface="Carlito"/>
            </a:endParaRPr>
          </a:p>
          <a:p>
            <a:pPr marL="469900" marR="5080">
              <a:lnSpc>
                <a:spcPct val="80000"/>
              </a:lnSpc>
              <a:spcBef>
                <a:spcPts val="315"/>
              </a:spcBef>
            </a:pPr>
            <a:r>
              <a:rPr sz="1300" spc="-10" dirty="0">
                <a:latin typeface="Carlito"/>
                <a:cs typeface="Carlito"/>
              </a:rPr>
              <a:t>docker </a:t>
            </a:r>
            <a:r>
              <a:rPr sz="1300" spc="-5" dirty="0">
                <a:latin typeface="Carlito"/>
                <a:cs typeface="Carlito"/>
              </a:rPr>
              <a:t>run -d -p :80 -e </a:t>
            </a:r>
            <a:r>
              <a:rPr sz="1300" spc="-10" dirty="0">
                <a:latin typeface="Carlito"/>
                <a:cs typeface="Carlito"/>
              </a:rPr>
              <a:t>"SERVICE_80_NAME=http" </a:t>
            </a:r>
            <a:r>
              <a:rPr sz="1300" spc="-5" dirty="0">
                <a:latin typeface="Carlito"/>
                <a:cs typeface="Carlito"/>
              </a:rPr>
              <a:t>-e </a:t>
            </a:r>
            <a:r>
              <a:rPr sz="1300" spc="-10" dirty="0">
                <a:latin typeface="Carlito"/>
                <a:cs typeface="Carlito"/>
              </a:rPr>
              <a:t>"SERVICE_80_ID=http2" </a:t>
            </a:r>
            <a:r>
              <a:rPr sz="1300" spc="-5" dirty="0">
                <a:latin typeface="Carlito"/>
                <a:cs typeface="Carlito"/>
              </a:rPr>
              <a:t>-e  "SERVICE_80_CHECK_TTL=30s" --name=nginx2</a:t>
            </a:r>
            <a:r>
              <a:rPr sz="1300" spc="90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nginx</a:t>
            </a:r>
            <a:endParaRPr sz="1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339597"/>
            <a:ext cx="55613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Kubernetes</a:t>
            </a:r>
            <a:r>
              <a:rPr spc="-30" dirty="0"/>
              <a:t> </a:t>
            </a:r>
            <a:r>
              <a:rPr spc="-15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2895600" y="1066800"/>
            <a:ext cx="3695700" cy="35676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40" y="4743069"/>
            <a:ext cx="7887334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rlito"/>
                <a:cs typeface="Carlito"/>
              </a:rPr>
              <a:t>Kubernetes </a:t>
            </a:r>
            <a:r>
              <a:rPr sz="1800" b="1" dirty="0">
                <a:latin typeface="Carlito"/>
                <a:cs typeface="Carlito"/>
              </a:rPr>
              <a:t>Service </a:t>
            </a:r>
            <a:r>
              <a:rPr sz="1800" b="1" spc="-5" dirty="0">
                <a:latin typeface="Carlito"/>
                <a:cs typeface="Carlito"/>
              </a:rPr>
              <a:t>discovery</a:t>
            </a:r>
            <a:r>
              <a:rPr sz="1800" b="1" spc="-7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components: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SkyDNS is used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map </a:t>
            </a:r>
            <a:r>
              <a:rPr sz="1800" spc="-5" dirty="0">
                <a:latin typeface="Carlito"/>
                <a:cs typeface="Carlito"/>
              </a:rPr>
              <a:t>Service name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IP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address.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latin typeface="Carlito"/>
                <a:cs typeface="Carlito"/>
              </a:rPr>
              <a:t>Etcd </a:t>
            </a:r>
            <a:r>
              <a:rPr sz="1800" spc="-5" dirty="0">
                <a:latin typeface="Carlito"/>
                <a:cs typeface="Carlito"/>
              </a:rPr>
              <a:t>is used </a:t>
            </a:r>
            <a:r>
              <a:rPr sz="1800" dirty="0">
                <a:latin typeface="Carlito"/>
                <a:cs typeface="Carlito"/>
              </a:rPr>
              <a:t>as KV </a:t>
            </a:r>
            <a:r>
              <a:rPr sz="1800" spc="-15" dirty="0">
                <a:latin typeface="Carlito"/>
                <a:cs typeface="Carlito"/>
              </a:rPr>
              <a:t>store for </a:t>
            </a:r>
            <a:r>
              <a:rPr sz="1800" spc="-5" dirty="0">
                <a:latin typeface="Carlito"/>
                <a:cs typeface="Carlito"/>
              </a:rPr>
              <a:t>Service</a:t>
            </a:r>
            <a:r>
              <a:rPr sz="1800" spc="9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database.</a:t>
            </a:r>
            <a:endParaRPr sz="180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rlito"/>
                <a:cs typeface="Carlito"/>
              </a:rPr>
              <a:t>Kubelet </a:t>
            </a:r>
            <a:r>
              <a:rPr sz="1800" spc="-5" dirty="0">
                <a:latin typeface="Carlito"/>
                <a:cs typeface="Carlito"/>
              </a:rPr>
              <a:t>does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health check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replication controller </a:t>
            </a:r>
            <a:r>
              <a:rPr sz="1800" spc="-20" dirty="0">
                <a:latin typeface="Carlito"/>
                <a:cs typeface="Carlito"/>
              </a:rPr>
              <a:t>takes </a:t>
            </a:r>
            <a:r>
              <a:rPr sz="1800" spc="-15" dirty="0">
                <a:latin typeface="Carlito"/>
                <a:cs typeface="Carlito"/>
              </a:rPr>
              <a:t>care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spc="-10" dirty="0">
                <a:latin typeface="Carlito"/>
                <a:cs typeface="Carlito"/>
              </a:rPr>
              <a:t>maintaining  </a:t>
            </a:r>
            <a:r>
              <a:rPr sz="1800" spc="-20" dirty="0">
                <a:latin typeface="Carlito"/>
                <a:cs typeface="Carlito"/>
              </a:rPr>
              <a:t>Pod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count.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Carlito"/>
                <a:cs typeface="Carlito"/>
              </a:rPr>
              <a:t>Kube-proxy </a:t>
            </a:r>
            <a:r>
              <a:rPr sz="1800" spc="-20" dirty="0">
                <a:latin typeface="Carlito"/>
                <a:cs typeface="Carlito"/>
              </a:rPr>
              <a:t>takes </a:t>
            </a:r>
            <a:r>
              <a:rPr sz="1800" spc="-15" dirty="0">
                <a:latin typeface="Carlito"/>
                <a:cs typeface="Carlito"/>
              </a:rPr>
              <a:t>care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load </a:t>
            </a:r>
            <a:r>
              <a:rPr sz="1800" spc="-5" dirty="0">
                <a:latin typeface="Carlito"/>
                <a:cs typeface="Carlito"/>
              </a:rPr>
              <a:t>balancing </a:t>
            </a:r>
            <a:r>
              <a:rPr sz="1800" spc="-15" dirty="0">
                <a:latin typeface="Carlito"/>
                <a:cs typeface="Carlito"/>
              </a:rPr>
              <a:t>traffic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the individual</a:t>
            </a:r>
            <a:r>
              <a:rPr sz="1800" spc="13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pods.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6387"/>
            <a:ext cx="43776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Kubernetes</a:t>
            </a:r>
            <a:r>
              <a:rPr spc="-60" dirty="0"/>
              <a:t> </a:t>
            </a:r>
            <a:r>
              <a:rPr spc="5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567434"/>
            <a:ext cx="5192395" cy="47586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3535">
              <a:lnSpc>
                <a:spcPts val="2920"/>
              </a:lnSpc>
              <a:spcBef>
                <a:spcPts val="459"/>
              </a:spcBef>
              <a:buFont typeface="Arial"/>
              <a:buChar char="•"/>
              <a:tabLst>
                <a:tab pos="355600" algn="l"/>
                <a:tab pos="356235" algn="l"/>
                <a:tab pos="3198495" algn="l"/>
              </a:tabLst>
            </a:pPr>
            <a:r>
              <a:rPr sz="2700" spc="-5" dirty="0">
                <a:latin typeface="Carlito"/>
                <a:cs typeface="Carlito"/>
              </a:rPr>
              <a:t>Service </a:t>
            </a:r>
            <a:r>
              <a:rPr sz="2700" dirty="0">
                <a:latin typeface="Carlito"/>
                <a:cs typeface="Carlito"/>
              </a:rPr>
              <a:t>is a </a:t>
            </a:r>
            <a:r>
              <a:rPr sz="2700" spc="-5" dirty="0">
                <a:latin typeface="Carlito"/>
                <a:cs typeface="Carlito"/>
              </a:rPr>
              <a:t>L3 </a:t>
            </a:r>
            <a:r>
              <a:rPr sz="2700" spc="-15" dirty="0">
                <a:latin typeface="Carlito"/>
                <a:cs typeface="Carlito"/>
              </a:rPr>
              <a:t>routable </a:t>
            </a:r>
            <a:r>
              <a:rPr sz="2700" spc="-5" dirty="0">
                <a:latin typeface="Carlito"/>
                <a:cs typeface="Carlito"/>
              </a:rPr>
              <a:t>object </a:t>
            </a:r>
            <a:r>
              <a:rPr sz="2700" dirty="0">
                <a:latin typeface="Carlito"/>
                <a:cs typeface="Carlito"/>
              </a:rPr>
              <a:t>with  IP </a:t>
            </a:r>
            <a:r>
              <a:rPr sz="2700" spc="-10" dirty="0">
                <a:latin typeface="Carlito"/>
                <a:cs typeface="Carlito"/>
              </a:rPr>
              <a:t>address</a:t>
            </a:r>
            <a:r>
              <a:rPr sz="2700" spc="-2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and</a:t>
            </a:r>
            <a:r>
              <a:rPr sz="2700" spc="-10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port	</a:t>
            </a:r>
            <a:r>
              <a:rPr sz="2700" spc="-45" dirty="0">
                <a:latin typeface="Carlito"/>
                <a:cs typeface="Carlito"/>
              </a:rPr>
              <a:t>number.</a:t>
            </a:r>
            <a:endParaRPr sz="2700">
              <a:latin typeface="Carlito"/>
              <a:cs typeface="Carlito"/>
            </a:endParaRPr>
          </a:p>
          <a:p>
            <a:pPr marL="355600" marR="20955" indent="-343535">
              <a:lnSpc>
                <a:spcPts val="2920"/>
              </a:lnSpc>
              <a:spcBef>
                <a:spcPts val="6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dirty="0">
                <a:latin typeface="Carlito"/>
                <a:cs typeface="Carlito"/>
              </a:rPr>
              <a:t>Service </a:t>
            </a:r>
            <a:r>
              <a:rPr sz="2700" spc="-10" dirty="0">
                <a:latin typeface="Carlito"/>
                <a:cs typeface="Carlito"/>
              </a:rPr>
              <a:t>gets </a:t>
            </a:r>
            <a:r>
              <a:rPr sz="2700" dirty="0">
                <a:latin typeface="Carlito"/>
                <a:cs typeface="Carlito"/>
              </a:rPr>
              <a:t>mapped </a:t>
            </a:r>
            <a:r>
              <a:rPr sz="2700" spc="-15" dirty="0">
                <a:latin typeface="Carlito"/>
                <a:cs typeface="Carlito"/>
              </a:rPr>
              <a:t>to </a:t>
            </a:r>
            <a:r>
              <a:rPr sz="2700" spc="-10" dirty="0">
                <a:latin typeface="Carlito"/>
                <a:cs typeface="Carlito"/>
              </a:rPr>
              <a:t>pods</a:t>
            </a:r>
            <a:r>
              <a:rPr sz="2700" spc="-105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using  </a:t>
            </a:r>
            <a:r>
              <a:rPr sz="2700" spc="-10" dirty="0">
                <a:latin typeface="Carlito"/>
                <a:cs typeface="Carlito"/>
              </a:rPr>
              <a:t>selector </a:t>
            </a:r>
            <a:r>
              <a:rPr sz="2700" dirty="0">
                <a:latin typeface="Carlito"/>
                <a:cs typeface="Carlito"/>
              </a:rPr>
              <a:t>labels. In </a:t>
            </a:r>
            <a:r>
              <a:rPr sz="2700" spc="-15" dirty="0">
                <a:latin typeface="Carlito"/>
                <a:cs typeface="Carlito"/>
              </a:rPr>
              <a:t>example</a:t>
            </a:r>
            <a:r>
              <a:rPr sz="2700" spc="-65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on</a:t>
            </a:r>
            <a:endParaRPr sz="2700">
              <a:latin typeface="Carlito"/>
              <a:cs typeface="Carlito"/>
            </a:endParaRPr>
          </a:p>
          <a:p>
            <a:pPr marL="355600">
              <a:lnSpc>
                <a:spcPts val="2870"/>
              </a:lnSpc>
            </a:pPr>
            <a:r>
              <a:rPr sz="2700" spc="-5" dirty="0">
                <a:latin typeface="Carlito"/>
                <a:cs typeface="Carlito"/>
              </a:rPr>
              <a:t>right, “MyApp” </a:t>
            </a:r>
            <a:r>
              <a:rPr sz="2700" dirty="0">
                <a:latin typeface="Carlito"/>
                <a:cs typeface="Carlito"/>
              </a:rPr>
              <a:t>is the</a:t>
            </a:r>
            <a:r>
              <a:rPr sz="2700" spc="-3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label.</a:t>
            </a:r>
            <a:endParaRPr sz="2700">
              <a:latin typeface="Carlito"/>
              <a:cs typeface="Carlito"/>
            </a:endParaRPr>
          </a:p>
          <a:p>
            <a:pPr marL="355600" marR="911860" indent="-343535">
              <a:lnSpc>
                <a:spcPts val="2920"/>
              </a:lnSpc>
              <a:spcBef>
                <a:spcPts val="6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5" dirty="0">
                <a:latin typeface="Carlito"/>
                <a:cs typeface="Carlito"/>
              </a:rPr>
              <a:t>Service port </a:t>
            </a:r>
            <a:r>
              <a:rPr sz="2700" spc="-15" dirty="0">
                <a:latin typeface="Carlito"/>
                <a:cs typeface="Carlito"/>
              </a:rPr>
              <a:t>gets </a:t>
            </a:r>
            <a:r>
              <a:rPr sz="2700" dirty="0">
                <a:latin typeface="Carlito"/>
                <a:cs typeface="Carlito"/>
              </a:rPr>
              <a:t>mapped</a:t>
            </a:r>
            <a:r>
              <a:rPr sz="2700" spc="-70" dirty="0">
                <a:latin typeface="Carlito"/>
                <a:cs typeface="Carlito"/>
              </a:rPr>
              <a:t> </a:t>
            </a:r>
            <a:r>
              <a:rPr sz="2700" spc="-15" dirty="0">
                <a:latin typeface="Carlito"/>
                <a:cs typeface="Carlito"/>
              </a:rPr>
              <a:t>to  </a:t>
            </a:r>
            <a:r>
              <a:rPr sz="2700" spc="-20" dirty="0">
                <a:latin typeface="Carlito"/>
                <a:cs typeface="Carlito"/>
              </a:rPr>
              <a:t>targetPort </a:t>
            </a:r>
            <a:r>
              <a:rPr sz="2700" dirty="0">
                <a:latin typeface="Carlito"/>
                <a:cs typeface="Carlito"/>
              </a:rPr>
              <a:t>in the</a:t>
            </a:r>
            <a:r>
              <a:rPr sz="2700" spc="-40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pod.</a:t>
            </a:r>
            <a:endParaRPr sz="2700">
              <a:latin typeface="Carlito"/>
              <a:cs typeface="Carlito"/>
            </a:endParaRPr>
          </a:p>
          <a:p>
            <a:pPr marL="355600" marR="22860" indent="-343535">
              <a:lnSpc>
                <a:spcPct val="9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15" dirty="0">
                <a:latin typeface="Carlito"/>
                <a:cs typeface="Carlito"/>
              </a:rPr>
              <a:t>Kubernetes </a:t>
            </a:r>
            <a:r>
              <a:rPr sz="2700" spc="-10" dirty="0">
                <a:latin typeface="Carlito"/>
                <a:cs typeface="Carlito"/>
              </a:rPr>
              <a:t>supports </a:t>
            </a:r>
            <a:r>
              <a:rPr sz="2700" spc="-5" dirty="0">
                <a:latin typeface="Carlito"/>
                <a:cs typeface="Carlito"/>
              </a:rPr>
              <a:t>head-less  </a:t>
            </a:r>
            <a:r>
              <a:rPr sz="2700" dirty="0">
                <a:latin typeface="Carlito"/>
                <a:cs typeface="Carlito"/>
              </a:rPr>
              <a:t>services. In </a:t>
            </a:r>
            <a:r>
              <a:rPr sz="2700" spc="-10" dirty="0">
                <a:latin typeface="Carlito"/>
                <a:cs typeface="Carlito"/>
              </a:rPr>
              <a:t>this </a:t>
            </a:r>
            <a:r>
              <a:rPr sz="2700" spc="-5" dirty="0">
                <a:latin typeface="Carlito"/>
                <a:cs typeface="Carlito"/>
              </a:rPr>
              <a:t>case, </a:t>
            </a:r>
            <a:r>
              <a:rPr sz="2700" dirty="0">
                <a:latin typeface="Carlito"/>
                <a:cs typeface="Carlito"/>
              </a:rPr>
              <a:t>service is </a:t>
            </a:r>
            <a:r>
              <a:rPr sz="2700" spc="-5" dirty="0">
                <a:latin typeface="Carlito"/>
                <a:cs typeface="Carlito"/>
              </a:rPr>
              <a:t>not  </a:t>
            </a:r>
            <a:r>
              <a:rPr sz="2700" spc="-10" dirty="0">
                <a:latin typeface="Carlito"/>
                <a:cs typeface="Carlito"/>
              </a:rPr>
              <a:t>allocated </a:t>
            </a:r>
            <a:r>
              <a:rPr sz="2700" dirty="0">
                <a:latin typeface="Carlito"/>
                <a:cs typeface="Carlito"/>
              </a:rPr>
              <a:t>an IP </a:t>
            </a:r>
            <a:r>
              <a:rPr sz="2700" spc="-10" dirty="0">
                <a:latin typeface="Carlito"/>
                <a:cs typeface="Carlito"/>
              </a:rPr>
              <a:t>address, </a:t>
            </a:r>
            <a:r>
              <a:rPr sz="2700" dirty="0">
                <a:latin typeface="Carlito"/>
                <a:cs typeface="Carlito"/>
              </a:rPr>
              <a:t>this</a:t>
            </a:r>
            <a:r>
              <a:rPr sz="2700" spc="-95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allows  </a:t>
            </a:r>
            <a:r>
              <a:rPr sz="2700" spc="-25" dirty="0">
                <a:latin typeface="Carlito"/>
                <a:cs typeface="Carlito"/>
              </a:rPr>
              <a:t>for </a:t>
            </a:r>
            <a:r>
              <a:rPr sz="2700" spc="-5" dirty="0">
                <a:latin typeface="Carlito"/>
                <a:cs typeface="Carlito"/>
              </a:rPr>
              <a:t>user </a:t>
            </a:r>
            <a:r>
              <a:rPr sz="2700" spc="-15" dirty="0">
                <a:latin typeface="Carlito"/>
                <a:cs typeface="Carlito"/>
              </a:rPr>
              <a:t>to </a:t>
            </a:r>
            <a:r>
              <a:rPr sz="2700" spc="-5" dirty="0">
                <a:latin typeface="Carlito"/>
                <a:cs typeface="Carlito"/>
              </a:rPr>
              <a:t>choose their own  </a:t>
            </a:r>
            <a:r>
              <a:rPr sz="2700" dirty="0">
                <a:latin typeface="Carlito"/>
                <a:cs typeface="Carlito"/>
              </a:rPr>
              <a:t>service </a:t>
            </a:r>
            <a:r>
              <a:rPr sz="2700" spc="-20" dirty="0">
                <a:latin typeface="Carlito"/>
                <a:cs typeface="Carlito"/>
              </a:rPr>
              <a:t>registration</a:t>
            </a:r>
            <a:r>
              <a:rPr sz="2700" spc="-5" dirty="0">
                <a:latin typeface="Carlito"/>
                <a:cs typeface="Carlito"/>
              </a:rPr>
              <a:t> option.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9428" y="1520697"/>
            <a:ext cx="9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08216" y="1794713"/>
            <a:ext cx="2360930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"kind":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"Service",</a:t>
            </a:r>
            <a:endParaRPr sz="1800">
              <a:latin typeface="Carlito"/>
              <a:cs typeface="Carlito"/>
            </a:endParaRPr>
          </a:p>
          <a:p>
            <a:pPr marL="12700" marR="607695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Carlito"/>
                <a:cs typeface="Carlito"/>
              </a:rPr>
              <a:t>"apiVersion": </a:t>
            </a:r>
            <a:r>
              <a:rPr sz="1800" dirty="0">
                <a:latin typeface="Carlito"/>
                <a:cs typeface="Carlito"/>
              </a:rPr>
              <a:t>"v1",  </a:t>
            </a:r>
            <a:r>
              <a:rPr sz="1800" spc="-10" dirty="0">
                <a:latin typeface="Carlito"/>
                <a:cs typeface="Carlito"/>
              </a:rPr>
              <a:t>"metadata":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222885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"name":</a:t>
            </a:r>
            <a:r>
              <a:rPr sz="1800" spc="-5" dirty="0">
                <a:latin typeface="Carlito"/>
                <a:cs typeface="Carlito"/>
              </a:rPr>
              <a:t> "my-service"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},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"spec":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22288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"selector":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4318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"app":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"MyApp"</a:t>
            </a:r>
            <a:endParaRPr sz="1800">
              <a:latin typeface="Carlito"/>
              <a:cs typeface="Carlito"/>
            </a:endParaRPr>
          </a:p>
          <a:p>
            <a:pPr marL="22288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},</a:t>
            </a:r>
            <a:endParaRPr sz="1800">
              <a:latin typeface="Carlito"/>
              <a:cs typeface="Carlito"/>
            </a:endParaRPr>
          </a:p>
          <a:p>
            <a:pPr marL="22288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"ports":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[</a:t>
            </a:r>
            <a:endParaRPr sz="1800">
              <a:latin typeface="Carlito"/>
              <a:cs typeface="Carlito"/>
            </a:endParaRPr>
          </a:p>
          <a:p>
            <a:pPr marL="4318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641985" marR="4762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"protocol":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"TCP",  </a:t>
            </a:r>
            <a:r>
              <a:rPr sz="1800" spc="-5" dirty="0">
                <a:latin typeface="Carlito"/>
                <a:cs typeface="Carlito"/>
              </a:rPr>
              <a:t>"port":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80,</a:t>
            </a:r>
            <a:endParaRPr sz="1800">
              <a:latin typeface="Carlito"/>
              <a:cs typeface="Carlito"/>
            </a:endParaRPr>
          </a:p>
          <a:p>
            <a:pPr marL="641985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Carlito"/>
                <a:cs typeface="Carlito"/>
              </a:rPr>
              <a:t>"targetPort":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9376</a:t>
            </a:r>
            <a:endParaRPr sz="1800">
              <a:latin typeface="Carlito"/>
              <a:cs typeface="Carlito"/>
            </a:endParaRPr>
          </a:p>
          <a:p>
            <a:pPr marL="4318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  <a:p>
            <a:pPr marL="222885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]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9428" y="6459118"/>
            <a:ext cx="97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6387"/>
            <a:ext cx="79019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Sample </a:t>
            </a:r>
            <a:r>
              <a:rPr spc="-5" dirty="0"/>
              <a:t>Microservices</a:t>
            </a:r>
            <a:r>
              <a:rPr spc="-35" dirty="0"/>
              <a:t> </a:t>
            </a:r>
            <a:r>
              <a:rPr spc="-15" dirty="0"/>
              <a:t>Architecture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85800" y="1816607"/>
            <a:ext cx="8305800" cy="3999229"/>
            <a:chOff x="685800" y="1816607"/>
            <a:chExt cx="8305800" cy="3999229"/>
          </a:xfrm>
        </p:grpSpPr>
        <p:sp>
          <p:nvSpPr>
            <p:cNvPr id="4" name="object 4"/>
            <p:cNvSpPr/>
            <p:nvPr/>
          </p:nvSpPr>
          <p:spPr>
            <a:xfrm>
              <a:off x="4981955" y="1816607"/>
              <a:ext cx="4009644" cy="396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5800" y="1816607"/>
              <a:ext cx="3675888" cy="3998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9644" y="6419799"/>
            <a:ext cx="6777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Image </a:t>
            </a:r>
            <a:r>
              <a:rPr sz="1800" spc="-10" dirty="0">
                <a:latin typeface="Carlito"/>
                <a:cs typeface="Carlito"/>
              </a:rPr>
              <a:t>from</a:t>
            </a:r>
            <a:r>
              <a:rPr sz="1800" spc="9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http</a:t>
            </a:r>
            <a:r>
              <a:rPr sz="1800" spc="-10" dirty="0">
                <a:latin typeface="Carlito"/>
                <a:cs typeface="Carlito"/>
                <a:hlinkClick r:id="rId4"/>
              </a:rPr>
              <a:t>s://w</a:t>
            </a:r>
            <a:r>
              <a:rPr sz="1800" spc="-10" dirty="0">
                <a:latin typeface="Carlito"/>
                <a:cs typeface="Carlito"/>
              </a:rPr>
              <a:t>ww.n</a:t>
            </a:r>
            <a:r>
              <a:rPr sz="1800" spc="-10" dirty="0">
                <a:latin typeface="Carlito"/>
                <a:cs typeface="Carlito"/>
                <a:hlinkClick r:id="rId4"/>
              </a:rPr>
              <a:t>ginx.com/blog/introduction-to-microservices/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3104" y="1338783"/>
            <a:ext cx="9099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Monolith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91503" y="1389634"/>
            <a:ext cx="1332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Microservices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16178"/>
            <a:ext cx="71697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Kubernetes </a:t>
            </a:r>
            <a:r>
              <a:rPr sz="3600" spc="5" dirty="0"/>
              <a:t>Service </a:t>
            </a:r>
            <a:r>
              <a:rPr sz="3600" spc="-10" dirty="0"/>
              <a:t>discovery</a:t>
            </a:r>
            <a:r>
              <a:rPr sz="3600" spc="-60" dirty="0"/>
              <a:t> </a:t>
            </a:r>
            <a:r>
              <a:rPr sz="3600" spc="-10" dirty="0"/>
              <a:t>Internals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600200" y="1414272"/>
            <a:ext cx="5285232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40" y="4672965"/>
            <a:ext cx="8114665" cy="21539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213475" marR="5080">
              <a:lnSpc>
                <a:spcPct val="98600"/>
              </a:lnSpc>
              <a:spcBef>
                <a:spcPts val="120"/>
              </a:spcBef>
            </a:pPr>
            <a:r>
              <a:rPr sz="1200" spc="-5" dirty="0">
                <a:latin typeface="Carlito"/>
                <a:cs typeface="Carlito"/>
              </a:rPr>
              <a:t>Picture source: </a:t>
            </a:r>
            <a:r>
              <a:rPr sz="1200" spc="-5" dirty="0">
                <a:latin typeface="Carlito"/>
                <a:cs typeface="Carlito"/>
                <a:hlinkClick r:id="rId3"/>
              </a:rPr>
              <a:t> </a:t>
            </a:r>
            <a:r>
              <a:rPr sz="1200" spc="-10" dirty="0">
                <a:latin typeface="Carlito"/>
                <a:cs typeface="Carlito"/>
                <a:hlinkClick r:id="rId3"/>
              </a:rPr>
              <a:t>ht</a:t>
            </a:r>
            <a:r>
              <a:rPr sz="1200" dirty="0">
                <a:latin typeface="Carlito"/>
                <a:cs typeface="Carlito"/>
                <a:hlinkClick r:id="rId3"/>
              </a:rPr>
              <a:t>t</a:t>
            </a:r>
            <a:r>
              <a:rPr sz="1200" spc="-10" dirty="0">
                <a:latin typeface="Carlito"/>
                <a:cs typeface="Carlito"/>
                <a:hlinkClick r:id="rId3"/>
              </a:rPr>
              <a:t>p</a:t>
            </a:r>
            <a:r>
              <a:rPr sz="1200" dirty="0">
                <a:latin typeface="Carlito"/>
                <a:cs typeface="Carlito"/>
                <a:hlinkClick r:id="rId3"/>
              </a:rPr>
              <a:t>:</a:t>
            </a:r>
            <a:r>
              <a:rPr sz="1200" spc="5" dirty="0">
                <a:latin typeface="Carlito"/>
                <a:cs typeface="Carlito"/>
                <a:hlinkClick r:id="rId3"/>
              </a:rPr>
              <a:t>/</a:t>
            </a:r>
            <a:r>
              <a:rPr sz="1200" dirty="0">
                <a:latin typeface="Carlito"/>
                <a:cs typeface="Carlito"/>
                <a:hlinkClick r:id="rId3"/>
              </a:rPr>
              <a:t>/</a:t>
            </a:r>
            <a:r>
              <a:rPr sz="1200" spc="-20" dirty="0">
                <a:latin typeface="Carlito"/>
                <a:cs typeface="Carlito"/>
                <a:hlinkClick r:id="rId3"/>
              </a:rPr>
              <a:t>k</a:t>
            </a:r>
            <a:r>
              <a:rPr sz="1200" spc="-10" dirty="0">
                <a:latin typeface="Carlito"/>
                <a:cs typeface="Carlito"/>
                <a:hlinkClick r:id="rId3"/>
              </a:rPr>
              <a:t>ub</a:t>
            </a:r>
            <a:r>
              <a:rPr sz="1200" dirty="0">
                <a:latin typeface="Carlito"/>
                <a:cs typeface="Carlito"/>
                <a:hlinkClick r:id="rId3"/>
              </a:rPr>
              <a:t>er</a:t>
            </a:r>
            <a:r>
              <a:rPr sz="1200" spc="-10" dirty="0">
                <a:latin typeface="Carlito"/>
                <a:cs typeface="Carlito"/>
                <a:hlinkClick r:id="rId3"/>
              </a:rPr>
              <a:t>net</a:t>
            </a:r>
            <a:r>
              <a:rPr sz="1200" dirty="0">
                <a:latin typeface="Carlito"/>
                <a:cs typeface="Carlito"/>
                <a:hlinkClick r:id="rId3"/>
              </a:rPr>
              <a:t>es.io</a:t>
            </a:r>
            <a:r>
              <a:rPr sz="1200" spc="5" dirty="0">
                <a:latin typeface="Carlito"/>
                <a:cs typeface="Carlito"/>
                <a:hlinkClick r:id="rId3"/>
              </a:rPr>
              <a:t>/</a:t>
            </a:r>
            <a:r>
              <a:rPr sz="1200" spc="-10" dirty="0">
                <a:latin typeface="Carlito"/>
                <a:cs typeface="Carlito"/>
                <a:hlinkClick r:id="rId3"/>
              </a:rPr>
              <a:t>d</a:t>
            </a:r>
            <a:r>
              <a:rPr sz="1200" spc="-5" dirty="0">
                <a:latin typeface="Carlito"/>
                <a:cs typeface="Carlito"/>
                <a:hlinkClick r:id="rId3"/>
              </a:rPr>
              <a:t>ocs/</a:t>
            </a:r>
            <a:r>
              <a:rPr sz="1200" spc="5" dirty="0">
                <a:latin typeface="Carlito"/>
                <a:cs typeface="Carlito"/>
                <a:hlinkClick r:id="rId3"/>
              </a:rPr>
              <a:t>u</a:t>
            </a:r>
            <a:r>
              <a:rPr sz="1200" spc="-5" dirty="0">
                <a:latin typeface="Carlito"/>
                <a:cs typeface="Carlito"/>
                <a:hlinkClick r:id="rId3"/>
              </a:rPr>
              <a:t>se </a:t>
            </a:r>
            <a:r>
              <a:rPr sz="1200" spc="-5" dirty="0">
                <a:latin typeface="Carlito"/>
                <a:cs typeface="Carlito"/>
              </a:rPr>
              <a:t> r-guide/services</a:t>
            </a:r>
            <a:r>
              <a:rPr sz="1800" spc="-5" dirty="0">
                <a:latin typeface="Carlito"/>
                <a:cs typeface="Carlito"/>
              </a:rPr>
              <a:t>/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Service name gets mapped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Virtual </a:t>
            </a:r>
            <a:r>
              <a:rPr sz="1800" dirty="0">
                <a:latin typeface="Carlito"/>
                <a:cs typeface="Carlito"/>
              </a:rPr>
              <a:t>IP and </a:t>
            </a:r>
            <a:r>
              <a:rPr sz="1800" spc="-5" dirty="0">
                <a:latin typeface="Carlito"/>
                <a:cs typeface="Carlito"/>
              </a:rPr>
              <a:t>port using</a:t>
            </a:r>
            <a:r>
              <a:rPr sz="1800" spc="13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Skydns.</a:t>
            </a:r>
            <a:endParaRPr sz="1800">
              <a:latin typeface="Carlito"/>
              <a:cs typeface="Carlito"/>
            </a:endParaRPr>
          </a:p>
          <a:p>
            <a:pPr marL="299085" marR="23876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Carlito"/>
                <a:cs typeface="Carlito"/>
              </a:rPr>
              <a:t>Kube-proxy watches </a:t>
            </a:r>
            <a:r>
              <a:rPr sz="1800" spc="-5" dirty="0">
                <a:latin typeface="Carlito"/>
                <a:cs typeface="Carlito"/>
              </a:rPr>
              <a:t>Service changes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updates </a:t>
            </a:r>
            <a:r>
              <a:rPr sz="1800" spc="-5" dirty="0">
                <a:latin typeface="Carlito"/>
                <a:cs typeface="Carlito"/>
              </a:rPr>
              <a:t>IPtables. Virtual </a:t>
            </a:r>
            <a:r>
              <a:rPr sz="1800" dirty="0">
                <a:latin typeface="Carlito"/>
                <a:cs typeface="Carlito"/>
              </a:rPr>
              <a:t>IP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Service </a:t>
            </a:r>
            <a:r>
              <a:rPr sz="1800" spc="-80" dirty="0">
                <a:latin typeface="Carlito"/>
                <a:cs typeface="Carlito"/>
              </a:rPr>
              <a:t>IP,  </a:t>
            </a:r>
            <a:r>
              <a:rPr sz="1800" spc="-5" dirty="0">
                <a:latin typeface="Carlito"/>
                <a:cs typeface="Carlito"/>
              </a:rPr>
              <a:t>port remapping is achieved using </a:t>
            </a:r>
            <a:r>
              <a:rPr sz="1800" dirty="0">
                <a:latin typeface="Carlito"/>
                <a:cs typeface="Carlito"/>
              </a:rPr>
              <a:t>IP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tables.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rlito"/>
                <a:cs typeface="Carlito"/>
              </a:rPr>
              <a:t>Kubernetes </a:t>
            </a:r>
            <a:r>
              <a:rPr sz="1800" spc="-5" dirty="0">
                <a:latin typeface="Carlito"/>
                <a:cs typeface="Carlito"/>
              </a:rPr>
              <a:t>does not use DNS based load balancing </a:t>
            </a:r>
            <a:r>
              <a:rPr sz="1800" spc="-10" dirty="0">
                <a:latin typeface="Carlito"/>
                <a:cs typeface="Carlito"/>
              </a:rPr>
              <a:t>to avoid </a:t>
            </a:r>
            <a:r>
              <a:rPr sz="1800" spc="-5" dirty="0">
                <a:latin typeface="Carlito"/>
                <a:cs typeface="Carlito"/>
              </a:rPr>
              <a:t>some of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15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known</a:t>
            </a:r>
            <a:endParaRPr sz="18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issues </a:t>
            </a:r>
            <a:r>
              <a:rPr sz="1800" spc="-10" dirty="0">
                <a:latin typeface="Carlito"/>
                <a:cs typeface="Carlito"/>
              </a:rPr>
              <a:t>associated </a:t>
            </a:r>
            <a:r>
              <a:rPr sz="1800" spc="-5" dirty="0">
                <a:latin typeface="Carlito"/>
                <a:cs typeface="Carlito"/>
              </a:rPr>
              <a:t>with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6387"/>
            <a:ext cx="56788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Kubernetes </a:t>
            </a:r>
            <a:r>
              <a:rPr spc="-5" dirty="0"/>
              <a:t>Health</a:t>
            </a:r>
            <a:r>
              <a:rPr spc="-15" dirty="0"/>
              <a:t> </a:t>
            </a:r>
            <a:r>
              <a:rPr dirty="0"/>
              <a:t>check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565909"/>
            <a:ext cx="4766945" cy="396875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marR="26034" indent="-343535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10" dirty="0">
                <a:latin typeface="Carlito"/>
                <a:cs typeface="Carlito"/>
              </a:rPr>
              <a:t>Kubelet can </a:t>
            </a:r>
            <a:r>
              <a:rPr sz="1800" spc="-5" dirty="0">
                <a:latin typeface="Carlito"/>
                <a:cs typeface="Carlito"/>
              </a:rPr>
              <a:t>implement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health check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check  </a:t>
            </a:r>
            <a:r>
              <a:rPr sz="1800" spc="-5" dirty="0">
                <a:latin typeface="Carlito"/>
                <a:cs typeface="Carlito"/>
              </a:rPr>
              <a:t>if </a:t>
            </a:r>
            <a:r>
              <a:rPr sz="1800" spc="-10" dirty="0">
                <a:latin typeface="Carlito"/>
                <a:cs typeface="Carlito"/>
              </a:rPr>
              <a:t>Container </a:t>
            </a:r>
            <a:r>
              <a:rPr sz="1800" spc="-5" dirty="0">
                <a:latin typeface="Carlito"/>
                <a:cs typeface="Carlito"/>
              </a:rPr>
              <a:t>is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healthy.</a:t>
            </a:r>
            <a:endParaRPr sz="1800">
              <a:latin typeface="Carlito"/>
              <a:cs typeface="Carlito"/>
            </a:endParaRPr>
          </a:p>
          <a:p>
            <a:pPr marL="355600" marR="107950" indent="-343535">
              <a:lnSpc>
                <a:spcPct val="80000"/>
              </a:lnSpc>
              <a:spcBef>
                <a:spcPts val="43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10" dirty="0">
                <a:latin typeface="Carlito"/>
                <a:cs typeface="Carlito"/>
              </a:rPr>
              <a:t>Kubelet </a:t>
            </a:r>
            <a:r>
              <a:rPr sz="1800" spc="-5" dirty="0">
                <a:latin typeface="Carlito"/>
                <a:cs typeface="Carlito"/>
              </a:rPr>
              <a:t>will kill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Container </a:t>
            </a:r>
            <a:r>
              <a:rPr sz="1800" spc="-5" dirty="0">
                <a:latin typeface="Carlito"/>
                <a:cs typeface="Carlito"/>
              </a:rPr>
              <a:t>if </a:t>
            </a:r>
            <a:r>
              <a:rPr sz="1800" dirty="0">
                <a:latin typeface="Carlito"/>
                <a:cs typeface="Carlito"/>
              </a:rPr>
              <a:t>it </a:t>
            </a:r>
            <a:r>
              <a:rPr sz="1800" spc="-5" dirty="0">
                <a:latin typeface="Carlito"/>
                <a:cs typeface="Carlito"/>
              </a:rPr>
              <a:t>is not  </a:t>
            </a:r>
            <a:r>
              <a:rPr sz="1800" spc="-25" dirty="0">
                <a:latin typeface="Carlito"/>
                <a:cs typeface="Carlito"/>
              </a:rPr>
              <a:t>healthy. </a:t>
            </a:r>
            <a:r>
              <a:rPr sz="1800" spc="-10" dirty="0">
                <a:latin typeface="Carlito"/>
                <a:cs typeface="Carlito"/>
              </a:rPr>
              <a:t>Replication controller would </a:t>
            </a:r>
            <a:r>
              <a:rPr sz="1800" spc="-25" dirty="0">
                <a:latin typeface="Carlito"/>
                <a:cs typeface="Carlito"/>
              </a:rPr>
              <a:t>take </a:t>
            </a:r>
            <a:r>
              <a:rPr sz="1800" spc="-15" dirty="0">
                <a:latin typeface="Carlito"/>
                <a:cs typeface="Carlito"/>
              </a:rPr>
              <a:t>care  </a:t>
            </a:r>
            <a:r>
              <a:rPr sz="1800" spc="-5" dirty="0">
                <a:latin typeface="Carlito"/>
                <a:cs typeface="Carlito"/>
              </a:rPr>
              <a:t>of maintaining endpoint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count.</a:t>
            </a:r>
            <a:endParaRPr sz="18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Carlito"/>
                <a:cs typeface="Carlito"/>
              </a:rPr>
              <a:t>Health check is defined in </a:t>
            </a:r>
            <a:r>
              <a:rPr sz="1800" spc="-20" dirty="0">
                <a:latin typeface="Carlito"/>
                <a:cs typeface="Carlito"/>
              </a:rPr>
              <a:t>Pod</a:t>
            </a:r>
            <a:r>
              <a:rPr sz="1800" spc="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manifest.</a:t>
            </a:r>
            <a:endParaRPr sz="1800">
              <a:latin typeface="Carlito"/>
              <a:cs typeface="Carlito"/>
            </a:endParaRPr>
          </a:p>
          <a:p>
            <a:pPr marL="355600" marR="180975" indent="-343535">
              <a:lnSpc>
                <a:spcPct val="80000"/>
              </a:lnSpc>
              <a:spcBef>
                <a:spcPts val="4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20" dirty="0">
                <a:latin typeface="Carlito"/>
                <a:cs typeface="Carlito"/>
              </a:rPr>
              <a:t>Currently, </a:t>
            </a:r>
            <a:r>
              <a:rPr sz="1800" dirty="0">
                <a:latin typeface="Carlito"/>
                <a:cs typeface="Carlito"/>
              </a:rPr>
              <a:t>3 </a:t>
            </a:r>
            <a:r>
              <a:rPr sz="1800" spc="-5" dirty="0">
                <a:latin typeface="Carlito"/>
                <a:cs typeface="Carlito"/>
              </a:rPr>
              <a:t>options </a:t>
            </a:r>
            <a:r>
              <a:rPr sz="1800" spc="-10" dirty="0">
                <a:latin typeface="Carlito"/>
                <a:cs typeface="Carlito"/>
              </a:rPr>
              <a:t>are supported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dirty="0">
                <a:latin typeface="Carlito"/>
                <a:cs typeface="Carlito"/>
              </a:rPr>
              <a:t>health-  </a:t>
            </a:r>
            <a:r>
              <a:rPr sz="1800" spc="-5" dirty="0">
                <a:latin typeface="Carlito"/>
                <a:cs typeface="Carlito"/>
              </a:rPr>
              <a:t>check:</a:t>
            </a:r>
            <a:endParaRPr sz="1800">
              <a:latin typeface="Carlito"/>
              <a:cs typeface="Carlito"/>
            </a:endParaRPr>
          </a:p>
          <a:p>
            <a:pPr marL="756285" marR="274320" lvl="1" indent="-287020">
              <a:lnSpc>
                <a:spcPct val="80000"/>
              </a:lnSpc>
              <a:spcBef>
                <a:spcPts val="37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500" dirty="0">
                <a:latin typeface="Carlito"/>
                <a:cs typeface="Carlito"/>
              </a:rPr>
              <a:t>HTTP </a:t>
            </a:r>
            <a:r>
              <a:rPr sz="1500" spc="-5" dirty="0">
                <a:latin typeface="Carlito"/>
                <a:cs typeface="Carlito"/>
              </a:rPr>
              <a:t>Health Checks </a:t>
            </a:r>
            <a:r>
              <a:rPr sz="1500" dirty="0">
                <a:latin typeface="Carlito"/>
                <a:cs typeface="Carlito"/>
              </a:rPr>
              <a:t>- </a:t>
            </a:r>
            <a:r>
              <a:rPr sz="1500" spc="-5" dirty="0">
                <a:latin typeface="Carlito"/>
                <a:cs typeface="Carlito"/>
              </a:rPr>
              <a:t>The </a:t>
            </a:r>
            <a:r>
              <a:rPr sz="1500" spc="-10" dirty="0">
                <a:latin typeface="Carlito"/>
                <a:cs typeface="Carlito"/>
              </a:rPr>
              <a:t>Kubelet </a:t>
            </a:r>
            <a:r>
              <a:rPr sz="1500" dirty="0">
                <a:latin typeface="Carlito"/>
                <a:cs typeface="Carlito"/>
              </a:rPr>
              <a:t>will </a:t>
            </a:r>
            <a:r>
              <a:rPr sz="1500" spc="-5" dirty="0">
                <a:latin typeface="Carlito"/>
                <a:cs typeface="Carlito"/>
              </a:rPr>
              <a:t>call </a:t>
            </a:r>
            <a:r>
              <a:rPr sz="1500" dirty="0">
                <a:latin typeface="Carlito"/>
                <a:cs typeface="Carlito"/>
              </a:rPr>
              <a:t>a </a:t>
            </a:r>
            <a:r>
              <a:rPr sz="1500" spc="-10" dirty="0">
                <a:latin typeface="Carlito"/>
                <a:cs typeface="Carlito"/>
              </a:rPr>
              <a:t>web  </a:t>
            </a:r>
            <a:r>
              <a:rPr sz="1500" spc="-5" dirty="0">
                <a:latin typeface="Carlito"/>
                <a:cs typeface="Carlito"/>
              </a:rPr>
              <a:t>hook. </a:t>
            </a:r>
            <a:r>
              <a:rPr sz="1500" dirty="0">
                <a:latin typeface="Carlito"/>
                <a:cs typeface="Carlito"/>
              </a:rPr>
              <a:t>If it </a:t>
            </a:r>
            <a:r>
              <a:rPr sz="1500" spc="-5" dirty="0">
                <a:latin typeface="Carlito"/>
                <a:cs typeface="Carlito"/>
              </a:rPr>
              <a:t>returns </a:t>
            </a:r>
            <a:r>
              <a:rPr sz="1500" spc="-10" dirty="0">
                <a:latin typeface="Carlito"/>
                <a:cs typeface="Carlito"/>
              </a:rPr>
              <a:t>between </a:t>
            </a:r>
            <a:r>
              <a:rPr sz="1500" spc="-5" dirty="0">
                <a:latin typeface="Carlito"/>
                <a:cs typeface="Carlito"/>
              </a:rPr>
              <a:t>200 </a:t>
            </a:r>
            <a:r>
              <a:rPr sz="1500" dirty="0">
                <a:latin typeface="Carlito"/>
                <a:cs typeface="Carlito"/>
              </a:rPr>
              <a:t>and </a:t>
            </a:r>
            <a:r>
              <a:rPr sz="1500" spc="-5" dirty="0">
                <a:latin typeface="Carlito"/>
                <a:cs typeface="Carlito"/>
              </a:rPr>
              <a:t>399, </a:t>
            </a:r>
            <a:r>
              <a:rPr sz="1500" dirty="0">
                <a:latin typeface="Carlito"/>
                <a:cs typeface="Carlito"/>
              </a:rPr>
              <a:t>it is  </a:t>
            </a:r>
            <a:r>
              <a:rPr sz="1500" spc="-5" dirty="0">
                <a:latin typeface="Carlito"/>
                <a:cs typeface="Carlito"/>
              </a:rPr>
              <a:t>considered success, </a:t>
            </a:r>
            <a:r>
              <a:rPr sz="1500" spc="-10" dirty="0">
                <a:latin typeface="Carlito"/>
                <a:cs typeface="Carlito"/>
              </a:rPr>
              <a:t>failure</a:t>
            </a:r>
            <a:r>
              <a:rPr sz="1500" dirty="0">
                <a:latin typeface="Carlito"/>
                <a:cs typeface="Carlito"/>
              </a:rPr>
              <a:t> otherwise.</a:t>
            </a:r>
            <a:endParaRPr sz="1500">
              <a:latin typeface="Carlito"/>
              <a:cs typeface="Carlito"/>
            </a:endParaRPr>
          </a:p>
          <a:p>
            <a:pPr marL="756285" marR="24130" lvl="1" indent="-287020">
              <a:lnSpc>
                <a:spcPts val="1440"/>
              </a:lnSpc>
              <a:spcBef>
                <a:spcPts val="34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500" spc="-5" dirty="0">
                <a:latin typeface="Carlito"/>
                <a:cs typeface="Carlito"/>
              </a:rPr>
              <a:t>Container </a:t>
            </a:r>
            <a:r>
              <a:rPr sz="1500" spc="-15" dirty="0">
                <a:latin typeface="Carlito"/>
                <a:cs typeface="Carlito"/>
              </a:rPr>
              <a:t>Exec </a:t>
            </a:r>
            <a:r>
              <a:rPr sz="1500" dirty="0">
                <a:latin typeface="Carlito"/>
                <a:cs typeface="Carlito"/>
              </a:rPr>
              <a:t>- </a:t>
            </a:r>
            <a:r>
              <a:rPr sz="1500" spc="-5" dirty="0">
                <a:latin typeface="Carlito"/>
                <a:cs typeface="Carlito"/>
              </a:rPr>
              <a:t>The </a:t>
            </a:r>
            <a:r>
              <a:rPr sz="1500" spc="-10" dirty="0">
                <a:latin typeface="Carlito"/>
                <a:cs typeface="Carlito"/>
              </a:rPr>
              <a:t>Kubelet </a:t>
            </a:r>
            <a:r>
              <a:rPr sz="1500" spc="-5" dirty="0">
                <a:latin typeface="Carlito"/>
                <a:cs typeface="Carlito"/>
              </a:rPr>
              <a:t>will </a:t>
            </a:r>
            <a:r>
              <a:rPr sz="1500" spc="-15" dirty="0">
                <a:latin typeface="Carlito"/>
                <a:cs typeface="Carlito"/>
              </a:rPr>
              <a:t>execute </a:t>
            </a:r>
            <a:r>
              <a:rPr sz="1500" dirty="0">
                <a:latin typeface="Carlito"/>
                <a:cs typeface="Carlito"/>
              </a:rPr>
              <a:t>a  </a:t>
            </a:r>
            <a:r>
              <a:rPr sz="1500" spc="-5" dirty="0">
                <a:latin typeface="Carlito"/>
                <a:cs typeface="Carlito"/>
              </a:rPr>
              <a:t>command </a:t>
            </a:r>
            <a:r>
              <a:rPr sz="1500" dirty="0">
                <a:latin typeface="Carlito"/>
                <a:cs typeface="Carlito"/>
              </a:rPr>
              <a:t>inside the </a:t>
            </a:r>
            <a:r>
              <a:rPr sz="1500" spc="-25" dirty="0">
                <a:latin typeface="Carlito"/>
                <a:cs typeface="Carlito"/>
              </a:rPr>
              <a:t>container. </a:t>
            </a:r>
            <a:r>
              <a:rPr sz="1500" dirty="0">
                <a:latin typeface="Carlito"/>
                <a:cs typeface="Carlito"/>
              </a:rPr>
              <a:t>If it </a:t>
            </a:r>
            <a:r>
              <a:rPr sz="1500" spc="-10" dirty="0">
                <a:latin typeface="Carlito"/>
                <a:cs typeface="Carlito"/>
              </a:rPr>
              <a:t>exits </a:t>
            </a:r>
            <a:r>
              <a:rPr sz="1500" spc="-5" dirty="0">
                <a:latin typeface="Carlito"/>
                <a:cs typeface="Carlito"/>
              </a:rPr>
              <a:t>with </a:t>
            </a:r>
            <a:r>
              <a:rPr sz="1500" spc="-10" dirty="0">
                <a:latin typeface="Carlito"/>
                <a:cs typeface="Carlito"/>
              </a:rPr>
              <a:t>status  </a:t>
            </a:r>
            <a:r>
              <a:rPr sz="1500" dirty="0">
                <a:latin typeface="Carlito"/>
                <a:cs typeface="Carlito"/>
              </a:rPr>
              <a:t>0 it </a:t>
            </a:r>
            <a:r>
              <a:rPr sz="1500" spc="-5" dirty="0">
                <a:latin typeface="Carlito"/>
                <a:cs typeface="Carlito"/>
              </a:rPr>
              <a:t>will </a:t>
            </a:r>
            <a:r>
              <a:rPr sz="1500" dirty="0">
                <a:latin typeface="Carlito"/>
                <a:cs typeface="Carlito"/>
              </a:rPr>
              <a:t>be </a:t>
            </a:r>
            <a:r>
              <a:rPr sz="1500" spc="-5" dirty="0">
                <a:latin typeface="Carlito"/>
                <a:cs typeface="Carlito"/>
              </a:rPr>
              <a:t>considered </a:t>
            </a:r>
            <a:r>
              <a:rPr sz="1500" dirty="0">
                <a:latin typeface="Carlito"/>
                <a:cs typeface="Carlito"/>
              </a:rPr>
              <a:t>a </a:t>
            </a:r>
            <a:r>
              <a:rPr sz="1500" spc="-5" dirty="0">
                <a:latin typeface="Carlito"/>
                <a:cs typeface="Carlito"/>
              </a:rPr>
              <a:t>success.</a:t>
            </a:r>
            <a:endParaRPr sz="1500">
              <a:latin typeface="Carlito"/>
              <a:cs typeface="Carlito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37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500" spc="-15" dirty="0">
                <a:latin typeface="Carlito"/>
                <a:cs typeface="Carlito"/>
              </a:rPr>
              <a:t>TCP Socket </a:t>
            </a:r>
            <a:r>
              <a:rPr sz="1500" dirty="0">
                <a:latin typeface="Carlito"/>
                <a:cs typeface="Carlito"/>
              </a:rPr>
              <a:t>- </a:t>
            </a:r>
            <a:r>
              <a:rPr sz="1500" spc="-5" dirty="0">
                <a:latin typeface="Carlito"/>
                <a:cs typeface="Carlito"/>
              </a:rPr>
              <a:t>The Kubelet </a:t>
            </a:r>
            <a:r>
              <a:rPr sz="1500" dirty="0">
                <a:latin typeface="Carlito"/>
                <a:cs typeface="Carlito"/>
              </a:rPr>
              <a:t>will </a:t>
            </a:r>
            <a:r>
              <a:rPr sz="1500" spc="-10" dirty="0">
                <a:latin typeface="Carlito"/>
                <a:cs typeface="Carlito"/>
              </a:rPr>
              <a:t>attempt to </a:t>
            </a:r>
            <a:r>
              <a:rPr sz="1500" spc="-5" dirty="0">
                <a:latin typeface="Carlito"/>
                <a:cs typeface="Carlito"/>
              </a:rPr>
              <a:t>open </a:t>
            </a:r>
            <a:r>
              <a:rPr sz="1500" dirty="0">
                <a:latin typeface="Carlito"/>
                <a:cs typeface="Carlito"/>
              </a:rPr>
              <a:t>a  </a:t>
            </a:r>
            <a:r>
              <a:rPr sz="1500" spc="-15" dirty="0">
                <a:latin typeface="Carlito"/>
                <a:cs typeface="Carlito"/>
              </a:rPr>
              <a:t>socket </a:t>
            </a:r>
            <a:r>
              <a:rPr sz="1500" spc="-10" dirty="0">
                <a:latin typeface="Carlito"/>
                <a:cs typeface="Carlito"/>
              </a:rPr>
              <a:t>to </a:t>
            </a:r>
            <a:r>
              <a:rPr sz="1500" dirty="0">
                <a:latin typeface="Carlito"/>
                <a:cs typeface="Carlito"/>
              </a:rPr>
              <a:t>the </a:t>
            </a:r>
            <a:r>
              <a:rPr sz="1500" spc="-25" dirty="0">
                <a:latin typeface="Carlito"/>
                <a:cs typeface="Carlito"/>
              </a:rPr>
              <a:t>container. </a:t>
            </a:r>
            <a:r>
              <a:rPr sz="1500" dirty="0">
                <a:latin typeface="Carlito"/>
                <a:cs typeface="Carlito"/>
              </a:rPr>
              <a:t>If it </a:t>
            </a:r>
            <a:r>
              <a:rPr sz="1500" spc="-5" dirty="0">
                <a:latin typeface="Carlito"/>
                <a:cs typeface="Carlito"/>
              </a:rPr>
              <a:t>can establish </a:t>
            </a:r>
            <a:r>
              <a:rPr sz="1500" dirty="0">
                <a:latin typeface="Carlito"/>
                <a:cs typeface="Carlito"/>
              </a:rPr>
              <a:t>a  </a:t>
            </a:r>
            <a:r>
              <a:rPr sz="1500" spc="-5" dirty="0">
                <a:latin typeface="Carlito"/>
                <a:cs typeface="Carlito"/>
              </a:rPr>
              <a:t>connection, </a:t>
            </a:r>
            <a:r>
              <a:rPr sz="1500" dirty="0">
                <a:latin typeface="Carlito"/>
                <a:cs typeface="Carlito"/>
              </a:rPr>
              <a:t>the </a:t>
            </a:r>
            <a:r>
              <a:rPr sz="1500" spc="-10" dirty="0">
                <a:latin typeface="Carlito"/>
                <a:cs typeface="Carlito"/>
              </a:rPr>
              <a:t>container </a:t>
            </a:r>
            <a:r>
              <a:rPr sz="1500" dirty="0">
                <a:latin typeface="Carlito"/>
                <a:cs typeface="Carlito"/>
              </a:rPr>
              <a:t>is </a:t>
            </a:r>
            <a:r>
              <a:rPr sz="1500" spc="-5" dirty="0">
                <a:latin typeface="Carlito"/>
                <a:cs typeface="Carlito"/>
              </a:rPr>
              <a:t>considered </a:t>
            </a:r>
            <a:r>
              <a:rPr sz="1500" spc="-20" dirty="0">
                <a:latin typeface="Carlito"/>
                <a:cs typeface="Carlito"/>
              </a:rPr>
              <a:t>healthy, </a:t>
            </a:r>
            <a:r>
              <a:rPr sz="1500" dirty="0">
                <a:latin typeface="Carlito"/>
                <a:cs typeface="Carlito"/>
              </a:rPr>
              <a:t>if it  </a:t>
            </a:r>
            <a:r>
              <a:rPr sz="1500" spc="-5" dirty="0">
                <a:latin typeface="Carlito"/>
                <a:cs typeface="Carlito"/>
              </a:rPr>
              <a:t>can’t </a:t>
            </a:r>
            <a:r>
              <a:rPr sz="1500" dirty="0">
                <a:latin typeface="Carlito"/>
                <a:cs typeface="Carlito"/>
              </a:rPr>
              <a:t>it is </a:t>
            </a:r>
            <a:r>
              <a:rPr sz="1500" spc="-5" dirty="0">
                <a:latin typeface="Carlito"/>
                <a:cs typeface="Carlito"/>
              </a:rPr>
              <a:t>considered </a:t>
            </a:r>
            <a:r>
              <a:rPr sz="1500" dirty="0">
                <a:latin typeface="Carlito"/>
                <a:cs typeface="Carlito"/>
              </a:rPr>
              <a:t>a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failure.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Pod </a:t>
            </a:r>
            <a:r>
              <a:rPr dirty="0"/>
              <a:t>with HTTP </a:t>
            </a:r>
            <a:r>
              <a:rPr spc="-5" dirty="0"/>
              <a:t>health</a:t>
            </a:r>
            <a:r>
              <a:rPr spc="30" dirty="0"/>
              <a:t> </a:t>
            </a:r>
            <a:r>
              <a:rPr spc="-5" dirty="0"/>
              <a:t>check:</a:t>
            </a:r>
          </a:p>
          <a:p>
            <a:pPr marL="12700" marR="2099945">
              <a:lnSpc>
                <a:spcPct val="100000"/>
              </a:lnSpc>
            </a:pPr>
            <a:r>
              <a:rPr b="0" spc="-10" dirty="0">
                <a:latin typeface="Carlito"/>
                <a:cs typeface="Carlito"/>
              </a:rPr>
              <a:t>apiVersion:</a:t>
            </a:r>
            <a:r>
              <a:rPr b="0" spc="-8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v1  </a:t>
            </a:r>
            <a:r>
              <a:rPr b="0" spc="-5" dirty="0">
                <a:latin typeface="Carlito"/>
                <a:cs typeface="Carlito"/>
              </a:rPr>
              <a:t>kind: </a:t>
            </a:r>
            <a:r>
              <a:rPr b="0" spc="-10" dirty="0">
                <a:latin typeface="Carlito"/>
                <a:cs typeface="Carlito"/>
              </a:rPr>
              <a:t>Pod  </a:t>
            </a:r>
            <a:r>
              <a:rPr b="0" spc="-5" dirty="0">
                <a:latin typeface="Carlito"/>
                <a:cs typeface="Carlito"/>
              </a:rPr>
              <a:t>metadata:</a:t>
            </a:r>
          </a:p>
          <a:p>
            <a:pPr marL="12700" marR="1114425" indent="69850">
              <a:lnSpc>
                <a:spcPct val="100000"/>
              </a:lnSpc>
            </a:pPr>
            <a:r>
              <a:rPr b="0" dirty="0">
                <a:latin typeface="Carlito"/>
                <a:cs typeface="Carlito"/>
              </a:rPr>
              <a:t>name: </a:t>
            </a:r>
            <a:r>
              <a:rPr b="0" spc="-5" dirty="0">
                <a:latin typeface="Carlito"/>
                <a:cs typeface="Carlito"/>
              </a:rPr>
              <a:t>pod-with-healthcheck  spec:</a:t>
            </a:r>
          </a:p>
          <a:p>
            <a:pPr marL="82550">
              <a:lnSpc>
                <a:spcPct val="100000"/>
              </a:lnSpc>
            </a:pPr>
            <a:r>
              <a:rPr b="0" spc="-10" dirty="0">
                <a:latin typeface="Carlito"/>
                <a:cs typeface="Carlito"/>
              </a:rPr>
              <a:t>containers:</a:t>
            </a:r>
          </a:p>
          <a:p>
            <a:pPr marL="152400" marR="2044700" indent="-70485">
              <a:lnSpc>
                <a:spcPct val="100000"/>
              </a:lnSpc>
            </a:pPr>
            <a:r>
              <a:rPr b="0" dirty="0">
                <a:latin typeface="Carlito"/>
                <a:cs typeface="Carlito"/>
              </a:rPr>
              <a:t>- name: </a:t>
            </a:r>
            <a:r>
              <a:rPr b="0" spc="-5" dirty="0">
                <a:latin typeface="Carlito"/>
                <a:cs typeface="Carlito"/>
              </a:rPr>
              <a:t>nginx  image:</a:t>
            </a:r>
            <a:r>
              <a:rPr b="0" spc="-60" dirty="0">
                <a:latin typeface="Carlito"/>
                <a:cs typeface="Carlito"/>
              </a:rPr>
              <a:t> </a:t>
            </a:r>
            <a:r>
              <a:rPr b="0" spc="-5" dirty="0">
                <a:latin typeface="Carlito"/>
                <a:cs typeface="Carlito"/>
              </a:rPr>
              <a:t>nginx</a:t>
            </a:r>
          </a:p>
          <a:p>
            <a:pPr marL="152400" marR="1022985">
              <a:lnSpc>
                <a:spcPct val="100000"/>
              </a:lnSpc>
            </a:pPr>
            <a:r>
              <a:rPr b="0" dirty="0">
                <a:latin typeface="Carlito"/>
                <a:cs typeface="Carlito"/>
              </a:rPr>
              <a:t># </a:t>
            </a:r>
            <a:r>
              <a:rPr b="0" spc="-5" dirty="0">
                <a:latin typeface="Carlito"/>
                <a:cs typeface="Carlito"/>
              </a:rPr>
              <a:t>defines </a:t>
            </a:r>
            <a:r>
              <a:rPr b="0" dirty="0">
                <a:latin typeface="Carlito"/>
                <a:cs typeface="Carlito"/>
              </a:rPr>
              <a:t>the health</a:t>
            </a:r>
            <a:r>
              <a:rPr b="0" spc="-90" dirty="0">
                <a:latin typeface="Carlito"/>
                <a:cs typeface="Carlito"/>
              </a:rPr>
              <a:t> </a:t>
            </a:r>
            <a:r>
              <a:rPr b="0" spc="-5" dirty="0">
                <a:latin typeface="Carlito"/>
                <a:cs typeface="Carlito"/>
              </a:rPr>
              <a:t>checking  livenessProbe:</a:t>
            </a:r>
          </a:p>
          <a:p>
            <a:pPr marL="220979">
              <a:lnSpc>
                <a:spcPct val="100000"/>
              </a:lnSpc>
            </a:pPr>
            <a:r>
              <a:rPr b="0" dirty="0">
                <a:latin typeface="Carlito"/>
                <a:cs typeface="Carlito"/>
              </a:rPr>
              <a:t># an </a:t>
            </a:r>
            <a:r>
              <a:rPr b="0" spc="-5" dirty="0">
                <a:latin typeface="Carlito"/>
                <a:cs typeface="Carlito"/>
              </a:rPr>
              <a:t>http</a:t>
            </a:r>
            <a:r>
              <a:rPr b="0" spc="-35" dirty="0">
                <a:latin typeface="Carlito"/>
                <a:cs typeface="Carlito"/>
              </a:rPr>
              <a:t> </a:t>
            </a:r>
            <a:r>
              <a:rPr b="0" spc="-5" dirty="0">
                <a:latin typeface="Carlito"/>
                <a:cs typeface="Carlito"/>
              </a:rPr>
              <a:t>probe</a:t>
            </a:r>
          </a:p>
          <a:p>
            <a:pPr marL="220979">
              <a:lnSpc>
                <a:spcPct val="100000"/>
              </a:lnSpc>
              <a:spcBef>
                <a:spcPts val="5"/>
              </a:spcBef>
            </a:pPr>
            <a:r>
              <a:rPr b="0" spc="-5" dirty="0">
                <a:latin typeface="Carlito"/>
                <a:cs typeface="Carlito"/>
              </a:rPr>
              <a:t>httpGet:</a:t>
            </a:r>
          </a:p>
          <a:p>
            <a:pPr marL="291465" marR="1310005">
              <a:lnSpc>
                <a:spcPct val="100000"/>
              </a:lnSpc>
            </a:pPr>
            <a:r>
              <a:rPr b="0" spc="-5" dirty="0">
                <a:latin typeface="Carlito"/>
                <a:cs typeface="Carlito"/>
              </a:rPr>
              <a:t>path: /_status/healthz  port:</a:t>
            </a:r>
            <a:r>
              <a:rPr b="0" spc="-2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80</a:t>
            </a:r>
          </a:p>
          <a:p>
            <a:pPr marL="220979" marR="5080">
              <a:lnSpc>
                <a:spcPct val="100000"/>
              </a:lnSpc>
            </a:pPr>
            <a:r>
              <a:rPr b="0" dirty="0">
                <a:latin typeface="Carlito"/>
                <a:cs typeface="Carlito"/>
              </a:rPr>
              <a:t># </a:t>
            </a:r>
            <a:r>
              <a:rPr b="0" spc="-5" dirty="0">
                <a:latin typeface="Carlito"/>
                <a:cs typeface="Carlito"/>
              </a:rPr>
              <a:t>length of </a:t>
            </a:r>
            <a:r>
              <a:rPr b="0" dirty="0">
                <a:latin typeface="Carlito"/>
                <a:cs typeface="Carlito"/>
              </a:rPr>
              <a:t>time </a:t>
            </a:r>
            <a:r>
              <a:rPr b="0" spc="-5" dirty="0">
                <a:latin typeface="Carlito"/>
                <a:cs typeface="Carlito"/>
              </a:rPr>
              <a:t>to wait </a:t>
            </a:r>
            <a:r>
              <a:rPr b="0" spc="-10" dirty="0">
                <a:latin typeface="Carlito"/>
                <a:cs typeface="Carlito"/>
              </a:rPr>
              <a:t>for </a:t>
            </a:r>
            <a:r>
              <a:rPr b="0" dirty="0">
                <a:latin typeface="Carlito"/>
                <a:cs typeface="Carlito"/>
              </a:rPr>
              <a:t>a </a:t>
            </a:r>
            <a:r>
              <a:rPr b="0" spc="-5" dirty="0">
                <a:latin typeface="Carlito"/>
                <a:cs typeface="Carlito"/>
              </a:rPr>
              <a:t>pod to initialize  </a:t>
            </a:r>
            <a:r>
              <a:rPr b="0" dirty="0">
                <a:latin typeface="Carlito"/>
                <a:cs typeface="Carlito"/>
              </a:rPr>
              <a:t># </a:t>
            </a:r>
            <a:r>
              <a:rPr b="0" spc="-5" dirty="0">
                <a:latin typeface="Carlito"/>
                <a:cs typeface="Carlito"/>
              </a:rPr>
              <a:t>after pod startup, </a:t>
            </a:r>
            <a:r>
              <a:rPr b="0" spc="-10" dirty="0">
                <a:latin typeface="Carlito"/>
                <a:cs typeface="Carlito"/>
              </a:rPr>
              <a:t>before </a:t>
            </a:r>
            <a:r>
              <a:rPr b="0" dirty="0">
                <a:latin typeface="Carlito"/>
                <a:cs typeface="Carlito"/>
              </a:rPr>
              <a:t>applying</a:t>
            </a:r>
            <a:r>
              <a:rPr b="0" spc="-12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health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Carlito"/>
                <a:cs typeface="Carlito"/>
              </a:rPr>
              <a:t>checking</a:t>
            </a:r>
          </a:p>
          <a:p>
            <a:pPr marL="220979">
              <a:lnSpc>
                <a:spcPct val="100000"/>
              </a:lnSpc>
            </a:pPr>
            <a:r>
              <a:rPr b="0" spc="-5" dirty="0">
                <a:latin typeface="Carlito"/>
                <a:cs typeface="Carlito"/>
              </a:rPr>
              <a:t>initialDelaySeconds:</a:t>
            </a:r>
            <a:r>
              <a:rPr b="0" spc="-3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30</a:t>
            </a:r>
          </a:p>
          <a:p>
            <a:pPr marL="220979">
              <a:lnSpc>
                <a:spcPct val="100000"/>
              </a:lnSpc>
            </a:pPr>
            <a:r>
              <a:rPr b="0" spc="-5" dirty="0">
                <a:latin typeface="Carlito"/>
                <a:cs typeface="Carlito"/>
              </a:rPr>
              <a:t>timeoutSeconds:</a:t>
            </a:r>
            <a:r>
              <a:rPr b="0" spc="-2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1</a:t>
            </a:r>
          </a:p>
          <a:p>
            <a:pPr marL="152400">
              <a:lnSpc>
                <a:spcPct val="100000"/>
              </a:lnSpc>
            </a:pPr>
            <a:r>
              <a:rPr b="0" spc="-5" dirty="0">
                <a:latin typeface="Carlito"/>
                <a:cs typeface="Carlito"/>
              </a:rPr>
              <a:t>ports:</a:t>
            </a:r>
          </a:p>
          <a:p>
            <a:pPr marL="152400">
              <a:lnSpc>
                <a:spcPct val="100000"/>
              </a:lnSpc>
            </a:pPr>
            <a:r>
              <a:rPr b="0" dirty="0">
                <a:latin typeface="Carlito"/>
                <a:cs typeface="Carlito"/>
              </a:rPr>
              <a:t>- </a:t>
            </a:r>
            <a:r>
              <a:rPr b="0" spc="-5" dirty="0">
                <a:latin typeface="Carlito"/>
                <a:cs typeface="Carlito"/>
              </a:rPr>
              <a:t>containerPort:</a:t>
            </a:r>
            <a:r>
              <a:rPr b="0" spc="-4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80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293878"/>
            <a:ext cx="6976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Kubernetes </a:t>
            </a:r>
            <a:r>
              <a:rPr sz="3600" spc="5" dirty="0"/>
              <a:t>Service </a:t>
            </a:r>
            <a:r>
              <a:rPr sz="3600" spc="-10" dirty="0"/>
              <a:t>Discovery</a:t>
            </a:r>
            <a:r>
              <a:rPr sz="3600" spc="-90" dirty="0"/>
              <a:t> </a:t>
            </a:r>
            <a:r>
              <a:rPr sz="3600" spc="-5" dirty="0"/>
              <a:t>options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marR="177800" indent="-343535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pc="-10" dirty="0"/>
              <a:t>For internal </a:t>
            </a:r>
            <a:r>
              <a:rPr spc="-5" dirty="0"/>
              <a:t>service </a:t>
            </a:r>
            <a:r>
              <a:rPr spc="-20" dirty="0"/>
              <a:t>discovery, </a:t>
            </a:r>
            <a:r>
              <a:rPr spc="-10" dirty="0"/>
              <a:t>Kubernetes provides  two </a:t>
            </a:r>
            <a:r>
              <a:rPr spc="-5" dirty="0"/>
              <a:t>options:</a:t>
            </a:r>
          </a:p>
          <a:p>
            <a:pPr marL="756285" marR="174625" lvl="1" indent="-287020">
              <a:lnSpc>
                <a:spcPct val="80100"/>
              </a:lnSpc>
              <a:spcBef>
                <a:spcPts val="37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500" b="1" spc="-10" dirty="0">
                <a:latin typeface="Carlito"/>
                <a:cs typeface="Carlito"/>
              </a:rPr>
              <a:t>Environment </a:t>
            </a:r>
            <a:r>
              <a:rPr sz="1500" b="1" spc="-5" dirty="0">
                <a:latin typeface="Carlito"/>
                <a:cs typeface="Carlito"/>
              </a:rPr>
              <a:t>variable</a:t>
            </a:r>
            <a:r>
              <a:rPr sz="1500" spc="-5" dirty="0">
                <a:latin typeface="Carlito"/>
                <a:cs typeface="Carlito"/>
              </a:rPr>
              <a:t>: </a:t>
            </a:r>
            <a:r>
              <a:rPr sz="1500" dirty="0">
                <a:latin typeface="Carlito"/>
                <a:cs typeface="Carlito"/>
              </a:rPr>
              <a:t>When a </a:t>
            </a:r>
            <a:r>
              <a:rPr sz="1500" spc="-10" dirty="0">
                <a:latin typeface="Carlito"/>
                <a:cs typeface="Carlito"/>
              </a:rPr>
              <a:t>new Pod </a:t>
            </a:r>
            <a:r>
              <a:rPr sz="1500" dirty="0">
                <a:latin typeface="Carlito"/>
                <a:cs typeface="Carlito"/>
              </a:rPr>
              <a:t>is </a:t>
            </a:r>
            <a:r>
              <a:rPr sz="1500" spc="-10" dirty="0">
                <a:latin typeface="Carlito"/>
                <a:cs typeface="Carlito"/>
              </a:rPr>
              <a:t>created,  environment </a:t>
            </a:r>
            <a:r>
              <a:rPr sz="1500" spc="-5" dirty="0">
                <a:latin typeface="Carlito"/>
                <a:cs typeface="Carlito"/>
              </a:rPr>
              <a:t>variables </a:t>
            </a:r>
            <a:r>
              <a:rPr sz="1500" spc="-10" dirty="0">
                <a:latin typeface="Carlito"/>
                <a:cs typeface="Carlito"/>
              </a:rPr>
              <a:t>from </a:t>
            </a:r>
            <a:r>
              <a:rPr sz="1500" spc="-5" dirty="0">
                <a:latin typeface="Carlito"/>
                <a:cs typeface="Carlito"/>
              </a:rPr>
              <a:t>older services can be  imported. This allows services </a:t>
            </a:r>
            <a:r>
              <a:rPr sz="1500" spc="-10" dirty="0">
                <a:latin typeface="Carlito"/>
                <a:cs typeface="Carlito"/>
              </a:rPr>
              <a:t>to talk to </a:t>
            </a:r>
            <a:r>
              <a:rPr sz="1500" dirty="0">
                <a:latin typeface="Carlito"/>
                <a:cs typeface="Carlito"/>
              </a:rPr>
              <a:t>each </a:t>
            </a:r>
            <a:r>
              <a:rPr sz="1500" spc="-30" dirty="0">
                <a:latin typeface="Carlito"/>
                <a:cs typeface="Carlito"/>
              </a:rPr>
              <a:t>other. </a:t>
            </a:r>
            <a:r>
              <a:rPr sz="1500" spc="-5" dirty="0">
                <a:latin typeface="Carlito"/>
                <a:cs typeface="Carlito"/>
              </a:rPr>
              <a:t>This  approach </a:t>
            </a:r>
            <a:r>
              <a:rPr sz="1500" spc="-10" dirty="0">
                <a:latin typeface="Carlito"/>
                <a:cs typeface="Carlito"/>
              </a:rPr>
              <a:t>enforces </a:t>
            </a:r>
            <a:r>
              <a:rPr sz="1500" spc="-5" dirty="0">
                <a:latin typeface="Carlito"/>
                <a:cs typeface="Carlito"/>
              </a:rPr>
              <a:t>ordering </a:t>
            </a:r>
            <a:r>
              <a:rPr sz="1500" dirty="0">
                <a:latin typeface="Carlito"/>
                <a:cs typeface="Carlito"/>
              </a:rPr>
              <a:t>in </a:t>
            </a:r>
            <a:r>
              <a:rPr sz="1500" spc="-5" dirty="0">
                <a:latin typeface="Carlito"/>
                <a:cs typeface="Carlito"/>
              </a:rPr>
              <a:t>service</a:t>
            </a:r>
            <a:r>
              <a:rPr sz="1500" spc="-10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creation.</a:t>
            </a:r>
            <a:endParaRPr sz="15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–"/>
            </a:pPr>
            <a:endParaRPr sz="2050"/>
          </a:p>
          <a:p>
            <a:pPr marL="756285" marR="5080" lvl="1" indent="-287020">
              <a:lnSpc>
                <a:spcPct val="80000"/>
              </a:lnSpc>
              <a:spcBef>
                <a:spcPts val="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500" b="1" spc="-5" dirty="0">
                <a:latin typeface="Carlito"/>
                <a:cs typeface="Carlito"/>
              </a:rPr>
              <a:t>DNS</a:t>
            </a:r>
            <a:r>
              <a:rPr sz="1500" spc="-5" dirty="0">
                <a:latin typeface="Carlito"/>
                <a:cs typeface="Carlito"/>
              </a:rPr>
              <a:t>: </a:t>
            </a:r>
            <a:r>
              <a:rPr sz="1500" spc="-10" dirty="0">
                <a:latin typeface="Carlito"/>
                <a:cs typeface="Carlito"/>
              </a:rPr>
              <a:t>Every </a:t>
            </a:r>
            <a:r>
              <a:rPr sz="1500" spc="-5" dirty="0">
                <a:latin typeface="Carlito"/>
                <a:cs typeface="Carlito"/>
              </a:rPr>
              <a:t>service </a:t>
            </a:r>
            <a:r>
              <a:rPr sz="1500" spc="-10" dirty="0">
                <a:latin typeface="Carlito"/>
                <a:cs typeface="Carlito"/>
              </a:rPr>
              <a:t>registers to </a:t>
            </a:r>
            <a:r>
              <a:rPr sz="1500" dirty="0">
                <a:latin typeface="Carlito"/>
                <a:cs typeface="Carlito"/>
              </a:rPr>
              <a:t>the </a:t>
            </a:r>
            <a:r>
              <a:rPr sz="1500" spc="-5" dirty="0">
                <a:latin typeface="Carlito"/>
                <a:cs typeface="Carlito"/>
              </a:rPr>
              <a:t>DNS service; using </a:t>
            </a:r>
            <a:r>
              <a:rPr sz="1500" dirty="0">
                <a:latin typeface="Carlito"/>
                <a:cs typeface="Carlito"/>
              </a:rPr>
              <a:t>this,  </a:t>
            </a:r>
            <a:r>
              <a:rPr sz="1500" spc="-5" dirty="0">
                <a:latin typeface="Carlito"/>
                <a:cs typeface="Carlito"/>
              </a:rPr>
              <a:t>new services can find </a:t>
            </a:r>
            <a:r>
              <a:rPr sz="1500" dirty="0">
                <a:latin typeface="Carlito"/>
                <a:cs typeface="Carlito"/>
              </a:rPr>
              <a:t>and </a:t>
            </a:r>
            <a:r>
              <a:rPr sz="1500" spc="-10" dirty="0">
                <a:latin typeface="Carlito"/>
                <a:cs typeface="Carlito"/>
              </a:rPr>
              <a:t>talk to </a:t>
            </a:r>
            <a:r>
              <a:rPr sz="1500" spc="-5" dirty="0">
                <a:latin typeface="Carlito"/>
                <a:cs typeface="Carlito"/>
              </a:rPr>
              <a:t>other services.  Kubernetes provides </a:t>
            </a:r>
            <a:r>
              <a:rPr sz="1500" dirty="0">
                <a:latin typeface="Carlito"/>
                <a:cs typeface="Carlito"/>
              </a:rPr>
              <a:t>the </a:t>
            </a:r>
            <a:r>
              <a:rPr sz="1500" spc="-5" dirty="0">
                <a:latin typeface="Carlito"/>
                <a:cs typeface="Carlito"/>
              </a:rPr>
              <a:t>kube-dns service </a:t>
            </a:r>
            <a:r>
              <a:rPr sz="1500" spc="-15" dirty="0">
                <a:latin typeface="Carlito"/>
                <a:cs typeface="Carlito"/>
              </a:rPr>
              <a:t>for</a:t>
            </a:r>
            <a:r>
              <a:rPr sz="1500" dirty="0">
                <a:latin typeface="Carlito"/>
                <a:cs typeface="Carlito"/>
              </a:rPr>
              <a:t> this.</a:t>
            </a:r>
            <a:endParaRPr sz="15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–"/>
            </a:pPr>
            <a:endParaRPr sz="2100"/>
          </a:p>
          <a:p>
            <a:pPr marL="355600" marR="139700" indent="-343535">
              <a:lnSpc>
                <a:spcPct val="8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pc="-10" dirty="0"/>
              <a:t>For external </a:t>
            </a:r>
            <a:r>
              <a:rPr spc="-5" dirty="0"/>
              <a:t>service </a:t>
            </a:r>
            <a:r>
              <a:rPr spc="-20" dirty="0"/>
              <a:t>discovery, </a:t>
            </a:r>
            <a:r>
              <a:rPr spc="-10" dirty="0"/>
              <a:t>Kubernetes provides  two </a:t>
            </a:r>
            <a:r>
              <a:rPr spc="-5" dirty="0"/>
              <a:t>options: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98194" y="4250817"/>
            <a:ext cx="4784725" cy="139763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99085" marR="125730" indent="-287020">
              <a:lnSpc>
                <a:spcPct val="80000"/>
              </a:lnSpc>
              <a:spcBef>
                <a:spcPts val="459"/>
              </a:spcBef>
              <a:buFont typeface="Arial"/>
              <a:buChar char="–"/>
              <a:tabLst>
                <a:tab pos="299085" algn="l"/>
                <a:tab pos="299720" algn="l"/>
              </a:tabLst>
            </a:pPr>
            <a:r>
              <a:rPr sz="1500" b="1" spc="-10" dirty="0">
                <a:latin typeface="Carlito"/>
                <a:cs typeface="Carlito"/>
              </a:rPr>
              <a:t>NodePort</a:t>
            </a:r>
            <a:r>
              <a:rPr sz="1500" spc="-10" dirty="0">
                <a:latin typeface="Carlito"/>
                <a:cs typeface="Carlito"/>
              </a:rPr>
              <a:t>: </a:t>
            </a:r>
            <a:r>
              <a:rPr sz="1500" dirty="0">
                <a:latin typeface="Carlito"/>
                <a:cs typeface="Carlito"/>
              </a:rPr>
              <a:t>In this </a:t>
            </a:r>
            <a:r>
              <a:rPr sz="1500" spc="-5" dirty="0">
                <a:latin typeface="Carlito"/>
                <a:cs typeface="Carlito"/>
              </a:rPr>
              <a:t>method, Kubernetes </a:t>
            </a:r>
            <a:r>
              <a:rPr sz="1500" spc="-10" dirty="0">
                <a:latin typeface="Carlito"/>
                <a:cs typeface="Carlito"/>
              </a:rPr>
              <a:t>exposes </a:t>
            </a:r>
            <a:r>
              <a:rPr sz="1500" dirty="0">
                <a:latin typeface="Carlito"/>
                <a:cs typeface="Carlito"/>
              </a:rPr>
              <a:t>the  </a:t>
            </a:r>
            <a:r>
              <a:rPr sz="1500" spc="-5" dirty="0">
                <a:latin typeface="Carlito"/>
                <a:cs typeface="Carlito"/>
              </a:rPr>
              <a:t>service through special ports (30000-32767) of </a:t>
            </a:r>
            <a:r>
              <a:rPr sz="1500" dirty="0">
                <a:latin typeface="Carlito"/>
                <a:cs typeface="Carlito"/>
              </a:rPr>
              <a:t>the </a:t>
            </a:r>
            <a:r>
              <a:rPr sz="1500" spc="-5" dirty="0">
                <a:latin typeface="Carlito"/>
                <a:cs typeface="Carlito"/>
              </a:rPr>
              <a:t>node  </a:t>
            </a:r>
            <a:r>
              <a:rPr sz="1500" dirty="0">
                <a:latin typeface="Carlito"/>
                <a:cs typeface="Carlito"/>
              </a:rPr>
              <a:t>IP</a:t>
            </a:r>
            <a:r>
              <a:rPr sz="1500" spc="-20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address.</a:t>
            </a:r>
            <a:endParaRPr sz="1500">
              <a:latin typeface="Carlito"/>
              <a:cs typeface="Carlito"/>
            </a:endParaRPr>
          </a:p>
          <a:p>
            <a:pPr marL="299085" marR="5080" indent="-287020">
              <a:lnSpc>
                <a:spcPct val="80000"/>
              </a:lnSpc>
              <a:spcBef>
                <a:spcPts val="359"/>
              </a:spcBef>
              <a:buFont typeface="Arial"/>
              <a:buChar char="–"/>
              <a:tabLst>
                <a:tab pos="299085" algn="l"/>
                <a:tab pos="299720" algn="l"/>
              </a:tabLst>
            </a:pPr>
            <a:r>
              <a:rPr sz="1500" b="1" spc="-5" dirty="0">
                <a:latin typeface="Carlito"/>
                <a:cs typeface="Carlito"/>
              </a:rPr>
              <a:t>Loadbalancer</a:t>
            </a:r>
            <a:r>
              <a:rPr sz="1500" spc="-5" dirty="0">
                <a:latin typeface="Carlito"/>
                <a:cs typeface="Carlito"/>
              </a:rPr>
              <a:t>: </a:t>
            </a:r>
            <a:r>
              <a:rPr sz="1500" dirty="0">
                <a:latin typeface="Carlito"/>
                <a:cs typeface="Carlito"/>
              </a:rPr>
              <a:t>In this </a:t>
            </a:r>
            <a:r>
              <a:rPr sz="1500" spc="-5" dirty="0">
                <a:latin typeface="Carlito"/>
                <a:cs typeface="Carlito"/>
              </a:rPr>
              <a:t>method, Kubernetes </a:t>
            </a:r>
            <a:r>
              <a:rPr sz="1500" spc="-10" dirty="0">
                <a:latin typeface="Carlito"/>
                <a:cs typeface="Carlito"/>
              </a:rPr>
              <a:t>interacts </a:t>
            </a:r>
            <a:r>
              <a:rPr sz="1500" spc="-5" dirty="0">
                <a:latin typeface="Carlito"/>
                <a:cs typeface="Carlito"/>
              </a:rPr>
              <a:t>with  </a:t>
            </a:r>
            <a:r>
              <a:rPr sz="1500" dirty="0">
                <a:latin typeface="Carlito"/>
                <a:cs typeface="Carlito"/>
              </a:rPr>
              <a:t>the cloud </a:t>
            </a:r>
            <a:r>
              <a:rPr sz="1500" spc="-5" dirty="0">
                <a:latin typeface="Carlito"/>
                <a:cs typeface="Carlito"/>
              </a:rPr>
              <a:t>provider </a:t>
            </a:r>
            <a:r>
              <a:rPr sz="1500" spc="-10" dirty="0">
                <a:latin typeface="Carlito"/>
                <a:cs typeface="Carlito"/>
              </a:rPr>
              <a:t>to create </a:t>
            </a:r>
            <a:r>
              <a:rPr sz="1500" dirty="0">
                <a:latin typeface="Carlito"/>
                <a:cs typeface="Carlito"/>
              </a:rPr>
              <a:t>a load </a:t>
            </a:r>
            <a:r>
              <a:rPr sz="1500" spc="-5" dirty="0">
                <a:latin typeface="Carlito"/>
                <a:cs typeface="Carlito"/>
              </a:rPr>
              <a:t>balancer that redirects  </a:t>
            </a:r>
            <a:r>
              <a:rPr sz="1500" dirty="0">
                <a:latin typeface="Carlito"/>
                <a:cs typeface="Carlito"/>
              </a:rPr>
              <a:t>the </a:t>
            </a:r>
            <a:r>
              <a:rPr sz="1500" spc="-10" dirty="0">
                <a:latin typeface="Carlito"/>
                <a:cs typeface="Carlito"/>
              </a:rPr>
              <a:t>traffic to </a:t>
            </a:r>
            <a:r>
              <a:rPr sz="1500" dirty="0">
                <a:latin typeface="Carlito"/>
                <a:cs typeface="Carlito"/>
              </a:rPr>
              <a:t>the </a:t>
            </a:r>
            <a:r>
              <a:rPr sz="1500" spc="-10" dirty="0">
                <a:latin typeface="Carlito"/>
                <a:cs typeface="Carlito"/>
              </a:rPr>
              <a:t>Pods. </a:t>
            </a:r>
            <a:r>
              <a:rPr sz="1500" spc="-5" dirty="0">
                <a:latin typeface="Carlito"/>
                <a:cs typeface="Carlito"/>
              </a:rPr>
              <a:t>This approach </a:t>
            </a:r>
            <a:r>
              <a:rPr sz="1500" dirty="0">
                <a:latin typeface="Carlito"/>
                <a:cs typeface="Carlito"/>
              </a:rPr>
              <a:t>is </a:t>
            </a:r>
            <a:r>
              <a:rPr sz="1500" spc="-5" dirty="0">
                <a:latin typeface="Carlito"/>
                <a:cs typeface="Carlito"/>
              </a:rPr>
              <a:t>currently </a:t>
            </a:r>
            <a:r>
              <a:rPr sz="1500" spc="-10" dirty="0">
                <a:latin typeface="Carlito"/>
                <a:cs typeface="Carlito"/>
              </a:rPr>
              <a:t>available  </a:t>
            </a:r>
            <a:r>
              <a:rPr sz="1500" spc="-5" dirty="0">
                <a:latin typeface="Carlito"/>
                <a:cs typeface="Carlito"/>
              </a:rPr>
              <a:t>with </a:t>
            </a:r>
            <a:r>
              <a:rPr sz="1500" dirty="0">
                <a:latin typeface="Carlito"/>
                <a:cs typeface="Carlito"/>
              </a:rPr>
              <a:t>GCE.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04228" y="1168654"/>
            <a:ext cx="21939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REDIS_MASTER_SERVICE_HOST=10.0.0.11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04228" y="1321054"/>
            <a:ext cx="2164080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REDIS_MASTER_SERVICE_PORT=6379  REDIS_MASTER_PORT=tcp://10.0.0.11:63  </a:t>
            </a:r>
            <a:r>
              <a:rPr sz="1000" spc="-10" dirty="0">
                <a:latin typeface="Carlito"/>
                <a:cs typeface="Carlito"/>
              </a:rPr>
              <a:t>79  </a:t>
            </a:r>
            <a:r>
              <a:rPr sz="1000" spc="-5" dirty="0">
                <a:latin typeface="Carlito"/>
                <a:cs typeface="Carlito"/>
              </a:rPr>
              <a:t>REDIS_MASTER_PORT_6379_TCP=tcp://1  0.0.0.11:6379  REDIS</a:t>
            </a:r>
            <a:r>
              <a:rPr sz="1000" spc="-15" dirty="0">
                <a:latin typeface="Carlito"/>
                <a:cs typeface="Carlito"/>
              </a:rPr>
              <a:t>_</a:t>
            </a:r>
            <a:r>
              <a:rPr sz="1000" spc="-5" dirty="0">
                <a:latin typeface="Carlito"/>
                <a:cs typeface="Carlito"/>
              </a:rPr>
              <a:t>M</a:t>
            </a:r>
            <a:r>
              <a:rPr sz="1000" spc="-10" dirty="0">
                <a:latin typeface="Carlito"/>
                <a:cs typeface="Carlito"/>
              </a:rPr>
              <a:t>AS</a:t>
            </a:r>
            <a:r>
              <a:rPr sz="1000" spc="-15" dirty="0">
                <a:latin typeface="Carlito"/>
                <a:cs typeface="Carlito"/>
              </a:rPr>
              <a:t>T</a:t>
            </a:r>
            <a:r>
              <a:rPr sz="1000" spc="-5" dirty="0">
                <a:latin typeface="Carlito"/>
                <a:cs typeface="Carlito"/>
              </a:rPr>
              <a:t>ER</a:t>
            </a:r>
            <a:r>
              <a:rPr sz="1000" spc="-15" dirty="0">
                <a:latin typeface="Carlito"/>
                <a:cs typeface="Carlito"/>
              </a:rPr>
              <a:t>_</a:t>
            </a:r>
            <a:r>
              <a:rPr sz="1000" spc="-5" dirty="0">
                <a:latin typeface="Carlito"/>
                <a:cs typeface="Carlito"/>
              </a:rPr>
              <a:t>PO</a:t>
            </a:r>
            <a:r>
              <a:rPr sz="1000" spc="-10" dirty="0">
                <a:latin typeface="Carlito"/>
                <a:cs typeface="Carlito"/>
              </a:rPr>
              <a:t>R</a:t>
            </a:r>
            <a:r>
              <a:rPr sz="1000" spc="-15" dirty="0">
                <a:latin typeface="Carlito"/>
                <a:cs typeface="Carlito"/>
              </a:rPr>
              <a:t>T</a:t>
            </a:r>
            <a:r>
              <a:rPr sz="1000" spc="-10" dirty="0">
                <a:latin typeface="Carlito"/>
                <a:cs typeface="Carlito"/>
              </a:rPr>
              <a:t>_</a:t>
            </a:r>
            <a:r>
              <a:rPr sz="1000" spc="-5" dirty="0">
                <a:latin typeface="Carlito"/>
                <a:cs typeface="Carlito"/>
              </a:rPr>
              <a:t>6</a:t>
            </a:r>
            <a:r>
              <a:rPr sz="1000" spc="-10" dirty="0">
                <a:latin typeface="Carlito"/>
                <a:cs typeface="Carlito"/>
              </a:rPr>
              <a:t>3</a:t>
            </a:r>
            <a:r>
              <a:rPr sz="1000" spc="-5" dirty="0">
                <a:latin typeface="Carlito"/>
                <a:cs typeface="Carlito"/>
              </a:rPr>
              <a:t>7</a:t>
            </a:r>
            <a:r>
              <a:rPr sz="1000" dirty="0">
                <a:latin typeface="Carlito"/>
                <a:cs typeface="Carlito"/>
              </a:rPr>
              <a:t>9_</a:t>
            </a:r>
            <a:r>
              <a:rPr sz="1000" spc="-15" dirty="0">
                <a:latin typeface="Carlito"/>
                <a:cs typeface="Carlito"/>
              </a:rPr>
              <a:t>T</a:t>
            </a:r>
            <a:r>
              <a:rPr sz="1000" spc="-10" dirty="0">
                <a:latin typeface="Carlito"/>
                <a:cs typeface="Carlito"/>
              </a:rPr>
              <a:t>C</a:t>
            </a:r>
            <a:r>
              <a:rPr sz="1000" spc="5" dirty="0">
                <a:latin typeface="Carlito"/>
                <a:cs typeface="Carlito"/>
              </a:rPr>
              <a:t>P</a:t>
            </a:r>
            <a:r>
              <a:rPr sz="1000" spc="-10" dirty="0">
                <a:latin typeface="Carlito"/>
                <a:cs typeface="Carlito"/>
              </a:rPr>
              <a:t>_</a:t>
            </a:r>
            <a:r>
              <a:rPr sz="1000" spc="-5" dirty="0">
                <a:latin typeface="Carlito"/>
                <a:cs typeface="Carlito"/>
              </a:rPr>
              <a:t>PR</a:t>
            </a:r>
            <a:r>
              <a:rPr sz="1000" spc="-10" dirty="0">
                <a:latin typeface="Carlito"/>
                <a:cs typeface="Carlito"/>
              </a:rPr>
              <a:t>O</a:t>
            </a:r>
            <a:r>
              <a:rPr sz="1000" spc="-15" dirty="0">
                <a:latin typeface="Carlito"/>
                <a:cs typeface="Carlito"/>
              </a:rPr>
              <a:t>T</a:t>
            </a:r>
            <a:r>
              <a:rPr sz="1000" spc="-5" dirty="0">
                <a:latin typeface="Carlito"/>
                <a:cs typeface="Carlito"/>
              </a:rPr>
              <a:t>O</a:t>
            </a:r>
            <a:endParaRPr sz="1000">
              <a:latin typeface="Carlito"/>
              <a:cs typeface="Carlito"/>
            </a:endParaRPr>
          </a:p>
          <a:p>
            <a:pPr marL="12700" marR="7620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=tcp  REDIS_MASTER_PORT_6379_TCP_PORT=  </a:t>
            </a:r>
            <a:r>
              <a:rPr sz="1000" spc="-10" dirty="0">
                <a:latin typeface="Carlito"/>
                <a:cs typeface="Carlito"/>
              </a:rPr>
              <a:t>6379  </a:t>
            </a:r>
            <a:r>
              <a:rPr sz="1000" spc="-5" dirty="0">
                <a:latin typeface="Carlito"/>
                <a:cs typeface="Carlito"/>
              </a:rPr>
              <a:t>RE</a:t>
            </a:r>
            <a:r>
              <a:rPr sz="1000" spc="-10" dirty="0">
                <a:latin typeface="Carlito"/>
                <a:cs typeface="Carlito"/>
              </a:rPr>
              <a:t>DIS</a:t>
            </a:r>
            <a:r>
              <a:rPr sz="1000" spc="-15" dirty="0">
                <a:latin typeface="Carlito"/>
                <a:cs typeface="Carlito"/>
              </a:rPr>
              <a:t>_</a:t>
            </a:r>
            <a:r>
              <a:rPr sz="1000" spc="-5" dirty="0">
                <a:latin typeface="Carlito"/>
                <a:cs typeface="Carlito"/>
              </a:rPr>
              <a:t>MAS</a:t>
            </a:r>
            <a:r>
              <a:rPr sz="1000" spc="-15" dirty="0">
                <a:latin typeface="Carlito"/>
                <a:cs typeface="Carlito"/>
              </a:rPr>
              <a:t>T</a:t>
            </a:r>
            <a:r>
              <a:rPr sz="1000" spc="-5" dirty="0">
                <a:latin typeface="Carlito"/>
                <a:cs typeface="Carlito"/>
              </a:rPr>
              <a:t>ER</a:t>
            </a:r>
            <a:r>
              <a:rPr sz="1000" spc="-10" dirty="0">
                <a:latin typeface="Carlito"/>
                <a:cs typeface="Carlito"/>
              </a:rPr>
              <a:t>_</a:t>
            </a:r>
            <a:r>
              <a:rPr sz="1000" spc="-5" dirty="0">
                <a:latin typeface="Carlito"/>
                <a:cs typeface="Carlito"/>
              </a:rPr>
              <a:t>POR</a:t>
            </a:r>
            <a:r>
              <a:rPr sz="1000" spc="-10" dirty="0">
                <a:latin typeface="Carlito"/>
                <a:cs typeface="Carlito"/>
              </a:rPr>
              <a:t>T_</a:t>
            </a:r>
            <a:r>
              <a:rPr sz="1000" spc="-5" dirty="0">
                <a:latin typeface="Carlito"/>
                <a:cs typeface="Carlito"/>
              </a:rPr>
              <a:t>637</a:t>
            </a:r>
            <a:r>
              <a:rPr sz="1000" dirty="0">
                <a:latin typeface="Carlito"/>
                <a:cs typeface="Carlito"/>
              </a:rPr>
              <a:t>9_</a:t>
            </a:r>
            <a:r>
              <a:rPr sz="1000" spc="-15" dirty="0">
                <a:latin typeface="Carlito"/>
                <a:cs typeface="Carlito"/>
              </a:rPr>
              <a:t>T</a:t>
            </a:r>
            <a:r>
              <a:rPr sz="1000" spc="-10" dirty="0">
                <a:latin typeface="Carlito"/>
                <a:cs typeface="Carlito"/>
              </a:rPr>
              <a:t>C</a:t>
            </a:r>
            <a:r>
              <a:rPr sz="1000" dirty="0">
                <a:latin typeface="Carlito"/>
                <a:cs typeface="Carlito"/>
              </a:rPr>
              <a:t>P</a:t>
            </a:r>
            <a:r>
              <a:rPr sz="1000" spc="-10" dirty="0">
                <a:latin typeface="Carlito"/>
                <a:cs typeface="Carlito"/>
              </a:rPr>
              <a:t>_</a:t>
            </a:r>
            <a:r>
              <a:rPr sz="1000" spc="-5" dirty="0">
                <a:latin typeface="Carlito"/>
                <a:cs typeface="Carlito"/>
              </a:rPr>
              <a:t>ADDR=  10.0.0.11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28028" y="3302635"/>
            <a:ext cx="2499360" cy="292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4942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apiVersion:</a:t>
            </a:r>
            <a:r>
              <a:rPr sz="1000" spc="-70" dirty="0">
                <a:latin typeface="Carlito"/>
                <a:cs typeface="Carlito"/>
              </a:rPr>
              <a:t> </a:t>
            </a:r>
            <a:r>
              <a:rPr sz="1000" spc="-10" dirty="0">
                <a:latin typeface="Carlito"/>
                <a:cs typeface="Carlito"/>
              </a:rPr>
              <a:t>v1  </a:t>
            </a:r>
            <a:r>
              <a:rPr sz="1000" spc="-5" dirty="0">
                <a:latin typeface="Carlito"/>
                <a:cs typeface="Carlito"/>
              </a:rPr>
              <a:t>kind: </a:t>
            </a:r>
            <a:r>
              <a:rPr sz="1000" spc="-10" dirty="0">
                <a:latin typeface="Carlito"/>
                <a:cs typeface="Carlito"/>
              </a:rPr>
              <a:t>Service  </a:t>
            </a:r>
            <a:r>
              <a:rPr sz="1000" spc="-5" dirty="0">
                <a:latin typeface="Carlito"/>
                <a:cs typeface="Carlito"/>
              </a:rPr>
              <a:t>metadata:</a:t>
            </a:r>
            <a:endParaRPr sz="1000">
              <a:latin typeface="Carlito"/>
              <a:cs typeface="Carlito"/>
            </a:endParaRPr>
          </a:p>
          <a:p>
            <a:pPr marL="68580" marR="1612265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name:</a:t>
            </a:r>
            <a:r>
              <a:rPr sz="1000" spc="-5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frontend  labels:</a:t>
            </a:r>
            <a:endParaRPr sz="1000">
              <a:latin typeface="Carlito"/>
              <a:cs typeface="Carlito"/>
            </a:endParaRPr>
          </a:p>
          <a:p>
            <a:pPr marL="127000" marR="1569085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app:</a:t>
            </a:r>
            <a:r>
              <a:rPr sz="1000" spc="-7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guestbook  tier:</a:t>
            </a:r>
            <a:r>
              <a:rPr sz="1000" spc="-2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frontend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spec:</a:t>
            </a:r>
            <a:endParaRPr sz="1000">
              <a:latin typeface="Carlito"/>
              <a:cs typeface="Carlito"/>
            </a:endParaRPr>
          </a:p>
          <a:p>
            <a:pPr marL="12700" marR="149225" indent="55880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# if your cluster supports it, uncomment the  following to automatically</a:t>
            </a:r>
            <a:r>
              <a:rPr sz="1000" spc="-3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create</a:t>
            </a:r>
            <a:endParaRPr sz="1000">
              <a:latin typeface="Carlito"/>
              <a:cs typeface="Carlito"/>
            </a:endParaRPr>
          </a:p>
          <a:p>
            <a:pPr marL="12700" marR="5080" indent="55880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# an external load-balanced IP for the frontend  </a:t>
            </a:r>
            <a:r>
              <a:rPr sz="1000" spc="-10" dirty="0">
                <a:latin typeface="Carlito"/>
                <a:cs typeface="Carlito"/>
              </a:rPr>
              <a:t>service.</a:t>
            </a:r>
            <a:endParaRPr sz="1000">
              <a:latin typeface="Carlito"/>
              <a:cs typeface="Carlito"/>
            </a:endParaRPr>
          </a:p>
          <a:p>
            <a:pPr marL="68580" marR="1434465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type:</a:t>
            </a:r>
            <a:r>
              <a:rPr sz="1000" spc="-4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LoadBalancer  ports:</a:t>
            </a:r>
            <a:endParaRPr sz="100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Carlito"/>
                <a:cs typeface="Carlito"/>
              </a:rPr>
              <a:t># the port that this </a:t>
            </a:r>
            <a:r>
              <a:rPr sz="1000" spc="-10" dirty="0">
                <a:latin typeface="Carlito"/>
                <a:cs typeface="Carlito"/>
              </a:rPr>
              <a:t>service </a:t>
            </a:r>
            <a:r>
              <a:rPr sz="1000" spc="-5" dirty="0">
                <a:latin typeface="Carlito"/>
                <a:cs typeface="Carlito"/>
              </a:rPr>
              <a:t>should </a:t>
            </a:r>
            <a:r>
              <a:rPr sz="1000" spc="-10" dirty="0">
                <a:latin typeface="Carlito"/>
                <a:cs typeface="Carlito"/>
              </a:rPr>
              <a:t>serve</a:t>
            </a:r>
            <a:r>
              <a:rPr sz="1000" spc="4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on</a:t>
            </a:r>
            <a:endParaRPr sz="1000">
              <a:latin typeface="Carlito"/>
              <a:cs typeface="Carlito"/>
            </a:endParaRPr>
          </a:p>
          <a:p>
            <a:pPr marL="68580" marR="1943735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- port:</a:t>
            </a:r>
            <a:r>
              <a:rPr sz="1000" spc="-7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80  selector:</a:t>
            </a:r>
            <a:endParaRPr sz="1000">
              <a:latin typeface="Carlito"/>
              <a:cs typeface="Carlito"/>
            </a:endParaRPr>
          </a:p>
          <a:p>
            <a:pPr marL="127000" marR="1569085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app:</a:t>
            </a:r>
            <a:r>
              <a:rPr sz="1000" spc="-7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guestbook  tier:</a:t>
            </a:r>
            <a:r>
              <a:rPr sz="1000" spc="-2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frontend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6387"/>
            <a:ext cx="56940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Docker </a:t>
            </a:r>
            <a:r>
              <a:rPr spc="5" dirty="0"/>
              <a:t>Service</a:t>
            </a:r>
            <a:r>
              <a:rPr spc="-10" dirty="0"/>
              <a:t> Discovery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541525"/>
            <a:ext cx="7909559" cy="43694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328930" indent="-343535">
              <a:lnSpc>
                <a:spcPts val="24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5" dirty="0">
                <a:latin typeface="Carlito"/>
                <a:cs typeface="Carlito"/>
              </a:rPr>
              <a:t>With </a:t>
            </a:r>
            <a:r>
              <a:rPr sz="2500" spc="-20" dirty="0">
                <a:latin typeface="Carlito"/>
                <a:cs typeface="Carlito"/>
              </a:rPr>
              <a:t>Docker </a:t>
            </a:r>
            <a:r>
              <a:rPr sz="2500" spc="-5" dirty="0">
                <a:latin typeface="Carlito"/>
                <a:cs typeface="Carlito"/>
              </a:rPr>
              <a:t>1.9, </a:t>
            </a:r>
            <a:r>
              <a:rPr sz="2500" spc="-10" dirty="0">
                <a:latin typeface="Carlito"/>
                <a:cs typeface="Carlito"/>
              </a:rPr>
              <a:t>Container name </a:t>
            </a:r>
            <a:r>
              <a:rPr sz="2500" spc="-15" dirty="0">
                <a:latin typeface="Carlito"/>
                <a:cs typeface="Carlito"/>
              </a:rPr>
              <a:t>to </a:t>
            </a:r>
            <a:r>
              <a:rPr sz="2500" spc="-10" dirty="0">
                <a:latin typeface="Carlito"/>
                <a:cs typeface="Carlito"/>
              </a:rPr>
              <a:t>IP address </a:t>
            </a:r>
            <a:r>
              <a:rPr sz="2500" spc="-5" dirty="0">
                <a:latin typeface="Carlito"/>
                <a:cs typeface="Carlito"/>
              </a:rPr>
              <a:t>mapping  </a:t>
            </a:r>
            <a:r>
              <a:rPr sz="2500" spc="-10" dirty="0">
                <a:latin typeface="Carlito"/>
                <a:cs typeface="Carlito"/>
              </a:rPr>
              <a:t>was done by updating </a:t>
            </a:r>
            <a:r>
              <a:rPr sz="2500" spc="-15" dirty="0">
                <a:latin typeface="Carlito"/>
                <a:cs typeface="Carlito"/>
              </a:rPr>
              <a:t>“/etc/hosts”</a:t>
            </a:r>
            <a:r>
              <a:rPr sz="2500" spc="60" dirty="0">
                <a:latin typeface="Carlito"/>
                <a:cs typeface="Carlito"/>
              </a:rPr>
              <a:t> </a:t>
            </a:r>
            <a:r>
              <a:rPr sz="2500" spc="-20" dirty="0">
                <a:latin typeface="Carlito"/>
                <a:cs typeface="Carlito"/>
              </a:rPr>
              <a:t>automatically.</a:t>
            </a:r>
            <a:endParaRPr sz="2500">
              <a:latin typeface="Carlito"/>
              <a:cs typeface="Carlito"/>
            </a:endParaRPr>
          </a:p>
          <a:p>
            <a:pPr marL="355600" marR="287655" indent="-343535">
              <a:lnSpc>
                <a:spcPts val="24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5" dirty="0">
                <a:latin typeface="Carlito"/>
                <a:cs typeface="Carlito"/>
              </a:rPr>
              <a:t>With </a:t>
            </a:r>
            <a:r>
              <a:rPr sz="2500" spc="-20" dirty="0">
                <a:latin typeface="Carlito"/>
                <a:cs typeface="Carlito"/>
              </a:rPr>
              <a:t>Docker </a:t>
            </a:r>
            <a:r>
              <a:rPr sz="2500" spc="-5" dirty="0">
                <a:latin typeface="Carlito"/>
                <a:cs typeface="Carlito"/>
              </a:rPr>
              <a:t>1.10 release, </a:t>
            </a:r>
            <a:r>
              <a:rPr sz="2500" spc="-20" dirty="0">
                <a:latin typeface="Carlito"/>
                <a:cs typeface="Carlito"/>
              </a:rPr>
              <a:t>Docker </a:t>
            </a:r>
            <a:r>
              <a:rPr sz="2500" spc="-5" dirty="0">
                <a:latin typeface="Carlito"/>
                <a:cs typeface="Carlito"/>
              </a:rPr>
              <a:t>added embedded </a:t>
            </a:r>
            <a:r>
              <a:rPr sz="2500" spc="-10" dirty="0">
                <a:latin typeface="Carlito"/>
                <a:cs typeface="Carlito"/>
              </a:rPr>
              <a:t>DNS  </a:t>
            </a:r>
            <a:r>
              <a:rPr sz="2500" spc="-5" dirty="0">
                <a:latin typeface="Carlito"/>
                <a:cs typeface="Carlito"/>
              </a:rPr>
              <a:t>server which does </a:t>
            </a:r>
            <a:r>
              <a:rPr sz="2500" spc="-10" dirty="0">
                <a:latin typeface="Carlito"/>
                <a:cs typeface="Carlito"/>
              </a:rPr>
              <a:t>Container </a:t>
            </a:r>
            <a:r>
              <a:rPr sz="2500" spc="-5" dirty="0">
                <a:latin typeface="Carlito"/>
                <a:cs typeface="Carlito"/>
              </a:rPr>
              <a:t>name resolution within a  </a:t>
            </a:r>
            <a:r>
              <a:rPr sz="2500" spc="-10" dirty="0">
                <a:latin typeface="Carlito"/>
                <a:cs typeface="Carlito"/>
              </a:rPr>
              <a:t>user defined</a:t>
            </a:r>
            <a:r>
              <a:rPr sz="2500" spc="2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network.</a:t>
            </a:r>
            <a:endParaRPr sz="2500">
              <a:latin typeface="Carlito"/>
              <a:cs typeface="Carlito"/>
            </a:endParaRPr>
          </a:p>
          <a:p>
            <a:pPr marL="355600" marR="6985" indent="-343535">
              <a:lnSpc>
                <a:spcPts val="24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5" dirty="0">
                <a:latin typeface="Carlito"/>
                <a:cs typeface="Carlito"/>
              </a:rPr>
              <a:t>Name </a:t>
            </a:r>
            <a:r>
              <a:rPr sz="2500" spc="-10" dirty="0">
                <a:latin typeface="Carlito"/>
                <a:cs typeface="Carlito"/>
              </a:rPr>
              <a:t>resolution </a:t>
            </a:r>
            <a:r>
              <a:rPr sz="2500" spc="-15" dirty="0">
                <a:latin typeface="Carlito"/>
                <a:cs typeface="Carlito"/>
              </a:rPr>
              <a:t>can </a:t>
            </a:r>
            <a:r>
              <a:rPr sz="2500" spc="-5" dirty="0">
                <a:latin typeface="Carlito"/>
                <a:cs typeface="Carlito"/>
              </a:rPr>
              <a:t>be </a:t>
            </a:r>
            <a:r>
              <a:rPr sz="2500" spc="-10" dirty="0">
                <a:latin typeface="Carlito"/>
                <a:cs typeface="Carlito"/>
              </a:rPr>
              <a:t>done </a:t>
            </a:r>
            <a:r>
              <a:rPr sz="2500" spc="-20" dirty="0">
                <a:latin typeface="Carlito"/>
                <a:cs typeface="Carlito"/>
              </a:rPr>
              <a:t>for </a:t>
            </a:r>
            <a:r>
              <a:rPr sz="2500" spc="-10" dirty="0">
                <a:latin typeface="Carlito"/>
                <a:cs typeface="Carlito"/>
              </a:rPr>
              <a:t>Container </a:t>
            </a:r>
            <a:r>
              <a:rPr sz="2500" dirty="0">
                <a:latin typeface="Carlito"/>
                <a:cs typeface="Carlito"/>
              </a:rPr>
              <a:t>name(--  </a:t>
            </a:r>
            <a:r>
              <a:rPr sz="2500" spc="-10" dirty="0">
                <a:latin typeface="Carlito"/>
                <a:cs typeface="Carlito"/>
              </a:rPr>
              <a:t>name), network </a:t>
            </a:r>
            <a:r>
              <a:rPr sz="2500" spc="-5" dirty="0">
                <a:latin typeface="Carlito"/>
                <a:cs typeface="Carlito"/>
              </a:rPr>
              <a:t>alias(--net-alias) and </a:t>
            </a:r>
            <a:r>
              <a:rPr sz="2500" spc="-10" dirty="0">
                <a:latin typeface="Carlito"/>
                <a:cs typeface="Carlito"/>
              </a:rPr>
              <a:t>Container </a:t>
            </a:r>
            <a:r>
              <a:rPr sz="2500" spc="-5" dirty="0">
                <a:latin typeface="Carlito"/>
                <a:cs typeface="Carlito"/>
              </a:rPr>
              <a:t>link(--link).  </a:t>
            </a:r>
            <a:r>
              <a:rPr sz="2500" spc="-20" dirty="0">
                <a:latin typeface="Carlito"/>
                <a:cs typeface="Carlito"/>
              </a:rPr>
              <a:t>Port </a:t>
            </a:r>
            <a:r>
              <a:rPr sz="2500" spc="-10" dirty="0">
                <a:latin typeface="Carlito"/>
                <a:cs typeface="Carlito"/>
              </a:rPr>
              <a:t>number </a:t>
            </a:r>
            <a:r>
              <a:rPr sz="2500" spc="-5" dirty="0">
                <a:latin typeface="Carlito"/>
                <a:cs typeface="Carlito"/>
              </a:rPr>
              <a:t>is </a:t>
            </a:r>
            <a:r>
              <a:rPr sz="2500" spc="-10" dirty="0">
                <a:latin typeface="Carlito"/>
                <a:cs typeface="Carlito"/>
              </a:rPr>
              <a:t>not part </a:t>
            </a:r>
            <a:r>
              <a:rPr sz="2500" spc="-5" dirty="0">
                <a:latin typeface="Carlito"/>
                <a:cs typeface="Carlito"/>
              </a:rPr>
              <a:t>of</a:t>
            </a:r>
            <a:r>
              <a:rPr sz="2500" spc="5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DNS.</a:t>
            </a:r>
            <a:endParaRPr sz="2500">
              <a:latin typeface="Carlito"/>
              <a:cs typeface="Carlito"/>
            </a:endParaRPr>
          </a:p>
          <a:p>
            <a:pPr marL="355600" marR="154940" indent="-343535">
              <a:lnSpc>
                <a:spcPts val="24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5" dirty="0">
                <a:latin typeface="Carlito"/>
                <a:cs typeface="Carlito"/>
              </a:rPr>
              <a:t>With </a:t>
            </a:r>
            <a:r>
              <a:rPr sz="2500" spc="-20" dirty="0">
                <a:latin typeface="Carlito"/>
                <a:cs typeface="Carlito"/>
              </a:rPr>
              <a:t>Docker </a:t>
            </a:r>
            <a:r>
              <a:rPr sz="2500" spc="-5" dirty="0">
                <a:latin typeface="Carlito"/>
                <a:cs typeface="Carlito"/>
              </a:rPr>
              <a:t>1.11 release, </a:t>
            </a:r>
            <a:r>
              <a:rPr sz="2500" spc="-20" dirty="0">
                <a:latin typeface="Carlito"/>
                <a:cs typeface="Carlito"/>
              </a:rPr>
              <a:t>Docker </a:t>
            </a:r>
            <a:r>
              <a:rPr sz="2500" spc="-5" dirty="0">
                <a:latin typeface="Carlito"/>
                <a:cs typeface="Carlito"/>
              </a:rPr>
              <a:t>added </a:t>
            </a:r>
            <a:r>
              <a:rPr sz="2500" spc="-10" dirty="0">
                <a:latin typeface="Carlito"/>
                <a:cs typeface="Carlito"/>
              </a:rPr>
              <a:t>DNS based  random </a:t>
            </a:r>
            <a:r>
              <a:rPr sz="2500" spc="-5" dirty="0">
                <a:latin typeface="Carlito"/>
                <a:cs typeface="Carlito"/>
              </a:rPr>
              <a:t>load </a:t>
            </a:r>
            <a:r>
              <a:rPr sz="2500" spc="-10" dirty="0">
                <a:latin typeface="Carlito"/>
                <a:cs typeface="Carlito"/>
              </a:rPr>
              <a:t>balancing </a:t>
            </a:r>
            <a:r>
              <a:rPr sz="2500" spc="-25" dirty="0">
                <a:latin typeface="Carlito"/>
                <a:cs typeface="Carlito"/>
              </a:rPr>
              <a:t>for </a:t>
            </a:r>
            <a:r>
              <a:rPr sz="2500" spc="-15" dirty="0">
                <a:latin typeface="Carlito"/>
                <a:cs typeface="Carlito"/>
              </a:rPr>
              <a:t>Containers </a:t>
            </a:r>
            <a:r>
              <a:rPr sz="2500" spc="-5" dirty="0">
                <a:latin typeface="Carlito"/>
                <a:cs typeface="Carlito"/>
              </a:rPr>
              <a:t>with </a:t>
            </a:r>
            <a:r>
              <a:rPr sz="2500" spc="-10" dirty="0">
                <a:latin typeface="Carlito"/>
                <a:cs typeface="Carlito"/>
              </a:rPr>
              <a:t>same network  </a:t>
            </a:r>
            <a:r>
              <a:rPr sz="2500" spc="-5" dirty="0">
                <a:latin typeface="Carlito"/>
                <a:cs typeface="Carlito"/>
              </a:rPr>
              <a:t>alias.</a:t>
            </a:r>
            <a:endParaRPr sz="2500">
              <a:latin typeface="Carlito"/>
              <a:cs typeface="Carlito"/>
            </a:endParaRPr>
          </a:p>
          <a:p>
            <a:pPr marL="355600" marR="5080" indent="-343535">
              <a:lnSpc>
                <a:spcPts val="24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20" dirty="0">
                <a:latin typeface="Carlito"/>
                <a:cs typeface="Carlito"/>
              </a:rPr>
              <a:t>Docker’s </a:t>
            </a:r>
            <a:r>
              <a:rPr sz="2500" dirty="0">
                <a:latin typeface="Carlito"/>
                <a:cs typeface="Carlito"/>
              </a:rPr>
              <a:t>Service </a:t>
            </a:r>
            <a:r>
              <a:rPr sz="2500" spc="-10" dirty="0">
                <a:latin typeface="Carlito"/>
                <a:cs typeface="Carlito"/>
              </a:rPr>
              <a:t>Discovery </a:t>
            </a:r>
            <a:r>
              <a:rPr sz="2500" spc="-5" dirty="0">
                <a:latin typeface="Carlito"/>
                <a:cs typeface="Carlito"/>
              </a:rPr>
              <a:t>is very </a:t>
            </a:r>
            <a:r>
              <a:rPr sz="2500" spc="-10" dirty="0">
                <a:latin typeface="Carlito"/>
                <a:cs typeface="Carlito"/>
              </a:rPr>
              <a:t>primitive </a:t>
            </a:r>
            <a:r>
              <a:rPr sz="2500" spc="-5" dirty="0">
                <a:latin typeface="Carlito"/>
                <a:cs typeface="Carlito"/>
              </a:rPr>
              <a:t>and it does </a:t>
            </a:r>
            <a:r>
              <a:rPr sz="2500" spc="-10" dirty="0">
                <a:latin typeface="Carlito"/>
                <a:cs typeface="Carlito"/>
              </a:rPr>
              <a:t>not  </a:t>
            </a:r>
            <a:r>
              <a:rPr sz="2500" spc="-20" dirty="0">
                <a:latin typeface="Carlito"/>
                <a:cs typeface="Carlito"/>
              </a:rPr>
              <a:t>have </a:t>
            </a:r>
            <a:r>
              <a:rPr sz="2500" spc="-5" dirty="0">
                <a:latin typeface="Carlito"/>
                <a:cs typeface="Carlito"/>
              </a:rPr>
              <a:t>health check and </a:t>
            </a:r>
            <a:r>
              <a:rPr sz="2500" spc="-10" dirty="0">
                <a:latin typeface="Carlito"/>
                <a:cs typeface="Carlito"/>
              </a:rPr>
              <a:t>comprehensive </a:t>
            </a:r>
            <a:r>
              <a:rPr sz="2500" dirty="0">
                <a:latin typeface="Carlito"/>
                <a:cs typeface="Carlito"/>
              </a:rPr>
              <a:t>load</a:t>
            </a:r>
            <a:r>
              <a:rPr sz="2500" spc="55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balancing.</a:t>
            </a:r>
            <a:endParaRPr sz="2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6387"/>
            <a:ext cx="61366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Docker </a:t>
            </a:r>
            <a:r>
              <a:rPr dirty="0"/>
              <a:t>DNS in </a:t>
            </a:r>
            <a:r>
              <a:rPr spc="-10" dirty="0"/>
              <a:t>release</a:t>
            </a:r>
            <a:r>
              <a:rPr spc="-20" dirty="0"/>
              <a:t> </a:t>
            </a:r>
            <a:r>
              <a:rPr dirty="0"/>
              <a:t>1.11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558289"/>
            <a:ext cx="3844925" cy="22212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b="1" spc="-15" dirty="0">
                <a:latin typeface="Carlito"/>
                <a:cs typeface="Carlito"/>
              </a:rPr>
              <a:t>Create </a:t>
            </a:r>
            <a:r>
              <a:rPr sz="2000" b="1" dirty="0">
                <a:latin typeface="Carlito"/>
                <a:cs typeface="Carlito"/>
              </a:rPr>
              <a:t>3 </a:t>
            </a:r>
            <a:r>
              <a:rPr sz="2000" b="1" spc="-10" dirty="0">
                <a:latin typeface="Carlito"/>
                <a:cs typeface="Carlito"/>
              </a:rPr>
              <a:t>Containers </a:t>
            </a:r>
            <a:r>
              <a:rPr sz="2000" b="1" dirty="0">
                <a:latin typeface="Carlito"/>
                <a:cs typeface="Carlito"/>
              </a:rPr>
              <a:t>in </a:t>
            </a:r>
            <a:r>
              <a:rPr sz="2000" b="1" spc="-20" dirty="0">
                <a:latin typeface="Carlito"/>
                <a:cs typeface="Carlito"/>
              </a:rPr>
              <a:t>“fe” </a:t>
            </a:r>
            <a:r>
              <a:rPr sz="2000" b="1" spc="-5" dirty="0">
                <a:latin typeface="Carlito"/>
                <a:cs typeface="Carlito"/>
              </a:rPr>
              <a:t>network:  </a:t>
            </a:r>
            <a:r>
              <a:rPr sz="2000" spc="-10" dirty="0">
                <a:latin typeface="Carlito"/>
                <a:cs typeface="Carlito"/>
              </a:rPr>
              <a:t>docker </a:t>
            </a:r>
            <a:r>
              <a:rPr sz="2000" dirty="0">
                <a:latin typeface="Carlito"/>
                <a:cs typeface="Carlito"/>
              </a:rPr>
              <a:t>run </a:t>
            </a:r>
            <a:r>
              <a:rPr sz="2000" spc="-5" dirty="0">
                <a:latin typeface="Carlito"/>
                <a:cs typeface="Carlito"/>
              </a:rPr>
              <a:t>-d --name=nginx1 --  </a:t>
            </a:r>
            <a:r>
              <a:rPr sz="2000" spc="-10" dirty="0">
                <a:latin typeface="Carlito"/>
                <a:cs typeface="Carlito"/>
              </a:rPr>
              <a:t>net=fe </a:t>
            </a:r>
            <a:r>
              <a:rPr sz="2000" spc="-5" dirty="0">
                <a:latin typeface="Carlito"/>
                <a:cs typeface="Carlito"/>
              </a:rPr>
              <a:t>--net-alias=nginxnet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nginx</a:t>
            </a:r>
            <a:endParaRPr sz="2000">
              <a:latin typeface="Carlito"/>
              <a:cs typeface="Carlito"/>
            </a:endParaRPr>
          </a:p>
          <a:p>
            <a:pPr marL="12700" marR="421640">
              <a:lnSpc>
                <a:spcPts val="1920"/>
              </a:lnSpc>
              <a:spcBef>
                <a:spcPts val="465"/>
              </a:spcBef>
            </a:pPr>
            <a:r>
              <a:rPr sz="2000" spc="-10" dirty="0">
                <a:latin typeface="Carlito"/>
                <a:cs typeface="Carlito"/>
              </a:rPr>
              <a:t>docker </a:t>
            </a:r>
            <a:r>
              <a:rPr sz="2000" dirty="0">
                <a:latin typeface="Carlito"/>
                <a:cs typeface="Carlito"/>
              </a:rPr>
              <a:t>run -d </a:t>
            </a:r>
            <a:r>
              <a:rPr sz="2000" spc="-5" dirty="0">
                <a:latin typeface="Carlito"/>
                <a:cs typeface="Carlito"/>
              </a:rPr>
              <a:t>--name=nginx2 --  </a:t>
            </a:r>
            <a:r>
              <a:rPr sz="2000" spc="-10" dirty="0">
                <a:latin typeface="Carlito"/>
                <a:cs typeface="Carlito"/>
              </a:rPr>
              <a:t>net=fe </a:t>
            </a:r>
            <a:r>
              <a:rPr sz="2000" spc="-5" dirty="0">
                <a:latin typeface="Carlito"/>
                <a:cs typeface="Carlito"/>
              </a:rPr>
              <a:t>--net-alias=nginxnet</a:t>
            </a:r>
            <a:r>
              <a:rPr sz="2000" spc="-10" dirty="0">
                <a:latin typeface="Carlito"/>
                <a:cs typeface="Carlito"/>
              </a:rPr>
              <a:t> nginx</a:t>
            </a:r>
            <a:endParaRPr sz="2000">
              <a:latin typeface="Carlito"/>
              <a:cs typeface="Carlito"/>
            </a:endParaRPr>
          </a:p>
          <a:p>
            <a:pPr marL="12700" marR="181610">
              <a:lnSpc>
                <a:spcPct val="80000"/>
              </a:lnSpc>
              <a:spcBef>
                <a:spcPts val="500"/>
              </a:spcBef>
            </a:pPr>
            <a:r>
              <a:rPr sz="2000" spc="-10" dirty="0">
                <a:latin typeface="Carlito"/>
                <a:cs typeface="Carlito"/>
              </a:rPr>
              <a:t>docker </a:t>
            </a:r>
            <a:r>
              <a:rPr sz="2000" dirty="0">
                <a:latin typeface="Carlito"/>
                <a:cs typeface="Carlito"/>
              </a:rPr>
              <a:t>run </a:t>
            </a:r>
            <a:r>
              <a:rPr sz="2000" spc="-5" dirty="0">
                <a:latin typeface="Carlito"/>
                <a:cs typeface="Carlito"/>
              </a:rPr>
              <a:t>-ti --name=myubuntu --  </a:t>
            </a:r>
            <a:r>
              <a:rPr sz="2000" spc="-10" dirty="0">
                <a:latin typeface="Carlito"/>
                <a:cs typeface="Carlito"/>
              </a:rPr>
              <a:t>net=fe </a:t>
            </a:r>
            <a:r>
              <a:rPr sz="2000" spc="-5" dirty="0">
                <a:latin typeface="Carlito"/>
                <a:cs typeface="Carlito"/>
              </a:rPr>
              <a:t>--link=nginx1:nginx1link --  link=nginx2:nginx2link ubuntu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bash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2390" y="1546352"/>
            <a:ext cx="3493770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rlito"/>
                <a:cs typeface="Carlito"/>
              </a:rPr>
              <a:t>DNS by network</a:t>
            </a:r>
            <a:r>
              <a:rPr sz="1200" b="1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alias: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root@4d2d6e34120d:/# ping </a:t>
            </a:r>
            <a:r>
              <a:rPr sz="1200" spc="-5" dirty="0">
                <a:latin typeface="Carlito"/>
                <a:cs typeface="Carlito"/>
              </a:rPr>
              <a:t>-c1</a:t>
            </a:r>
            <a:r>
              <a:rPr sz="1200" spc="-5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nginxnet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PING </a:t>
            </a:r>
            <a:r>
              <a:rPr sz="1200" spc="-5" dirty="0">
                <a:latin typeface="Carlito"/>
                <a:cs typeface="Carlito"/>
              </a:rPr>
              <a:t>nginxnet (172.20.0.3) </a:t>
            </a:r>
            <a:r>
              <a:rPr sz="1200" dirty="0">
                <a:latin typeface="Carlito"/>
                <a:cs typeface="Carlito"/>
              </a:rPr>
              <a:t>56(84) </a:t>
            </a:r>
            <a:r>
              <a:rPr sz="1200" spc="-5" dirty="0">
                <a:latin typeface="Carlito"/>
                <a:cs typeface="Carlito"/>
              </a:rPr>
              <a:t>bytes of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data.</a:t>
            </a:r>
            <a:endParaRPr sz="12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64 </a:t>
            </a:r>
            <a:r>
              <a:rPr sz="1200" spc="-5" dirty="0">
                <a:latin typeface="Carlito"/>
                <a:cs typeface="Carlito"/>
              </a:rPr>
              <a:t>bytes </a:t>
            </a:r>
            <a:r>
              <a:rPr sz="1200" spc="-10" dirty="0">
                <a:latin typeface="Carlito"/>
                <a:cs typeface="Carlito"/>
              </a:rPr>
              <a:t>from nginx2.fe </a:t>
            </a:r>
            <a:r>
              <a:rPr sz="1200" spc="-5" dirty="0">
                <a:latin typeface="Carlito"/>
                <a:cs typeface="Carlito"/>
              </a:rPr>
              <a:t>(172.20.0.3): icmp_seq=1 ttl=64  </a:t>
            </a:r>
            <a:r>
              <a:rPr sz="1200" dirty="0">
                <a:latin typeface="Carlito"/>
                <a:cs typeface="Carlito"/>
              </a:rPr>
              <a:t>time=0.852</a:t>
            </a:r>
            <a:r>
              <a:rPr sz="1200" spc="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ms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rlito"/>
                <a:cs typeface="Carlito"/>
              </a:rPr>
              <a:t>root@4d2d6e34120d:/# ping </a:t>
            </a:r>
            <a:r>
              <a:rPr sz="1200" spc="-5" dirty="0">
                <a:latin typeface="Carlito"/>
                <a:cs typeface="Carlito"/>
              </a:rPr>
              <a:t>-c1</a:t>
            </a:r>
            <a:r>
              <a:rPr sz="1200" spc="-5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nginxnet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PING </a:t>
            </a:r>
            <a:r>
              <a:rPr sz="1200" spc="-5" dirty="0">
                <a:latin typeface="Carlito"/>
                <a:cs typeface="Carlito"/>
              </a:rPr>
              <a:t>nginxnet (172.20.0.2) </a:t>
            </a:r>
            <a:r>
              <a:rPr sz="1200" dirty="0">
                <a:latin typeface="Carlito"/>
                <a:cs typeface="Carlito"/>
              </a:rPr>
              <a:t>56(84) </a:t>
            </a:r>
            <a:r>
              <a:rPr sz="1200" spc="-5" dirty="0">
                <a:latin typeface="Carlito"/>
                <a:cs typeface="Carlito"/>
              </a:rPr>
              <a:t>bytes of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data.</a:t>
            </a:r>
            <a:endParaRPr sz="12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64 </a:t>
            </a:r>
            <a:r>
              <a:rPr sz="1200" spc="-5" dirty="0">
                <a:latin typeface="Carlito"/>
                <a:cs typeface="Carlito"/>
              </a:rPr>
              <a:t>bytes </a:t>
            </a:r>
            <a:r>
              <a:rPr sz="1200" spc="-10" dirty="0">
                <a:latin typeface="Carlito"/>
                <a:cs typeface="Carlito"/>
              </a:rPr>
              <a:t>from nginx1.fe </a:t>
            </a:r>
            <a:r>
              <a:rPr sz="1200" spc="-5" dirty="0">
                <a:latin typeface="Carlito"/>
                <a:cs typeface="Carlito"/>
              </a:rPr>
              <a:t>(172.20.0.2): icmp_seq=1 ttl=64  </a:t>
            </a:r>
            <a:r>
              <a:rPr sz="1200" dirty="0">
                <a:latin typeface="Carlito"/>
                <a:cs typeface="Carlito"/>
              </a:rPr>
              <a:t>time=0.244</a:t>
            </a:r>
            <a:r>
              <a:rPr sz="1200" spc="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ms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4476750"/>
            <a:ext cx="3494404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rlito"/>
                <a:cs typeface="Carlito"/>
              </a:rPr>
              <a:t>DNS by Container</a:t>
            </a:r>
            <a:r>
              <a:rPr sz="1200" b="1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name: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root@4d2d6e34120d:/# ping </a:t>
            </a:r>
            <a:r>
              <a:rPr sz="1200" spc="-5" dirty="0">
                <a:latin typeface="Carlito"/>
                <a:cs typeface="Carlito"/>
              </a:rPr>
              <a:t>-c1</a:t>
            </a:r>
            <a:r>
              <a:rPr sz="1200" spc="-5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nginx1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PING </a:t>
            </a:r>
            <a:r>
              <a:rPr sz="1200" spc="-5" dirty="0">
                <a:latin typeface="Carlito"/>
                <a:cs typeface="Carlito"/>
              </a:rPr>
              <a:t>nginx1 (172.20.0.2) 56(84) bytes of</a:t>
            </a:r>
            <a:r>
              <a:rPr sz="1200" spc="1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data.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64 </a:t>
            </a:r>
            <a:r>
              <a:rPr sz="1200" spc="-5" dirty="0">
                <a:latin typeface="Carlito"/>
                <a:cs typeface="Carlito"/>
              </a:rPr>
              <a:t>bytes </a:t>
            </a:r>
            <a:r>
              <a:rPr sz="1200" spc="-10" dirty="0">
                <a:latin typeface="Carlito"/>
                <a:cs typeface="Carlito"/>
              </a:rPr>
              <a:t>from nginx1.fe </a:t>
            </a:r>
            <a:r>
              <a:rPr sz="1200" spc="-5" dirty="0">
                <a:latin typeface="Carlito"/>
                <a:cs typeface="Carlito"/>
              </a:rPr>
              <a:t>(172.20.0.2): icmp_seq=1</a:t>
            </a:r>
            <a:r>
              <a:rPr sz="1200" spc="6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ttl=64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time=0.112 </a:t>
            </a:r>
            <a:r>
              <a:rPr sz="1200" spc="-5" dirty="0">
                <a:latin typeface="Carlito"/>
                <a:cs typeface="Carlito"/>
              </a:rPr>
              <a:t>ms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rlito"/>
                <a:cs typeface="Carlito"/>
              </a:rPr>
              <a:t>root@4d2d6e34120d:/# ping </a:t>
            </a:r>
            <a:r>
              <a:rPr sz="1200" spc="-5" dirty="0">
                <a:latin typeface="Carlito"/>
                <a:cs typeface="Carlito"/>
              </a:rPr>
              <a:t>-c1</a:t>
            </a:r>
            <a:r>
              <a:rPr sz="1200" spc="-5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nginx2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PING </a:t>
            </a:r>
            <a:r>
              <a:rPr sz="1200" spc="-5" dirty="0">
                <a:latin typeface="Carlito"/>
                <a:cs typeface="Carlito"/>
              </a:rPr>
              <a:t>nginx2 (172.20.0.3) 56(84) bytes of</a:t>
            </a:r>
            <a:r>
              <a:rPr sz="1200" spc="1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data.</a:t>
            </a:r>
            <a:endParaRPr sz="12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64 </a:t>
            </a:r>
            <a:r>
              <a:rPr sz="1200" spc="-5" dirty="0">
                <a:latin typeface="Carlito"/>
                <a:cs typeface="Carlito"/>
              </a:rPr>
              <a:t>bytes </a:t>
            </a:r>
            <a:r>
              <a:rPr sz="1200" spc="-10" dirty="0">
                <a:latin typeface="Carlito"/>
                <a:cs typeface="Carlito"/>
              </a:rPr>
              <a:t>from nginx2.fe </a:t>
            </a:r>
            <a:r>
              <a:rPr sz="1200" spc="-5" dirty="0">
                <a:latin typeface="Carlito"/>
                <a:cs typeface="Carlito"/>
              </a:rPr>
              <a:t>(172.20.0.3): icmp_seq=1 ttl=64  </a:t>
            </a:r>
            <a:r>
              <a:rPr sz="1200" dirty="0">
                <a:latin typeface="Carlito"/>
                <a:cs typeface="Carlito"/>
              </a:rPr>
              <a:t>time=0.090</a:t>
            </a:r>
            <a:r>
              <a:rPr sz="1200" spc="1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ms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7440" y="4291965"/>
            <a:ext cx="1181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rlito"/>
                <a:cs typeface="Carlito"/>
              </a:rPr>
              <a:t>DNS by </a:t>
            </a:r>
            <a:r>
              <a:rPr sz="1200" b="1" dirty="0">
                <a:latin typeface="Carlito"/>
                <a:cs typeface="Carlito"/>
              </a:rPr>
              <a:t>link</a:t>
            </a:r>
            <a:r>
              <a:rPr sz="1200" b="1" spc="-70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name: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7440" y="4657725"/>
            <a:ext cx="3494404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root@4d2d6e34120d:/# ping </a:t>
            </a:r>
            <a:r>
              <a:rPr sz="1200" spc="-5" dirty="0">
                <a:latin typeface="Carlito"/>
                <a:cs typeface="Carlito"/>
              </a:rPr>
              <a:t>-c1</a:t>
            </a:r>
            <a:r>
              <a:rPr sz="1200" spc="-5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nginx1link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PING </a:t>
            </a:r>
            <a:r>
              <a:rPr sz="1200" spc="-5" dirty="0">
                <a:latin typeface="Carlito"/>
                <a:cs typeface="Carlito"/>
              </a:rPr>
              <a:t>nginx1link (172.20.0.2) </a:t>
            </a:r>
            <a:r>
              <a:rPr sz="1200" dirty="0">
                <a:latin typeface="Carlito"/>
                <a:cs typeface="Carlito"/>
              </a:rPr>
              <a:t>56(84) </a:t>
            </a:r>
            <a:r>
              <a:rPr sz="1200" spc="-5" dirty="0">
                <a:latin typeface="Carlito"/>
                <a:cs typeface="Carlito"/>
              </a:rPr>
              <a:t>bytes of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data.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64 </a:t>
            </a:r>
            <a:r>
              <a:rPr sz="1200" spc="-5" dirty="0">
                <a:latin typeface="Carlito"/>
                <a:cs typeface="Carlito"/>
              </a:rPr>
              <a:t>bytes </a:t>
            </a:r>
            <a:r>
              <a:rPr sz="1200" spc="-10" dirty="0">
                <a:latin typeface="Carlito"/>
                <a:cs typeface="Carlito"/>
              </a:rPr>
              <a:t>from nginx1.fe </a:t>
            </a:r>
            <a:r>
              <a:rPr sz="1200" spc="-5" dirty="0">
                <a:latin typeface="Carlito"/>
                <a:cs typeface="Carlito"/>
              </a:rPr>
              <a:t>(172.20.0.2): icmp_seq=1</a:t>
            </a:r>
            <a:r>
              <a:rPr sz="1200" spc="6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ttl=64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time=0.049 </a:t>
            </a:r>
            <a:r>
              <a:rPr sz="1200" spc="-5" dirty="0">
                <a:latin typeface="Carlito"/>
                <a:cs typeface="Carlito"/>
              </a:rPr>
              <a:t>ms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root@4d2d6e34120d:/# ping </a:t>
            </a:r>
            <a:r>
              <a:rPr sz="1200" spc="-5" dirty="0">
                <a:latin typeface="Carlito"/>
                <a:cs typeface="Carlito"/>
              </a:rPr>
              <a:t>-c1</a:t>
            </a:r>
            <a:r>
              <a:rPr sz="1200" spc="-5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nginx2link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PING </a:t>
            </a:r>
            <a:r>
              <a:rPr sz="1200" spc="-5" dirty="0">
                <a:latin typeface="Carlito"/>
                <a:cs typeface="Carlito"/>
              </a:rPr>
              <a:t>nginx2link (172.20.0.3) </a:t>
            </a:r>
            <a:r>
              <a:rPr sz="1200" dirty="0">
                <a:latin typeface="Carlito"/>
                <a:cs typeface="Carlito"/>
              </a:rPr>
              <a:t>56(84) </a:t>
            </a:r>
            <a:r>
              <a:rPr sz="1200" spc="-5" dirty="0">
                <a:latin typeface="Carlito"/>
                <a:cs typeface="Carlito"/>
              </a:rPr>
              <a:t>bytes of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data.</a:t>
            </a:r>
            <a:endParaRPr sz="12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64 </a:t>
            </a:r>
            <a:r>
              <a:rPr sz="1200" spc="-5" dirty="0">
                <a:latin typeface="Carlito"/>
                <a:cs typeface="Carlito"/>
              </a:rPr>
              <a:t>bytes </a:t>
            </a:r>
            <a:r>
              <a:rPr sz="1200" spc="-10" dirty="0">
                <a:latin typeface="Carlito"/>
                <a:cs typeface="Carlito"/>
              </a:rPr>
              <a:t>from nginx2.fe </a:t>
            </a:r>
            <a:r>
              <a:rPr sz="1200" spc="-5" dirty="0">
                <a:latin typeface="Carlito"/>
                <a:cs typeface="Carlito"/>
              </a:rPr>
              <a:t>(172.20.0.3): icmp_seq=1 ttl=64  </a:t>
            </a:r>
            <a:r>
              <a:rPr sz="1200" dirty="0">
                <a:latin typeface="Carlito"/>
                <a:cs typeface="Carlito"/>
              </a:rPr>
              <a:t>time=0.253</a:t>
            </a:r>
            <a:r>
              <a:rPr sz="1200" spc="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ms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6387"/>
            <a:ext cx="25266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R</a:t>
            </a:r>
            <a:r>
              <a:rPr spc="-30" dirty="0"/>
              <a:t>e</a:t>
            </a:r>
            <a:r>
              <a:rPr spc="-110" dirty="0"/>
              <a:t>f</a:t>
            </a:r>
            <a:r>
              <a:rPr dirty="0"/>
              <a:t>e</a:t>
            </a:r>
            <a:r>
              <a:rPr spc="-60" dirty="0"/>
              <a:t>r</a:t>
            </a:r>
            <a:r>
              <a:rPr dirty="0"/>
              <a:t>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558289"/>
            <a:ext cx="7775575" cy="392811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55600" marR="502920" indent="-343535">
              <a:lnSpc>
                <a:spcPts val="1920"/>
              </a:lnSpc>
              <a:spcBef>
                <a:spcPts val="565"/>
              </a:spcBef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https://www.nginx.com/blog/service-discovery-in-a-microservices-  architecture/</a:t>
            </a:r>
            <a:endParaRPr sz="2000">
              <a:latin typeface="Carlito"/>
              <a:cs typeface="Carlito"/>
            </a:endParaRPr>
          </a:p>
          <a:p>
            <a:pPr marL="355600" marR="516890" indent="-343535">
              <a:lnSpc>
                <a:spcPts val="1920"/>
              </a:lnSpc>
              <a:spcBef>
                <a:spcPts val="480"/>
              </a:spcBef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http://jasonwilder.com/blog/2014/02/04/service-discovery-in-the-  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cloud/</a:t>
            </a:r>
            <a:endParaRPr sz="2000">
              <a:latin typeface="Carlito"/>
              <a:cs typeface="Carlito"/>
            </a:endParaRPr>
          </a:p>
          <a:p>
            <a:pPr marL="355600" indent="-343535">
              <a:lnSpc>
                <a:spcPts val="2160"/>
              </a:lnSpc>
              <a:spcBef>
                <a:spcPts val="20"/>
              </a:spcBef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4"/>
              </a:rPr>
              <a:t>http://progrium.com/blog/2014/07/29/understanding-modern-service-</a:t>
            </a:r>
            <a:endParaRPr sz="2000">
              <a:latin typeface="Carlito"/>
              <a:cs typeface="Carlito"/>
            </a:endParaRPr>
          </a:p>
          <a:p>
            <a:pPr marL="355600">
              <a:lnSpc>
                <a:spcPts val="2160"/>
              </a:lnSpc>
            </a:pP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4"/>
              </a:rPr>
              <a:t>discovery-with-docker/</a:t>
            </a:r>
            <a:endParaRPr sz="20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5"/>
              </a:rPr>
              <a:t>http://artplustech.com/docker-consul-dns-registrator/</a:t>
            </a:r>
            <a:endParaRPr sz="20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Carlito"/>
                <a:cs typeface="Carlito"/>
              </a:rPr>
              <a:t>https://jlordiales.me/2015/01/23/docker-consul/</a:t>
            </a:r>
            <a:endParaRPr sz="2000">
              <a:latin typeface="Carlito"/>
              <a:cs typeface="Carlito"/>
            </a:endParaRPr>
          </a:p>
          <a:p>
            <a:pPr marL="355600" indent="-343535">
              <a:lnSpc>
                <a:spcPts val="216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10" dirty="0">
                <a:latin typeface="Carlito"/>
                <a:cs typeface="Carlito"/>
                <a:hlinkClick r:id="rId6"/>
              </a:rPr>
              <a:t>Mastering </a:t>
            </a:r>
            <a:r>
              <a:rPr sz="2000" spc="-5" dirty="0">
                <a:latin typeface="Carlito"/>
                <a:cs typeface="Carlito"/>
                <a:hlinkClick r:id="rId6"/>
              </a:rPr>
              <a:t>CoreOS book </a:t>
            </a:r>
            <a:r>
              <a:rPr sz="2000" dirty="0">
                <a:latin typeface="Carlito"/>
                <a:cs typeface="Carlito"/>
                <a:hlinkClick r:id="rId6"/>
              </a:rPr>
              <a:t>-</a:t>
            </a:r>
            <a:r>
              <a:rPr sz="2000" spc="75" dirty="0">
                <a:solidFill>
                  <a:srgbClr val="0000FF"/>
                </a:solidFill>
                <a:latin typeface="Carlito"/>
                <a:cs typeface="Carlito"/>
                <a:hlinkClick r:id="rId6"/>
              </a:rPr>
              <a:t> 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6"/>
              </a:rPr>
              <a:t>https://www.packtpub.com/networking-and-</a:t>
            </a:r>
            <a:endParaRPr sz="2000">
              <a:latin typeface="Carlito"/>
              <a:cs typeface="Carlito"/>
            </a:endParaRPr>
          </a:p>
          <a:p>
            <a:pPr marL="355600">
              <a:lnSpc>
                <a:spcPts val="2160"/>
              </a:lnSpc>
            </a:pP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6"/>
              </a:rPr>
              <a:t>servers/mastering-coreos</a:t>
            </a:r>
            <a:endParaRPr sz="20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10" dirty="0">
                <a:latin typeface="Carlito"/>
                <a:cs typeface="Carlito"/>
              </a:rPr>
              <a:t>Kubernetes </a:t>
            </a:r>
            <a:r>
              <a:rPr sz="2000" dirty="0">
                <a:latin typeface="Carlito"/>
                <a:cs typeface="Carlito"/>
              </a:rPr>
              <a:t>Services -</a:t>
            </a:r>
            <a:r>
              <a:rPr sz="2000" spc="5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7"/>
              </a:rPr>
              <a:t>http://kubernetes.io/docs/user-guide/services/</a:t>
            </a:r>
            <a:endParaRPr sz="2000">
              <a:latin typeface="Carlito"/>
              <a:cs typeface="Carlito"/>
            </a:endParaRPr>
          </a:p>
          <a:p>
            <a:pPr marL="355600" marR="31750" indent="-343535">
              <a:lnSpc>
                <a:spcPts val="1920"/>
              </a:lnSpc>
              <a:spcBef>
                <a:spcPts val="4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10" dirty="0">
                <a:latin typeface="Carlito"/>
                <a:cs typeface="Carlito"/>
              </a:rPr>
              <a:t>Docker </a:t>
            </a:r>
            <a:r>
              <a:rPr sz="2000" spc="-5" dirty="0">
                <a:latin typeface="Carlito"/>
                <a:cs typeface="Carlito"/>
              </a:rPr>
              <a:t>DNS Server </a:t>
            </a:r>
            <a:r>
              <a:rPr sz="2000" dirty="0">
                <a:latin typeface="Carlito"/>
                <a:cs typeface="Carlito"/>
              </a:rPr>
              <a:t>- 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8"/>
              </a:rPr>
              <a:t> 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8"/>
              </a:rPr>
              <a:t>https://docs.docker.com/engine/userguide/networking/configure-dns/</a:t>
            </a:r>
            <a:r>
              <a:rPr sz="2000" spc="-10" dirty="0">
                <a:latin typeface="Carlito"/>
                <a:cs typeface="Carlito"/>
              </a:rPr>
              <a:t>, 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9"/>
              </a:rPr>
              <a:t> https://github.com/docker/libnetwork/pull/974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86943"/>
            <a:ext cx="635635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What </a:t>
            </a:r>
            <a:r>
              <a:rPr sz="4000" spc="-5" dirty="0"/>
              <a:t>should </a:t>
            </a:r>
            <a:r>
              <a:rPr sz="4000" dirty="0"/>
              <a:t>Service </a:t>
            </a:r>
            <a:r>
              <a:rPr sz="4000" spc="-10" dirty="0"/>
              <a:t>Discovery  </a:t>
            </a:r>
            <a:r>
              <a:rPr sz="4000" spc="-15" dirty="0"/>
              <a:t>provide?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40739" y="1559814"/>
            <a:ext cx="7874000" cy="3957954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66675" indent="-343535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0" dirty="0">
                <a:latin typeface="Carlito"/>
                <a:cs typeface="Carlito"/>
              </a:rPr>
              <a:t>Discovery </a:t>
            </a:r>
            <a:r>
              <a:rPr sz="3000" dirty="0">
                <a:latin typeface="Carlito"/>
                <a:cs typeface="Carlito"/>
              </a:rPr>
              <a:t>- Services </a:t>
            </a:r>
            <a:r>
              <a:rPr sz="3000" spc="-5" dirty="0">
                <a:latin typeface="Carlito"/>
                <a:cs typeface="Carlito"/>
              </a:rPr>
              <a:t>need </a:t>
            </a:r>
            <a:r>
              <a:rPr sz="3000" spc="-10" dirty="0">
                <a:latin typeface="Carlito"/>
                <a:cs typeface="Carlito"/>
              </a:rPr>
              <a:t>to discover </a:t>
            </a:r>
            <a:r>
              <a:rPr sz="3000" spc="-5" dirty="0">
                <a:latin typeface="Carlito"/>
                <a:cs typeface="Carlito"/>
              </a:rPr>
              <a:t>each other  </a:t>
            </a:r>
            <a:r>
              <a:rPr sz="3000" spc="-10" dirty="0">
                <a:latin typeface="Carlito"/>
                <a:cs typeface="Carlito"/>
              </a:rPr>
              <a:t>dynamically to </a:t>
            </a:r>
            <a:r>
              <a:rPr sz="3000" spc="-15" dirty="0">
                <a:latin typeface="Carlito"/>
                <a:cs typeface="Carlito"/>
              </a:rPr>
              <a:t>get </a:t>
            </a:r>
            <a:r>
              <a:rPr sz="3000" dirty="0">
                <a:latin typeface="Carlito"/>
                <a:cs typeface="Carlito"/>
              </a:rPr>
              <a:t>IP </a:t>
            </a:r>
            <a:r>
              <a:rPr sz="3000" spc="-10" dirty="0">
                <a:latin typeface="Carlito"/>
                <a:cs typeface="Carlito"/>
              </a:rPr>
              <a:t>address </a:t>
            </a:r>
            <a:r>
              <a:rPr sz="3000" dirty="0">
                <a:latin typeface="Carlito"/>
                <a:cs typeface="Carlito"/>
              </a:rPr>
              <a:t>and </a:t>
            </a:r>
            <a:r>
              <a:rPr sz="3000" spc="-5" dirty="0">
                <a:latin typeface="Carlito"/>
                <a:cs typeface="Carlito"/>
              </a:rPr>
              <a:t>port </a:t>
            </a:r>
            <a:r>
              <a:rPr sz="3000" spc="-15" dirty="0">
                <a:latin typeface="Carlito"/>
                <a:cs typeface="Carlito"/>
              </a:rPr>
              <a:t>detail to  communicate </a:t>
            </a:r>
            <a:r>
              <a:rPr sz="3000" dirty="0">
                <a:latin typeface="Carlito"/>
                <a:cs typeface="Carlito"/>
              </a:rPr>
              <a:t>with </a:t>
            </a:r>
            <a:r>
              <a:rPr sz="3000" spc="-5" dirty="0">
                <a:latin typeface="Carlito"/>
                <a:cs typeface="Carlito"/>
              </a:rPr>
              <a:t>other services </a:t>
            </a:r>
            <a:r>
              <a:rPr sz="3000" dirty="0">
                <a:latin typeface="Carlito"/>
                <a:cs typeface="Carlito"/>
              </a:rPr>
              <a:t>in the</a:t>
            </a:r>
            <a:r>
              <a:rPr sz="3000" spc="-80" dirty="0">
                <a:latin typeface="Carlito"/>
                <a:cs typeface="Carlito"/>
              </a:rPr>
              <a:t> </a:t>
            </a:r>
            <a:r>
              <a:rPr sz="3000" spc="-50" dirty="0">
                <a:latin typeface="Carlito"/>
                <a:cs typeface="Carlito"/>
              </a:rPr>
              <a:t>cluster.</a:t>
            </a:r>
            <a:endParaRPr sz="3000">
              <a:latin typeface="Carlito"/>
              <a:cs typeface="Carlito"/>
            </a:endParaRPr>
          </a:p>
          <a:p>
            <a:pPr marL="355600" marR="5080" indent="-343535">
              <a:lnSpc>
                <a:spcPts val="3240"/>
              </a:lnSpc>
              <a:spcBef>
                <a:spcPts val="7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rlito"/>
                <a:cs typeface="Carlito"/>
              </a:rPr>
              <a:t>Health </a:t>
            </a:r>
            <a:r>
              <a:rPr sz="3000" dirty="0">
                <a:latin typeface="Carlito"/>
                <a:cs typeface="Carlito"/>
              </a:rPr>
              <a:t>check – </a:t>
            </a:r>
            <a:r>
              <a:rPr sz="3000" spc="-5" dirty="0">
                <a:latin typeface="Carlito"/>
                <a:cs typeface="Carlito"/>
              </a:rPr>
              <a:t>Only </a:t>
            </a:r>
            <a:r>
              <a:rPr sz="3000" spc="-15" dirty="0">
                <a:latin typeface="Carlito"/>
                <a:cs typeface="Carlito"/>
              </a:rPr>
              <a:t>healthy </a:t>
            </a:r>
            <a:r>
              <a:rPr sz="3000" spc="-5" dirty="0">
                <a:latin typeface="Carlito"/>
                <a:cs typeface="Carlito"/>
              </a:rPr>
              <a:t>services should  </a:t>
            </a:r>
            <a:r>
              <a:rPr sz="3000" spc="-15" dirty="0">
                <a:latin typeface="Carlito"/>
                <a:cs typeface="Carlito"/>
              </a:rPr>
              <a:t>participate </a:t>
            </a:r>
            <a:r>
              <a:rPr sz="3000" dirty="0">
                <a:latin typeface="Carlito"/>
                <a:cs typeface="Carlito"/>
              </a:rPr>
              <a:t>in </a:t>
            </a:r>
            <a:r>
              <a:rPr sz="3000" spc="-10" dirty="0">
                <a:latin typeface="Carlito"/>
                <a:cs typeface="Carlito"/>
              </a:rPr>
              <a:t>handling </a:t>
            </a:r>
            <a:r>
              <a:rPr sz="3000" spc="-15" dirty="0">
                <a:latin typeface="Carlito"/>
                <a:cs typeface="Carlito"/>
              </a:rPr>
              <a:t>traffic, unhealthy </a:t>
            </a:r>
            <a:r>
              <a:rPr sz="3000" spc="-5" dirty="0">
                <a:latin typeface="Carlito"/>
                <a:cs typeface="Carlito"/>
              </a:rPr>
              <a:t>services  need </a:t>
            </a:r>
            <a:r>
              <a:rPr sz="3000" spc="-10" dirty="0">
                <a:latin typeface="Carlito"/>
                <a:cs typeface="Carlito"/>
              </a:rPr>
              <a:t>to </a:t>
            </a:r>
            <a:r>
              <a:rPr sz="3000" spc="-5" dirty="0">
                <a:latin typeface="Carlito"/>
                <a:cs typeface="Carlito"/>
              </a:rPr>
              <a:t>be </a:t>
            </a:r>
            <a:r>
              <a:rPr sz="3000" spc="-10" dirty="0">
                <a:latin typeface="Carlito"/>
                <a:cs typeface="Carlito"/>
              </a:rPr>
              <a:t>dynamically </a:t>
            </a:r>
            <a:r>
              <a:rPr sz="3000" spc="-5" dirty="0">
                <a:latin typeface="Carlito"/>
                <a:cs typeface="Carlito"/>
              </a:rPr>
              <a:t>pruned</a:t>
            </a:r>
            <a:r>
              <a:rPr sz="3000" spc="-20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out.</a:t>
            </a:r>
            <a:endParaRPr sz="3000">
              <a:latin typeface="Carlito"/>
              <a:cs typeface="Carlito"/>
            </a:endParaRPr>
          </a:p>
          <a:p>
            <a:pPr marL="355600" marR="214629" indent="-343535" algn="just">
              <a:lnSpc>
                <a:spcPts val="3240"/>
              </a:lnSpc>
              <a:spcBef>
                <a:spcPts val="720"/>
              </a:spcBef>
              <a:buFont typeface="Arial"/>
              <a:buChar char="•"/>
              <a:tabLst>
                <a:tab pos="356235" algn="l"/>
              </a:tabLst>
            </a:pPr>
            <a:r>
              <a:rPr sz="3000" spc="-5" dirty="0">
                <a:latin typeface="Carlito"/>
                <a:cs typeface="Carlito"/>
              </a:rPr>
              <a:t>Load balancing </a:t>
            </a:r>
            <a:r>
              <a:rPr sz="3000" dirty="0">
                <a:latin typeface="Carlito"/>
                <a:cs typeface="Carlito"/>
              </a:rPr>
              <a:t>– </a:t>
            </a:r>
            <a:r>
              <a:rPr sz="3000" spc="-45" dirty="0">
                <a:latin typeface="Carlito"/>
                <a:cs typeface="Carlito"/>
              </a:rPr>
              <a:t>Traffic </a:t>
            </a:r>
            <a:r>
              <a:rPr sz="3000" spc="-10" dirty="0">
                <a:latin typeface="Carlito"/>
                <a:cs typeface="Carlito"/>
              </a:rPr>
              <a:t>destined </a:t>
            </a:r>
            <a:r>
              <a:rPr sz="3000" spc="-15" dirty="0">
                <a:latin typeface="Carlito"/>
                <a:cs typeface="Carlito"/>
              </a:rPr>
              <a:t>to </a:t>
            </a:r>
            <a:r>
              <a:rPr sz="3000" dirty="0">
                <a:latin typeface="Carlito"/>
                <a:cs typeface="Carlito"/>
              </a:rPr>
              <a:t>a </a:t>
            </a:r>
            <a:r>
              <a:rPr sz="3000" spc="-5" dirty="0">
                <a:latin typeface="Carlito"/>
                <a:cs typeface="Carlito"/>
              </a:rPr>
              <a:t>particular  </a:t>
            </a:r>
            <a:r>
              <a:rPr sz="3000" dirty="0">
                <a:latin typeface="Carlito"/>
                <a:cs typeface="Carlito"/>
              </a:rPr>
              <a:t>service </a:t>
            </a:r>
            <a:r>
              <a:rPr sz="3000" spc="-10" dirty="0">
                <a:latin typeface="Carlito"/>
                <a:cs typeface="Carlito"/>
              </a:rPr>
              <a:t>should </a:t>
            </a:r>
            <a:r>
              <a:rPr sz="3000" spc="-5" dirty="0">
                <a:latin typeface="Carlito"/>
                <a:cs typeface="Carlito"/>
              </a:rPr>
              <a:t>be </a:t>
            </a:r>
            <a:r>
              <a:rPr sz="3000" spc="-10" dirty="0">
                <a:latin typeface="Carlito"/>
                <a:cs typeface="Carlito"/>
              </a:rPr>
              <a:t>dynamically </a:t>
            </a:r>
            <a:r>
              <a:rPr sz="3000" dirty="0">
                <a:latin typeface="Carlito"/>
                <a:cs typeface="Carlito"/>
              </a:rPr>
              <a:t>load </a:t>
            </a:r>
            <a:r>
              <a:rPr sz="3000" spc="-5" dirty="0">
                <a:latin typeface="Carlito"/>
                <a:cs typeface="Carlito"/>
              </a:rPr>
              <a:t>balanced </a:t>
            </a:r>
            <a:r>
              <a:rPr sz="3000" spc="-15" dirty="0">
                <a:latin typeface="Carlito"/>
                <a:cs typeface="Carlito"/>
              </a:rPr>
              <a:t>to  </a:t>
            </a:r>
            <a:r>
              <a:rPr sz="3000" dirty="0">
                <a:latin typeface="Carlito"/>
                <a:cs typeface="Carlito"/>
              </a:rPr>
              <a:t>all </a:t>
            </a:r>
            <a:r>
              <a:rPr sz="3000" spc="-10" dirty="0">
                <a:latin typeface="Carlito"/>
                <a:cs typeface="Carlito"/>
              </a:rPr>
              <a:t>instances </a:t>
            </a:r>
            <a:r>
              <a:rPr sz="3000" spc="-15" dirty="0">
                <a:latin typeface="Carlito"/>
                <a:cs typeface="Carlito"/>
              </a:rPr>
              <a:t>providing 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spc="-5" dirty="0">
                <a:latin typeface="Carlito"/>
                <a:cs typeface="Carlito"/>
              </a:rPr>
              <a:t>particular</a:t>
            </a:r>
            <a:r>
              <a:rPr sz="3000" spc="-4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service.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86943"/>
            <a:ext cx="78003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Client </a:t>
            </a:r>
            <a:r>
              <a:rPr sz="4000" spc="-15" dirty="0"/>
              <a:t>vs </a:t>
            </a:r>
            <a:r>
              <a:rPr sz="4000" spc="-5" dirty="0"/>
              <a:t>Server </a:t>
            </a:r>
            <a:r>
              <a:rPr sz="4000" spc="-10" dirty="0"/>
              <a:t>side </a:t>
            </a:r>
            <a:r>
              <a:rPr sz="4000" dirty="0"/>
              <a:t>Service</a:t>
            </a:r>
            <a:r>
              <a:rPr sz="4000" spc="25" dirty="0"/>
              <a:t> </a:t>
            </a:r>
            <a:r>
              <a:rPr sz="4000" spc="-10" dirty="0"/>
              <a:t>discovery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886967" y="1295400"/>
            <a:ext cx="7870190" cy="3276600"/>
            <a:chOff x="886967" y="1295400"/>
            <a:chExt cx="7870190" cy="3276600"/>
          </a:xfrm>
        </p:grpSpPr>
        <p:sp>
          <p:nvSpPr>
            <p:cNvPr id="4" name="object 4"/>
            <p:cNvSpPr/>
            <p:nvPr/>
          </p:nvSpPr>
          <p:spPr>
            <a:xfrm>
              <a:off x="886967" y="1295400"/>
              <a:ext cx="3395472" cy="3276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48200" y="1600200"/>
              <a:ext cx="4108704" cy="2590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16939" y="4590669"/>
            <a:ext cx="7535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Pictures </a:t>
            </a:r>
            <a:r>
              <a:rPr sz="1800" spc="-10" dirty="0">
                <a:latin typeface="Carlito"/>
                <a:cs typeface="Carlito"/>
              </a:rPr>
              <a:t>from </a:t>
            </a:r>
            <a:r>
              <a:rPr sz="1800" spc="-5" dirty="0">
                <a:latin typeface="Carlito"/>
                <a:cs typeface="Carlito"/>
              </a:rPr>
              <a:t>https</a:t>
            </a:r>
            <a:r>
              <a:rPr sz="1800" spc="-5" dirty="0">
                <a:latin typeface="Carlito"/>
                <a:cs typeface="Carlito"/>
                <a:hlinkClick r:id="rId4"/>
              </a:rPr>
              <a:t>://w</a:t>
            </a:r>
            <a:r>
              <a:rPr sz="1800" spc="-5" dirty="0">
                <a:latin typeface="Carlito"/>
                <a:cs typeface="Carlito"/>
              </a:rPr>
              <a:t>ww</a:t>
            </a:r>
            <a:r>
              <a:rPr sz="1800" spc="-5" dirty="0">
                <a:latin typeface="Carlito"/>
                <a:cs typeface="Carlito"/>
                <a:hlinkClick r:id="rId4"/>
              </a:rPr>
              <a:t>.n</a:t>
            </a:r>
            <a:r>
              <a:rPr sz="1800" spc="-5" dirty="0">
                <a:latin typeface="Carlito"/>
                <a:cs typeface="Carlito"/>
              </a:rPr>
              <a:t>g</a:t>
            </a:r>
            <a:r>
              <a:rPr sz="1800" spc="-5" dirty="0">
                <a:latin typeface="Carlito"/>
                <a:cs typeface="Carlito"/>
                <a:hlinkClick r:id="rId4"/>
              </a:rPr>
              <a:t>inx.com/blog/service-discovery-in-a-microservices- 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architecture/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540" y="5352999"/>
            <a:ext cx="387731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92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Client </a:t>
            </a:r>
            <a:r>
              <a:rPr sz="1800" spc="-10" dirty="0">
                <a:latin typeface="Carlito"/>
                <a:cs typeface="Carlito"/>
              </a:rPr>
              <a:t>talks to </a:t>
            </a:r>
            <a:r>
              <a:rPr sz="1800" spc="-5" dirty="0">
                <a:latin typeface="Carlito"/>
                <a:cs typeface="Carlito"/>
              </a:rPr>
              <a:t>Service </a:t>
            </a:r>
            <a:r>
              <a:rPr sz="1800" spc="-10" dirty="0">
                <a:latin typeface="Carlito"/>
                <a:cs typeface="Carlito"/>
              </a:rPr>
              <a:t>registry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does  load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balancing.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Client service </a:t>
            </a:r>
            <a:r>
              <a:rPr sz="1800" dirty="0">
                <a:latin typeface="Carlito"/>
                <a:cs typeface="Carlito"/>
              </a:rPr>
              <a:t>needs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be Service </a:t>
            </a:r>
            <a:r>
              <a:rPr sz="1800" spc="-10" dirty="0">
                <a:latin typeface="Carlito"/>
                <a:cs typeface="Carlito"/>
              </a:rPr>
              <a:t>registry  </a:t>
            </a:r>
            <a:r>
              <a:rPr sz="1800" spc="-15" dirty="0">
                <a:latin typeface="Carlito"/>
                <a:cs typeface="Carlito"/>
              </a:rPr>
              <a:t>aware.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Eg: </a:t>
            </a:r>
            <a:r>
              <a:rPr sz="1800" spc="-5" dirty="0">
                <a:latin typeface="Carlito"/>
                <a:cs typeface="Carlito"/>
              </a:rPr>
              <a:t>Netflix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OSS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32375" y="5352999"/>
            <a:ext cx="346011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Client </a:t>
            </a:r>
            <a:r>
              <a:rPr sz="1800" spc="-10" dirty="0">
                <a:latin typeface="Carlito"/>
                <a:cs typeface="Carlito"/>
              </a:rPr>
              <a:t>talks to </a:t>
            </a:r>
            <a:r>
              <a:rPr sz="1800" dirty="0">
                <a:latin typeface="Carlito"/>
                <a:cs typeface="Carlito"/>
              </a:rPr>
              <a:t>load balancer and </a:t>
            </a:r>
            <a:r>
              <a:rPr sz="1800" spc="-5" dirty="0">
                <a:latin typeface="Carlito"/>
                <a:cs typeface="Carlito"/>
              </a:rPr>
              <a:t>load  </a:t>
            </a:r>
            <a:r>
              <a:rPr sz="1800" dirty="0">
                <a:latin typeface="Carlito"/>
                <a:cs typeface="Carlito"/>
              </a:rPr>
              <a:t>balancer </a:t>
            </a:r>
            <a:r>
              <a:rPr sz="1800" spc="-10" dirty="0">
                <a:latin typeface="Carlito"/>
                <a:cs typeface="Carlito"/>
              </a:rPr>
              <a:t>talks to </a:t>
            </a:r>
            <a:r>
              <a:rPr sz="1800" dirty="0">
                <a:latin typeface="Carlito"/>
                <a:cs typeface="Carlito"/>
              </a:rPr>
              <a:t>Service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registry.</a:t>
            </a:r>
            <a:endParaRPr sz="1800">
              <a:latin typeface="Carlito"/>
              <a:cs typeface="Carlito"/>
            </a:endParaRPr>
          </a:p>
          <a:p>
            <a:pPr marL="12700" marR="29845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Client </a:t>
            </a:r>
            <a:r>
              <a:rPr sz="1800" dirty="0">
                <a:latin typeface="Carlito"/>
                <a:cs typeface="Carlito"/>
              </a:rPr>
              <a:t>service need </a:t>
            </a:r>
            <a:r>
              <a:rPr sz="1800" spc="-5" dirty="0">
                <a:latin typeface="Carlito"/>
                <a:cs typeface="Carlito"/>
              </a:rPr>
              <a:t>not </a:t>
            </a:r>
            <a:r>
              <a:rPr sz="1800" dirty="0">
                <a:latin typeface="Carlito"/>
                <a:cs typeface="Carlito"/>
              </a:rPr>
              <a:t>be Service  </a:t>
            </a:r>
            <a:r>
              <a:rPr sz="1800" spc="-5" dirty="0">
                <a:latin typeface="Carlito"/>
                <a:cs typeface="Carlito"/>
              </a:rPr>
              <a:t>registry </a:t>
            </a:r>
            <a:r>
              <a:rPr sz="1800" spc="-15" dirty="0">
                <a:latin typeface="Carlito"/>
                <a:cs typeface="Carlito"/>
              </a:rPr>
              <a:t>aware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Eg: Consul, </a:t>
            </a:r>
            <a:r>
              <a:rPr sz="1800" spc="-30" dirty="0">
                <a:latin typeface="Carlito"/>
                <a:cs typeface="Carlito"/>
              </a:rPr>
              <a:t>AWS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ELB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5742" y="856234"/>
            <a:ext cx="1509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Client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Discovery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83071" y="962025"/>
            <a:ext cx="1568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Server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Discovery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6387"/>
            <a:ext cx="70084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Service </a:t>
            </a:r>
            <a:r>
              <a:rPr spc="-10" dirty="0"/>
              <a:t>Discovery</a:t>
            </a:r>
            <a:r>
              <a:rPr spc="-55" dirty="0"/>
              <a:t> </a:t>
            </a:r>
            <a:r>
              <a:rPr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533905"/>
            <a:ext cx="7820659" cy="39763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247650" indent="-343535">
              <a:lnSpc>
                <a:spcPts val="2590"/>
              </a:lnSpc>
              <a:spcBef>
                <a:spcPts val="7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5" dirty="0">
                <a:latin typeface="Carlito"/>
                <a:cs typeface="Carlito"/>
              </a:rPr>
              <a:t>Service </a:t>
            </a:r>
            <a:r>
              <a:rPr sz="2700" spc="-15" dirty="0">
                <a:latin typeface="Carlito"/>
                <a:cs typeface="Carlito"/>
              </a:rPr>
              <a:t>Registry </a:t>
            </a:r>
            <a:r>
              <a:rPr sz="2700" dirty="0">
                <a:latin typeface="Carlito"/>
                <a:cs typeface="Carlito"/>
              </a:rPr>
              <a:t>– </a:t>
            </a:r>
            <a:r>
              <a:rPr sz="2700" spc="-10" dirty="0">
                <a:latin typeface="Carlito"/>
                <a:cs typeface="Carlito"/>
              </a:rPr>
              <a:t>Maintains </a:t>
            </a:r>
            <a:r>
              <a:rPr sz="2700" dirty="0">
                <a:latin typeface="Carlito"/>
                <a:cs typeface="Carlito"/>
              </a:rPr>
              <a:t>a </a:t>
            </a:r>
            <a:r>
              <a:rPr sz="2700" spc="-10" dirty="0">
                <a:latin typeface="Carlito"/>
                <a:cs typeface="Carlito"/>
              </a:rPr>
              <a:t>database </a:t>
            </a:r>
            <a:r>
              <a:rPr sz="2700" spc="-5" dirty="0">
                <a:latin typeface="Carlito"/>
                <a:cs typeface="Carlito"/>
              </a:rPr>
              <a:t>of </a:t>
            </a:r>
            <a:r>
              <a:rPr sz="2700" dirty="0">
                <a:latin typeface="Carlito"/>
                <a:cs typeface="Carlito"/>
              </a:rPr>
              <a:t>services  and </a:t>
            </a:r>
            <a:r>
              <a:rPr sz="2700" spc="-15" dirty="0">
                <a:latin typeface="Carlito"/>
                <a:cs typeface="Carlito"/>
              </a:rPr>
              <a:t>provides </a:t>
            </a:r>
            <a:r>
              <a:rPr sz="2700" dirty="0">
                <a:latin typeface="Carlito"/>
                <a:cs typeface="Carlito"/>
              </a:rPr>
              <a:t>an </a:t>
            </a:r>
            <a:r>
              <a:rPr sz="2700" spc="-10" dirty="0">
                <a:latin typeface="Carlito"/>
                <a:cs typeface="Carlito"/>
              </a:rPr>
              <a:t>external </a:t>
            </a:r>
            <a:r>
              <a:rPr sz="2700" spc="-15" dirty="0">
                <a:latin typeface="Carlito"/>
                <a:cs typeface="Carlito"/>
              </a:rPr>
              <a:t>API(HTTP/DNS) to interact.  </a:t>
            </a:r>
            <a:r>
              <a:rPr sz="2700" spc="-20" dirty="0">
                <a:latin typeface="Carlito"/>
                <a:cs typeface="Carlito"/>
              </a:rPr>
              <a:t>Typically </a:t>
            </a:r>
            <a:r>
              <a:rPr sz="2700" spc="-5" dirty="0">
                <a:latin typeface="Carlito"/>
                <a:cs typeface="Carlito"/>
              </a:rPr>
              <a:t>Implemented </a:t>
            </a:r>
            <a:r>
              <a:rPr sz="2700" dirty="0">
                <a:latin typeface="Carlito"/>
                <a:cs typeface="Carlito"/>
              </a:rPr>
              <a:t>as a </a:t>
            </a:r>
            <a:r>
              <a:rPr sz="2700" spc="-10" dirty="0">
                <a:latin typeface="Carlito"/>
                <a:cs typeface="Carlito"/>
              </a:rPr>
              <a:t>distributed </a:t>
            </a:r>
            <a:r>
              <a:rPr sz="2700" spc="-75" dirty="0">
                <a:latin typeface="Carlito"/>
                <a:cs typeface="Carlito"/>
              </a:rPr>
              <a:t>key, </a:t>
            </a:r>
            <a:r>
              <a:rPr sz="2700" spc="-10" dirty="0">
                <a:latin typeface="Carlito"/>
                <a:cs typeface="Carlito"/>
              </a:rPr>
              <a:t>value  </a:t>
            </a:r>
            <a:r>
              <a:rPr sz="2700" spc="-25" dirty="0">
                <a:latin typeface="Carlito"/>
                <a:cs typeface="Carlito"/>
              </a:rPr>
              <a:t>store</a:t>
            </a:r>
            <a:endParaRPr sz="2700">
              <a:latin typeface="Carlito"/>
              <a:cs typeface="Carlito"/>
            </a:endParaRPr>
          </a:p>
          <a:p>
            <a:pPr marL="355600" marR="5080" indent="-343535">
              <a:lnSpc>
                <a:spcPts val="2590"/>
              </a:lnSpc>
              <a:spcBef>
                <a:spcPts val="6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25" dirty="0">
                <a:latin typeface="Carlito"/>
                <a:cs typeface="Carlito"/>
              </a:rPr>
              <a:t>Registrator </a:t>
            </a:r>
            <a:r>
              <a:rPr sz="2700" dirty="0">
                <a:latin typeface="Carlito"/>
                <a:cs typeface="Carlito"/>
              </a:rPr>
              <a:t>– </a:t>
            </a:r>
            <a:r>
              <a:rPr sz="2700" spc="-20" dirty="0">
                <a:latin typeface="Carlito"/>
                <a:cs typeface="Carlito"/>
              </a:rPr>
              <a:t>Registers </a:t>
            </a:r>
            <a:r>
              <a:rPr sz="2700" dirty="0">
                <a:latin typeface="Carlito"/>
                <a:cs typeface="Carlito"/>
              </a:rPr>
              <a:t>services </a:t>
            </a:r>
            <a:r>
              <a:rPr sz="2700" spc="-5" dirty="0">
                <a:latin typeface="Carlito"/>
                <a:cs typeface="Carlito"/>
              </a:rPr>
              <a:t>dynamically </a:t>
            </a:r>
            <a:r>
              <a:rPr sz="2700" spc="-15" dirty="0">
                <a:latin typeface="Carlito"/>
                <a:cs typeface="Carlito"/>
              </a:rPr>
              <a:t>to </a:t>
            </a:r>
            <a:r>
              <a:rPr sz="2700" dirty="0">
                <a:latin typeface="Carlito"/>
                <a:cs typeface="Carlito"/>
              </a:rPr>
              <a:t>Service  </a:t>
            </a:r>
            <a:r>
              <a:rPr sz="2700" spc="-10" dirty="0">
                <a:latin typeface="Carlito"/>
                <a:cs typeface="Carlito"/>
              </a:rPr>
              <a:t>registry by listening </a:t>
            </a:r>
            <a:r>
              <a:rPr sz="2700" spc="-15" dirty="0">
                <a:latin typeface="Carlito"/>
                <a:cs typeface="Carlito"/>
              </a:rPr>
              <a:t>to </a:t>
            </a:r>
            <a:r>
              <a:rPr sz="2700" dirty="0">
                <a:latin typeface="Carlito"/>
                <a:cs typeface="Carlito"/>
              </a:rPr>
              <a:t>Service </a:t>
            </a:r>
            <a:r>
              <a:rPr sz="2700" spc="-10" dirty="0">
                <a:latin typeface="Carlito"/>
                <a:cs typeface="Carlito"/>
              </a:rPr>
              <a:t>creation </a:t>
            </a:r>
            <a:r>
              <a:rPr sz="2700" dirty="0">
                <a:latin typeface="Carlito"/>
                <a:cs typeface="Carlito"/>
              </a:rPr>
              <a:t>and </a:t>
            </a:r>
            <a:r>
              <a:rPr sz="2700" spc="-5" dirty="0">
                <a:latin typeface="Carlito"/>
                <a:cs typeface="Carlito"/>
              </a:rPr>
              <a:t>deletion  </a:t>
            </a:r>
            <a:r>
              <a:rPr sz="2700" spc="-15" dirty="0">
                <a:latin typeface="Carlito"/>
                <a:cs typeface="Carlito"/>
              </a:rPr>
              <a:t>events</a:t>
            </a:r>
            <a:endParaRPr sz="2700">
              <a:latin typeface="Carlito"/>
              <a:cs typeface="Carlito"/>
            </a:endParaRPr>
          </a:p>
          <a:p>
            <a:pPr marL="355600" marR="19685" indent="-343535">
              <a:lnSpc>
                <a:spcPts val="2590"/>
              </a:lnSpc>
              <a:spcBef>
                <a:spcPts val="6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5" dirty="0">
                <a:latin typeface="Carlito"/>
                <a:cs typeface="Carlito"/>
              </a:rPr>
              <a:t>Health </a:t>
            </a:r>
            <a:r>
              <a:rPr sz="2700" spc="-15" dirty="0">
                <a:latin typeface="Carlito"/>
                <a:cs typeface="Carlito"/>
              </a:rPr>
              <a:t>checker </a:t>
            </a:r>
            <a:r>
              <a:rPr sz="2700" dirty="0">
                <a:latin typeface="Carlito"/>
                <a:cs typeface="Carlito"/>
              </a:rPr>
              <a:t>– </a:t>
            </a:r>
            <a:r>
              <a:rPr sz="2700" spc="-15" dirty="0">
                <a:latin typeface="Carlito"/>
                <a:cs typeface="Carlito"/>
              </a:rPr>
              <a:t>Monitors </a:t>
            </a:r>
            <a:r>
              <a:rPr sz="2700" dirty="0">
                <a:latin typeface="Carlito"/>
                <a:cs typeface="Carlito"/>
              </a:rPr>
              <a:t>Service </a:t>
            </a:r>
            <a:r>
              <a:rPr sz="2700" spc="-5" dirty="0">
                <a:latin typeface="Carlito"/>
                <a:cs typeface="Carlito"/>
              </a:rPr>
              <a:t>health dynamically  </a:t>
            </a:r>
            <a:r>
              <a:rPr sz="2700" dirty="0">
                <a:latin typeface="Carlito"/>
                <a:cs typeface="Carlito"/>
              </a:rPr>
              <a:t>and </a:t>
            </a:r>
            <a:r>
              <a:rPr sz="2700" spc="-15" dirty="0">
                <a:latin typeface="Carlito"/>
                <a:cs typeface="Carlito"/>
              </a:rPr>
              <a:t>updates </a:t>
            </a:r>
            <a:r>
              <a:rPr sz="2700" spc="-5" dirty="0">
                <a:latin typeface="Carlito"/>
                <a:cs typeface="Carlito"/>
              </a:rPr>
              <a:t>Service </a:t>
            </a:r>
            <a:r>
              <a:rPr sz="2700" spc="-15" dirty="0">
                <a:latin typeface="Carlito"/>
                <a:cs typeface="Carlito"/>
              </a:rPr>
              <a:t>registry</a:t>
            </a:r>
            <a:r>
              <a:rPr sz="2700" spc="-35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appropriately</a:t>
            </a:r>
            <a:endParaRPr sz="2700">
              <a:latin typeface="Carlito"/>
              <a:cs typeface="Carlito"/>
            </a:endParaRPr>
          </a:p>
          <a:p>
            <a:pPr marL="355600" marR="619760" indent="-343535">
              <a:lnSpc>
                <a:spcPts val="2590"/>
              </a:lnSpc>
              <a:spcBef>
                <a:spcPts val="6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dirty="0">
                <a:latin typeface="Carlito"/>
                <a:cs typeface="Carlito"/>
              </a:rPr>
              <a:t>Load </a:t>
            </a:r>
            <a:r>
              <a:rPr sz="2700" spc="-5" dirty="0">
                <a:latin typeface="Carlito"/>
                <a:cs typeface="Carlito"/>
              </a:rPr>
              <a:t>balancer </a:t>
            </a:r>
            <a:r>
              <a:rPr sz="2700" dirty="0">
                <a:latin typeface="Carlito"/>
                <a:cs typeface="Carlito"/>
              </a:rPr>
              <a:t>– </a:t>
            </a:r>
            <a:r>
              <a:rPr sz="2700" spc="-10" dirty="0">
                <a:latin typeface="Carlito"/>
                <a:cs typeface="Carlito"/>
              </a:rPr>
              <a:t>Distribute </a:t>
            </a:r>
            <a:r>
              <a:rPr sz="2700" spc="-20" dirty="0">
                <a:latin typeface="Carlito"/>
                <a:cs typeface="Carlito"/>
              </a:rPr>
              <a:t>traffic </a:t>
            </a:r>
            <a:r>
              <a:rPr sz="2700" spc="-10" dirty="0">
                <a:latin typeface="Carlito"/>
                <a:cs typeface="Carlito"/>
              </a:rPr>
              <a:t>destined </a:t>
            </a:r>
            <a:r>
              <a:rPr sz="2700" spc="-25" dirty="0">
                <a:latin typeface="Carlito"/>
                <a:cs typeface="Carlito"/>
              </a:rPr>
              <a:t>for </a:t>
            </a:r>
            <a:r>
              <a:rPr sz="2700" dirty="0">
                <a:latin typeface="Carlito"/>
                <a:cs typeface="Carlito"/>
              </a:rPr>
              <a:t>the  service </a:t>
            </a:r>
            <a:r>
              <a:rPr sz="2700" spc="-20" dirty="0">
                <a:latin typeface="Carlito"/>
                <a:cs typeface="Carlito"/>
              </a:rPr>
              <a:t>to </a:t>
            </a:r>
            <a:r>
              <a:rPr sz="2700" spc="-5" dirty="0">
                <a:latin typeface="Carlito"/>
                <a:cs typeface="Carlito"/>
              </a:rPr>
              <a:t>active participants</a:t>
            </a:r>
            <a:endParaRPr sz="2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6387"/>
            <a:ext cx="63671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Service </a:t>
            </a:r>
            <a:r>
              <a:rPr spc="-10" dirty="0"/>
              <a:t>discovery </a:t>
            </a:r>
            <a:r>
              <a:rPr dirty="0"/>
              <a:t>using</a:t>
            </a:r>
            <a:r>
              <a:rPr spc="-60" dirty="0"/>
              <a:t> </a:t>
            </a:r>
            <a:r>
              <a:rPr spc="-20" dirty="0"/>
              <a:t>etcd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240281"/>
            <a:ext cx="7855584" cy="2540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20" dirty="0">
                <a:latin typeface="Carlito"/>
                <a:cs typeface="Carlito"/>
              </a:rPr>
              <a:t>Etcd </a:t>
            </a:r>
            <a:r>
              <a:rPr sz="2500" spc="-15" dirty="0">
                <a:latin typeface="Carlito"/>
                <a:cs typeface="Carlito"/>
              </a:rPr>
              <a:t>can </a:t>
            </a:r>
            <a:r>
              <a:rPr sz="2500" spc="-5" dirty="0">
                <a:latin typeface="Carlito"/>
                <a:cs typeface="Carlito"/>
              </a:rPr>
              <a:t>be </a:t>
            </a:r>
            <a:r>
              <a:rPr sz="2500" spc="-10" dirty="0">
                <a:latin typeface="Carlito"/>
                <a:cs typeface="Carlito"/>
              </a:rPr>
              <a:t>used </a:t>
            </a:r>
            <a:r>
              <a:rPr sz="2500" spc="-5" dirty="0">
                <a:latin typeface="Carlito"/>
                <a:cs typeface="Carlito"/>
              </a:rPr>
              <a:t>as KV </a:t>
            </a:r>
            <a:r>
              <a:rPr sz="2500" spc="-20" dirty="0">
                <a:latin typeface="Carlito"/>
                <a:cs typeface="Carlito"/>
              </a:rPr>
              <a:t>store </a:t>
            </a:r>
            <a:r>
              <a:rPr sz="2500" spc="-25" dirty="0">
                <a:latin typeface="Carlito"/>
                <a:cs typeface="Carlito"/>
              </a:rPr>
              <a:t>for </a:t>
            </a:r>
            <a:r>
              <a:rPr sz="2500" dirty="0">
                <a:latin typeface="Carlito"/>
                <a:cs typeface="Carlito"/>
              </a:rPr>
              <a:t>Service</a:t>
            </a:r>
            <a:r>
              <a:rPr sz="2500" spc="110" dirty="0">
                <a:latin typeface="Carlito"/>
                <a:cs typeface="Carlito"/>
              </a:rPr>
              <a:t> </a:t>
            </a:r>
            <a:r>
              <a:rPr sz="2500" spc="-25" dirty="0">
                <a:latin typeface="Carlito"/>
                <a:cs typeface="Carlito"/>
              </a:rPr>
              <a:t>registry.</a:t>
            </a:r>
            <a:endParaRPr sz="2500">
              <a:latin typeface="Carlito"/>
              <a:cs typeface="Carlito"/>
            </a:endParaRPr>
          </a:p>
          <a:p>
            <a:pPr marL="355600" marR="24765" indent="-343535">
              <a:lnSpc>
                <a:spcPts val="24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dirty="0">
                <a:latin typeface="Carlito"/>
                <a:cs typeface="Carlito"/>
              </a:rPr>
              <a:t>Service </a:t>
            </a:r>
            <a:r>
              <a:rPr sz="2500" spc="-5" dirty="0">
                <a:latin typeface="Carlito"/>
                <a:cs typeface="Carlito"/>
              </a:rPr>
              <a:t>itself </a:t>
            </a:r>
            <a:r>
              <a:rPr sz="2500" spc="-15" dirty="0">
                <a:latin typeface="Carlito"/>
                <a:cs typeface="Carlito"/>
              </a:rPr>
              <a:t>can </a:t>
            </a:r>
            <a:r>
              <a:rPr sz="2500" spc="-10" dirty="0">
                <a:latin typeface="Carlito"/>
                <a:cs typeface="Carlito"/>
              </a:rPr>
              <a:t>directly </a:t>
            </a:r>
            <a:r>
              <a:rPr sz="2500" spc="-15" dirty="0">
                <a:latin typeface="Carlito"/>
                <a:cs typeface="Carlito"/>
              </a:rPr>
              <a:t>update etcd </a:t>
            </a:r>
            <a:r>
              <a:rPr sz="2500" spc="-5" dirty="0">
                <a:latin typeface="Carlito"/>
                <a:cs typeface="Carlito"/>
              </a:rPr>
              <a:t>or a Sidekick </a:t>
            </a:r>
            <a:r>
              <a:rPr sz="2500" dirty="0">
                <a:latin typeface="Carlito"/>
                <a:cs typeface="Carlito"/>
              </a:rPr>
              <a:t>service  </a:t>
            </a:r>
            <a:r>
              <a:rPr sz="2500" spc="-10" dirty="0">
                <a:latin typeface="Carlito"/>
                <a:cs typeface="Carlito"/>
              </a:rPr>
              <a:t>can </a:t>
            </a:r>
            <a:r>
              <a:rPr sz="2500" spc="-5" dirty="0">
                <a:latin typeface="Carlito"/>
                <a:cs typeface="Carlito"/>
              </a:rPr>
              <a:t>be </a:t>
            </a:r>
            <a:r>
              <a:rPr sz="2500" spc="-10" dirty="0">
                <a:latin typeface="Carlito"/>
                <a:cs typeface="Carlito"/>
              </a:rPr>
              <a:t>used </a:t>
            </a:r>
            <a:r>
              <a:rPr sz="2500" spc="-15" dirty="0">
                <a:latin typeface="Carlito"/>
                <a:cs typeface="Carlito"/>
              </a:rPr>
              <a:t>to update etcd </a:t>
            </a:r>
            <a:r>
              <a:rPr sz="2500" spc="-5" dirty="0">
                <a:latin typeface="Carlito"/>
                <a:cs typeface="Carlito"/>
              </a:rPr>
              <a:t>on the </a:t>
            </a:r>
            <a:r>
              <a:rPr sz="2500" dirty="0">
                <a:latin typeface="Carlito"/>
                <a:cs typeface="Carlito"/>
              </a:rPr>
              <a:t>Service</a:t>
            </a:r>
            <a:r>
              <a:rPr sz="2500" spc="9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details.</a:t>
            </a:r>
            <a:endParaRPr sz="25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5" dirty="0">
                <a:latin typeface="Carlito"/>
                <a:cs typeface="Carlito"/>
              </a:rPr>
              <a:t>Sidekick </a:t>
            </a:r>
            <a:r>
              <a:rPr sz="2500" dirty="0">
                <a:latin typeface="Carlito"/>
                <a:cs typeface="Carlito"/>
              </a:rPr>
              <a:t>service </a:t>
            </a:r>
            <a:r>
              <a:rPr sz="2500" spc="-5" dirty="0">
                <a:latin typeface="Carlito"/>
                <a:cs typeface="Carlito"/>
              </a:rPr>
              <a:t>serves as</a:t>
            </a:r>
            <a:r>
              <a:rPr sz="2500" spc="35" dirty="0">
                <a:latin typeface="Carlito"/>
                <a:cs typeface="Carlito"/>
              </a:rPr>
              <a:t> </a:t>
            </a:r>
            <a:r>
              <a:rPr sz="2500" spc="-35" dirty="0">
                <a:latin typeface="Carlito"/>
                <a:cs typeface="Carlito"/>
              </a:rPr>
              <a:t>registrator.</a:t>
            </a:r>
            <a:endParaRPr sz="2500">
              <a:latin typeface="Carlito"/>
              <a:cs typeface="Carlito"/>
            </a:endParaRPr>
          </a:p>
          <a:p>
            <a:pPr marL="355600" marR="5080" indent="-343535">
              <a:lnSpc>
                <a:spcPts val="24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5" dirty="0">
                <a:latin typeface="Carlito"/>
                <a:cs typeface="Carlito"/>
              </a:rPr>
              <a:t>Other </a:t>
            </a:r>
            <a:r>
              <a:rPr sz="2500" dirty="0">
                <a:latin typeface="Carlito"/>
                <a:cs typeface="Carlito"/>
              </a:rPr>
              <a:t>services </a:t>
            </a:r>
            <a:r>
              <a:rPr sz="2500" spc="-10" dirty="0">
                <a:latin typeface="Carlito"/>
                <a:cs typeface="Carlito"/>
              </a:rPr>
              <a:t>can </a:t>
            </a:r>
            <a:r>
              <a:rPr sz="2500" spc="-5" dirty="0">
                <a:latin typeface="Carlito"/>
                <a:cs typeface="Carlito"/>
              </a:rPr>
              <a:t>query </a:t>
            </a:r>
            <a:r>
              <a:rPr sz="2500" spc="-15" dirty="0">
                <a:latin typeface="Carlito"/>
                <a:cs typeface="Carlito"/>
              </a:rPr>
              <a:t>etcd </a:t>
            </a:r>
            <a:r>
              <a:rPr sz="2500" spc="-10" dirty="0">
                <a:latin typeface="Carlito"/>
                <a:cs typeface="Carlito"/>
              </a:rPr>
              <a:t>database </a:t>
            </a:r>
            <a:r>
              <a:rPr sz="2500" spc="-15" dirty="0">
                <a:latin typeface="Carlito"/>
                <a:cs typeface="Carlito"/>
              </a:rPr>
              <a:t>to </a:t>
            </a:r>
            <a:r>
              <a:rPr sz="2500" spc="-5" dirty="0">
                <a:latin typeface="Carlito"/>
                <a:cs typeface="Carlito"/>
              </a:rPr>
              <a:t>do the dynamic  </a:t>
            </a:r>
            <a:r>
              <a:rPr sz="2500" dirty="0">
                <a:latin typeface="Carlito"/>
                <a:cs typeface="Carlito"/>
              </a:rPr>
              <a:t>Service</a:t>
            </a:r>
            <a:r>
              <a:rPr sz="2500" spc="-5" dirty="0">
                <a:latin typeface="Carlito"/>
                <a:cs typeface="Carlito"/>
              </a:rPr>
              <a:t> </a:t>
            </a:r>
            <a:r>
              <a:rPr sz="2500" spc="-25" dirty="0">
                <a:latin typeface="Carlito"/>
                <a:cs typeface="Carlito"/>
              </a:rPr>
              <a:t>discovery.</a:t>
            </a:r>
            <a:endParaRPr sz="25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5" dirty="0">
                <a:latin typeface="Carlito"/>
                <a:cs typeface="Carlito"/>
              </a:rPr>
              <a:t>Side </a:t>
            </a:r>
            <a:r>
              <a:rPr sz="2500" dirty="0">
                <a:latin typeface="Carlito"/>
                <a:cs typeface="Carlito"/>
              </a:rPr>
              <a:t>kick service </a:t>
            </a:r>
            <a:r>
              <a:rPr sz="2500" spc="-5" dirty="0">
                <a:latin typeface="Carlito"/>
                <a:cs typeface="Carlito"/>
              </a:rPr>
              <a:t>does the health check </a:t>
            </a:r>
            <a:r>
              <a:rPr sz="2500" spc="-25" dirty="0">
                <a:latin typeface="Carlito"/>
                <a:cs typeface="Carlito"/>
              </a:rPr>
              <a:t>for </a:t>
            </a:r>
            <a:r>
              <a:rPr sz="2500" spc="-5" dirty="0">
                <a:latin typeface="Carlito"/>
                <a:cs typeface="Carlito"/>
              </a:rPr>
              <a:t>main</a:t>
            </a:r>
            <a:r>
              <a:rPr sz="2500" spc="4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service.</a:t>
            </a:r>
            <a:endParaRPr sz="25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4400" y="4553710"/>
            <a:ext cx="7534909" cy="2295525"/>
            <a:chOff x="914400" y="4553710"/>
            <a:chExt cx="7534909" cy="2295525"/>
          </a:xfrm>
        </p:grpSpPr>
        <p:sp>
          <p:nvSpPr>
            <p:cNvPr id="5" name="object 5"/>
            <p:cNvSpPr/>
            <p:nvPr/>
          </p:nvSpPr>
          <p:spPr>
            <a:xfrm>
              <a:off x="914400" y="5029199"/>
              <a:ext cx="3314700" cy="13914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05400" y="4553710"/>
              <a:ext cx="3343655" cy="22951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98194" y="4133469"/>
            <a:ext cx="1600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Simple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Discovery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08803" y="4105147"/>
            <a:ext cx="3016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Discovery </a:t>
            </a:r>
            <a:r>
              <a:rPr sz="1800" spc="-5" dirty="0">
                <a:latin typeface="Carlito"/>
                <a:cs typeface="Carlito"/>
              </a:rPr>
              <a:t>using Side kick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service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Service </a:t>
            </a:r>
            <a:r>
              <a:rPr spc="-10" dirty="0"/>
              <a:t>discovery </a:t>
            </a:r>
            <a:r>
              <a:rPr dirty="0"/>
              <a:t>– </a:t>
            </a:r>
            <a:r>
              <a:rPr spc="-20" dirty="0"/>
              <a:t>etcd</a:t>
            </a:r>
            <a:r>
              <a:rPr spc="-80" dirty="0"/>
              <a:t> </a:t>
            </a:r>
            <a:r>
              <a:rPr spc="-2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159002"/>
            <a:ext cx="261112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rlito"/>
                <a:cs typeface="Carlito"/>
              </a:rPr>
              <a:t>Apache</a:t>
            </a:r>
            <a:r>
              <a:rPr sz="1000" b="1" spc="-30" dirty="0">
                <a:latin typeface="Carlito"/>
                <a:cs typeface="Carlito"/>
              </a:rPr>
              <a:t> </a:t>
            </a:r>
            <a:r>
              <a:rPr sz="1000" b="1" spc="-5" dirty="0">
                <a:latin typeface="Carlito"/>
                <a:cs typeface="Carlito"/>
              </a:rPr>
              <a:t>service: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[Unit]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Description=Apache </a:t>
            </a:r>
            <a:r>
              <a:rPr sz="1000" spc="-10" dirty="0">
                <a:latin typeface="Carlito"/>
                <a:cs typeface="Carlito"/>
              </a:rPr>
              <a:t>web server service </a:t>
            </a:r>
            <a:r>
              <a:rPr sz="1000" spc="-5" dirty="0">
                <a:latin typeface="Carlito"/>
                <a:cs typeface="Carlito"/>
              </a:rPr>
              <a:t>on port</a:t>
            </a:r>
            <a:r>
              <a:rPr sz="1000" spc="105" dirty="0">
                <a:latin typeface="Carlito"/>
                <a:cs typeface="Carlito"/>
              </a:rPr>
              <a:t> </a:t>
            </a:r>
            <a:r>
              <a:rPr sz="1000" dirty="0">
                <a:latin typeface="Carlito"/>
                <a:cs typeface="Carlito"/>
              </a:rPr>
              <a:t>%i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1768855"/>
            <a:ext cx="20993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2486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# Requirements  Requires=etcd2.service  R</a:t>
            </a:r>
            <a:r>
              <a:rPr sz="1000" spc="-10" dirty="0">
                <a:latin typeface="Carlito"/>
                <a:cs typeface="Carlito"/>
              </a:rPr>
              <a:t>e</a:t>
            </a:r>
            <a:r>
              <a:rPr sz="1000" spc="-5" dirty="0">
                <a:latin typeface="Carlito"/>
                <a:cs typeface="Carlito"/>
              </a:rPr>
              <a:t>quir</a:t>
            </a:r>
            <a:r>
              <a:rPr sz="1000" spc="-10" dirty="0">
                <a:latin typeface="Carlito"/>
                <a:cs typeface="Carlito"/>
              </a:rPr>
              <a:t>e</a:t>
            </a:r>
            <a:r>
              <a:rPr sz="1000" spc="-15" dirty="0">
                <a:latin typeface="Carlito"/>
                <a:cs typeface="Carlito"/>
              </a:rPr>
              <a:t>s</a:t>
            </a:r>
            <a:r>
              <a:rPr sz="1000" spc="-5" dirty="0">
                <a:latin typeface="Carlito"/>
                <a:cs typeface="Carlito"/>
              </a:rPr>
              <a:t>=docker.</a:t>
            </a:r>
            <a:r>
              <a:rPr sz="1000" spc="-15" dirty="0">
                <a:latin typeface="Carlito"/>
                <a:cs typeface="Carlito"/>
              </a:rPr>
              <a:t>s</a:t>
            </a:r>
            <a:r>
              <a:rPr sz="1000" spc="-10" dirty="0">
                <a:latin typeface="Carlito"/>
                <a:cs typeface="Carlito"/>
              </a:rPr>
              <a:t>e</a:t>
            </a:r>
            <a:r>
              <a:rPr sz="1000" spc="-5" dirty="0">
                <a:latin typeface="Carlito"/>
                <a:cs typeface="Carlito"/>
              </a:rPr>
              <a:t>r</a:t>
            </a:r>
            <a:r>
              <a:rPr sz="1000" spc="-15" dirty="0">
                <a:latin typeface="Carlito"/>
                <a:cs typeface="Carlito"/>
              </a:rPr>
              <a:t>v</a:t>
            </a:r>
            <a:r>
              <a:rPr sz="1000" spc="-5" dirty="0">
                <a:latin typeface="Carlito"/>
                <a:cs typeface="Carlito"/>
              </a:rPr>
              <a:t>ice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Requires=apachet-discovery@%i.service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2530855"/>
            <a:ext cx="1993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67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# Dependency</a:t>
            </a:r>
            <a:r>
              <a:rPr sz="1000" spc="-4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ordering  After=etcd2.service  After=docker.service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Before=apachet-discovery@%i.service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3293110"/>
            <a:ext cx="365442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rlito"/>
                <a:cs typeface="Carlito"/>
              </a:rPr>
              <a:t>[Service]</a:t>
            </a:r>
            <a:endParaRPr sz="10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# Let </a:t>
            </a:r>
            <a:r>
              <a:rPr sz="1000" spc="-10" dirty="0">
                <a:latin typeface="Carlito"/>
                <a:cs typeface="Carlito"/>
              </a:rPr>
              <a:t>processes </a:t>
            </a:r>
            <a:r>
              <a:rPr sz="1000" spc="-5" dirty="0">
                <a:latin typeface="Carlito"/>
                <a:cs typeface="Carlito"/>
              </a:rPr>
              <a:t>take awhile to start up </a:t>
            </a:r>
            <a:r>
              <a:rPr sz="1000" spc="-10" dirty="0">
                <a:latin typeface="Carlito"/>
                <a:cs typeface="Carlito"/>
              </a:rPr>
              <a:t>(for </a:t>
            </a:r>
            <a:r>
              <a:rPr sz="1000" spc="-5" dirty="0">
                <a:latin typeface="Carlito"/>
                <a:cs typeface="Carlito"/>
              </a:rPr>
              <a:t>first run Docker containers)  TimeoutStartSec=0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0" y="3902709"/>
            <a:ext cx="3742054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# Change killmode from "control-group" to "none" to let </a:t>
            </a:r>
            <a:r>
              <a:rPr sz="1000" spc="-10" dirty="0">
                <a:latin typeface="Carlito"/>
                <a:cs typeface="Carlito"/>
              </a:rPr>
              <a:t>Docker remove  </a:t>
            </a:r>
            <a:r>
              <a:rPr sz="1000" spc="-5" dirty="0">
                <a:latin typeface="Carlito"/>
                <a:cs typeface="Carlito"/>
              </a:rPr>
              <a:t># work correctly.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KillMode=none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340" y="4512309"/>
            <a:ext cx="19913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# </a:t>
            </a:r>
            <a:r>
              <a:rPr sz="1000" spc="-10" dirty="0">
                <a:latin typeface="Carlito"/>
                <a:cs typeface="Carlito"/>
              </a:rPr>
              <a:t>Get CoreOS </a:t>
            </a:r>
            <a:r>
              <a:rPr sz="1000" spc="-5" dirty="0">
                <a:latin typeface="Carlito"/>
                <a:cs typeface="Carlito"/>
              </a:rPr>
              <a:t>environmental</a:t>
            </a:r>
            <a:r>
              <a:rPr sz="1000" spc="4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variables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EnvironmentFile=/etc/environment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340" y="4969890"/>
            <a:ext cx="3689985" cy="1243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# Pre-start and</a:t>
            </a:r>
            <a:r>
              <a:rPr sz="1000" spc="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Start</a:t>
            </a:r>
            <a:endParaRPr sz="1000">
              <a:latin typeface="Carlito"/>
              <a:cs typeface="Carlito"/>
            </a:endParaRPr>
          </a:p>
          <a:p>
            <a:pPr marL="12700" marR="423545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## </a:t>
            </a:r>
            <a:r>
              <a:rPr sz="1000" spc="-10" dirty="0">
                <a:latin typeface="Carlito"/>
                <a:cs typeface="Carlito"/>
              </a:rPr>
              <a:t>Directives </a:t>
            </a:r>
            <a:r>
              <a:rPr sz="1000" spc="-5" dirty="0">
                <a:latin typeface="Carlito"/>
                <a:cs typeface="Carlito"/>
              </a:rPr>
              <a:t>with "=-" are allowed to fail without consequence  ExecStartPre=-/usr/bin/docker kill</a:t>
            </a:r>
            <a:r>
              <a:rPr sz="1000" spc="2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apachet.%i</a:t>
            </a:r>
            <a:endParaRPr sz="1000">
              <a:latin typeface="Carlito"/>
              <a:cs typeface="Carlito"/>
            </a:endParaRPr>
          </a:p>
          <a:p>
            <a:pPr marL="12700" marR="968375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ExecStartPre=-/usr/bin/docker rm apachet.%i  ExecStartPre=/usr/bin/docker pull coreos/apache  ExecStart=/usr/bin/docker run --name apachet.%i</a:t>
            </a:r>
            <a:r>
              <a:rPr sz="1000" spc="4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-p</a:t>
            </a:r>
            <a:endParaRPr sz="10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${COREOS_PUBLIC_IPV4}:%i:80 coreos/apache /usr/sbin/apache2ctl -D  FOREGROUND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340" y="6370726"/>
            <a:ext cx="2660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# </a:t>
            </a:r>
            <a:r>
              <a:rPr sz="1200" spc="-10" dirty="0">
                <a:latin typeface="Carlito"/>
                <a:cs typeface="Carlito"/>
              </a:rPr>
              <a:t>Stop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Carlito"/>
                <a:cs typeface="Carlito"/>
              </a:rPr>
              <a:t>ExecStop=/usr/bin/docker stop</a:t>
            </a:r>
            <a:r>
              <a:rPr sz="1200" spc="3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apachet.%i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1375" y="1159002"/>
            <a:ext cx="310261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rlito"/>
                <a:cs typeface="Carlito"/>
              </a:rPr>
              <a:t>Apache sidekick</a:t>
            </a:r>
            <a:r>
              <a:rPr sz="1000" b="1" spc="-25" dirty="0">
                <a:latin typeface="Carlito"/>
                <a:cs typeface="Carlito"/>
              </a:rPr>
              <a:t> </a:t>
            </a:r>
            <a:r>
              <a:rPr sz="1000" b="1" spc="-5" dirty="0">
                <a:latin typeface="Carlito"/>
                <a:cs typeface="Carlito"/>
              </a:rPr>
              <a:t>service: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[Unit]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Description=Apache </a:t>
            </a:r>
            <a:r>
              <a:rPr sz="1000" spc="-10" dirty="0">
                <a:latin typeface="Carlito"/>
                <a:cs typeface="Carlito"/>
              </a:rPr>
              <a:t>web server </a:t>
            </a:r>
            <a:r>
              <a:rPr sz="1000" spc="-5" dirty="0">
                <a:latin typeface="Carlito"/>
                <a:cs typeface="Carlito"/>
              </a:rPr>
              <a:t>on port </a:t>
            </a:r>
            <a:r>
              <a:rPr sz="1000" dirty="0">
                <a:latin typeface="Carlito"/>
                <a:cs typeface="Carlito"/>
              </a:rPr>
              <a:t>%i </a:t>
            </a:r>
            <a:r>
              <a:rPr sz="1000" spc="-5" dirty="0">
                <a:latin typeface="Carlito"/>
                <a:cs typeface="Carlito"/>
              </a:rPr>
              <a:t>etcd</a:t>
            </a:r>
            <a:r>
              <a:rPr sz="1000" spc="9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registration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1375" y="1768855"/>
            <a:ext cx="157353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# Requirements  Requires=etcd2.service  R</a:t>
            </a:r>
            <a:r>
              <a:rPr sz="1000" spc="-10" dirty="0">
                <a:latin typeface="Carlito"/>
                <a:cs typeface="Carlito"/>
              </a:rPr>
              <a:t>e</a:t>
            </a:r>
            <a:r>
              <a:rPr sz="1000" spc="-5" dirty="0">
                <a:latin typeface="Carlito"/>
                <a:cs typeface="Carlito"/>
              </a:rPr>
              <a:t>quir</a:t>
            </a:r>
            <a:r>
              <a:rPr sz="1000" spc="-10" dirty="0">
                <a:latin typeface="Carlito"/>
                <a:cs typeface="Carlito"/>
              </a:rPr>
              <a:t>e</a:t>
            </a:r>
            <a:r>
              <a:rPr sz="1000" spc="-15" dirty="0">
                <a:latin typeface="Carlito"/>
                <a:cs typeface="Carlito"/>
              </a:rPr>
              <a:t>s</a:t>
            </a:r>
            <a:r>
              <a:rPr sz="1000" spc="-5" dirty="0">
                <a:latin typeface="Carlito"/>
                <a:cs typeface="Carlito"/>
              </a:rPr>
              <a:t>=a</a:t>
            </a:r>
            <a:r>
              <a:rPr sz="1000" dirty="0">
                <a:latin typeface="Carlito"/>
                <a:cs typeface="Carlito"/>
              </a:rPr>
              <a:t>p</a:t>
            </a:r>
            <a:r>
              <a:rPr sz="1000" spc="-5" dirty="0">
                <a:latin typeface="Carlito"/>
                <a:cs typeface="Carlito"/>
              </a:rPr>
              <a:t>ac</a:t>
            </a:r>
            <a:r>
              <a:rPr sz="1000" dirty="0">
                <a:latin typeface="Carlito"/>
                <a:cs typeface="Carlito"/>
              </a:rPr>
              <a:t>h</a:t>
            </a:r>
            <a:r>
              <a:rPr sz="1000" spc="-10" dirty="0">
                <a:latin typeface="Carlito"/>
                <a:cs typeface="Carlito"/>
              </a:rPr>
              <a:t>e</a:t>
            </a:r>
            <a:r>
              <a:rPr sz="1000" spc="-5" dirty="0">
                <a:latin typeface="Carlito"/>
                <a:cs typeface="Carlito"/>
              </a:rPr>
              <a:t>t</a:t>
            </a:r>
            <a:r>
              <a:rPr sz="1000" spc="-10" dirty="0">
                <a:latin typeface="Carlito"/>
                <a:cs typeface="Carlito"/>
              </a:rPr>
              <a:t>@%</a:t>
            </a:r>
            <a:r>
              <a:rPr sz="1000" spc="-5" dirty="0">
                <a:latin typeface="Carlito"/>
                <a:cs typeface="Carlito"/>
              </a:rPr>
              <a:t>i.</a:t>
            </a:r>
            <a:r>
              <a:rPr sz="1000" spc="-15" dirty="0">
                <a:latin typeface="Carlito"/>
                <a:cs typeface="Carlito"/>
              </a:rPr>
              <a:t>s</a:t>
            </a:r>
            <a:r>
              <a:rPr sz="1000" spc="-10" dirty="0">
                <a:latin typeface="Carlito"/>
                <a:cs typeface="Carlito"/>
              </a:rPr>
              <a:t>e</a:t>
            </a:r>
            <a:r>
              <a:rPr sz="1000" spc="-5" dirty="0">
                <a:latin typeface="Carlito"/>
                <a:cs typeface="Carlito"/>
              </a:rPr>
              <a:t>r</a:t>
            </a:r>
            <a:r>
              <a:rPr sz="1000" spc="-15" dirty="0">
                <a:latin typeface="Carlito"/>
                <a:cs typeface="Carlito"/>
              </a:rPr>
              <a:t>v</a:t>
            </a:r>
            <a:r>
              <a:rPr sz="1000" spc="-5" dirty="0">
                <a:latin typeface="Carlito"/>
                <a:cs typeface="Carlito"/>
              </a:rPr>
              <a:t>ice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51375" y="2378455"/>
            <a:ext cx="1868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# Dependency ordering and binding  After=etcd2.service  After=apachet@%i.service  BindsTo=apachet@%i.service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51375" y="3140151"/>
            <a:ext cx="199136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rlito"/>
                <a:cs typeface="Carlito"/>
              </a:rPr>
              <a:t>[Service]</a:t>
            </a:r>
            <a:endParaRPr sz="10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Carlito"/>
                <a:cs typeface="Carlito"/>
              </a:rPr>
              <a:t># </a:t>
            </a:r>
            <a:r>
              <a:rPr sz="1000" spc="-10" dirty="0">
                <a:latin typeface="Carlito"/>
                <a:cs typeface="Carlito"/>
              </a:rPr>
              <a:t>Get CoreOS </a:t>
            </a:r>
            <a:r>
              <a:rPr sz="1000" spc="-5" dirty="0">
                <a:latin typeface="Carlito"/>
                <a:cs typeface="Carlito"/>
              </a:rPr>
              <a:t>environmental variables  EnvironmentFile=/etc/environment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51375" y="3750309"/>
            <a:ext cx="3870960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#</a:t>
            </a:r>
            <a:r>
              <a:rPr sz="1000" spc="-1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Start</a:t>
            </a:r>
            <a:endParaRPr sz="1000">
              <a:latin typeface="Carlito"/>
              <a:cs typeface="Carlito"/>
            </a:endParaRPr>
          </a:p>
          <a:p>
            <a:pPr marL="12700" marR="73025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## </a:t>
            </a:r>
            <a:r>
              <a:rPr sz="1000" spc="-10" dirty="0">
                <a:latin typeface="Carlito"/>
                <a:cs typeface="Carlito"/>
              </a:rPr>
              <a:t>Test </a:t>
            </a:r>
            <a:r>
              <a:rPr sz="1000" spc="-5" dirty="0">
                <a:latin typeface="Carlito"/>
                <a:cs typeface="Carlito"/>
              </a:rPr>
              <a:t>whether </a:t>
            </a:r>
            <a:r>
              <a:rPr sz="1000" spc="-10" dirty="0">
                <a:latin typeface="Carlito"/>
                <a:cs typeface="Carlito"/>
              </a:rPr>
              <a:t>service </a:t>
            </a:r>
            <a:r>
              <a:rPr sz="1000" spc="-5" dirty="0">
                <a:latin typeface="Carlito"/>
                <a:cs typeface="Carlito"/>
              </a:rPr>
              <a:t>is accessible and then register useful information  ExecStart=/bin/bash -c</a:t>
            </a:r>
            <a:r>
              <a:rPr sz="1000" spc="1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'\</a:t>
            </a:r>
            <a:endParaRPr sz="1000">
              <a:latin typeface="Carlito"/>
              <a:cs typeface="Carlito"/>
            </a:endParaRPr>
          </a:p>
          <a:p>
            <a:pPr marL="68580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while true; do</a:t>
            </a:r>
            <a:r>
              <a:rPr sz="100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\</a:t>
            </a:r>
            <a:endParaRPr sz="1000">
              <a:latin typeface="Carlito"/>
              <a:cs typeface="Carlito"/>
            </a:endParaRPr>
          </a:p>
          <a:p>
            <a:pPr marL="127000" marR="1845310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curl -f ${COREOS_PUBLIC_IPV4}:%i; \  if [ $? </a:t>
            </a:r>
            <a:r>
              <a:rPr sz="1000" spc="-10" dirty="0">
                <a:latin typeface="Carlito"/>
                <a:cs typeface="Carlito"/>
              </a:rPr>
              <a:t>-eq </a:t>
            </a:r>
            <a:r>
              <a:rPr sz="1000" spc="-5" dirty="0">
                <a:latin typeface="Carlito"/>
                <a:cs typeface="Carlito"/>
              </a:rPr>
              <a:t>0 </a:t>
            </a:r>
            <a:r>
              <a:rPr sz="1000" spc="-10" dirty="0">
                <a:latin typeface="Carlito"/>
                <a:cs typeface="Carlito"/>
              </a:rPr>
              <a:t>]; </a:t>
            </a:r>
            <a:r>
              <a:rPr sz="1000" spc="-5" dirty="0">
                <a:latin typeface="Carlito"/>
                <a:cs typeface="Carlito"/>
              </a:rPr>
              <a:t>then</a:t>
            </a:r>
            <a:r>
              <a:rPr sz="1000" spc="5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\</a:t>
            </a:r>
            <a:endParaRPr sz="1000">
              <a:latin typeface="Carlito"/>
              <a:cs typeface="Carlito"/>
            </a:endParaRPr>
          </a:p>
          <a:p>
            <a:pPr marL="182880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etcdctl </a:t>
            </a:r>
            <a:r>
              <a:rPr sz="1000" spc="-10" dirty="0">
                <a:latin typeface="Carlito"/>
                <a:cs typeface="Carlito"/>
              </a:rPr>
              <a:t>set </a:t>
            </a:r>
            <a:r>
              <a:rPr sz="1000" spc="-5" dirty="0">
                <a:latin typeface="Carlito"/>
                <a:cs typeface="Carlito"/>
              </a:rPr>
              <a:t>/services/apachet/${COREOS_PUBLIC_IPV4} \'{"host":</a:t>
            </a:r>
            <a:r>
              <a:rPr sz="1000" spc="130" dirty="0">
                <a:latin typeface="Carlito"/>
                <a:cs typeface="Carlito"/>
              </a:rPr>
              <a:t> </a:t>
            </a:r>
            <a:r>
              <a:rPr sz="1000" spc="-10" dirty="0">
                <a:latin typeface="Carlito"/>
                <a:cs typeface="Carlito"/>
              </a:rPr>
              <a:t>"%H",</a:t>
            </a:r>
            <a:endParaRPr sz="1000">
              <a:latin typeface="Carlito"/>
              <a:cs typeface="Carlito"/>
            </a:endParaRPr>
          </a:p>
          <a:p>
            <a:pPr marL="127000" marR="697230" indent="-114300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"ipv4_addr": ${COREOS_PUBLIC_IPV4}, "port": %i}\' --ttl 30; \  </a:t>
            </a:r>
            <a:r>
              <a:rPr sz="1000" spc="-10" dirty="0">
                <a:latin typeface="Carlito"/>
                <a:cs typeface="Carlito"/>
              </a:rPr>
              <a:t>else</a:t>
            </a:r>
            <a:r>
              <a:rPr sz="1000" spc="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\</a:t>
            </a:r>
            <a:endParaRPr sz="1000">
              <a:latin typeface="Carlito"/>
              <a:cs typeface="Carlito"/>
            </a:endParaRPr>
          </a:p>
          <a:p>
            <a:pPr marL="127000" marR="740410" indent="5588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Carlito"/>
                <a:cs typeface="Carlito"/>
              </a:rPr>
              <a:t>etcdctl rm /services/apachet/${COREOS_PUBLIC_IPV4}; \  fi;</a:t>
            </a:r>
            <a:r>
              <a:rPr sz="1000" spc="-2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\</a:t>
            </a:r>
            <a:endParaRPr sz="1000">
              <a:latin typeface="Carlito"/>
              <a:cs typeface="Carlito"/>
            </a:endParaRPr>
          </a:p>
          <a:p>
            <a:pPr marL="68580" marR="3194050" indent="57785">
              <a:lnSpc>
                <a:spcPct val="100000"/>
              </a:lnSpc>
            </a:pPr>
            <a:r>
              <a:rPr sz="1000" spc="-10" dirty="0">
                <a:latin typeface="Carlito"/>
                <a:cs typeface="Carlito"/>
              </a:rPr>
              <a:t>sleep </a:t>
            </a:r>
            <a:r>
              <a:rPr sz="1000" spc="-5" dirty="0">
                <a:latin typeface="Carlito"/>
                <a:cs typeface="Carlito"/>
              </a:rPr>
              <a:t>20;</a:t>
            </a:r>
            <a:r>
              <a:rPr sz="1000" spc="-3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\  done'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51375" y="5884265"/>
            <a:ext cx="385000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#</a:t>
            </a:r>
            <a:r>
              <a:rPr sz="1000" spc="-1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Stop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ExecStop=/usr/bin/etcdctl rm</a:t>
            </a:r>
            <a:r>
              <a:rPr sz="1000" spc="5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/services/apachet/${COREOS_PUBLIC_IPV4}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51375" y="6341770"/>
            <a:ext cx="342900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rlito"/>
                <a:cs typeface="Carlito"/>
              </a:rPr>
              <a:t>[X-Fleet]</a:t>
            </a:r>
            <a:endParaRPr sz="10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# Schedule on the </a:t>
            </a:r>
            <a:r>
              <a:rPr sz="1000" spc="-10" dirty="0">
                <a:latin typeface="Carlito"/>
                <a:cs typeface="Carlito"/>
              </a:rPr>
              <a:t>same </a:t>
            </a:r>
            <a:r>
              <a:rPr sz="1000" spc="-5" dirty="0">
                <a:latin typeface="Carlito"/>
                <a:cs typeface="Carlito"/>
              </a:rPr>
              <a:t>machine </a:t>
            </a:r>
            <a:r>
              <a:rPr sz="1000" dirty="0">
                <a:latin typeface="Carlito"/>
                <a:cs typeface="Carlito"/>
              </a:rPr>
              <a:t>as </a:t>
            </a:r>
            <a:r>
              <a:rPr sz="1000" spc="-5" dirty="0">
                <a:latin typeface="Carlito"/>
                <a:cs typeface="Carlito"/>
              </a:rPr>
              <a:t>the associated Apache </a:t>
            </a:r>
            <a:r>
              <a:rPr sz="1000" spc="-10" dirty="0">
                <a:latin typeface="Carlito"/>
                <a:cs typeface="Carlito"/>
              </a:rPr>
              <a:t>service  </a:t>
            </a:r>
            <a:r>
              <a:rPr sz="1000" spc="-5" dirty="0">
                <a:latin typeface="Carlito"/>
                <a:cs typeface="Carlito"/>
              </a:rPr>
              <a:t>X-ConditionMachineOf=apachet@%i.service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524967"/>
            <a:ext cx="74536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Service </a:t>
            </a:r>
            <a:r>
              <a:rPr sz="3600" spc="-10" dirty="0"/>
              <a:t>discovery </a:t>
            </a:r>
            <a:r>
              <a:rPr sz="3600" dirty="0"/>
              <a:t>– </a:t>
            </a:r>
            <a:r>
              <a:rPr sz="3600" spc="-25" dirty="0"/>
              <a:t>etcd</a:t>
            </a:r>
            <a:r>
              <a:rPr sz="3600" spc="-40" dirty="0"/>
              <a:t> </a:t>
            </a:r>
            <a:r>
              <a:rPr sz="3600" spc="-20" dirty="0"/>
              <a:t>example(contd)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02640" y="1167129"/>
            <a:ext cx="2223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3 node </a:t>
            </a:r>
            <a:r>
              <a:rPr sz="1200" spc="-5" dirty="0">
                <a:latin typeface="Carlito"/>
                <a:cs typeface="Carlito"/>
              </a:rPr>
              <a:t>CoreOS</a:t>
            </a:r>
            <a:r>
              <a:rPr sz="1200" spc="-8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cluster: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$ </a:t>
            </a:r>
            <a:r>
              <a:rPr sz="1200" spc="-5" dirty="0">
                <a:latin typeface="Carlito"/>
                <a:cs typeface="Carlito"/>
              </a:rPr>
              <a:t>fleetctl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list-machines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929640" algn="l"/>
                <a:tab pos="1534160" algn="l"/>
              </a:tabLst>
            </a:pPr>
            <a:r>
              <a:rPr sz="1200" spc="-5" dirty="0">
                <a:latin typeface="Carlito"/>
                <a:cs typeface="Carlito"/>
              </a:rPr>
              <a:t>MACHINE	</a:t>
            </a:r>
            <a:r>
              <a:rPr sz="1200" dirty="0">
                <a:latin typeface="Carlito"/>
                <a:cs typeface="Carlito"/>
              </a:rPr>
              <a:t>IP	</a:t>
            </a:r>
            <a:r>
              <a:rPr sz="1200" spc="-40" dirty="0">
                <a:latin typeface="Carlito"/>
                <a:cs typeface="Carlito"/>
              </a:rPr>
              <a:t>METADATA</a:t>
            </a:r>
            <a:endParaRPr sz="12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83590" y="1766570"/>
          <a:ext cx="1978658" cy="518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39">
                <a:tc>
                  <a:txBody>
                    <a:bodyPr/>
                    <a:lstStyle/>
                    <a:p>
                      <a:pPr marL="31750">
                        <a:lnSpc>
                          <a:spcPts val="114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7a895214...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ts val="114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200" spc="5" dirty="0">
                          <a:latin typeface="Carlito"/>
                          <a:cs typeface="Carlito"/>
                        </a:rPr>
                        <a:t>7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2.17.8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.1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03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ts val="114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-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765">
                <a:tc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a4562fd1...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260"/>
                        </a:lnSpc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172.17.8.101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26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-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830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d29b1507...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22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172.17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.8.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102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2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-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40739" y="2367788"/>
            <a:ext cx="4370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Start </a:t>
            </a:r>
            <a:r>
              <a:rPr sz="1200" dirty="0">
                <a:latin typeface="Carlito"/>
                <a:cs typeface="Carlito"/>
              </a:rPr>
              <a:t>2 </a:t>
            </a:r>
            <a:r>
              <a:rPr sz="1200" spc="-5" dirty="0">
                <a:latin typeface="Carlito"/>
                <a:cs typeface="Carlito"/>
              </a:rPr>
              <a:t>instances </a:t>
            </a:r>
            <a:r>
              <a:rPr sz="1200" dirty="0">
                <a:latin typeface="Carlito"/>
                <a:cs typeface="Carlito"/>
              </a:rPr>
              <a:t>of the</a:t>
            </a:r>
            <a:r>
              <a:rPr sz="1200" spc="-4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service:</a:t>
            </a:r>
            <a:endParaRPr sz="12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fleetctl start </a:t>
            </a:r>
            <a:r>
              <a:rPr sz="1200" spc="-5" dirty="0">
                <a:latin typeface="Carlito"/>
                <a:cs typeface="Carlito"/>
                <a:hlinkClick r:id="rId2"/>
              </a:rPr>
              <a:t>apachet@8080.service </a:t>
            </a:r>
            <a:r>
              <a:rPr sz="1200" spc="-5" dirty="0">
                <a:latin typeface="Carlito"/>
                <a:cs typeface="Carlito"/>
                <a:hlinkClick r:id="rId3"/>
              </a:rPr>
              <a:t>apachet-discovery\@8080.service </a:t>
            </a:r>
            <a:r>
              <a:rPr sz="1200" spc="-5" dirty="0">
                <a:latin typeface="Carlito"/>
                <a:cs typeface="Carlito"/>
              </a:rPr>
              <a:t> fleetctl start </a:t>
            </a:r>
            <a:r>
              <a:rPr sz="1200" spc="-5" dirty="0">
                <a:latin typeface="Carlito"/>
                <a:cs typeface="Carlito"/>
                <a:hlinkClick r:id="rId4"/>
              </a:rPr>
              <a:t>apachet@8081.service</a:t>
            </a:r>
            <a:r>
              <a:rPr sz="1200" spc="80" dirty="0">
                <a:latin typeface="Carlito"/>
                <a:cs typeface="Carlito"/>
                <a:hlinkClick r:id="rId4"/>
              </a:rPr>
              <a:t> </a:t>
            </a:r>
            <a:r>
              <a:rPr sz="1200" spc="-5" dirty="0">
                <a:latin typeface="Carlito"/>
                <a:cs typeface="Carlito"/>
                <a:hlinkClick r:id="rId5"/>
              </a:rPr>
              <a:t>apachet-discovery\@8081.service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3148710"/>
            <a:ext cx="19164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See running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services:</a:t>
            </a:r>
            <a:endParaRPr sz="1200">
              <a:latin typeface="Carlito"/>
              <a:cs typeface="Carlito"/>
            </a:endParaRPr>
          </a:p>
          <a:p>
            <a:pPr marL="47625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$ </a:t>
            </a:r>
            <a:r>
              <a:rPr sz="1200" spc="-5" dirty="0">
                <a:latin typeface="Carlito"/>
                <a:cs typeface="Carlito"/>
              </a:rPr>
              <a:t>fleetctl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list-units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1298575" algn="l"/>
              </a:tabLst>
            </a:pPr>
            <a:r>
              <a:rPr sz="1200" spc="-5" dirty="0">
                <a:latin typeface="Carlito"/>
                <a:cs typeface="Carlito"/>
              </a:rPr>
              <a:t>U</a:t>
            </a:r>
            <a:r>
              <a:rPr sz="1200" dirty="0">
                <a:latin typeface="Carlito"/>
                <a:cs typeface="Carlito"/>
              </a:rPr>
              <a:t>NIT	M</a:t>
            </a:r>
            <a:r>
              <a:rPr sz="1200" spc="-15" dirty="0">
                <a:latin typeface="Carlito"/>
                <a:cs typeface="Carlito"/>
              </a:rPr>
              <a:t>A</a:t>
            </a:r>
            <a:r>
              <a:rPr sz="1200" spc="-10" dirty="0">
                <a:latin typeface="Carlito"/>
                <a:cs typeface="Carlito"/>
              </a:rPr>
              <a:t>C</a:t>
            </a:r>
            <a:r>
              <a:rPr sz="1200" spc="-5" dirty="0">
                <a:latin typeface="Carlito"/>
                <a:cs typeface="Carlito"/>
              </a:rPr>
              <a:t>H</a:t>
            </a:r>
            <a:r>
              <a:rPr sz="1200" dirty="0">
                <a:latin typeface="Carlito"/>
                <a:cs typeface="Carlito"/>
              </a:rPr>
              <a:t>INE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27083" y="3514166"/>
            <a:ext cx="7880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rlito"/>
                <a:cs typeface="Carlito"/>
              </a:rPr>
              <a:t>ACTIVE</a:t>
            </a:r>
            <a:r>
              <a:rPr sz="1200" spc="22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SUB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540" y="3697604"/>
            <a:ext cx="3743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  <a:hlinkClick r:id="rId6"/>
              </a:rPr>
              <a:t>apachet-discovery@8080.service</a:t>
            </a:r>
            <a:r>
              <a:rPr sz="1200" spc="-5" dirty="0">
                <a:latin typeface="Carlito"/>
                <a:cs typeface="Carlito"/>
              </a:rPr>
              <a:t> 7a895214.../172.17.8.103  </a:t>
            </a:r>
            <a:r>
              <a:rPr sz="1200" spc="-5" dirty="0">
                <a:latin typeface="Carlito"/>
                <a:cs typeface="Carlito"/>
                <a:hlinkClick r:id="rId7"/>
              </a:rPr>
              <a:t>apachet-discovery@8081.service</a:t>
            </a:r>
            <a:r>
              <a:rPr sz="1200" spc="4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a4562fd1.../172.17.8.101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7672" y="3697604"/>
            <a:ext cx="976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65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active running  active</a:t>
            </a:r>
            <a:r>
              <a:rPr sz="1200" spc="23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running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540" y="4063365"/>
            <a:ext cx="144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  <a:hlinkClick r:id="rId2"/>
              </a:rPr>
              <a:t>apachet@8080.service </a:t>
            </a:r>
            <a:r>
              <a:rPr sz="1200" spc="-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  <a:hlinkClick r:id="rId4"/>
              </a:rPr>
              <a:t>apachet@8081.service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98580" y="4063365"/>
            <a:ext cx="16281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7a895214.../172.17.8.103  a4562fd1.../172.17.8.101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46758" y="4063365"/>
            <a:ext cx="975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2384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active running  active</a:t>
            </a:r>
            <a:r>
              <a:rPr sz="1200" spc="229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running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4540" y="4596765"/>
            <a:ext cx="373062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Check </a:t>
            </a:r>
            <a:r>
              <a:rPr sz="1200" spc="-10" dirty="0">
                <a:latin typeface="Carlito"/>
                <a:cs typeface="Carlito"/>
              </a:rPr>
              <a:t>etcd</a:t>
            </a:r>
            <a:r>
              <a:rPr sz="1200" spc="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database: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$ </a:t>
            </a:r>
            <a:r>
              <a:rPr sz="1200" spc="-5" dirty="0">
                <a:latin typeface="Carlito"/>
                <a:cs typeface="Carlito"/>
              </a:rPr>
              <a:t>etcdctl </a:t>
            </a:r>
            <a:r>
              <a:rPr sz="1200" dirty="0">
                <a:latin typeface="Carlito"/>
                <a:cs typeface="Carlito"/>
              </a:rPr>
              <a:t>ls / </a:t>
            </a:r>
            <a:r>
              <a:rPr sz="1200" spc="-10" dirty="0">
                <a:latin typeface="Carlito"/>
                <a:cs typeface="Carlito"/>
              </a:rPr>
              <a:t>--recursive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/services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/services/apachet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/services/apachet/172.17.8.103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/services/apachet/172.17.8.101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$ </a:t>
            </a:r>
            <a:r>
              <a:rPr sz="1200" spc="-5" dirty="0">
                <a:latin typeface="Carlito"/>
                <a:cs typeface="Carlito"/>
              </a:rPr>
              <a:t>etcdctl </a:t>
            </a:r>
            <a:r>
              <a:rPr sz="1200" spc="-10" dirty="0">
                <a:latin typeface="Carlito"/>
                <a:cs typeface="Carlito"/>
              </a:rPr>
              <a:t>get</a:t>
            </a:r>
            <a:r>
              <a:rPr sz="1200" spc="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/services/apachet/172.17.8.101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{"host": "core-01", "ipv4_addr": 172.17.8.101, "port": </a:t>
            </a:r>
            <a:r>
              <a:rPr sz="1200" spc="5" dirty="0">
                <a:latin typeface="Carlito"/>
                <a:cs typeface="Carlito"/>
              </a:rPr>
              <a:t>8081}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$ </a:t>
            </a:r>
            <a:r>
              <a:rPr sz="1200" spc="-5" dirty="0">
                <a:latin typeface="Carlito"/>
                <a:cs typeface="Carlito"/>
              </a:rPr>
              <a:t>etcdctl </a:t>
            </a:r>
            <a:r>
              <a:rPr sz="1200" spc="-10" dirty="0">
                <a:latin typeface="Carlito"/>
                <a:cs typeface="Carlito"/>
              </a:rPr>
              <a:t>get</a:t>
            </a:r>
            <a:r>
              <a:rPr sz="1200" spc="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/services/apachet/172.17.8.103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{"host": "core-03", "ipv4_addr": 172.17.8.103, "port":</a:t>
            </a:r>
            <a:r>
              <a:rPr sz="1200" dirty="0">
                <a:latin typeface="Carlito"/>
                <a:cs typeface="Carlito"/>
              </a:rPr>
              <a:t> 8080}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6387"/>
            <a:ext cx="56578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Etcd </a:t>
            </a:r>
            <a:r>
              <a:rPr dirty="0"/>
              <a:t>with </a:t>
            </a:r>
            <a:r>
              <a:rPr spc="-5" dirty="0"/>
              <a:t>Load</a:t>
            </a:r>
            <a:r>
              <a:rPr spc="-20" dirty="0"/>
              <a:t> </a:t>
            </a:r>
            <a:r>
              <a:rPr spc="-5" dirty="0"/>
              <a:t>balancing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4339" y="1385061"/>
            <a:ext cx="7689850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Previous </a:t>
            </a:r>
            <a:r>
              <a:rPr sz="2400" spc="-15" dirty="0">
                <a:latin typeface="Carlito"/>
                <a:cs typeface="Carlito"/>
              </a:rPr>
              <a:t>example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10" dirty="0">
                <a:latin typeface="Carlito"/>
                <a:cs typeface="Carlito"/>
              </a:rPr>
              <a:t>etcd </a:t>
            </a:r>
            <a:r>
              <a:rPr sz="2400" spc="-15" dirty="0">
                <a:latin typeface="Carlito"/>
                <a:cs typeface="Carlito"/>
              </a:rPr>
              <a:t>demonstrates </a:t>
            </a:r>
            <a:r>
              <a:rPr sz="2400" dirty="0">
                <a:latin typeface="Carlito"/>
                <a:cs typeface="Carlito"/>
              </a:rPr>
              <a:t>Service </a:t>
            </a:r>
            <a:r>
              <a:rPr sz="2400" spc="-10" dirty="0">
                <a:latin typeface="Carlito"/>
                <a:cs typeface="Carlito"/>
              </a:rPr>
              <a:t>database 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health </a:t>
            </a:r>
            <a:r>
              <a:rPr sz="2400" dirty="0">
                <a:latin typeface="Carlito"/>
                <a:cs typeface="Carlito"/>
              </a:rPr>
              <a:t>check. It </a:t>
            </a:r>
            <a:r>
              <a:rPr sz="2400" spc="-5" dirty="0">
                <a:latin typeface="Carlito"/>
                <a:cs typeface="Carlito"/>
              </a:rPr>
              <a:t>does not achieve DNS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Load  balancing.</a:t>
            </a:r>
            <a:endParaRPr sz="2400">
              <a:latin typeface="Carlito"/>
              <a:cs typeface="Carlito"/>
            </a:endParaRPr>
          </a:p>
          <a:p>
            <a:pPr marL="355600" marR="473075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Load balancing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10" dirty="0">
                <a:latin typeface="Carlito"/>
                <a:cs typeface="Carlito"/>
              </a:rPr>
              <a:t>achieved by combining etcd </a:t>
            </a:r>
            <a:r>
              <a:rPr sz="2400" dirty="0">
                <a:latin typeface="Carlito"/>
                <a:cs typeface="Carlito"/>
              </a:rPr>
              <a:t>with  </a:t>
            </a:r>
            <a:r>
              <a:rPr sz="2400" spc="-25" dirty="0">
                <a:latin typeface="Carlito"/>
                <a:cs typeface="Carlito"/>
              </a:rPr>
              <a:t>confd </a:t>
            </a:r>
            <a:r>
              <a:rPr sz="2400" spc="-5" dirty="0">
                <a:latin typeface="Carlito"/>
                <a:cs typeface="Carlito"/>
              </a:rPr>
              <a:t>or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35" dirty="0">
                <a:latin typeface="Carlito"/>
                <a:cs typeface="Carlito"/>
              </a:rPr>
              <a:t>haproxy.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2855" y="3907535"/>
            <a:ext cx="8391525" cy="2075814"/>
            <a:chOff x="752855" y="3907535"/>
            <a:chExt cx="8391525" cy="2075814"/>
          </a:xfrm>
        </p:grpSpPr>
        <p:sp>
          <p:nvSpPr>
            <p:cNvPr id="5" name="object 5"/>
            <p:cNvSpPr/>
            <p:nvPr/>
          </p:nvSpPr>
          <p:spPr>
            <a:xfrm>
              <a:off x="752855" y="3907535"/>
              <a:ext cx="3980688" cy="20756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94503" y="3907535"/>
              <a:ext cx="4349496" cy="20711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31060" y="3544951"/>
            <a:ext cx="1461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rlito"/>
                <a:cs typeface="Carlito"/>
              </a:rPr>
              <a:t>Etcd </a:t>
            </a: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spc="-20" dirty="0">
                <a:latin typeface="Carlito"/>
                <a:cs typeface="Carlito"/>
              </a:rPr>
              <a:t>confd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24142" y="3447110"/>
            <a:ext cx="1687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rlito"/>
                <a:cs typeface="Carlito"/>
              </a:rPr>
              <a:t>Etcd </a:t>
            </a:r>
            <a:r>
              <a:rPr sz="1800" spc="-5" dirty="0">
                <a:latin typeface="Carlito"/>
                <a:cs typeface="Carlito"/>
              </a:rPr>
              <a:t>with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haproxy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6175" y="6273495"/>
            <a:ext cx="3331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rlito"/>
                <a:cs typeface="Carlito"/>
              </a:rPr>
              <a:t>Reference</a:t>
            </a:r>
            <a:r>
              <a:rPr sz="1200" spc="-10" dirty="0">
                <a:latin typeface="Carlito"/>
                <a:cs typeface="Carlito"/>
              </a:rPr>
              <a:t>: </a:t>
            </a:r>
            <a:r>
              <a:rPr sz="1200" spc="-10" dirty="0">
                <a:latin typeface="Carlito"/>
                <a:cs typeface="Carlito"/>
                <a:hlinkClick r:id="rId4"/>
              </a:rPr>
              <a:t>http://adetante.github.io/articles/service- 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discovery-haproxy/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8547" y="6121095"/>
            <a:ext cx="380555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rlito"/>
                <a:cs typeface="Carlito"/>
              </a:rPr>
              <a:t>Reference</a:t>
            </a:r>
            <a:r>
              <a:rPr sz="1200" spc="-10" dirty="0">
                <a:latin typeface="Carlito"/>
                <a:cs typeface="Carlito"/>
              </a:rPr>
              <a:t>:  https:/</a:t>
            </a:r>
            <a:r>
              <a:rPr sz="1200" spc="-10" dirty="0">
                <a:latin typeface="Carlito"/>
                <a:cs typeface="Carlito"/>
                <a:hlinkClick r:id="rId5"/>
              </a:rPr>
              <a:t>/www.digitalocean.com/community/tutorials/how-to- </a:t>
            </a:r>
            <a:r>
              <a:rPr sz="1200" spc="-10" dirty="0">
                <a:latin typeface="Carlito"/>
                <a:cs typeface="Carlito"/>
              </a:rPr>
              <a:t> use-confd-and-etcd-to-dynamically-reconfigure-services-in-  </a:t>
            </a:r>
            <a:r>
              <a:rPr sz="1200" spc="-5" dirty="0">
                <a:latin typeface="Carlito"/>
                <a:cs typeface="Carlito"/>
              </a:rPr>
              <a:t>coreos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3810</Words>
  <Application>Microsoft Office PowerPoint</Application>
  <PresentationFormat>On-screen Show (4:3)</PresentationFormat>
  <Paragraphs>398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Carlito</vt:lpstr>
      <vt:lpstr>Times New Roman</vt:lpstr>
      <vt:lpstr>Office Theme</vt:lpstr>
      <vt:lpstr>SERVICE DISCOVERY USING ETCD, CONSUL, KUBERNETES</vt:lpstr>
      <vt:lpstr>Sample Microservices Architecture</vt:lpstr>
      <vt:lpstr>What should Service Discovery  provide?</vt:lpstr>
      <vt:lpstr>Client vs Server side Service discovery</vt:lpstr>
      <vt:lpstr>Service Discovery Components</vt:lpstr>
      <vt:lpstr>Service discovery using etcd</vt:lpstr>
      <vt:lpstr>Service discovery – etcd example</vt:lpstr>
      <vt:lpstr>Service discovery – etcd example(contd)</vt:lpstr>
      <vt:lpstr>Etcd with Load balancing</vt:lpstr>
      <vt:lpstr>Consul</vt:lpstr>
      <vt:lpstr>Consul health check options</vt:lpstr>
      <vt:lpstr>Sample application with Consul</vt:lpstr>
      <vt:lpstr>Consul web Interface</vt:lpstr>
      <vt:lpstr>Consul with manual registration</vt:lpstr>
      <vt:lpstr>Consul health check – Good status dig @172.17.0.1 http.service.consul SRV</vt:lpstr>
      <vt:lpstr>Consul health Check – Bad status $ dig @172.17.0.1 http.service.consul SRV</vt:lpstr>
      <vt:lpstr>Consul with Registrator</vt:lpstr>
      <vt:lpstr>Kubernetes Architecture</vt:lpstr>
      <vt:lpstr>Kubernetes Service</vt:lpstr>
      <vt:lpstr>Kubernetes Service discovery Internals</vt:lpstr>
      <vt:lpstr>Kubernetes Health check</vt:lpstr>
      <vt:lpstr>Kubernetes Service Discovery options</vt:lpstr>
      <vt:lpstr>Docker Service Discovery</vt:lpstr>
      <vt:lpstr>Docker DNS in release 1.11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DISCOVERY USING ETCD, CONSUL, KUBERNETES</dc:title>
  <cp:lastModifiedBy>Krishna Murthy P</cp:lastModifiedBy>
  <cp:revision>1</cp:revision>
  <dcterms:created xsi:type="dcterms:W3CDTF">2021-01-19T01:34:33Z</dcterms:created>
  <dcterms:modified xsi:type="dcterms:W3CDTF">2021-01-19T01:59:58Z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2021-01-19T00:00:00Z</vt:filetime>
  </property>
</Properties>
</file>