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5009" y="1984654"/>
            <a:ext cx="1076198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4"/>
            <a:ext cx="12191758" cy="6856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169" y="1086764"/>
            <a:ext cx="1074166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5169" y="2071014"/>
            <a:ext cx="10809605" cy="357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/community/tree/master/helm-v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kd.io/latest/operators/osdk-helm.html" TargetMode="External"/><Relationship Id="rId2" Type="http://schemas.openxmlformats.org/officeDocument/2006/relationships/hyperlink" Target="https://static.sched.com/hosted_files/helmsummit2019/ac/Operators-and-Helm-It-takes-two-to-tango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ncf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continuous-delivery-jenkins-kubernetes-engin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kompose.io/" TargetMode="External"/><Relationship Id="rId13" Type="http://schemas.openxmlformats.org/officeDocument/2006/relationships/hyperlink" Target="https://github.com/marketplace/category/continuous-integration" TargetMode="External"/><Relationship Id="rId3" Type="http://schemas.openxmlformats.org/officeDocument/2006/relationships/hyperlink" Target="https://kustomize.io/" TargetMode="External"/><Relationship Id="rId7" Type="http://schemas.openxmlformats.org/officeDocument/2006/relationships/hyperlink" Target="https://kudo.dev/" TargetMode="External"/><Relationship Id="rId12" Type="http://schemas.openxmlformats.org/officeDocument/2006/relationships/hyperlink" Target="https://github.com/jenkinsci/kubernetes-plugin" TargetMode="External"/><Relationship Id="rId2" Type="http://schemas.openxmlformats.org/officeDocument/2006/relationships/hyperlink" Target="https://kubernetes.io/docs/reference/kubec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innaker.io/" TargetMode="External"/><Relationship Id="rId11" Type="http://schemas.openxmlformats.org/officeDocument/2006/relationships/hyperlink" Target="https://github.com/brigadecore/kashti" TargetMode="External"/><Relationship Id="rId5" Type="http://schemas.openxmlformats.org/officeDocument/2006/relationships/hyperlink" Target="https://skaffold.dev/" TargetMode="External"/><Relationship Id="rId10" Type="http://schemas.openxmlformats.org/officeDocument/2006/relationships/hyperlink" Target="https://brigade.sh/" TargetMode="External"/><Relationship Id="rId4" Type="http://schemas.openxmlformats.org/officeDocument/2006/relationships/hyperlink" Target="https://cnab.io/" TargetMode="External"/><Relationship Id="rId9" Type="http://schemas.openxmlformats.org/officeDocument/2006/relationships/hyperlink" Target="https://draft.sh/" TargetMode="External"/><Relationship Id="rId14" Type="http://schemas.openxmlformats.org/officeDocument/2006/relationships/hyperlink" Target="https://helm.s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harbor.io/" TargetMode="External"/><Relationship Id="rId2" Type="http://schemas.openxmlformats.org/officeDocument/2006/relationships/hyperlink" Target="https://chartmuseu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helm.sh/" TargetMode="External"/><Relationship Id="rId4" Type="http://schemas.openxmlformats.org/officeDocument/2006/relationships/hyperlink" Target="https://github.com/helm/char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10" y="1564284"/>
            <a:ext cx="1795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Ou</a:t>
            </a:r>
            <a:r>
              <a:rPr sz="4400" spc="5" dirty="0"/>
              <a:t>t</a:t>
            </a:r>
            <a:r>
              <a:rPr sz="4400" spc="-5" dirty="0"/>
              <a:t>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6810" y="2824124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810" y="3450233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10" y="2493923"/>
            <a:ext cx="456755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7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iberation Sans"/>
                <a:cs typeface="Liberation Sans"/>
              </a:rPr>
              <a:t>K8s App Deployment</a:t>
            </a:r>
            <a:r>
              <a:rPr sz="2600" spc="-229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FFFFFF"/>
                </a:solidFill>
                <a:latin typeface="Liberation Sans"/>
                <a:cs typeface="Liberation Sans"/>
              </a:rPr>
              <a:t>Methods!  Helm &amp; </a:t>
            </a:r>
            <a:r>
              <a:rPr sz="26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</a:t>
            </a:r>
            <a:r>
              <a:rPr sz="26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Liberation Sans"/>
                <a:cs typeface="Liberation Sans"/>
              </a:rPr>
              <a:t>....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810" y="4188104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710" y="4085234"/>
            <a:ext cx="32600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iberation Sans"/>
                <a:cs typeface="Liberation Sans"/>
              </a:rPr>
              <a:t>Demo – </a:t>
            </a:r>
            <a:r>
              <a:rPr sz="26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in</a:t>
            </a:r>
            <a:r>
              <a:rPr sz="260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Liberation Sans"/>
                <a:cs typeface="Liberation Sans"/>
              </a:rPr>
              <a:t>GKE*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9" y="1424584"/>
            <a:ext cx="4413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 Releases </a:t>
            </a:r>
            <a:r>
              <a:rPr sz="2800" dirty="0"/>
              <a:t>v2</a:t>
            </a:r>
            <a:r>
              <a:rPr sz="2800" spc="-65" dirty="0"/>
              <a:t> </a:t>
            </a:r>
            <a:r>
              <a:rPr sz="2800" spc="-5" dirty="0"/>
              <a:t>(v2.14.3)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1659" y="2346604"/>
            <a:ext cx="10942320" cy="337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Released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2016 (Currently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production/maintenance)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server in-cluster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component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was called </a:t>
            </a:r>
            <a:r>
              <a:rPr sz="1800" spc="-30" dirty="0">
                <a:solidFill>
                  <a:srgbClr val="FFFFFF"/>
                </a:solidFill>
                <a:latin typeface="Liberation Sans"/>
                <a:cs typeface="Liberation Sans"/>
              </a:rPr>
              <a:t>Tiller,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it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handled installing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and managing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</a:t>
            </a:r>
            <a:r>
              <a:rPr sz="180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charts.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Liberation Sans"/>
              <a:cs typeface="Liberation Sans"/>
            </a:endParaRPr>
          </a:p>
          <a:p>
            <a:pPr marL="12700" marR="296545" indent="63500">
              <a:lnSpc>
                <a:spcPts val="2020"/>
              </a:lnSpc>
            </a:pP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 2,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install created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v1, 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subsequent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upgrade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created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v2,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and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so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on.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Tiller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 space you can 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store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only one instanace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 name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Later Kubernetes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introduced RBAC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&amp;</a:t>
            </a:r>
            <a:r>
              <a:rPr sz="18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CRDs.</a:t>
            </a:r>
            <a:endParaRPr sz="1800">
              <a:latin typeface="Liberation Sans"/>
              <a:cs typeface="Liberation Sans"/>
            </a:endParaRPr>
          </a:p>
          <a:p>
            <a:pPr marL="12700" marR="718820">
              <a:lnSpc>
                <a:spcPts val="202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 RBAC, locking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down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Tiller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production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becomes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difficult; so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start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providing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permissive 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default  configuration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that creted nightmare for DevOps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&amp;</a:t>
            </a:r>
            <a:r>
              <a:rPr sz="1800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SREs.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So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had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move </a:t>
            </a:r>
            <a:r>
              <a:rPr sz="1800" spc="-30" dirty="0">
                <a:solidFill>
                  <a:srgbClr val="FFFFFF"/>
                </a:solidFill>
                <a:latin typeface="Liberation Sans"/>
                <a:cs typeface="Liberation Sans"/>
              </a:rPr>
              <a:t>Tiller,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instead could simply fetch information from the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Kubernetes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API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server,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render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 Charts client-side,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and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store a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record of the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installation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Kubernetes.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no </a:t>
            </a:r>
            <a:r>
              <a:rPr sz="1800" spc="-30" dirty="0">
                <a:solidFill>
                  <a:srgbClr val="FFFFFF"/>
                </a:solidFill>
                <a:latin typeface="Liberation Sans"/>
                <a:cs typeface="Liberation Sans"/>
              </a:rPr>
              <a:t>Tiller,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Helm’s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permissions are  evaluated using your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kubeconfig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file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3640" y="649884"/>
            <a:ext cx="5688329" cy="179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10" y="1151534"/>
            <a:ext cx="5323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 Releases </a:t>
            </a:r>
            <a:r>
              <a:rPr sz="2800" dirty="0"/>
              <a:t>v3</a:t>
            </a:r>
            <a:r>
              <a:rPr sz="2800" spc="-25" dirty="0"/>
              <a:t> </a:t>
            </a:r>
            <a:r>
              <a:rPr sz="2800" spc="-5" dirty="0"/>
              <a:t>(v3.0.0-beta.3)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30910" y="2072284"/>
            <a:ext cx="10333990" cy="41389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63550" marR="5989320" indent="-45085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server side component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Tiller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removed  </a:t>
            </a: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Avoid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Security</a:t>
            </a:r>
            <a:r>
              <a:rPr sz="18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risks</a:t>
            </a:r>
            <a:endParaRPr sz="1800">
              <a:latin typeface="Liberation Sans"/>
              <a:cs typeface="Liberation Sans"/>
            </a:endParaRPr>
          </a:p>
          <a:p>
            <a:pPr marL="463550">
              <a:lnSpc>
                <a:spcPts val="1895"/>
              </a:lnSpc>
            </a:pP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Avoid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installation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complications</a:t>
            </a:r>
            <a:endParaRPr sz="1800">
              <a:latin typeface="Liberation Sans"/>
              <a:cs typeface="Liberation Sans"/>
            </a:endParaRPr>
          </a:p>
          <a:p>
            <a:pPr marL="463550">
              <a:lnSpc>
                <a:spcPts val="2014"/>
              </a:lnSpc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Installation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directly runs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client</a:t>
            </a:r>
            <a:endParaRPr sz="1800">
              <a:latin typeface="Liberation Sans"/>
              <a:cs typeface="Liberation Sans"/>
            </a:endParaRPr>
          </a:p>
          <a:p>
            <a:pPr marL="463550">
              <a:lnSpc>
                <a:spcPts val="2085"/>
              </a:lnSpc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No Service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account; use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existing client</a:t>
            </a:r>
            <a:r>
              <a:rPr sz="1800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accoutns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ts val="209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Namespaces are more important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and release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tagged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that.</a:t>
            </a:r>
            <a:endParaRPr sz="1800">
              <a:latin typeface="Liberation Sans"/>
              <a:cs typeface="Liberation Sans"/>
            </a:endParaRPr>
          </a:p>
          <a:p>
            <a:pPr marL="12700" marR="1819910">
              <a:lnSpc>
                <a:spcPts val="2010"/>
              </a:lnSpc>
              <a:spcBef>
                <a:spcPts val="12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One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install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multiple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instances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name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each for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each namespace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same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name.  Releases are stored as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secrets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 the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namespace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flags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still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lworks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Lua templates are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going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to be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introduced alongside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Go templates (some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points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future).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75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Introduced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Library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simply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define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templates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other Helm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use. Store common  information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about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applications,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without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needing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to replicate it across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multiple Helm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charts.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Library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 declare in Chart.yaml as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 dependencies.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8190" y="987704"/>
            <a:ext cx="2095500" cy="218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10" y="1151534"/>
            <a:ext cx="4610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 Releases </a:t>
            </a:r>
            <a:r>
              <a:rPr sz="2800" dirty="0"/>
              <a:t>v3 ..</a:t>
            </a:r>
            <a:r>
              <a:rPr sz="2800" spc="-40" dirty="0"/>
              <a:t> </a:t>
            </a:r>
            <a:r>
              <a:rPr sz="2800" spc="-5" dirty="0"/>
              <a:t>more.....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30910" y="1815744"/>
            <a:ext cx="630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As part of </a:t>
            </a:r>
            <a:r>
              <a:rPr sz="1800" b="1" dirty="0">
                <a:solidFill>
                  <a:srgbClr val="FFFFFF"/>
                </a:solidFill>
                <a:latin typeface="Liberation Sans"/>
                <a:cs typeface="Liberation Sans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Design Proposal </a:t>
            </a:r>
            <a:r>
              <a:rPr sz="1800" b="1" dirty="0">
                <a:solidFill>
                  <a:srgbClr val="FFFFFF"/>
                </a:solidFill>
                <a:latin typeface="Liberation Sans"/>
                <a:cs typeface="Liberation Sans"/>
              </a:rPr>
              <a:t>(some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are 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alredy in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helm3)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" y="241010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10" y="272252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10" y="303494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10" y="336133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910" y="400014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10" y="431256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10" y="462498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910" y="493740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910" y="524982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6810" y="2323744"/>
            <a:ext cx="10182860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spc="-20" dirty="0">
                <a:solidFill>
                  <a:srgbClr val="FFFFFF"/>
                </a:solidFill>
                <a:latin typeface="Liberation Sans"/>
                <a:cs typeface="Liberation Sans"/>
              </a:rPr>
              <a:t>Tiller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is gone, and there is only one functional component</a:t>
            </a:r>
            <a:r>
              <a:rPr sz="2200" spc="7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(helm)</a:t>
            </a:r>
            <a:endParaRPr sz="2200">
              <a:latin typeface="Liberation Sans"/>
              <a:cs typeface="Liberation Sans"/>
            </a:endParaRPr>
          </a:p>
          <a:p>
            <a:pPr marL="12700" marR="840740">
              <a:lnSpc>
                <a:spcPts val="2460"/>
              </a:lnSpc>
              <a:spcBef>
                <a:spcPts val="14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are updated with libraries, schematized values, and the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ext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directory  Helm will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use 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"lifecycle events" emitter/handler model.</a:t>
            </a:r>
            <a:endParaRPr sz="2200">
              <a:latin typeface="Liberation Sans"/>
              <a:cs typeface="Liberation Sans"/>
            </a:endParaRPr>
          </a:p>
          <a:p>
            <a:pPr marL="12700" marR="17145">
              <a:lnSpc>
                <a:spcPts val="2490"/>
              </a:lnSpc>
              <a:spcBef>
                <a:spcPts val="155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has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an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embedded Lua engine </a:t>
            </a:r>
            <a:r>
              <a:rPr sz="24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scripting some event handlers. Scripts are  stored in charts.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31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State is maintained with two types of object: Release and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release version</a:t>
            </a:r>
            <a:r>
              <a:rPr sz="2200" spc="10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Secret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46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Resources created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by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hooks will now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be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managed</a:t>
            </a:r>
            <a:endParaRPr sz="2200">
              <a:latin typeface="Liberation Sans"/>
              <a:cs typeface="Liberation Sans"/>
            </a:endParaRPr>
          </a:p>
          <a:p>
            <a:pPr marL="12700" marR="520065">
              <a:lnSpc>
                <a:spcPts val="2460"/>
              </a:lnSpc>
              <a:spcBef>
                <a:spcPts val="145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pull-based DevOps </a:t>
            </a:r>
            <a:r>
              <a:rPr sz="2200" spc="-20" dirty="0">
                <a:solidFill>
                  <a:srgbClr val="FFFFFF"/>
                </a:solidFill>
                <a:latin typeface="Liberation Sans"/>
                <a:cs typeface="Liberation Sans"/>
              </a:rPr>
              <a:t>workflow,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new Helm Controller project will be started  Cross platform plugins in Lua that only have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runtime dependency on Helm 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complementary command to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fetch to push packages to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repository</a:t>
            </a:r>
            <a:endParaRPr sz="2200">
              <a:latin typeface="Liberation Sans"/>
              <a:cs typeface="Liberation Sans"/>
            </a:endParaRPr>
          </a:p>
          <a:p>
            <a:pPr marL="247650">
              <a:lnSpc>
                <a:spcPct val="100000"/>
              </a:lnSpc>
              <a:spcBef>
                <a:spcPts val="1825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More Design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details here:</a:t>
            </a:r>
            <a:r>
              <a:rPr sz="18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0079A5"/>
                </a:solidFill>
                <a:latin typeface="Liberation Sans"/>
                <a:cs typeface="Liberation Sans"/>
                <a:hlinkClick r:id="rId2"/>
              </a:rPr>
              <a:t>https://github.com/helm/community/tree/master/helm-v3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213764"/>
            <a:ext cx="550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Migrate </a:t>
            </a:r>
            <a:r>
              <a:rPr sz="3600" spc="-10" dirty="0"/>
              <a:t>from </a:t>
            </a:r>
            <a:r>
              <a:rPr sz="3600" spc="-5" dirty="0"/>
              <a:t>Helm </a:t>
            </a:r>
            <a:r>
              <a:rPr sz="3600" dirty="0"/>
              <a:t>v2 </a:t>
            </a:r>
            <a:r>
              <a:rPr sz="3600" spc="-10" dirty="0"/>
              <a:t>to</a:t>
            </a:r>
            <a:r>
              <a:rPr sz="3600" spc="-80" dirty="0"/>
              <a:t> </a:t>
            </a:r>
            <a:r>
              <a:rPr sz="3600" dirty="0"/>
              <a:t>v3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8680" y="2139594"/>
            <a:ext cx="642620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v3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introduces quite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lot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of</a:t>
            </a:r>
            <a:r>
              <a:rPr sz="22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changes.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Both 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coexist in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the system at</a:t>
            </a:r>
            <a:r>
              <a:rPr sz="2200" spc="-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present.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5"/>
              </a:spcBef>
            </a:pPr>
            <a:r>
              <a:rPr sz="22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helm-2to3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plugin will allow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us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to migrate 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v2 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configuration and releases to 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v3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(installed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k8s 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objects will not be</a:t>
            </a:r>
            <a:r>
              <a:rPr sz="22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touched)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550"/>
              </a:lnSpc>
              <a:spcBef>
                <a:spcPts val="1785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Migrate everything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place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</a:t>
            </a:r>
            <a:r>
              <a:rPr sz="22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46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--delete-v2-releases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will delete the helm2</a:t>
            </a:r>
            <a:r>
              <a:rPr sz="22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release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55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--tiller-out-cluster: </a:t>
            </a:r>
            <a:r>
              <a:rPr sz="2200" spc="-20" dirty="0">
                <a:solidFill>
                  <a:srgbClr val="FFFFFF"/>
                </a:solidFill>
                <a:latin typeface="Liberation Sans"/>
                <a:cs typeface="Liberation Sans"/>
              </a:rPr>
              <a:t>Tiller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is not running in the</a:t>
            </a:r>
            <a:r>
              <a:rPr sz="2200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cluster</a:t>
            </a:r>
            <a:endParaRPr sz="2200">
              <a:latin typeface="Liberation Sans"/>
              <a:cs typeface="Liberation Sans"/>
            </a:endParaRPr>
          </a:p>
          <a:p>
            <a:pPr marL="463550" marR="1795780" indent="-450850">
              <a:lnSpc>
                <a:spcPct val="93300"/>
              </a:lnSpc>
              <a:spcBef>
                <a:spcPts val="2025"/>
              </a:spcBef>
            </a:pP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v3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few changes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are in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place: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requirements.yaml moved to Charts.yaml  requirements.lock moved to</a:t>
            </a:r>
            <a:r>
              <a:rPr sz="18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Charts.lock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1430" y="1944014"/>
            <a:ext cx="4175760" cy="3516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1147724"/>
            <a:ext cx="5073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Helm </a:t>
            </a:r>
            <a:r>
              <a:rPr dirty="0"/>
              <a:t>&amp; </a:t>
            </a:r>
            <a:r>
              <a:rPr spc="-10" dirty="0"/>
              <a:t>Operators</a:t>
            </a:r>
            <a:r>
              <a:rPr spc="-65" dirty="0"/>
              <a:t> </a:t>
            </a:r>
            <a:r>
              <a:rPr spc="-25" dirty="0"/>
              <a:t>together..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689" y="220690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89" y="249011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689" y="277332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689" y="305653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689" y="333974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689" y="362422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5689" y="390743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5689" y="419064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5689" y="447385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689" y="475706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1589" y="2129434"/>
            <a:ext cx="8661400" cy="28790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83464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Build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Operator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chart using Operator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SDK 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glorified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templating</a:t>
            </a:r>
            <a:r>
              <a:rPr sz="20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tool.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000" spc="-20" dirty="0">
                <a:solidFill>
                  <a:srgbClr val="FFFFFF"/>
                </a:solidFill>
                <a:latin typeface="Liberation Sans"/>
                <a:cs typeface="Liberation Sans"/>
              </a:rPr>
              <a:t>Templatization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by values.yaml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file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Orchestration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via</a:t>
            </a:r>
            <a:r>
              <a:rPr sz="200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Hooks</a:t>
            </a:r>
            <a:endParaRPr sz="2000">
              <a:latin typeface="Liberation Sans"/>
              <a:cs typeface="Liberation Sans"/>
            </a:endParaRPr>
          </a:p>
          <a:p>
            <a:pPr marL="12700" marR="5080" algn="just">
              <a:lnSpc>
                <a:spcPts val="2230"/>
              </a:lnSpc>
              <a:spcBef>
                <a:spcPts val="130"/>
              </a:spcBef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Same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deploying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applications (manifests)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&amp; control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planes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(operator)  Operator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kubernative objects -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Custom Resource/API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+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Custom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Controller  Helm chart config through value.yaml or</a:t>
            </a:r>
            <a:r>
              <a:rPr sz="2000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configMap.</a:t>
            </a:r>
            <a:endParaRPr sz="2000">
              <a:latin typeface="Liberation Sans"/>
              <a:cs typeface="Liberation Sans"/>
            </a:endParaRPr>
          </a:p>
          <a:p>
            <a:pPr marL="12700" algn="just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Add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vaidation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rule in CRD </a:t>
            </a:r>
            <a:r>
              <a:rPr sz="2000" spc="-40" dirty="0">
                <a:solidFill>
                  <a:srgbClr val="FFFFFF"/>
                </a:solidFill>
                <a:latin typeface="Liberation Sans"/>
                <a:cs typeface="Liberation Sans"/>
              </a:rPr>
              <a:t>Yaml</a:t>
            </a:r>
            <a:r>
              <a:rPr sz="2000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file</a:t>
            </a:r>
            <a:endParaRPr sz="2000">
              <a:latin typeface="Liberation Sans"/>
              <a:cs typeface="Liberation Sans"/>
            </a:endParaRPr>
          </a:p>
          <a:p>
            <a:pPr marL="12700" marR="1485900" algn="just">
              <a:lnSpc>
                <a:spcPts val="2230"/>
              </a:lnSpc>
              <a:spcBef>
                <a:spcPts val="130"/>
              </a:spcBef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Register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CRDs using Helm charts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instead of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Operator Go code.  Add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annotations to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enable CR discovery &amp;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 binding</a:t>
            </a:r>
            <a:endParaRPr sz="2000">
              <a:latin typeface="Liberation Sans"/>
              <a:cs typeface="Liberation Sans"/>
            </a:endParaRPr>
          </a:p>
          <a:p>
            <a:pPr marL="12700" algn="just">
              <a:lnSpc>
                <a:spcPts val="2185"/>
              </a:lnSpc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More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1589" y="503392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1589" y="549747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7489" y="4965344"/>
            <a:ext cx="9854565" cy="7620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75500"/>
              </a:lnSpc>
              <a:spcBef>
                <a:spcPts val="630"/>
              </a:spcBef>
            </a:pPr>
            <a:r>
              <a:rPr sz="1800" spc="-5" dirty="0">
                <a:solidFill>
                  <a:srgbClr val="0079A5"/>
                </a:solidFill>
                <a:latin typeface="Liberation Sans"/>
                <a:cs typeface="Liberation Sans"/>
                <a:hlinkClick r:id="rId2"/>
              </a:rPr>
              <a:t>https://static.sched.com/hosted_files/helmsummit2019/ac/Operators-and-Helm-It-takes-two-to-tan </a:t>
            </a:r>
            <a:r>
              <a:rPr sz="1800" spc="-5" dirty="0">
                <a:solidFill>
                  <a:srgbClr val="0079A5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0079A5"/>
                </a:solidFill>
                <a:latin typeface="Liberation Sans"/>
                <a:cs typeface="Liberation Sans"/>
                <a:hlinkClick r:id="rId2"/>
              </a:rPr>
              <a:t>go.pdf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0"/>
              </a:lnSpc>
            </a:pPr>
            <a:r>
              <a:rPr sz="1800" spc="-5" dirty="0">
                <a:solidFill>
                  <a:srgbClr val="0079A5"/>
                </a:solidFill>
                <a:latin typeface="Liberation Sans"/>
                <a:cs typeface="Liberation Sans"/>
                <a:hlinkClick r:id="rId3"/>
              </a:rPr>
              <a:t>https://docs.okd.io/latest/operators/osdk-helm.html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09" y="1984654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FFFFFF"/>
                </a:solidFill>
                <a:latin typeface="Liberation Sans"/>
                <a:cs typeface="Liberation Sans"/>
              </a:rPr>
              <a:t>DEMO</a:t>
            </a:r>
            <a:endParaRPr sz="7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009" y="3567074"/>
            <a:ext cx="7626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in GKE (Google </a:t>
            </a:r>
            <a:r>
              <a:rPr sz="32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Kubernetes</a:t>
            </a:r>
            <a:r>
              <a:rPr sz="3200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Liberation Sans"/>
                <a:cs typeface="Liberation Sans"/>
              </a:rPr>
              <a:t>Engine)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"/>
            <a:ext cx="12191758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1069" y="1232814"/>
            <a:ext cx="8763000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Demo, we have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gone through...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Liberation Sans"/>
              <a:cs typeface="Liberation Sans"/>
            </a:endParaRPr>
          </a:p>
          <a:p>
            <a:pPr marL="12700" marR="5733415">
              <a:lnSpc>
                <a:spcPct val="140000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1)Created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GKE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cluster 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2)Installed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2 &amp;</a:t>
            </a:r>
            <a:r>
              <a:rPr sz="2000" spc="-7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helm3</a:t>
            </a:r>
            <a:endParaRPr sz="2000">
              <a:latin typeface="Liberation Sans"/>
              <a:cs typeface="Liberation Sans"/>
            </a:endParaRPr>
          </a:p>
          <a:p>
            <a:pPr marL="12700" marR="4500245">
              <a:lnSpc>
                <a:spcPct val="140000"/>
              </a:lnSpc>
              <a:spcBef>
                <a:spcPts val="10"/>
              </a:spcBef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3)Deployed app using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helm2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&amp;</a:t>
            </a:r>
            <a:r>
              <a:rPr sz="2000" spc="-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helm3 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4)Installed Plugin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hel2to3</a:t>
            </a:r>
            <a:endParaRPr sz="200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969"/>
              </a:spcBef>
              <a:buSzPct val="95000"/>
              <a:buAutoNum type="arabicParenR" startAt="5"/>
              <a:tabLst>
                <a:tab pos="240029" algn="l"/>
              </a:tabLst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Migrated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app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from helm2 to</a:t>
            </a:r>
            <a:r>
              <a:rPr sz="20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helm3</a:t>
            </a:r>
            <a:endParaRPr sz="200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960"/>
              </a:spcBef>
              <a:buSzPct val="95000"/>
              <a:buAutoNum type="arabicParenR" startAt="5"/>
              <a:tabLst>
                <a:tab pos="240029" algn="l"/>
              </a:tabLst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Created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 new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application,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build &amp;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deploy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 helm3</a:t>
            </a:r>
            <a:endParaRPr sz="2000">
              <a:latin typeface="Liberation Sans"/>
              <a:cs typeface="Liberation Sans"/>
            </a:endParaRPr>
          </a:p>
          <a:p>
            <a:pPr marL="12700" marR="2722880">
              <a:lnSpc>
                <a:spcPct val="140000"/>
              </a:lnSpc>
              <a:spcBef>
                <a:spcPts val="10"/>
              </a:spcBef>
              <a:buSzPct val="95000"/>
              <a:buAutoNum type="arabicParenR" startAt="5"/>
              <a:tabLst>
                <a:tab pos="240029" algn="l"/>
              </a:tabLst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Modifed the application, build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deploy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using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helm3 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8)Added a library chart &amp; schema</a:t>
            </a:r>
            <a:r>
              <a:rPr sz="2000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validation</a:t>
            </a:r>
            <a:endParaRPr sz="200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969"/>
              </a:spcBef>
              <a:buSzPct val="95000"/>
              <a:buAutoNum type="arabicParenR" startAt="9"/>
              <a:tabLst>
                <a:tab pos="240029" algn="l"/>
              </a:tabLs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Added a Operators to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chart &amp; also</a:t>
            </a:r>
            <a:r>
              <a:rPr sz="2000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upgrade</a:t>
            </a:r>
            <a:endParaRPr sz="2000">
              <a:latin typeface="Liberation Sans"/>
              <a:cs typeface="Liberation Sans"/>
            </a:endParaRPr>
          </a:p>
          <a:p>
            <a:pPr marL="381000" indent="-368300">
              <a:lnSpc>
                <a:spcPct val="100000"/>
              </a:lnSpc>
              <a:spcBef>
                <a:spcPts val="960"/>
              </a:spcBef>
              <a:buSzPct val="95000"/>
              <a:buAutoNum type="arabicParenR" startAt="9"/>
              <a:tabLst>
                <a:tab pos="381000" algn="l"/>
              </a:tabLs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Run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kubectl, </a:t>
            </a:r>
            <a:r>
              <a:rPr sz="2000" spc="-15" dirty="0">
                <a:solidFill>
                  <a:srgbClr val="FFFFFF"/>
                </a:solidFill>
                <a:latin typeface="Liberation Sans"/>
                <a:cs typeface="Liberation Sans"/>
              </a:rPr>
              <a:t>docker,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gcloud commands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see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status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at various</a:t>
            </a:r>
            <a:r>
              <a:rPr sz="20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stages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1151534"/>
            <a:ext cx="1544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</a:t>
            </a:r>
            <a:r>
              <a:rPr sz="2800" spc="-5" dirty="0"/>
              <a:t>ummar</a:t>
            </a:r>
            <a:r>
              <a:rPr sz="2800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5169" y="211419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264251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317083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69" y="369915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422747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475579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9" y="5285384"/>
            <a:ext cx="1079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✔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69" y="1834794"/>
            <a:ext cx="9543415" cy="372364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k8s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 deployment</a:t>
            </a:r>
            <a:r>
              <a:rPr sz="2200" spc="-1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methods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helps manage Kubernetes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applications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New release </a:t>
            </a:r>
            <a:r>
              <a:rPr sz="22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Helm3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Beta is now available with major</a:t>
            </a:r>
            <a:r>
              <a:rPr sz="2200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chnages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ct val="15760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Library charts, Lua templates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Schema validation are new features in helm3  helm2 is in production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/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currently</a:t>
            </a:r>
            <a:r>
              <a:rPr sz="22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used</a:t>
            </a:r>
            <a:endParaRPr sz="2200">
              <a:latin typeface="Liberation Sans"/>
              <a:cs typeface="Liberation Sans"/>
            </a:endParaRPr>
          </a:p>
          <a:p>
            <a:pPr marL="12700" marR="2287270">
              <a:lnSpc>
                <a:spcPct val="157600"/>
              </a:lnSpc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Migration to 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3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from version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2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is available as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plugin.  Operators and Helm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can</a:t>
            </a:r>
            <a:r>
              <a:rPr sz="22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co-exists.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1579524"/>
            <a:ext cx="4215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What’s </a:t>
            </a:r>
            <a:r>
              <a:rPr spc="-5" dirty="0"/>
              <a:t>in </a:t>
            </a:r>
            <a:r>
              <a:rPr spc="-10" dirty="0"/>
              <a:t>Kubernetes</a:t>
            </a:r>
            <a:r>
              <a:rPr spc="-4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169" y="264505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69" y="2558694"/>
            <a:ext cx="638175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Kubernetes: Container Orchestration Engine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– 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abstracts underlying resources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deploy</a:t>
            </a:r>
            <a:r>
              <a:rPr sz="2200" spc="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workloads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352643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3440074"/>
            <a:ext cx="609790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Micro Services: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fully functional software</a:t>
            </a:r>
            <a:r>
              <a:rPr sz="2200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feature  independently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accessed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as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dirty="0">
                <a:solidFill>
                  <a:srgbClr val="FFFFFF"/>
                </a:solidFill>
                <a:latin typeface="Liberation Sans"/>
                <a:cs typeface="Liberation Sans"/>
              </a:rPr>
              <a:t>service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440654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497550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FFFFFF"/>
                </a:solidFill>
                <a:latin typeface="OpenSymbol"/>
                <a:cs typeface="OpenSymbol"/>
              </a:rPr>
              <a:t>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069" y="4320184"/>
            <a:ext cx="553339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Docker: Package applications in</a:t>
            </a:r>
            <a:r>
              <a:rPr sz="22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containers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2070"/>
              </a:spcBef>
            </a:pPr>
            <a:r>
              <a:rPr sz="2200" spc="-5" dirty="0">
                <a:solidFill>
                  <a:srgbClr val="FFFFFF"/>
                </a:solidFill>
                <a:latin typeface="Liberation Sans"/>
                <a:cs typeface="Liberation Sans"/>
              </a:rPr>
              <a:t>CNCF: Cloud Native Computing Foundation:  </a:t>
            </a:r>
            <a:r>
              <a:rPr sz="2200" spc="-5" dirty="0">
                <a:solidFill>
                  <a:srgbClr val="0079A5"/>
                </a:solidFill>
                <a:latin typeface="Liberation Sans"/>
                <a:cs typeface="Liberation Sans"/>
                <a:hlinkClick r:id="rId2"/>
              </a:rPr>
              <a:t>https://cncf.io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2559" y="6286144"/>
            <a:ext cx="328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Liberation Sans"/>
                <a:cs typeface="Liberation Sans"/>
              </a:rPr>
              <a:t>Kubenetes </a:t>
            </a:r>
            <a:r>
              <a:rPr sz="1800" b="1" i="1" dirty="0">
                <a:solidFill>
                  <a:srgbClr val="FFFFFF"/>
                </a:solidFill>
                <a:latin typeface="Liberation Sans"/>
                <a:cs typeface="Liberation Sans"/>
              </a:rPr>
              <a:t>–</a:t>
            </a:r>
            <a:r>
              <a:rPr sz="1800" b="1" i="1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helmsman(pilot);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03819" y="1439824"/>
            <a:ext cx="4320540" cy="5256530"/>
            <a:chOff x="7703819" y="1439824"/>
            <a:chExt cx="4320540" cy="5256530"/>
          </a:xfrm>
        </p:grpSpPr>
        <p:sp>
          <p:nvSpPr>
            <p:cNvPr id="12" name="object 12"/>
            <p:cNvSpPr/>
            <p:nvPr/>
          </p:nvSpPr>
          <p:spPr>
            <a:xfrm>
              <a:off x="7799069" y="1439824"/>
              <a:ext cx="4225289" cy="3384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3819" y="5209184"/>
              <a:ext cx="4320539" cy="14871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91369" y="2718714"/>
              <a:ext cx="1181100" cy="2731770"/>
            </a:xfrm>
            <a:custGeom>
              <a:avLst/>
              <a:gdLst/>
              <a:ahLst/>
              <a:cxnLst/>
              <a:rect l="l" t="t" r="r" b="b"/>
              <a:pathLst>
                <a:path w="1181100" h="2731770">
                  <a:moveTo>
                    <a:pt x="1181100" y="0"/>
                  </a:moveTo>
                  <a:lnTo>
                    <a:pt x="1180848" y="72244"/>
                  </a:lnTo>
                  <a:lnTo>
                    <a:pt x="1180098" y="142611"/>
                  </a:lnTo>
                  <a:lnTo>
                    <a:pt x="1178858" y="211129"/>
                  </a:lnTo>
                  <a:lnTo>
                    <a:pt x="1177138" y="277825"/>
                  </a:lnTo>
                  <a:lnTo>
                    <a:pt x="1174945" y="342725"/>
                  </a:lnTo>
                  <a:lnTo>
                    <a:pt x="1172289" y="405859"/>
                  </a:lnTo>
                  <a:lnTo>
                    <a:pt x="1169177" y="467252"/>
                  </a:lnTo>
                  <a:lnTo>
                    <a:pt x="1165618" y="526932"/>
                  </a:lnTo>
                  <a:lnTo>
                    <a:pt x="1161621" y="584927"/>
                  </a:lnTo>
                  <a:lnTo>
                    <a:pt x="1157195" y="641265"/>
                  </a:lnTo>
                  <a:lnTo>
                    <a:pt x="1152347" y="695971"/>
                  </a:lnTo>
                  <a:lnTo>
                    <a:pt x="1147087" y="749075"/>
                  </a:lnTo>
                  <a:lnTo>
                    <a:pt x="1141422" y="800602"/>
                  </a:lnTo>
                  <a:lnTo>
                    <a:pt x="1135363" y="850582"/>
                  </a:lnTo>
                  <a:lnTo>
                    <a:pt x="1128916" y="899040"/>
                  </a:lnTo>
                  <a:lnTo>
                    <a:pt x="1122091" y="946005"/>
                  </a:lnTo>
                  <a:lnTo>
                    <a:pt x="1114896" y="991504"/>
                  </a:lnTo>
                  <a:lnTo>
                    <a:pt x="1107340" y="1035563"/>
                  </a:lnTo>
                  <a:lnTo>
                    <a:pt x="1099431" y="1078212"/>
                  </a:lnTo>
                  <a:lnTo>
                    <a:pt x="1091178" y="1119476"/>
                  </a:lnTo>
                  <a:lnTo>
                    <a:pt x="1082590" y="1159384"/>
                  </a:lnTo>
                  <a:lnTo>
                    <a:pt x="1073674" y="1197962"/>
                  </a:lnTo>
                  <a:lnTo>
                    <a:pt x="1064440" y="1235239"/>
                  </a:lnTo>
                  <a:lnTo>
                    <a:pt x="1045050" y="1305996"/>
                  </a:lnTo>
                  <a:lnTo>
                    <a:pt x="1024489" y="1371874"/>
                  </a:lnTo>
                  <a:lnTo>
                    <a:pt x="1002824" y="1433092"/>
                  </a:lnTo>
                  <a:lnTo>
                    <a:pt x="980125" y="1489870"/>
                  </a:lnTo>
                  <a:lnTo>
                    <a:pt x="956459" y="1542426"/>
                  </a:lnTo>
                  <a:lnTo>
                    <a:pt x="931895" y="1590980"/>
                  </a:lnTo>
                  <a:lnTo>
                    <a:pt x="906502" y="1635750"/>
                  </a:lnTo>
                  <a:lnTo>
                    <a:pt x="880347" y="1676956"/>
                  </a:lnTo>
                  <a:lnTo>
                    <a:pt x="853499" y="1714817"/>
                  </a:lnTo>
                  <a:lnTo>
                    <a:pt x="826027" y="1749552"/>
                  </a:lnTo>
                  <a:lnTo>
                    <a:pt x="797999" y="1781380"/>
                  </a:lnTo>
                  <a:lnTo>
                    <a:pt x="769483" y="1810521"/>
                  </a:lnTo>
                  <a:lnTo>
                    <a:pt x="740548" y="1837192"/>
                  </a:lnTo>
                  <a:lnTo>
                    <a:pt x="711262" y="1861614"/>
                  </a:lnTo>
                  <a:lnTo>
                    <a:pt x="666824" y="1894508"/>
                  </a:lnTo>
                  <a:lnTo>
                    <a:pt x="621982" y="1923573"/>
                  </a:lnTo>
                  <a:lnTo>
                    <a:pt x="576965" y="1949549"/>
                  </a:lnTo>
                  <a:lnTo>
                    <a:pt x="532005" y="1973174"/>
                  </a:lnTo>
                  <a:lnTo>
                    <a:pt x="487333" y="1995188"/>
                  </a:lnTo>
                  <a:lnTo>
                    <a:pt x="443179" y="2016331"/>
                  </a:lnTo>
                  <a:lnTo>
                    <a:pt x="428616" y="2023313"/>
                  </a:lnTo>
                  <a:lnTo>
                    <a:pt x="385511" y="2044445"/>
                  </a:lnTo>
                  <a:lnTo>
                    <a:pt x="343464" y="2066431"/>
                  </a:lnTo>
                  <a:lnTo>
                    <a:pt x="302704" y="2090010"/>
                  </a:lnTo>
                  <a:lnTo>
                    <a:pt x="263463" y="2115923"/>
                  </a:lnTo>
                  <a:lnTo>
                    <a:pt x="225970" y="2144908"/>
                  </a:lnTo>
                  <a:lnTo>
                    <a:pt x="190458" y="2177705"/>
                  </a:lnTo>
                  <a:lnTo>
                    <a:pt x="157157" y="2215054"/>
                  </a:lnTo>
                  <a:lnTo>
                    <a:pt x="126297" y="2257694"/>
                  </a:lnTo>
                  <a:lnTo>
                    <a:pt x="98109" y="2306365"/>
                  </a:lnTo>
                  <a:lnTo>
                    <a:pt x="80916" y="2342527"/>
                  </a:lnTo>
                  <a:lnTo>
                    <a:pt x="65082" y="2381918"/>
                  </a:lnTo>
                  <a:lnTo>
                    <a:pt x="50675" y="2424755"/>
                  </a:lnTo>
                  <a:lnTo>
                    <a:pt x="37763" y="2471259"/>
                  </a:lnTo>
                  <a:lnTo>
                    <a:pt x="26415" y="2521648"/>
                  </a:lnTo>
                  <a:lnTo>
                    <a:pt x="16699" y="2576141"/>
                  </a:lnTo>
                  <a:lnTo>
                    <a:pt x="8684" y="2634958"/>
                  </a:lnTo>
                  <a:lnTo>
                    <a:pt x="2438" y="2698318"/>
                  </a:lnTo>
                  <a:lnTo>
                    <a:pt x="0" y="27317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38029" y="5453024"/>
              <a:ext cx="107950" cy="163830"/>
            </a:xfrm>
            <a:custGeom>
              <a:avLst/>
              <a:gdLst/>
              <a:ahLst/>
              <a:cxnLst/>
              <a:rect l="l" t="t" r="r" b="b"/>
              <a:pathLst>
                <a:path w="107950" h="163829">
                  <a:moveTo>
                    <a:pt x="0" y="0"/>
                  </a:moveTo>
                  <a:lnTo>
                    <a:pt x="48260" y="163830"/>
                  </a:lnTo>
                  <a:lnTo>
                    <a:pt x="10795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83599" y="1739544"/>
              <a:ext cx="803909" cy="781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67949" y="3150514"/>
              <a:ext cx="1179830" cy="2731770"/>
            </a:xfrm>
            <a:custGeom>
              <a:avLst/>
              <a:gdLst/>
              <a:ahLst/>
              <a:cxnLst/>
              <a:rect l="l" t="t" r="r" b="b"/>
              <a:pathLst>
                <a:path w="1179829" h="2731770">
                  <a:moveTo>
                    <a:pt x="1179829" y="0"/>
                  </a:moveTo>
                  <a:lnTo>
                    <a:pt x="1179578" y="72277"/>
                  </a:lnTo>
                  <a:lnTo>
                    <a:pt x="1178829" y="142676"/>
                  </a:lnTo>
                  <a:lnTo>
                    <a:pt x="1177591" y="211224"/>
                  </a:lnTo>
                  <a:lnTo>
                    <a:pt x="1175873" y="277949"/>
                  </a:lnTo>
                  <a:lnTo>
                    <a:pt x="1173682" y="342878"/>
                  </a:lnTo>
                  <a:lnTo>
                    <a:pt x="1171029" y="406039"/>
                  </a:lnTo>
                  <a:lnTo>
                    <a:pt x="1167920" y="467458"/>
                  </a:lnTo>
                  <a:lnTo>
                    <a:pt x="1164366" y="527163"/>
                  </a:lnTo>
                  <a:lnTo>
                    <a:pt x="1160374" y="585183"/>
                  </a:lnTo>
                  <a:lnTo>
                    <a:pt x="1155952" y="641543"/>
                  </a:lnTo>
                  <a:lnTo>
                    <a:pt x="1151110" y="696271"/>
                  </a:lnTo>
                  <a:lnTo>
                    <a:pt x="1145856" y="749396"/>
                  </a:lnTo>
                  <a:lnTo>
                    <a:pt x="1140198" y="800944"/>
                  </a:lnTo>
                  <a:lnTo>
                    <a:pt x="1134146" y="850942"/>
                  </a:lnTo>
                  <a:lnTo>
                    <a:pt x="1127706" y="899418"/>
                  </a:lnTo>
                  <a:lnTo>
                    <a:pt x="1120889" y="946400"/>
                  </a:lnTo>
                  <a:lnTo>
                    <a:pt x="1113703" y="991915"/>
                  </a:lnTo>
                  <a:lnTo>
                    <a:pt x="1106155" y="1035990"/>
                  </a:lnTo>
                  <a:lnTo>
                    <a:pt x="1098256" y="1078653"/>
                  </a:lnTo>
                  <a:lnTo>
                    <a:pt x="1090012" y="1119931"/>
                  </a:lnTo>
                  <a:lnTo>
                    <a:pt x="1081433" y="1159851"/>
                  </a:lnTo>
                  <a:lnTo>
                    <a:pt x="1072528" y="1198441"/>
                  </a:lnTo>
                  <a:lnTo>
                    <a:pt x="1063304" y="1235729"/>
                  </a:lnTo>
                  <a:lnTo>
                    <a:pt x="1043936" y="1306505"/>
                  </a:lnTo>
                  <a:lnTo>
                    <a:pt x="1023399" y="1372399"/>
                  </a:lnTo>
                  <a:lnTo>
                    <a:pt x="1001759" y="1433631"/>
                  </a:lnTo>
                  <a:lnTo>
                    <a:pt x="979085" y="1490419"/>
                  </a:lnTo>
                  <a:lnTo>
                    <a:pt x="955446" y="1542983"/>
                  </a:lnTo>
                  <a:lnTo>
                    <a:pt x="930911" y="1591542"/>
                  </a:lnTo>
                  <a:lnTo>
                    <a:pt x="905546" y="1636314"/>
                  </a:lnTo>
                  <a:lnTo>
                    <a:pt x="879421" y="1677520"/>
                  </a:lnTo>
                  <a:lnTo>
                    <a:pt x="852604" y="1715379"/>
                  </a:lnTo>
                  <a:lnTo>
                    <a:pt x="825163" y="1750110"/>
                  </a:lnTo>
                  <a:lnTo>
                    <a:pt x="797167" y="1781931"/>
                  </a:lnTo>
                  <a:lnTo>
                    <a:pt x="768683" y="1811063"/>
                  </a:lnTo>
                  <a:lnTo>
                    <a:pt x="739780" y="1837725"/>
                  </a:lnTo>
                  <a:lnTo>
                    <a:pt x="695790" y="1873564"/>
                  </a:lnTo>
                  <a:lnTo>
                    <a:pt x="651242" y="1905078"/>
                  </a:lnTo>
                  <a:lnTo>
                    <a:pt x="606366" y="1933006"/>
                  </a:lnTo>
                  <a:lnTo>
                    <a:pt x="561393" y="1958089"/>
                  </a:lnTo>
                  <a:lnTo>
                    <a:pt x="516553" y="1981066"/>
                  </a:lnTo>
                  <a:lnTo>
                    <a:pt x="472076" y="2002677"/>
                  </a:lnTo>
                  <a:lnTo>
                    <a:pt x="442741" y="2016690"/>
                  </a:lnTo>
                  <a:lnTo>
                    <a:pt x="428194" y="2023662"/>
                  </a:lnTo>
                  <a:lnTo>
                    <a:pt x="385137" y="2044760"/>
                  </a:lnTo>
                  <a:lnTo>
                    <a:pt x="343135" y="2066713"/>
                  </a:lnTo>
                  <a:lnTo>
                    <a:pt x="302418" y="2090259"/>
                  </a:lnTo>
                  <a:lnTo>
                    <a:pt x="263219" y="2116139"/>
                  </a:lnTo>
                  <a:lnTo>
                    <a:pt x="225766" y="2145092"/>
                  </a:lnTo>
                  <a:lnTo>
                    <a:pt x="190290" y="2177858"/>
                  </a:lnTo>
                  <a:lnTo>
                    <a:pt x="157022" y="2215178"/>
                  </a:lnTo>
                  <a:lnTo>
                    <a:pt x="126193" y="2257791"/>
                  </a:lnTo>
                  <a:lnTo>
                    <a:pt x="98033" y="2306437"/>
                  </a:lnTo>
                  <a:lnTo>
                    <a:pt x="80856" y="2342585"/>
                  </a:lnTo>
                  <a:lnTo>
                    <a:pt x="65036" y="2381962"/>
                  </a:lnTo>
                  <a:lnTo>
                    <a:pt x="50641" y="2424787"/>
                  </a:lnTo>
                  <a:lnTo>
                    <a:pt x="37740" y="2471281"/>
                  </a:lnTo>
                  <a:lnTo>
                    <a:pt x="26401" y="2521661"/>
                  </a:lnTo>
                  <a:lnTo>
                    <a:pt x="16692" y="2576148"/>
                  </a:lnTo>
                  <a:lnTo>
                    <a:pt x="8681" y="2634961"/>
                  </a:lnTo>
                  <a:lnTo>
                    <a:pt x="2438" y="2698318"/>
                  </a:lnTo>
                  <a:lnTo>
                    <a:pt x="0" y="27317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3339" y="5884824"/>
              <a:ext cx="107950" cy="163830"/>
            </a:xfrm>
            <a:custGeom>
              <a:avLst/>
              <a:gdLst/>
              <a:ahLst/>
              <a:cxnLst/>
              <a:rect l="l" t="t" r="r" b="b"/>
              <a:pathLst>
                <a:path w="107950" h="163829">
                  <a:moveTo>
                    <a:pt x="0" y="0"/>
                  </a:moveTo>
                  <a:lnTo>
                    <a:pt x="49529" y="163830"/>
                  </a:lnTo>
                  <a:lnTo>
                    <a:pt x="10795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156614"/>
            <a:ext cx="438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K8s Application Deployment</a:t>
            </a:r>
            <a:r>
              <a:rPr sz="2400" spc="-210" dirty="0"/>
              <a:t> </a:t>
            </a:r>
            <a:r>
              <a:rPr sz="2400" spc="-5" dirty="0"/>
              <a:t>File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25830" y="1844954"/>
            <a:ext cx="2981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kubectl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apply -f</a:t>
            </a:r>
            <a:r>
              <a:rPr sz="1600" spc="-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deployment.yaml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3859" y="2377084"/>
            <a:ext cx="3783329" cy="439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769" y="2565242"/>
            <a:ext cx="1894205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&lt;deployment.yaml&gt;</a:t>
            </a:r>
            <a:endParaRPr sz="1600">
              <a:latin typeface="Liberation Sans"/>
              <a:cs typeface="Liberation Sans"/>
            </a:endParaRPr>
          </a:p>
          <a:p>
            <a:pPr marR="448945">
              <a:lnSpc>
                <a:spcPts val="145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Liberation Sans"/>
                <a:cs typeface="Liberation Sans"/>
              </a:rPr>
              <a:t>apiVersion: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apps/v1  kind: Deployment  metadata:</a:t>
            </a:r>
            <a:endParaRPr sz="1300">
              <a:latin typeface="Liberation Sans"/>
              <a:cs typeface="Liberation Sans"/>
            </a:endParaRPr>
          </a:p>
          <a:p>
            <a:pPr marL="91440">
              <a:lnSpc>
                <a:spcPts val="1370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name:</a:t>
            </a:r>
            <a:r>
              <a:rPr sz="1300" spc="-8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nginx-deployment</a:t>
            </a:r>
            <a:endParaRPr sz="1300">
              <a:latin typeface="Liberation Sans"/>
              <a:cs typeface="Liberation Sans"/>
            </a:endParaRPr>
          </a:p>
          <a:p>
            <a:pPr marL="91440">
              <a:lnSpc>
                <a:spcPts val="1455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labels:</a:t>
            </a:r>
            <a:endParaRPr sz="1300">
              <a:latin typeface="Liberation Sans"/>
              <a:cs typeface="Liberation Sans"/>
            </a:endParaRPr>
          </a:p>
          <a:p>
            <a:pPr marR="943610" indent="182880">
              <a:lnSpc>
                <a:spcPts val="1450"/>
              </a:lnSpc>
              <a:spcBef>
                <a:spcPts val="85"/>
              </a:spcBef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app:</a:t>
            </a:r>
            <a:r>
              <a:rPr sz="1300" spc="-9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  spec:</a:t>
            </a:r>
            <a:endParaRPr sz="1300">
              <a:latin typeface="Liberation Sans"/>
              <a:cs typeface="Liberation Sans"/>
            </a:endParaRPr>
          </a:p>
          <a:p>
            <a:pPr marL="91440" marR="723900">
              <a:lnSpc>
                <a:spcPts val="1450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replicas: </a:t>
            </a:r>
            <a:r>
              <a:rPr sz="1300" dirty="0">
                <a:solidFill>
                  <a:srgbClr val="FFFFFF"/>
                </a:solidFill>
                <a:latin typeface="Liberation Sans"/>
                <a:cs typeface="Liberation Sans"/>
              </a:rPr>
              <a:t>3 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selector:  matchLabels:</a:t>
            </a:r>
            <a:endParaRPr sz="1300">
              <a:latin typeface="Liberation Sans"/>
              <a:cs typeface="Liberation Sans"/>
            </a:endParaRPr>
          </a:p>
          <a:p>
            <a:pPr marL="274320">
              <a:lnSpc>
                <a:spcPts val="1370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app:</a:t>
            </a:r>
            <a:r>
              <a:rPr sz="13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</a:t>
            </a:r>
            <a:endParaRPr sz="1300">
              <a:latin typeface="Liberation Sans"/>
              <a:cs typeface="Liberation Sans"/>
            </a:endParaRPr>
          </a:p>
          <a:p>
            <a:pPr marL="182880" marR="970915" indent="-91440">
              <a:lnSpc>
                <a:spcPts val="1450"/>
              </a:lnSpc>
              <a:spcBef>
                <a:spcPts val="90"/>
              </a:spcBef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template:  metadata</a:t>
            </a:r>
            <a:r>
              <a:rPr sz="1300" dirty="0">
                <a:solidFill>
                  <a:srgbClr val="FFFFFF"/>
                </a:solidFill>
                <a:latin typeface="Liberation Sans"/>
                <a:cs typeface="Liberation Sans"/>
              </a:rPr>
              <a:t>: 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labels:</a:t>
            </a:r>
            <a:endParaRPr sz="1300">
              <a:latin typeface="Liberation Sans"/>
              <a:cs typeface="Liberation Sans"/>
            </a:endParaRPr>
          </a:p>
          <a:p>
            <a:pPr marL="182880" marR="760730" indent="182880">
              <a:lnSpc>
                <a:spcPts val="1450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app:</a:t>
            </a:r>
            <a:r>
              <a:rPr sz="1300" spc="-9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  spec:  containers:</a:t>
            </a:r>
            <a:endParaRPr sz="1300">
              <a:latin typeface="Liberation Sans"/>
              <a:cs typeface="Liberation Sans"/>
            </a:endParaRPr>
          </a:p>
          <a:p>
            <a:pPr marL="365760" marR="175260" indent="-91440">
              <a:lnSpc>
                <a:spcPts val="1450"/>
              </a:lnSpc>
            </a:pPr>
            <a:r>
              <a:rPr sz="13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name: nginx  image:</a:t>
            </a:r>
            <a:r>
              <a:rPr sz="1300" spc="-8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nginx:1.7.9</a:t>
            </a:r>
            <a:endParaRPr sz="1300">
              <a:latin typeface="Liberation Sans"/>
              <a:cs typeface="Liberation Sans"/>
            </a:endParaRPr>
          </a:p>
          <a:p>
            <a:pPr marL="365760">
              <a:lnSpc>
                <a:spcPts val="1375"/>
              </a:lnSpc>
            </a:pP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ports:</a:t>
            </a:r>
            <a:endParaRPr sz="1300">
              <a:latin typeface="Liberation Sans"/>
              <a:cs typeface="Liberation Sans"/>
            </a:endParaRPr>
          </a:p>
          <a:p>
            <a:pPr marL="365760">
              <a:lnSpc>
                <a:spcPts val="1505"/>
              </a:lnSpc>
            </a:pPr>
            <a:r>
              <a:rPr sz="13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containerPort:</a:t>
            </a:r>
            <a:r>
              <a:rPr sz="1300" spc="-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iberation Sans"/>
                <a:cs typeface="Liberation Sans"/>
              </a:rPr>
              <a:t>80</a:t>
            </a:r>
            <a:endParaRPr sz="13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3600" y="2449474"/>
            <a:ext cx="2592070" cy="4319270"/>
            <a:chOff x="863600" y="2449474"/>
            <a:chExt cx="2592070" cy="4319270"/>
          </a:xfrm>
        </p:grpSpPr>
        <p:sp>
          <p:nvSpPr>
            <p:cNvPr id="7" name="object 7"/>
            <p:cNvSpPr/>
            <p:nvPr/>
          </p:nvSpPr>
          <p:spPr>
            <a:xfrm>
              <a:off x="863600" y="2449474"/>
              <a:ext cx="2592070" cy="4319270"/>
            </a:xfrm>
            <a:custGeom>
              <a:avLst/>
              <a:gdLst/>
              <a:ahLst/>
              <a:cxnLst/>
              <a:rect l="l" t="t" r="r" b="b"/>
              <a:pathLst>
                <a:path w="2592070" h="4319270">
                  <a:moveTo>
                    <a:pt x="2592070" y="0"/>
                  </a:moveTo>
                  <a:lnTo>
                    <a:pt x="0" y="0"/>
                  </a:lnTo>
                  <a:lnTo>
                    <a:pt x="0" y="4319270"/>
                  </a:lnTo>
                  <a:lnTo>
                    <a:pt x="2592070" y="4319270"/>
                  </a:lnTo>
                  <a:close/>
                </a:path>
              </a:pathLst>
            </a:custGeom>
            <a:solidFill>
              <a:srgbClr val="719EC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600" y="2449474"/>
              <a:ext cx="2592070" cy="4319270"/>
            </a:xfrm>
            <a:custGeom>
              <a:avLst/>
              <a:gdLst/>
              <a:ahLst/>
              <a:cxnLst/>
              <a:rect l="l" t="t" r="r" b="b"/>
              <a:pathLst>
                <a:path w="2592070" h="4319270">
                  <a:moveTo>
                    <a:pt x="1296670" y="4319270"/>
                  </a:moveTo>
                  <a:lnTo>
                    <a:pt x="0" y="4319270"/>
                  </a:lnTo>
                  <a:lnTo>
                    <a:pt x="0" y="0"/>
                  </a:lnTo>
                  <a:lnTo>
                    <a:pt x="2592070" y="0"/>
                  </a:lnTo>
                  <a:lnTo>
                    <a:pt x="2592070" y="4319270"/>
                  </a:lnTo>
                  <a:lnTo>
                    <a:pt x="1296670" y="431927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21429" y="3239414"/>
            <a:ext cx="3883025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nginx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 for load</a:t>
            </a:r>
            <a:r>
              <a:rPr sz="16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balancer</a:t>
            </a:r>
            <a:endParaRPr sz="1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iberation Sans"/>
              <a:cs typeface="Liberation Sans"/>
            </a:endParaRPr>
          </a:p>
          <a:p>
            <a:pPr marL="12700" marR="5080" algn="just">
              <a:lnSpc>
                <a:spcPct val="184900"/>
              </a:lnSpc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3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pods will be created; one for each replica  map of </a:t>
            </a:r>
            <a:r>
              <a:rPr sz="1600" spc="-15" dirty="0">
                <a:solidFill>
                  <a:srgbClr val="FFFFFF"/>
                </a:solidFill>
                <a:latin typeface="Liberation Sans"/>
                <a:cs typeface="Liberation Sans"/>
              </a:rPr>
              <a:t>{key,value}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pairs</a:t>
            </a:r>
            <a:endParaRPr sz="1600">
              <a:latin typeface="Liberation Sans"/>
              <a:cs typeface="Liberation Sans"/>
            </a:endParaRPr>
          </a:p>
          <a:p>
            <a:pPr marL="12700" marR="172720" algn="just">
              <a:lnSpc>
                <a:spcPct val="2776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indicates that the Pods run one container  nginx Docker Hub image at version 1.7.9  Application Service port:</a:t>
            </a:r>
            <a:r>
              <a:rPr sz="16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80</a:t>
            </a:r>
            <a:endParaRPr sz="16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83055" y="5235854"/>
            <a:ext cx="2160905" cy="454025"/>
            <a:chOff x="1583055" y="5235854"/>
            <a:chExt cx="2160905" cy="454025"/>
          </a:xfrm>
        </p:grpSpPr>
        <p:sp>
          <p:nvSpPr>
            <p:cNvPr id="11" name="object 11"/>
            <p:cNvSpPr/>
            <p:nvPr/>
          </p:nvSpPr>
          <p:spPr>
            <a:xfrm>
              <a:off x="1583690" y="5286654"/>
              <a:ext cx="2007870" cy="402590"/>
            </a:xfrm>
            <a:custGeom>
              <a:avLst/>
              <a:gdLst/>
              <a:ahLst/>
              <a:cxnLst/>
              <a:rect l="l" t="t" r="r" b="b"/>
              <a:pathLst>
                <a:path w="2007870" h="402589">
                  <a:moveTo>
                    <a:pt x="0" y="402589"/>
                  </a:moveTo>
                  <a:lnTo>
                    <a:pt x="20078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5050" y="5235854"/>
              <a:ext cx="168910" cy="105410"/>
            </a:xfrm>
            <a:custGeom>
              <a:avLst/>
              <a:gdLst/>
              <a:ahLst/>
              <a:cxnLst/>
              <a:rect l="l" t="t" r="r" b="b"/>
              <a:pathLst>
                <a:path w="168910" h="105410">
                  <a:moveTo>
                    <a:pt x="0" y="0"/>
                  </a:moveTo>
                  <a:lnTo>
                    <a:pt x="20320" y="105409"/>
                  </a:lnTo>
                  <a:lnTo>
                    <a:pt x="168910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71979" y="3429914"/>
            <a:ext cx="1944370" cy="3177540"/>
            <a:chOff x="1871979" y="3429914"/>
            <a:chExt cx="1944370" cy="3177540"/>
          </a:xfrm>
        </p:grpSpPr>
        <p:sp>
          <p:nvSpPr>
            <p:cNvPr id="14" name="object 14"/>
            <p:cNvSpPr/>
            <p:nvPr/>
          </p:nvSpPr>
          <p:spPr>
            <a:xfrm>
              <a:off x="1871979" y="4176674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29">
                  <a:moveTo>
                    <a:pt x="0" y="0"/>
                  </a:moveTo>
                  <a:lnTo>
                    <a:pt x="17894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789" y="4123334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7879" y="3480714"/>
              <a:ext cx="1504950" cy="327660"/>
            </a:xfrm>
            <a:custGeom>
              <a:avLst/>
              <a:gdLst/>
              <a:ahLst/>
              <a:cxnLst/>
              <a:rect l="l" t="t" r="r" b="b"/>
              <a:pathLst>
                <a:path w="1504950" h="327660">
                  <a:moveTo>
                    <a:pt x="0" y="327659"/>
                  </a:moveTo>
                  <a:lnTo>
                    <a:pt x="15049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3779" y="3429914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0" y="0"/>
                  </a:moveTo>
                  <a:lnTo>
                    <a:pt x="22860" y="105409"/>
                  </a:lnTo>
                  <a:lnTo>
                    <a:pt x="170180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1389" y="4537354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13576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1400" y="4482744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35579" y="6019444"/>
              <a:ext cx="859790" cy="245110"/>
            </a:xfrm>
            <a:custGeom>
              <a:avLst/>
              <a:gdLst/>
              <a:ahLst/>
              <a:cxnLst/>
              <a:rect l="l" t="t" r="r" b="b"/>
              <a:pathLst>
                <a:path w="859789" h="245110">
                  <a:moveTo>
                    <a:pt x="0" y="245109"/>
                  </a:moveTo>
                  <a:lnTo>
                    <a:pt x="8597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3779" y="5969914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0" y="0"/>
                  </a:moveTo>
                  <a:lnTo>
                    <a:pt x="29210" y="102869"/>
                  </a:lnTo>
                  <a:lnTo>
                    <a:pt x="17018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5579" y="655284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0279" y="6499504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49"/>
                  </a:lnTo>
                  <a:lnTo>
                    <a:pt x="161290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09" y="1084224"/>
            <a:ext cx="447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Application </a:t>
            </a:r>
            <a:r>
              <a:rPr sz="2400" spc="-10" dirty="0"/>
              <a:t>Deployment</a:t>
            </a:r>
            <a:r>
              <a:rPr sz="2400" spc="-30" dirty="0"/>
              <a:t> </a:t>
            </a:r>
            <a:r>
              <a:rPr sz="2400" spc="-5" dirty="0"/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15009" y="1687474"/>
            <a:ext cx="10510520" cy="490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</a:tabLst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blue/green:	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New version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alongside old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version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then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switching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at one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point;</a:t>
            </a:r>
            <a:r>
              <a:rPr sz="1800" spc="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Rollout/Rollback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tabLst>
                <a:tab pos="181165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canary:	Release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version to few users and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then decide full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rollout based on</a:t>
            </a:r>
            <a:r>
              <a:rPr sz="1800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result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ct val="186600"/>
              </a:lnSpc>
              <a:tabLst>
                <a:tab pos="181165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a/b testing:	Feature testing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based 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statistics;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dark deployment that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users are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unaware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update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rolling:	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Update new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version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one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after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another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slowly with no</a:t>
            </a:r>
            <a:r>
              <a:rPr sz="1800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downtime</a:t>
            </a:r>
            <a:endParaRPr sz="1800">
              <a:latin typeface="Liberation Sans"/>
              <a:cs typeface="Liberation Sans"/>
            </a:endParaRPr>
          </a:p>
          <a:p>
            <a:pPr marL="12700" marR="945515">
              <a:lnSpc>
                <a:spcPct val="186600"/>
              </a:lnSpc>
              <a:spcBef>
                <a:spcPts val="10"/>
              </a:spcBef>
              <a:tabLst>
                <a:tab pos="181165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recreate:	Create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new one and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kill the old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one; best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development environments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shadow:	Both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versions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are running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parallel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not impacting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other; mocking</a:t>
            </a:r>
            <a:r>
              <a:rPr sz="1800" spc="7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services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Liberation Sans"/>
              <a:cs typeface="Liberation Sans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dependecies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like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......</a:t>
            </a:r>
            <a:endParaRPr sz="1800">
              <a:latin typeface="Liberation Sans"/>
              <a:cs typeface="Liberation Sans"/>
            </a:endParaRPr>
          </a:p>
          <a:p>
            <a:pPr marL="462280" marR="2064385">
              <a:lnSpc>
                <a:spcPct val="186600"/>
              </a:lnSpc>
              <a:tabLst>
                <a:tab pos="226250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types:	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Stateless, Statefull, </a:t>
            </a: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Affinity/Antiaffinity,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Declarative/Imperative  clusters:	Multi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Cluster,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Hybrid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Cloud,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Multi</a:t>
            </a:r>
            <a:r>
              <a:rPr sz="1800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Cloud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Liberation Sans"/>
              <a:cs typeface="Liberation Sans"/>
            </a:endParaRPr>
          </a:p>
          <a:p>
            <a:pPr marL="462280">
              <a:lnSpc>
                <a:spcPct val="100000"/>
              </a:lnSpc>
              <a:tabLst>
                <a:tab pos="226250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mechanics:	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Manual, Batch, Package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Manager,</a:t>
            </a:r>
            <a:r>
              <a:rPr sz="1800" spc="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CI/CD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1208684"/>
            <a:ext cx="24904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DevOps</a:t>
            </a:r>
            <a:r>
              <a:rPr sz="2600" spc="-45" dirty="0"/>
              <a:t> </a:t>
            </a:r>
            <a:r>
              <a:rPr sz="2600" spc="-5" dirty="0"/>
              <a:t>Pipeline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25169" y="2096414"/>
            <a:ext cx="3093085" cy="22593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2280" marR="5080" indent="-4495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DevOps helps: 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infrastructure as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code  continuous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integration 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continuous</a:t>
            </a:r>
            <a:r>
              <a:rPr sz="2000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deployment  automated</a:t>
            </a:r>
            <a:r>
              <a:rPr sz="20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release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do: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4386224"/>
            <a:ext cx="66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•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4669434"/>
            <a:ext cx="66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•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69" y="4952644"/>
            <a:ext cx="66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•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5235854"/>
            <a:ext cx="66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•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552033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9" y="580354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169" y="608675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069" y="4308754"/>
            <a:ext cx="5257800" cy="20294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  <a:tabLst>
                <a:tab pos="816610" algn="l"/>
              </a:tabLst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Setup	in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k8s Clusters – Jenkin, Dev &amp;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Prod  Production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environment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with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Loadbalancer  Create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two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namesapces - production &amp;</a:t>
            </a:r>
            <a:r>
              <a:rPr sz="2000" spc="-7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canary  Create jenkin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job, build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&amp; push to Registry  Deploy Canary release </a:t>
            </a:r>
            <a:r>
              <a:rPr sz="2000" spc="-30" dirty="0">
                <a:solidFill>
                  <a:srgbClr val="FFFFFF"/>
                </a:solidFill>
                <a:latin typeface="Liberation Sans"/>
                <a:cs typeface="Liberation Sans"/>
              </a:rPr>
              <a:t>(dev,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prod,</a:t>
            </a:r>
            <a:r>
              <a:rPr sz="20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etc.)</a:t>
            </a:r>
            <a:endParaRPr sz="2000">
              <a:latin typeface="Liberation Sans"/>
              <a:cs typeface="Liberation Sans"/>
            </a:endParaRPr>
          </a:p>
          <a:p>
            <a:pPr marL="12700" marR="2620645"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And production</a:t>
            </a:r>
            <a:r>
              <a:rPr sz="2000" spc="-1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release  And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 more....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8270" y="16154"/>
            <a:ext cx="5689600" cy="684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5390" y="6644284"/>
            <a:ext cx="4575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079A5"/>
                </a:solidFill>
                <a:latin typeface="Liberation Sans"/>
                <a:cs typeface="Liberation Sans"/>
                <a:hlinkClick r:id="rId3"/>
              </a:rPr>
              <a:t>https://cloud.google.com/solutions/continuous-delivery-jenkins-kubernetes-engine</a:t>
            </a:r>
            <a:endParaRPr sz="1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978814"/>
            <a:ext cx="8636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K8s </a:t>
            </a:r>
            <a:r>
              <a:rPr spc="-10" dirty="0"/>
              <a:t>Application Deployment/Automation</a:t>
            </a:r>
            <a:r>
              <a:rPr spc="-210" dirty="0"/>
              <a:t> </a:t>
            </a:r>
            <a:r>
              <a:rPr spc="-50" dirty="0"/>
              <a:t>Tools...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7992"/>
            <a:ext cx="1090930" cy="4473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Kubectl  </a:t>
            </a: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us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o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mize 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CNAB</a:t>
            </a: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Skaffold</a:t>
            </a:r>
            <a:endParaRPr sz="1800">
              <a:latin typeface="Liberation Sans"/>
              <a:cs typeface="Liberation Sans"/>
            </a:endParaRPr>
          </a:p>
          <a:p>
            <a:pPr marL="12700" marR="156210">
              <a:lnSpc>
                <a:spcPct val="135800"/>
              </a:lnSpc>
              <a:spcBef>
                <a:spcPts val="20"/>
              </a:spcBef>
            </a:pP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p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nnakar 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Kudo  Kompose 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Draft  Brigade  Kashti 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Jenkin  Github  </a:t>
            </a:r>
            <a:r>
              <a:rPr sz="16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860" y="1737992"/>
            <a:ext cx="8840470" cy="44735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Create, manage and deploy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k8s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artifacts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2"/>
              </a:rPr>
              <a:t>https://kubernetes.io/docs/reference/kubectl/</a:t>
            </a:r>
            <a:endParaRPr sz="1600">
              <a:latin typeface="Liberation Sans"/>
              <a:cs typeface="Liberation Sans"/>
            </a:endParaRPr>
          </a:p>
          <a:p>
            <a:pPr marL="138430" indent="-125730">
              <a:lnSpc>
                <a:spcPct val="100000"/>
              </a:lnSpc>
              <a:spcBef>
                <a:spcPts val="700"/>
              </a:spcBef>
              <a:buChar char="-"/>
              <a:tabLst>
                <a:tab pos="138430" algn="l"/>
              </a:tabLst>
            </a:pP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template-free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way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customize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application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configuration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800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  <a:hlinkClick r:id="rId3"/>
              </a:rPr>
              <a:t>https://kustomize.io/</a:t>
            </a:r>
            <a:endParaRPr sz="1800">
              <a:latin typeface="Liberation Sans"/>
              <a:cs typeface="Liberation Sans"/>
            </a:endParaRPr>
          </a:p>
          <a:p>
            <a:pPr marL="135255" indent="-123189">
              <a:lnSpc>
                <a:spcPct val="100000"/>
              </a:lnSpc>
              <a:spcBef>
                <a:spcPts val="710"/>
              </a:spcBef>
              <a:buChar char="-"/>
              <a:tabLst>
                <a:tab pos="135890" algn="l"/>
              </a:tabLst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Cloud Native Application Bundling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-7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4"/>
              </a:rPr>
              <a:t>https://cnab.io/</a:t>
            </a:r>
            <a:endParaRPr sz="1600">
              <a:latin typeface="Liberation Sans"/>
              <a:cs typeface="Liberation Sans"/>
            </a:endParaRPr>
          </a:p>
          <a:p>
            <a:pPr marL="151765" indent="-139700">
              <a:lnSpc>
                <a:spcPct val="100000"/>
              </a:lnSpc>
              <a:spcBef>
                <a:spcPts val="700"/>
              </a:spcBef>
              <a:buChar char="-"/>
              <a:tabLst>
                <a:tab pos="152400" algn="l"/>
              </a:tabLst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building, pushing and deploying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application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  <a:hlinkClick r:id="rId5"/>
              </a:rPr>
              <a:t>https://skaffold.dev/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Multi cloud continous delivery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iberation Sans"/>
                <a:cs typeface="Liberation Sans"/>
                <a:hlinkClick r:id="rId6"/>
              </a:rPr>
              <a:t>https://www.spinnaker.io/</a:t>
            </a: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Universal declarative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Operator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7"/>
              </a:rPr>
              <a:t>https://kudo.dev</a:t>
            </a:r>
            <a:endParaRPr sz="1600">
              <a:latin typeface="Liberation Sans"/>
              <a:cs typeface="Liberation Sans"/>
            </a:endParaRPr>
          </a:p>
          <a:p>
            <a:pPr marL="180975" indent="-168910">
              <a:lnSpc>
                <a:spcPct val="100000"/>
              </a:lnSpc>
              <a:spcBef>
                <a:spcPts val="710"/>
              </a:spcBef>
              <a:buChar char="–"/>
              <a:tabLst>
                <a:tab pos="181610" algn="l"/>
              </a:tabLst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Move docker file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to k8s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objects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8"/>
              </a:rPr>
              <a:t>http://kompose.io/</a:t>
            </a:r>
            <a:endParaRPr sz="1600">
              <a:latin typeface="Liberation Sans"/>
              <a:cs typeface="Liberation Sans"/>
            </a:endParaRPr>
          </a:p>
          <a:p>
            <a:pPr marL="180975" indent="-168910">
              <a:lnSpc>
                <a:spcPct val="100000"/>
              </a:lnSpc>
              <a:spcBef>
                <a:spcPts val="710"/>
              </a:spcBef>
              <a:buChar char="–"/>
              <a:tabLst>
                <a:tab pos="181610" algn="l"/>
              </a:tabLst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Streamlined k8s Deployment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9"/>
              </a:rPr>
              <a:t>https://draft.sh/</a:t>
            </a:r>
            <a:endParaRPr sz="1600">
              <a:latin typeface="Liberation Sans"/>
              <a:cs typeface="Liberation Sans"/>
            </a:endParaRPr>
          </a:p>
          <a:p>
            <a:pPr marL="180975" indent="-168910">
              <a:lnSpc>
                <a:spcPct val="100000"/>
              </a:lnSpc>
              <a:spcBef>
                <a:spcPts val="700"/>
              </a:spcBef>
              <a:buChar char="–"/>
              <a:tabLst>
                <a:tab pos="181610" algn="l"/>
              </a:tabLst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Event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driven scripting for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k8s -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10"/>
              </a:rPr>
              <a:t>https://brigade.sh/</a:t>
            </a:r>
            <a:endParaRPr sz="1600">
              <a:latin typeface="Liberation Sans"/>
              <a:cs typeface="Liberation Sans"/>
            </a:endParaRPr>
          </a:p>
          <a:p>
            <a:pPr marL="180975" indent="-168910">
              <a:lnSpc>
                <a:spcPct val="100000"/>
              </a:lnSpc>
              <a:spcBef>
                <a:spcPts val="710"/>
              </a:spcBef>
              <a:buChar char="–"/>
              <a:tabLst>
                <a:tab pos="181610" algn="l"/>
              </a:tabLst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Visualization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Dashboard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Brigade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600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  <a:hlinkClick r:id="rId11"/>
              </a:rPr>
              <a:t>https://github.com/brigadecore/kashti</a:t>
            </a:r>
            <a:endParaRPr sz="1600">
              <a:latin typeface="Liberation Sans"/>
              <a:cs typeface="Liberation Sans"/>
            </a:endParaRPr>
          </a:p>
          <a:p>
            <a:pPr marL="151765" indent="-139700">
              <a:lnSpc>
                <a:spcPct val="100000"/>
              </a:lnSpc>
              <a:spcBef>
                <a:spcPts val="700"/>
              </a:spcBef>
              <a:buChar char="-"/>
              <a:tabLst>
                <a:tab pos="152400" algn="l"/>
                <a:tab pos="2600325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k8s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plugin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Jenkin</a:t>
            </a:r>
            <a:r>
              <a:rPr sz="1800" spc="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	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  <a:hlinkClick r:id="rId12"/>
              </a:rPr>
              <a:t>https://github.com/jenkinsci/kubernetes-plugin</a:t>
            </a:r>
            <a:endParaRPr sz="1800">
              <a:latin typeface="Liberation Sans"/>
              <a:cs typeface="Liberation Sans"/>
            </a:endParaRPr>
          </a:p>
          <a:p>
            <a:pPr marL="151765" indent="-139700">
              <a:lnSpc>
                <a:spcPct val="100000"/>
              </a:lnSpc>
              <a:spcBef>
                <a:spcPts val="71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Marketplace for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tools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  <a:hlinkClick r:id="rId13"/>
              </a:rPr>
              <a:t>https://github.com/marketplace/category/continuous-integration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6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package manager for k8s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  <a:hlinkClick r:id="rId14"/>
              </a:rPr>
              <a:t>-</a:t>
            </a:r>
            <a:r>
              <a:rPr sz="1600" b="1" spc="-10" dirty="0">
                <a:solidFill>
                  <a:srgbClr val="FFFFFF"/>
                </a:solidFill>
                <a:latin typeface="Liberation Sans"/>
                <a:cs typeface="Liberation Sans"/>
                <a:hlinkClick r:id="rId14"/>
              </a:rPr>
              <a:t> https://helm.sh/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09" y="1142644"/>
            <a:ext cx="299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 is</a:t>
            </a:r>
            <a:r>
              <a:rPr sz="3600" spc="-80" dirty="0"/>
              <a:t> </a:t>
            </a:r>
            <a:r>
              <a:rPr sz="3600" spc="-5" dirty="0"/>
              <a:t>Helm?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5009" y="1931314"/>
            <a:ext cx="6280785" cy="19761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213360">
              <a:lnSpc>
                <a:spcPts val="2020"/>
              </a:lnSpc>
              <a:spcBef>
                <a:spcPts val="280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package </a:t>
            </a:r>
            <a:r>
              <a:rPr sz="1800" spc="-20" dirty="0">
                <a:solidFill>
                  <a:srgbClr val="FFFFFF"/>
                </a:solidFill>
                <a:latin typeface="Liberation Sans"/>
                <a:cs typeface="Liberation Sans"/>
              </a:rPr>
              <a:t>manager,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helps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you manage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Kubernetes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applications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—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define, install, and upgrade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even the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most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complex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Kubernetes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application.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800" b="1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2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like apt or yum </a:t>
            </a:r>
            <a:r>
              <a:rPr sz="2800" b="1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2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linux</a:t>
            </a:r>
            <a:r>
              <a:rPr sz="2800" b="1" spc="-7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world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Why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do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need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package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manager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009" y="393283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09" y="418937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09" y="444464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09" y="470118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760" y="3864254"/>
            <a:ext cx="462280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Application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focused Better</a:t>
            </a:r>
            <a:r>
              <a:rPr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control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ts val="2020"/>
              </a:lnSpc>
              <a:spcBef>
                <a:spcPts val="105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Container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version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handling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upgrade/rollback  Manage dependencies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1964"/>
              </a:lnSpc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Reproducible and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 shareable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009" y="5143144"/>
            <a:ext cx="6287135" cy="157988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421640" algn="just">
              <a:lnSpc>
                <a:spcPts val="2020"/>
              </a:lnSpc>
              <a:spcBef>
                <a:spcPts val="284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 initially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started with Deis (now with Microsoft)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then 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Google Deployment Manger team joined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to create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helm2.  Helm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is now in CNCF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Incubation project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800" spc="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  <a:hlinkClick r:id="rId2"/>
              </a:rPr>
              <a:t>https://helm.sh/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000">
              <a:latin typeface="Liberation Sans"/>
              <a:cs typeface="Liberation Sans"/>
            </a:endParaRPr>
          </a:p>
          <a:p>
            <a:pPr marR="5080" algn="r">
              <a:lnSpc>
                <a:spcPct val="100000"/>
              </a:lnSpc>
              <a:spcBef>
                <a:spcPts val="1535"/>
              </a:spcBef>
            </a:pPr>
            <a:r>
              <a:rPr sz="1800" b="1" i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1800" b="1" i="1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1800" b="1" i="1" spc="-9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Liberation Sans"/>
                <a:cs typeface="Liberation Sans"/>
              </a:rPr>
              <a:t>wheel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15530" y="1512214"/>
            <a:ext cx="4536439" cy="5030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80" y="1072794"/>
            <a:ext cx="167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Charts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2780" y="2238654"/>
            <a:ext cx="902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Chart - </a:t>
            </a:r>
            <a:r>
              <a:rPr sz="20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are curated application definitions </a:t>
            </a: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20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A chart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organized as a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collection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files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inside of a directory - that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is</a:t>
            </a:r>
            <a:r>
              <a:rPr sz="2000" spc="-1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package.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Charts are placed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repository similar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Docker </a:t>
            </a:r>
            <a:r>
              <a:rPr sz="2000" spc="-20" dirty="0">
                <a:solidFill>
                  <a:srgbClr val="FFFFFF"/>
                </a:solidFill>
                <a:latin typeface="Liberation Sans"/>
                <a:cs typeface="Liberation Sans"/>
              </a:rPr>
              <a:t>Registry, </a:t>
            </a:r>
            <a:r>
              <a:rPr sz="2000" spc="-30" dirty="0">
                <a:solidFill>
                  <a:srgbClr val="FFFFFF"/>
                </a:solidFill>
                <a:latin typeface="Liberation Sans"/>
                <a:cs typeface="Liberation Sans"/>
              </a:rPr>
              <a:t>Quay,</a:t>
            </a:r>
            <a:r>
              <a:rPr sz="20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etc.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780" y="364835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393156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780" y="421477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4497984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680" y="3570884"/>
            <a:ext cx="8992870" cy="11798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670810">
              <a:lnSpc>
                <a:spcPts val="2230"/>
              </a:lnSpc>
              <a:spcBef>
                <a:spcPts val="315"/>
              </a:spcBef>
              <a:tabLst>
                <a:tab pos="2571750" algn="l"/>
              </a:tabLst>
            </a:pPr>
            <a:r>
              <a:rPr sz="20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Helm’s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own </a:t>
            </a:r>
            <a:r>
              <a:rPr sz="20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Chart Museum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2000" spc="-5" dirty="0">
                <a:solidFill>
                  <a:srgbClr val="0079A5"/>
                </a:solidFill>
                <a:latin typeface="Liberation Sans"/>
                <a:cs typeface="Liberation Sans"/>
                <a:hlinkClick r:id="rId2"/>
              </a:rPr>
              <a:t>https://chartmuseum.com/ </a:t>
            </a:r>
            <a:r>
              <a:rPr sz="2000" spc="-5" dirty="0">
                <a:solidFill>
                  <a:srgbClr val="0079A5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CNCF</a:t>
            </a:r>
            <a:r>
              <a:rPr sz="20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r>
              <a:rPr sz="20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Harbor	-</a:t>
            </a:r>
            <a:r>
              <a:rPr sz="2000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10" dirty="0">
                <a:solidFill>
                  <a:srgbClr val="0079A5"/>
                </a:solidFill>
                <a:latin typeface="Liberation Sans"/>
                <a:cs typeface="Liberation Sans"/>
                <a:hlinkClick r:id="rId3"/>
              </a:rPr>
              <a:t>https://goharbor.io/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Gihub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-</a:t>
            </a:r>
            <a:r>
              <a:rPr sz="2000" spc="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0079A5"/>
                </a:solidFill>
                <a:latin typeface="Liberation Sans"/>
                <a:cs typeface="Liberation Sans"/>
                <a:hlinkClick r:id="rId4"/>
              </a:rPr>
              <a:t>https://github.com/helm/charts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ts val="2315"/>
              </a:lnSpc>
              <a:tabLst>
                <a:tab pos="6762115" algn="l"/>
              </a:tabLs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Helm Hub: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hosted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in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many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distributed</a:t>
            </a:r>
            <a:r>
              <a:rPr sz="2000" spc="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repositories</a:t>
            </a:r>
            <a:r>
              <a:rPr sz="20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-	</a:t>
            </a:r>
            <a:r>
              <a:rPr sz="2000" spc="-5" dirty="0">
                <a:solidFill>
                  <a:srgbClr val="0079A5"/>
                </a:solidFill>
                <a:latin typeface="Liberation Sans"/>
                <a:cs typeface="Liberation Sans"/>
                <a:hlinkClick r:id="rId5"/>
              </a:rPr>
              <a:t>https://hub.helm.sh/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780" y="4924704"/>
            <a:ext cx="6523355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</a:pPr>
            <a:r>
              <a:rPr sz="24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24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manages </a:t>
            </a:r>
            <a:r>
              <a:rPr sz="24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charts, versions and releases  Instance of application </a:t>
            </a:r>
            <a:r>
              <a:rPr sz="2400" b="1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24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Helm</a:t>
            </a:r>
            <a:r>
              <a:rPr sz="2400" b="1" spc="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Release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80" y="1286154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Sample</a:t>
            </a:r>
            <a:r>
              <a:rPr sz="3600" spc="-75" dirty="0"/>
              <a:t> </a:t>
            </a:r>
            <a:r>
              <a:rPr sz="3600" spc="-5" dirty="0"/>
              <a:t>Chart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2780" y="2129434"/>
            <a:ext cx="4082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/&lt;projectName&gt; - Name of </a:t>
            </a: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chart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780" y="252059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284825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780" y="3177183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350484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780" y="383250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780" y="416016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780" y="448909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780" y="4816754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rgbClr val="FFFFFF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680" y="2398674"/>
            <a:ext cx="6110605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6105">
              <a:lnSpc>
                <a:spcPct val="1194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chart.yaml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Information about chart  values.yaml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default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configuration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values 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LICENSE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license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the chart  README.md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human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readable</a:t>
            </a:r>
            <a:r>
              <a:rPr sz="18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text</a:t>
            </a:r>
            <a:endParaRPr sz="1800">
              <a:latin typeface="Liberation Sans"/>
              <a:cs typeface="Liberation Sans"/>
            </a:endParaRPr>
          </a:p>
          <a:p>
            <a:pPr marL="12700" marR="320675">
              <a:lnSpc>
                <a:spcPct val="119400"/>
              </a:lnSpc>
              <a:spcBef>
                <a:spcPts val="10"/>
              </a:spcBef>
            </a:pP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requirements.yaml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dependencies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for the chart 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requirements.lock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lock the same version in</a:t>
            </a:r>
            <a:r>
              <a:rPr sz="1800" spc="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requiremnts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/charts/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dependencies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upon which this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chart</a:t>
            </a:r>
            <a:r>
              <a:rPr sz="1800" spc="7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depends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/templates/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files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in go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template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language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7919" y="1080414"/>
            <a:ext cx="4464050" cy="5528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85069" y="1156614"/>
            <a:ext cx="17100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079A5"/>
                </a:solidFill>
                <a:latin typeface="Liberation Sans"/>
                <a:cs typeface="Liberation Sans"/>
                <a:hlinkClick r:id="rId3"/>
              </a:rPr>
              <a:t>https://github.com/helm/charts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00" y="5844184"/>
            <a:ext cx="663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helm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install stable/nginx-ingress 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--&gt;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will install nginx in k8s</a:t>
            </a:r>
            <a:r>
              <a:rPr sz="1800" spc="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cluster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1781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Liberation Sans</vt:lpstr>
      <vt:lpstr>OpenSymbol</vt:lpstr>
      <vt:lpstr>Office Theme</vt:lpstr>
      <vt:lpstr>Outline</vt:lpstr>
      <vt:lpstr>What’s in Kubernetes ?</vt:lpstr>
      <vt:lpstr>K8s Application Deployment File</vt:lpstr>
      <vt:lpstr>Application Deployment methods</vt:lpstr>
      <vt:lpstr>DevOps Pipeline</vt:lpstr>
      <vt:lpstr>K8s Application Deployment/Automation Tools...</vt:lpstr>
      <vt:lpstr>What is Helm?</vt:lpstr>
      <vt:lpstr>Charts</vt:lpstr>
      <vt:lpstr>Sample Chart</vt:lpstr>
      <vt:lpstr>Helm Releases v2 (v2.14.3)</vt:lpstr>
      <vt:lpstr>Helm Releases v3 (v3.0.0-beta.3)</vt:lpstr>
      <vt:lpstr>Helm Releases v3 .. more.....</vt:lpstr>
      <vt:lpstr>Migrate from Helm v2 to v3</vt:lpstr>
      <vt:lpstr>Helm &amp; Operators together..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Nayyar</dc:creator>
  <cp:lastModifiedBy>Krishna Murthy P</cp:lastModifiedBy>
  <cp:revision>1</cp:revision>
  <dcterms:created xsi:type="dcterms:W3CDTF">2021-01-18T02:12:45Z</dcterms:created>
  <dcterms:modified xsi:type="dcterms:W3CDTF">2021-01-18T03:58:23Z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2019-09-23T00:00:00Z</vt:filetime>
  </property>
  <property fmtid="{D5CDD505-2E9C-101B-9397-08002B2CF9AE}" pid="3" name="Creator">
    <vt:lpwstr>Impress</vt:lpwstr>
  </property>
  <property fmtid="{D5CDD505-2E9C-101B-9397-08002B2CF9AE}" pid="4" name="LastSaved">
    <vt:filetime>2021-01-18T00:00:00Z</vt:filetime>
  </property>
</Properties>
</file>