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3" r:id="rId2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0550" y="1818589"/>
            <a:ext cx="8362899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7452" y="4649723"/>
            <a:ext cx="722376" cy="248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668511" y="4774691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>
                <a:moveTo>
                  <a:pt x="0" y="0"/>
                </a:moveTo>
                <a:lnTo>
                  <a:pt x="476250" y="0"/>
                </a:lnTo>
              </a:path>
            </a:pathLst>
          </a:custGeom>
          <a:ln w="12192">
            <a:solidFill>
              <a:srgbClr val="1F5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774691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192">
            <a:solidFill>
              <a:srgbClr val="1F5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B65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B65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807452" y="4649723"/>
            <a:ext cx="722376" cy="248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B65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7452" y="4649723"/>
            <a:ext cx="722376" cy="2484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7937" y="198831"/>
            <a:ext cx="4548124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B65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5098" y="987704"/>
            <a:ext cx="7213803" cy="2122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harts.bitnami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4774" y="181031"/>
            <a:ext cx="5934451" cy="4781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124200" cy="5143500"/>
            <a:chOff x="0" y="0"/>
            <a:chExt cx="3124200" cy="5143500"/>
          </a:xfrm>
        </p:grpSpPr>
        <p:sp>
          <p:nvSpPr>
            <p:cNvPr id="3" name="object 3"/>
            <p:cNvSpPr/>
            <p:nvPr/>
          </p:nvSpPr>
          <p:spPr>
            <a:xfrm>
              <a:off x="3008376" y="0"/>
              <a:ext cx="115824" cy="51434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048000" cy="5143500"/>
            </a:xfrm>
            <a:custGeom>
              <a:avLst/>
              <a:gdLst/>
              <a:ahLst/>
              <a:cxnLst/>
              <a:rect l="l" t="t" r="r" b="b"/>
              <a:pathLst>
                <a:path w="3048000" h="5143500">
                  <a:moveTo>
                    <a:pt x="3048000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3048000" y="5143500"/>
                  </a:lnTo>
                  <a:lnTo>
                    <a:pt x="3048000" y="0"/>
                  </a:lnTo>
                  <a:close/>
                </a:path>
              </a:pathLst>
            </a:custGeom>
            <a:solidFill>
              <a:srgbClr val="1F55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67944" y="1788335"/>
            <a:ext cx="1908810" cy="122809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6000" spc="-805" dirty="0">
                <a:solidFill>
                  <a:srgbClr val="FFFFFF"/>
                </a:solidFill>
                <a:latin typeface="Verdana"/>
                <a:cs typeface="Verdana"/>
              </a:rPr>
              <a:t>Charts</a:t>
            </a:r>
            <a:endParaRPr sz="6000">
              <a:latin typeface="Verdana"/>
              <a:cs typeface="Verdana"/>
            </a:endParaRPr>
          </a:p>
          <a:p>
            <a:pPr marL="2540" algn="ctr">
              <a:lnSpc>
                <a:spcPct val="100000"/>
              </a:lnSpc>
              <a:spcBef>
                <a:spcPts val="115"/>
              </a:spcBef>
            </a:pP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(packages)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0600" y="399034"/>
            <a:ext cx="4781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Carlito"/>
                <a:cs typeface="Carlito"/>
              </a:rPr>
              <a:t>Are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8445" y="426847"/>
            <a:ext cx="2944495" cy="387350"/>
          </a:xfrm>
          <a:prstGeom prst="rect">
            <a:avLst/>
          </a:prstGeom>
          <a:solidFill>
            <a:srgbClr val="40B65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sz="2500" spc="-5" dirty="0">
                <a:latin typeface="Carlito"/>
                <a:cs typeface="Carlito"/>
              </a:rPr>
              <a:t>application</a:t>
            </a:r>
            <a:r>
              <a:rPr sz="2500" spc="-1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definitions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0600" y="1680794"/>
            <a:ext cx="15316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latin typeface="Carlito"/>
                <a:cs typeface="Carlito"/>
              </a:rPr>
              <a:t>Consist</a:t>
            </a:r>
            <a:r>
              <a:rPr sz="2500" spc="-55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of...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87800" y="2322956"/>
            <a:ext cx="12909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Carlito"/>
                <a:cs typeface="Carlito"/>
              </a:rPr>
              <a:t>Metadata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87800" y="2906883"/>
            <a:ext cx="4149725" cy="1543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415" marR="5080" indent="-387350">
              <a:lnSpc>
                <a:spcPct val="114900"/>
              </a:lnSpc>
              <a:spcBef>
                <a:spcPts val="100"/>
              </a:spcBef>
            </a:pPr>
            <a:r>
              <a:rPr sz="2500" spc="-5" dirty="0">
                <a:latin typeface="Carlito"/>
                <a:cs typeface="Carlito"/>
              </a:rPr>
              <a:t>Kubernetes resource </a:t>
            </a:r>
            <a:r>
              <a:rPr sz="2500" spc="-10" dirty="0">
                <a:latin typeface="Carlito"/>
                <a:cs typeface="Carlito"/>
              </a:rPr>
              <a:t>definitions  </a:t>
            </a:r>
            <a:r>
              <a:rPr sz="2500" spc="-5" dirty="0">
                <a:latin typeface="Carlito"/>
                <a:cs typeface="Carlito"/>
              </a:rPr>
              <a:t>Configuration</a:t>
            </a:r>
            <a:r>
              <a:rPr sz="2500" spc="-1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File</a:t>
            </a:r>
            <a:endParaRPr sz="2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55"/>
              </a:spcBef>
            </a:pPr>
            <a:r>
              <a:rPr sz="2500" spc="-5" dirty="0">
                <a:latin typeface="Carlito"/>
                <a:cs typeface="Carlito"/>
              </a:rPr>
              <a:t>Documentation</a:t>
            </a:r>
            <a:endParaRPr sz="2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46248" y="2561844"/>
            <a:ext cx="1510665" cy="949960"/>
            <a:chOff x="2746248" y="2561844"/>
            <a:chExt cx="1510665" cy="949960"/>
          </a:xfrm>
        </p:grpSpPr>
        <p:sp>
          <p:nvSpPr>
            <p:cNvPr id="3" name="object 3"/>
            <p:cNvSpPr/>
            <p:nvPr/>
          </p:nvSpPr>
          <p:spPr>
            <a:xfrm>
              <a:off x="2792730" y="2622042"/>
              <a:ext cx="1454150" cy="879475"/>
            </a:xfrm>
            <a:custGeom>
              <a:avLst/>
              <a:gdLst/>
              <a:ahLst/>
              <a:cxnLst/>
              <a:rect l="l" t="t" r="r" b="b"/>
              <a:pathLst>
                <a:path w="1454150" h="879475">
                  <a:moveTo>
                    <a:pt x="0" y="879348"/>
                  </a:moveTo>
                  <a:lnTo>
                    <a:pt x="1453895" y="879348"/>
                  </a:lnTo>
                  <a:lnTo>
                    <a:pt x="1453895" y="0"/>
                  </a:lnTo>
                  <a:lnTo>
                    <a:pt x="0" y="0"/>
                  </a:lnTo>
                  <a:lnTo>
                    <a:pt x="0" y="879348"/>
                  </a:lnTo>
                  <a:close/>
                </a:path>
              </a:pathLst>
            </a:custGeom>
            <a:ln w="19812">
              <a:solidFill>
                <a:srgbClr val="3D3D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78658" y="3102102"/>
              <a:ext cx="1082040" cy="332740"/>
            </a:xfrm>
            <a:custGeom>
              <a:avLst/>
              <a:gdLst/>
              <a:ahLst/>
              <a:cxnLst/>
              <a:rect l="l" t="t" r="r" b="b"/>
              <a:pathLst>
                <a:path w="1082039" h="332739">
                  <a:moveTo>
                    <a:pt x="0" y="55372"/>
                  </a:moveTo>
                  <a:lnTo>
                    <a:pt x="4347" y="33807"/>
                  </a:lnTo>
                  <a:lnTo>
                    <a:pt x="16208" y="16208"/>
                  </a:lnTo>
                  <a:lnTo>
                    <a:pt x="33807" y="4347"/>
                  </a:lnTo>
                  <a:lnTo>
                    <a:pt x="55372" y="0"/>
                  </a:lnTo>
                  <a:lnTo>
                    <a:pt x="1026668" y="0"/>
                  </a:lnTo>
                  <a:lnTo>
                    <a:pt x="1048232" y="4347"/>
                  </a:lnTo>
                  <a:lnTo>
                    <a:pt x="1065831" y="16208"/>
                  </a:lnTo>
                  <a:lnTo>
                    <a:pt x="1077692" y="33807"/>
                  </a:lnTo>
                  <a:lnTo>
                    <a:pt x="1082040" y="55372"/>
                  </a:lnTo>
                  <a:lnTo>
                    <a:pt x="1082040" y="276860"/>
                  </a:lnTo>
                  <a:lnTo>
                    <a:pt x="1077692" y="298424"/>
                  </a:lnTo>
                  <a:lnTo>
                    <a:pt x="1065831" y="316023"/>
                  </a:lnTo>
                  <a:lnTo>
                    <a:pt x="1048232" y="327884"/>
                  </a:lnTo>
                  <a:lnTo>
                    <a:pt x="1026668" y="332231"/>
                  </a:lnTo>
                  <a:lnTo>
                    <a:pt x="55372" y="332231"/>
                  </a:lnTo>
                  <a:lnTo>
                    <a:pt x="33807" y="327884"/>
                  </a:lnTo>
                  <a:lnTo>
                    <a:pt x="16208" y="316023"/>
                  </a:lnTo>
                  <a:lnTo>
                    <a:pt x="4347" y="298424"/>
                  </a:lnTo>
                  <a:lnTo>
                    <a:pt x="0" y="276860"/>
                  </a:lnTo>
                  <a:lnTo>
                    <a:pt x="0" y="55372"/>
                  </a:lnTo>
                  <a:close/>
                </a:path>
              </a:pathLst>
            </a:custGeom>
            <a:ln w="19812">
              <a:solidFill>
                <a:srgbClr val="1F55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54740" y="3192780"/>
              <a:ext cx="244719" cy="1478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46248" y="2561844"/>
              <a:ext cx="283463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89326" y="198831"/>
            <a:ext cx="31680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Navigating </a:t>
            </a:r>
            <a:r>
              <a:rPr spc="-585" dirty="0"/>
              <a:t>a</a:t>
            </a:r>
            <a:r>
              <a:rPr spc="-680" dirty="0"/>
              <a:t> </a:t>
            </a:r>
            <a:r>
              <a:rPr spc="-480" dirty="0"/>
              <a:t>Chart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746248" y="1342644"/>
            <a:ext cx="1510665" cy="530860"/>
            <a:chOff x="2746248" y="1342644"/>
            <a:chExt cx="1510665" cy="530860"/>
          </a:xfrm>
        </p:grpSpPr>
        <p:sp>
          <p:nvSpPr>
            <p:cNvPr id="9" name="object 9"/>
            <p:cNvSpPr/>
            <p:nvPr/>
          </p:nvSpPr>
          <p:spPr>
            <a:xfrm>
              <a:off x="2792730" y="1402842"/>
              <a:ext cx="1454150" cy="460375"/>
            </a:xfrm>
            <a:custGeom>
              <a:avLst/>
              <a:gdLst/>
              <a:ahLst/>
              <a:cxnLst/>
              <a:rect l="l" t="t" r="r" b="b"/>
              <a:pathLst>
                <a:path w="1454150" h="460375">
                  <a:moveTo>
                    <a:pt x="0" y="460248"/>
                  </a:moveTo>
                  <a:lnTo>
                    <a:pt x="1453895" y="460248"/>
                  </a:lnTo>
                  <a:lnTo>
                    <a:pt x="1453895" y="0"/>
                  </a:lnTo>
                  <a:lnTo>
                    <a:pt x="0" y="0"/>
                  </a:lnTo>
                  <a:lnTo>
                    <a:pt x="0" y="460248"/>
                  </a:lnTo>
                  <a:close/>
                </a:path>
              </a:pathLst>
            </a:custGeom>
            <a:ln w="19812">
              <a:solidFill>
                <a:srgbClr val="3D3D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46248" y="1342644"/>
              <a:ext cx="283463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746248" y="1952244"/>
            <a:ext cx="1510665" cy="530860"/>
            <a:chOff x="2746248" y="1952244"/>
            <a:chExt cx="1510665" cy="530860"/>
          </a:xfrm>
        </p:grpSpPr>
        <p:sp>
          <p:nvSpPr>
            <p:cNvPr id="12" name="object 12"/>
            <p:cNvSpPr/>
            <p:nvPr/>
          </p:nvSpPr>
          <p:spPr>
            <a:xfrm>
              <a:off x="2792730" y="2012442"/>
              <a:ext cx="1454150" cy="460375"/>
            </a:xfrm>
            <a:custGeom>
              <a:avLst/>
              <a:gdLst/>
              <a:ahLst/>
              <a:cxnLst/>
              <a:rect l="l" t="t" r="r" b="b"/>
              <a:pathLst>
                <a:path w="1454150" h="460375">
                  <a:moveTo>
                    <a:pt x="0" y="460248"/>
                  </a:moveTo>
                  <a:lnTo>
                    <a:pt x="1453895" y="460248"/>
                  </a:lnTo>
                  <a:lnTo>
                    <a:pt x="1453895" y="0"/>
                  </a:lnTo>
                  <a:lnTo>
                    <a:pt x="0" y="0"/>
                  </a:lnTo>
                  <a:lnTo>
                    <a:pt x="0" y="460248"/>
                  </a:lnTo>
                  <a:close/>
                </a:path>
              </a:pathLst>
            </a:custGeom>
            <a:ln w="19812">
              <a:solidFill>
                <a:srgbClr val="3D3D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46248" y="1952244"/>
              <a:ext cx="283463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678429" y="1296161"/>
            <a:ext cx="1644650" cy="2552700"/>
          </a:xfrm>
          <a:prstGeom prst="rect">
            <a:avLst/>
          </a:prstGeom>
          <a:ln w="19811">
            <a:solidFill>
              <a:srgbClr val="1F5579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Times New Roman"/>
              <a:cs typeface="Times New Roman"/>
            </a:endParaRPr>
          </a:p>
          <a:p>
            <a:pPr marL="473075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Carlito"/>
                <a:cs typeface="Carlito"/>
              </a:rPr>
              <a:t>Service</a:t>
            </a:r>
            <a:endParaRPr sz="1200">
              <a:latin typeface="Carlito"/>
              <a:cs typeface="Carlito"/>
            </a:endParaRPr>
          </a:p>
          <a:p>
            <a:pPr marL="473075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resource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rlito"/>
              <a:cs typeface="Carlito"/>
            </a:endParaRPr>
          </a:p>
          <a:p>
            <a:pPr marL="473075">
              <a:lnSpc>
                <a:spcPct val="100000"/>
              </a:lnSpc>
            </a:pPr>
            <a:r>
              <a:rPr sz="1200" b="1" spc="-5" dirty="0">
                <a:latin typeface="Carlito"/>
                <a:cs typeface="Carlito"/>
              </a:rPr>
              <a:t>Secret</a:t>
            </a:r>
            <a:endParaRPr sz="1200">
              <a:latin typeface="Carlito"/>
              <a:cs typeface="Carlito"/>
            </a:endParaRPr>
          </a:p>
          <a:p>
            <a:pPr marL="473075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resource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rlito"/>
              <a:cs typeface="Carlito"/>
            </a:endParaRPr>
          </a:p>
          <a:p>
            <a:pPr marL="473075">
              <a:lnSpc>
                <a:spcPct val="100000"/>
              </a:lnSpc>
            </a:pPr>
            <a:r>
              <a:rPr sz="1200" b="1" spc="-5" dirty="0">
                <a:latin typeface="Carlito"/>
                <a:cs typeface="Carlito"/>
              </a:rPr>
              <a:t>Deployment</a:t>
            </a:r>
            <a:endParaRPr sz="1200">
              <a:latin typeface="Carlito"/>
              <a:cs typeface="Carlito"/>
            </a:endParaRPr>
          </a:p>
          <a:p>
            <a:pPr marL="473075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resource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Carlito"/>
              <a:cs typeface="Carlito"/>
            </a:endParaRPr>
          </a:p>
          <a:p>
            <a:pPr marL="681355">
              <a:lnSpc>
                <a:spcPct val="100000"/>
              </a:lnSpc>
            </a:pPr>
            <a:r>
              <a:rPr sz="1000" b="1" spc="-5" dirty="0">
                <a:solidFill>
                  <a:srgbClr val="1F5579"/>
                </a:solidFill>
                <a:latin typeface="Carlito"/>
                <a:cs typeface="Carlito"/>
              </a:rPr>
              <a:t>MariaDB</a:t>
            </a: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000">
              <a:latin typeface="Carlito"/>
              <a:cs typeface="Carlito"/>
            </a:endParaRPr>
          </a:p>
          <a:p>
            <a:pPr marL="90170">
              <a:lnSpc>
                <a:spcPct val="100000"/>
              </a:lnSpc>
              <a:spcBef>
                <a:spcPts val="840"/>
              </a:spcBef>
            </a:pPr>
            <a:r>
              <a:rPr sz="1200" dirty="0">
                <a:solidFill>
                  <a:srgbClr val="1F5579"/>
                </a:solidFill>
                <a:latin typeface="Carlito"/>
                <a:cs typeface="Carlito"/>
              </a:rPr>
              <a:t>Database</a:t>
            </a:r>
            <a:r>
              <a:rPr sz="1200" spc="-25" dirty="0">
                <a:solidFill>
                  <a:srgbClr val="1F5579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1F5579"/>
                </a:solidFill>
                <a:latin typeface="Carlito"/>
                <a:cs typeface="Carlito"/>
              </a:rPr>
              <a:t>tier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575047" y="1342644"/>
            <a:ext cx="1510665" cy="530860"/>
            <a:chOff x="4575047" y="1342644"/>
            <a:chExt cx="1510665" cy="530860"/>
          </a:xfrm>
        </p:grpSpPr>
        <p:sp>
          <p:nvSpPr>
            <p:cNvPr id="16" name="object 16"/>
            <p:cNvSpPr/>
            <p:nvPr/>
          </p:nvSpPr>
          <p:spPr>
            <a:xfrm>
              <a:off x="4621529" y="1402842"/>
              <a:ext cx="1454150" cy="460375"/>
            </a:xfrm>
            <a:custGeom>
              <a:avLst/>
              <a:gdLst/>
              <a:ahLst/>
              <a:cxnLst/>
              <a:rect l="l" t="t" r="r" b="b"/>
              <a:pathLst>
                <a:path w="1454150" h="460375">
                  <a:moveTo>
                    <a:pt x="0" y="460248"/>
                  </a:moveTo>
                  <a:lnTo>
                    <a:pt x="1453896" y="460248"/>
                  </a:lnTo>
                  <a:lnTo>
                    <a:pt x="1453896" y="0"/>
                  </a:lnTo>
                  <a:lnTo>
                    <a:pt x="0" y="0"/>
                  </a:lnTo>
                  <a:lnTo>
                    <a:pt x="0" y="460248"/>
                  </a:lnTo>
                  <a:close/>
                </a:path>
              </a:pathLst>
            </a:custGeom>
            <a:ln w="19812">
              <a:solidFill>
                <a:srgbClr val="3D3D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5047" y="1342644"/>
              <a:ext cx="283463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575047" y="1952244"/>
            <a:ext cx="1510665" cy="530860"/>
            <a:chOff x="4575047" y="1952244"/>
            <a:chExt cx="1510665" cy="530860"/>
          </a:xfrm>
        </p:grpSpPr>
        <p:sp>
          <p:nvSpPr>
            <p:cNvPr id="19" name="object 19"/>
            <p:cNvSpPr/>
            <p:nvPr/>
          </p:nvSpPr>
          <p:spPr>
            <a:xfrm>
              <a:off x="4621529" y="2012442"/>
              <a:ext cx="1454150" cy="460375"/>
            </a:xfrm>
            <a:custGeom>
              <a:avLst/>
              <a:gdLst/>
              <a:ahLst/>
              <a:cxnLst/>
              <a:rect l="l" t="t" r="r" b="b"/>
              <a:pathLst>
                <a:path w="1454150" h="460375">
                  <a:moveTo>
                    <a:pt x="0" y="460248"/>
                  </a:moveTo>
                  <a:lnTo>
                    <a:pt x="1453896" y="460248"/>
                  </a:lnTo>
                  <a:lnTo>
                    <a:pt x="1453896" y="0"/>
                  </a:lnTo>
                  <a:lnTo>
                    <a:pt x="0" y="0"/>
                  </a:lnTo>
                  <a:lnTo>
                    <a:pt x="0" y="460248"/>
                  </a:lnTo>
                  <a:close/>
                </a:path>
              </a:pathLst>
            </a:custGeom>
            <a:ln w="19812">
              <a:solidFill>
                <a:srgbClr val="3D3D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5047" y="1952244"/>
              <a:ext cx="283463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575047" y="2561844"/>
            <a:ext cx="1510665" cy="949960"/>
            <a:chOff x="4575047" y="2561844"/>
            <a:chExt cx="1510665" cy="949960"/>
          </a:xfrm>
        </p:grpSpPr>
        <p:sp>
          <p:nvSpPr>
            <p:cNvPr id="22" name="object 22"/>
            <p:cNvSpPr/>
            <p:nvPr/>
          </p:nvSpPr>
          <p:spPr>
            <a:xfrm>
              <a:off x="4621529" y="2622042"/>
              <a:ext cx="1454150" cy="879475"/>
            </a:xfrm>
            <a:custGeom>
              <a:avLst/>
              <a:gdLst/>
              <a:ahLst/>
              <a:cxnLst/>
              <a:rect l="l" t="t" r="r" b="b"/>
              <a:pathLst>
                <a:path w="1454150" h="879475">
                  <a:moveTo>
                    <a:pt x="0" y="879348"/>
                  </a:moveTo>
                  <a:lnTo>
                    <a:pt x="1453896" y="879348"/>
                  </a:lnTo>
                  <a:lnTo>
                    <a:pt x="1453896" y="0"/>
                  </a:lnTo>
                  <a:lnTo>
                    <a:pt x="0" y="0"/>
                  </a:lnTo>
                  <a:lnTo>
                    <a:pt x="0" y="879348"/>
                  </a:lnTo>
                  <a:close/>
                </a:path>
              </a:pathLst>
            </a:custGeom>
            <a:ln w="19812">
              <a:solidFill>
                <a:srgbClr val="3D3D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07457" y="3102102"/>
              <a:ext cx="1082040" cy="332740"/>
            </a:xfrm>
            <a:custGeom>
              <a:avLst/>
              <a:gdLst/>
              <a:ahLst/>
              <a:cxnLst/>
              <a:rect l="l" t="t" r="r" b="b"/>
              <a:pathLst>
                <a:path w="1082039" h="332739">
                  <a:moveTo>
                    <a:pt x="0" y="55372"/>
                  </a:moveTo>
                  <a:lnTo>
                    <a:pt x="4347" y="33807"/>
                  </a:lnTo>
                  <a:lnTo>
                    <a:pt x="16208" y="16208"/>
                  </a:lnTo>
                  <a:lnTo>
                    <a:pt x="33807" y="4347"/>
                  </a:lnTo>
                  <a:lnTo>
                    <a:pt x="55371" y="0"/>
                  </a:lnTo>
                  <a:lnTo>
                    <a:pt x="1026667" y="0"/>
                  </a:lnTo>
                  <a:lnTo>
                    <a:pt x="1048232" y="4347"/>
                  </a:lnTo>
                  <a:lnTo>
                    <a:pt x="1065831" y="16208"/>
                  </a:lnTo>
                  <a:lnTo>
                    <a:pt x="1077692" y="33807"/>
                  </a:lnTo>
                  <a:lnTo>
                    <a:pt x="1082039" y="55372"/>
                  </a:lnTo>
                  <a:lnTo>
                    <a:pt x="1082039" y="276860"/>
                  </a:lnTo>
                  <a:lnTo>
                    <a:pt x="1077692" y="298424"/>
                  </a:lnTo>
                  <a:lnTo>
                    <a:pt x="1065831" y="316023"/>
                  </a:lnTo>
                  <a:lnTo>
                    <a:pt x="1048232" y="327884"/>
                  </a:lnTo>
                  <a:lnTo>
                    <a:pt x="1026667" y="332231"/>
                  </a:lnTo>
                  <a:lnTo>
                    <a:pt x="55371" y="332231"/>
                  </a:lnTo>
                  <a:lnTo>
                    <a:pt x="33807" y="327884"/>
                  </a:lnTo>
                  <a:lnTo>
                    <a:pt x="16208" y="316023"/>
                  </a:lnTo>
                  <a:lnTo>
                    <a:pt x="4347" y="298424"/>
                  </a:lnTo>
                  <a:lnTo>
                    <a:pt x="0" y="276860"/>
                  </a:lnTo>
                  <a:lnTo>
                    <a:pt x="0" y="55372"/>
                  </a:lnTo>
                  <a:close/>
                </a:path>
              </a:pathLst>
            </a:custGeom>
            <a:ln w="19812">
              <a:solidFill>
                <a:srgbClr val="1F55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83540" y="3192780"/>
              <a:ext cx="244719" cy="1478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75047" y="2561844"/>
              <a:ext cx="283463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507229" y="1296161"/>
            <a:ext cx="1644650" cy="2552700"/>
          </a:xfrm>
          <a:prstGeom prst="rect">
            <a:avLst/>
          </a:prstGeom>
          <a:ln w="19811">
            <a:solidFill>
              <a:srgbClr val="1F5579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Times New Roman"/>
              <a:cs typeface="Times New Roman"/>
            </a:endParaRPr>
          </a:p>
          <a:p>
            <a:pPr marL="473075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Carlito"/>
                <a:cs typeface="Carlito"/>
              </a:rPr>
              <a:t>Service</a:t>
            </a:r>
            <a:endParaRPr sz="1200">
              <a:latin typeface="Carlito"/>
              <a:cs typeface="Carlito"/>
            </a:endParaRPr>
          </a:p>
          <a:p>
            <a:pPr marL="473075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resource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rlito"/>
              <a:cs typeface="Carlito"/>
            </a:endParaRPr>
          </a:p>
          <a:p>
            <a:pPr marL="473075">
              <a:lnSpc>
                <a:spcPct val="100000"/>
              </a:lnSpc>
            </a:pPr>
            <a:r>
              <a:rPr sz="1200" b="1" spc="-5" dirty="0">
                <a:latin typeface="Carlito"/>
                <a:cs typeface="Carlito"/>
              </a:rPr>
              <a:t>Secret</a:t>
            </a:r>
            <a:endParaRPr sz="1200">
              <a:latin typeface="Carlito"/>
              <a:cs typeface="Carlito"/>
            </a:endParaRPr>
          </a:p>
          <a:p>
            <a:pPr marL="473075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resource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rlito"/>
              <a:cs typeface="Carlito"/>
            </a:endParaRPr>
          </a:p>
          <a:p>
            <a:pPr marL="473075">
              <a:lnSpc>
                <a:spcPct val="100000"/>
              </a:lnSpc>
            </a:pPr>
            <a:r>
              <a:rPr sz="1200" b="1" spc="-5" dirty="0">
                <a:latin typeface="Carlito"/>
                <a:cs typeface="Carlito"/>
              </a:rPr>
              <a:t>Deployment</a:t>
            </a:r>
            <a:endParaRPr sz="1200">
              <a:latin typeface="Carlito"/>
              <a:cs typeface="Carlito"/>
            </a:endParaRPr>
          </a:p>
          <a:p>
            <a:pPr marL="473075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resource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Carlito"/>
              <a:cs typeface="Carlito"/>
            </a:endParaRPr>
          </a:p>
          <a:p>
            <a:pPr marL="683260">
              <a:lnSpc>
                <a:spcPct val="100000"/>
              </a:lnSpc>
            </a:pPr>
            <a:r>
              <a:rPr sz="1000" b="1" spc="-5" dirty="0">
                <a:solidFill>
                  <a:srgbClr val="1F5579"/>
                </a:solidFill>
                <a:latin typeface="Carlito"/>
                <a:cs typeface="Carlito"/>
              </a:rPr>
              <a:t>WordPress</a:t>
            </a: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00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  <a:spcBef>
                <a:spcPts val="840"/>
              </a:spcBef>
            </a:pPr>
            <a:r>
              <a:rPr sz="1200" spc="-5" dirty="0">
                <a:solidFill>
                  <a:srgbClr val="1F5579"/>
                </a:solidFill>
                <a:latin typeface="Carlito"/>
                <a:cs typeface="Carlito"/>
              </a:rPr>
              <a:t>Backend</a:t>
            </a:r>
            <a:r>
              <a:rPr sz="1200" dirty="0">
                <a:solidFill>
                  <a:srgbClr val="1F5579"/>
                </a:solidFill>
                <a:latin typeface="Carlito"/>
                <a:cs typeface="Carlito"/>
              </a:rPr>
              <a:t> tier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403847" y="1342644"/>
            <a:ext cx="1510665" cy="530860"/>
            <a:chOff x="6403847" y="1342644"/>
            <a:chExt cx="1510665" cy="530860"/>
          </a:xfrm>
        </p:grpSpPr>
        <p:sp>
          <p:nvSpPr>
            <p:cNvPr id="28" name="object 28"/>
            <p:cNvSpPr/>
            <p:nvPr/>
          </p:nvSpPr>
          <p:spPr>
            <a:xfrm>
              <a:off x="6450329" y="1402842"/>
              <a:ext cx="1454150" cy="460375"/>
            </a:xfrm>
            <a:custGeom>
              <a:avLst/>
              <a:gdLst/>
              <a:ahLst/>
              <a:cxnLst/>
              <a:rect l="l" t="t" r="r" b="b"/>
              <a:pathLst>
                <a:path w="1454150" h="460375">
                  <a:moveTo>
                    <a:pt x="0" y="460248"/>
                  </a:moveTo>
                  <a:lnTo>
                    <a:pt x="1453896" y="460248"/>
                  </a:lnTo>
                  <a:lnTo>
                    <a:pt x="1453896" y="0"/>
                  </a:lnTo>
                  <a:lnTo>
                    <a:pt x="0" y="0"/>
                  </a:lnTo>
                  <a:lnTo>
                    <a:pt x="0" y="460248"/>
                  </a:lnTo>
                  <a:close/>
                </a:path>
              </a:pathLst>
            </a:custGeom>
            <a:ln w="19812">
              <a:solidFill>
                <a:srgbClr val="3D3D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03847" y="1342644"/>
              <a:ext cx="283464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403847" y="2561844"/>
            <a:ext cx="1510665" cy="949960"/>
            <a:chOff x="6403847" y="2561844"/>
            <a:chExt cx="1510665" cy="949960"/>
          </a:xfrm>
        </p:grpSpPr>
        <p:sp>
          <p:nvSpPr>
            <p:cNvPr id="31" name="object 31"/>
            <p:cNvSpPr/>
            <p:nvPr/>
          </p:nvSpPr>
          <p:spPr>
            <a:xfrm>
              <a:off x="6450329" y="2622042"/>
              <a:ext cx="1454150" cy="879475"/>
            </a:xfrm>
            <a:custGeom>
              <a:avLst/>
              <a:gdLst/>
              <a:ahLst/>
              <a:cxnLst/>
              <a:rect l="l" t="t" r="r" b="b"/>
              <a:pathLst>
                <a:path w="1454150" h="879475">
                  <a:moveTo>
                    <a:pt x="0" y="879348"/>
                  </a:moveTo>
                  <a:lnTo>
                    <a:pt x="1453896" y="879348"/>
                  </a:lnTo>
                  <a:lnTo>
                    <a:pt x="1453896" y="0"/>
                  </a:lnTo>
                  <a:lnTo>
                    <a:pt x="0" y="0"/>
                  </a:lnTo>
                  <a:lnTo>
                    <a:pt x="0" y="879348"/>
                  </a:lnTo>
                  <a:close/>
                </a:path>
              </a:pathLst>
            </a:custGeom>
            <a:ln w="19812">
              <a:solidFill>
                <a:srgbClr val="3D3D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36257" y="3102102"/>
              <a:ext cx="1082040" cy="332740"/>
            </a:xfrm>
            <a:custGeom>
              <a:avLst/>
              <a:gdLst/>
              <a:ahLst/>
              <a:cxnLst/>
              <a:rect l="l" t="t" r="r" b="b"/>
              <a:pathLst>
                <a:path w="1082040" h="332739">
                  <a:moveTo>
                    <a:pt x="0" y="55372"/>
                  </a:moveTo>
                  <a:lnTo>
                    <a:pt x="4347" y="33807"/>
                  </a:lnTo>
                  <a:lnTo>
                    <a:pt x="16208" y="16208"/>
                  </a:lnTo>
                  <a:lnTo>
                    <a:pt x="33807" y="4347"/>
                  </a:lnTo>
                  <a:lnTo>
                    <a:pt x="55372" y="0"/>
                  </a:lnTo>
                  <a:lnTo>
                    <a:pt x="1026668" y="0"/>
                  </a:lnTo>
                  <a:lnTo>
                    <a:pt x="1048232" y="4347"/>
                  </a:lnTo>
                  <a:lnTo>
                    <a:pt x="1065831" y="16208"/>
                  </a:lnTo>
                  <a:lnTo>
                    <a:pt x="1077692" y="33807"/>
                  </a:lnTo>
                  <a:lnTo>
                    <a:pt x="1082040" y="55372"/>
                  </a:lnTo>
                  <a:lnTo>
                    <a:pt x="1082040" y="276860"/>
                  </a:lnTo>
                  <a:lnTo>
                    <a:pt x="1077692" y="298424"/>
                  </a:lnTo>
                  <a:lnTo>
                    <a:pt x="1065831" y="316023"/>
                  </a:lnTo>
                  <a:lnTo>
                    <a:pt x="1048232" y="327884"/>
                  </a:lnTo>
                  <a:lnTo>
                    <a:pt x="1026668" y="332231"/>
                  </a:lnTo>
                  <a:lnTo>
                    <a:pt x="55372" y="332231"/>
                  </a:lnTo>
                  <a:lnTo>
                    <a:pt x="33807" y="327884"/>
                  </a:lnTo>
                  <a:lnTo>
                    <a:pt x="16208" y="316023"/>
                  </a:lnTo>
                  <a:lnTo>
                    <a:pt x="4347" y="298424"/>
                  </a:lnTo>
                  <a:lnTo>
                    <a:pt x="0" y="276860"/>
                  </a:lnTo>
                  <a:lnTo>
                    <a:pt x="0" y="55372"/>
                  </a:lnTo>
                  <a:close/>
                </a:path>
              </a:pathLst>
            </a:custGeom>
            <a:ln w="19812">
              <a:solidFill>
                <a:srgbClr val="1F55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712340" y="3192780"/>
              <a:ext cx="244719" cy="1478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03847" y="2561844"/>
              <a:ext cx="283464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336029" y="1296161"/>
            <a:ext cx="1644650" cy="2552700"/>
          </a:xfrm>
          <a:prstGeom prst="rect">
            <a:avLst/>
          </a:prstGeom>
          <a:ln w="19811">
            <a:solidFill>
              <a:srgbClr val="1F5579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Times New Roman"/>
              <a:cs typeface="Times New Roman"/>
            </a:endParaRPr>
          </a:p>
          <a:p>
            <a:pPr marL="473709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Carlito"/>
                <a:cs typeface="Carlito"/>
              </a:rPr>
              <a:t>Service</a:t>
            </a:r>
            <a:endParaRPr sz="1200">
              <a:latin typeface="Carlito"/>
              <a:cs typeface="Carlito"/>
            </a:endParaRPr>
          </a:p>
          <a:p>
            <a:pPr marL="473709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resource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200">
              <a:latin typeface="Carlito"/>
              <a:cs typeface="Carlito"/>
            </a:endParaRPr>
          </a:p>
          <a:p>
            <a:pPr marL="473709">
              <a:lnSpc>
                <a:spcPct val="100000"/>
              </a:lnSpc>
              <a:spcBef>
                <a:spcPts val="860"/>
              </a:spcBef>
            </a:pPr>
            <a:r>
              <a:rPr sz="1200" b="1" spc="-5" dirty="0">
                <a:latin typeface="Carlito"/>
                <a:cs typeface="Carlito"/>
              </a:rPr>
              <a:t>Deployment</a:t>
            </a:r>
            <a:endParaRPr sz="1200">
              <a:latin typeface="Carlito"/>
              <a:cs typeface="Carlito"/>
            </a:endParaRPr>
          </a:p>
          <a:p>
            <a:pPr marL="473709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resource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Carlito"/>
              <a:cs typeface="Carlito"/>
            </a:endParaRPr>
          </a:p>
          <a:p>
            <a:pPr marL="41910" algn="ctr">
              <a:lnSpc>
                <a:spcPct val="100000"/>
              </a:lnSpc>
            </a:pPr>
            <a:r>
              <a:rPr sz="1000" b="1" spc="-5" dirty="0">
                <a:solidFill>
                  <a:srgbClr val="1F5579"/>
                </a:solidFill>
                <a:latin typeface="Carlito"/>
                <a:cs typeface="Carlito"/>
              </a:rPr>
              <a:t>Nginx</a:t>
            </a: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00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  <a:spcBef>
                <a:spcPts val="840"/>
              </a:spcBef>
            </a:pPr>
            <a:r>
              <a:rPr sz="1200" spc="-5" dirty="0">
                <a:solidFill>
                  <a:srgbClr val="1F5579"/>
                </a:solidFill>
                <a:latin typeface="Carlito"/>
                <a:cs typeface="Carlito"/>
              </a:rPr>
              <a:t>Frontend</a:t>
            </a:r>
            <a:r>
              <a:rPr sz="1200" spc="-45" dirty="0">
                <a:solidFill>
                  <a:srgbClr val="1F5579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1F5579"/>
                </a:solidFill>
                <a:latin typeface="Carlito"/>
                <a:cs typeface="Carlito"/>
              </a:rPr>
              <a:t>tier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153667" y="2833116"/>
            <a:ext cx="1251585" cy="353695"/>
            <a:chOff x="1153667" y="2833116"/>
            <a:chExt cx="1251585" cy="353695"/>
          </a:xfrm>
        </p:grpSpPr>
        <p:sp>
          <p:nvSpPr>
            <p:cNvPr id="37" name="object 37"/>
            <p:cNvSpPr/>
            <p:nvPr/>
          </p:nvSpPr>
          <p:spPr>
            <a:xfrm>
              <a:off x="1163573" y="2843022"/>
              <a:ext cx="1231900" cy="334010"/>
            </a:xfrm>
            <a:custGeom>
              <a:avLst/>
              <a:gdLst/>
              <a:ahLst/>
              <a:cxnLst/>
              <a:rect l="l" t="t" r="r" b="b"/>
              <a:pathLst>
                <a:path w="1231900" h="334010">
                  <a:moveTo>
                    <a:pt x="1175765" y="0"/>
                  </a:moveTo>
                  <a:lnTo>
                    <a:pt x="55625" y="0"/>
                  </a:lnTo>
                  <a:lnTo>
                    <a:pt x="33973" y="4369"/>
                  </a:lnTo>
                  <a:lnTo>
                    <a:pt x="16292" y="16287"/>
                  </a:lnTo>
                  <a:lnTo>
                    <a:pt x="4371" y="33968"/>
                  </a:lnTo>
                  <a:lnTo>
                    <a:pt x="0" y="55625"/>
                  </a:lnTo>
                  <a:lnTo>
                    <a:pt x="0" y="278129"/>
                  </a:lnTo>
                  <a:lnTo>
                    <a:pt x="4371" y="299787"/>
                  </a:lnTo>
                  <a:lnTo>
                    <a:pt x="16292" y="317468"/>
                  </a:lnTo>
                  <a:lnTo>
                    <a:pt x="33973" y="329386"/>
                  </a:lnTo>
                  <a:lnTo>
                    <a:pt x="55625" y="333755"/>
                  </a:lnTo>
                  <a:lnTo>
                    <a:pt x="1175765" y="333755"/>
                  </a:lnTo>
                  <a:lnTo>
                    <a:pt x="1197423" y="329386"/>
                  </a:lnTo>
                  <a:lnTo>
                    <a:pt x="1215104" y="317468"/>
                  </a:lnTo>
                  <a:lnTo>
                    <a:pt x="1227022" y="299787"/>
                  </a:lnTo>
                  <a:lnTo>
                    <a:pt x="1231392" y="278129"/>
                  </a:lnTo>
                  <a:lnTo>
                    <a:pt x="1231392" y="55625"/>
                  </a:lnTo>
                  <a:lnTo>
                    <a:pt x="1227022" y="33968"/>
                  </a:lnTo>
                  <a:lnTo>
                    <a:pt x="1215104" y="16287"/>
                  </a:lnTo>
                  <a:lnTo>
                    <a:pt x="1197423" y="4369"/>
                  </a:lnTo>
                  <a:lnTo>
                    <a:pt x="1175765" y="0"/>
                  </a:lnTo>
                  <a:close/>
                </a:path>
              </a:pathLst>
            </a:custGeom>
            <a:solidFill>
              <a:srgbClr val="40B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63573" y="2843022"/>
              <a:ext cx="1231900" cy="334010"/>
            </a:xfrm>
            <a:custGeom>
              <a:avLst/>
              <a:gdLst/>
              <a:ahLst/>
              <a:cxnLst/>
              <a:rect l="l" t="t" r="r" b="b"/>
              <a:pathLst>
                <a:path w="1231900" h="334010">
                  <a:moveTo>
                    <a:pt x="0" y="55625"/>
                  </a:moveTo>
                  <a:lnTo>
                    <a:pt x="4371" y="33968"/>
                  </a:lnTo>
                  <a:lnTo>
                    <a:pt x="16292" y="16287"/>
                  </a:lnTo>
                  <a:lnTo>
                    <a:pt x="33973" y="4369"/>
                  </a:lnTo>
                  <a:lnTo>
                    <a:pt x="55625" y="0"/>
                  </a:lnTo>
                  <a:lnTo>
                    <a:pt x="1175765" y="0"/>
                  </a:lnTo>
                  <a:lnTo>
                    <a:pt x="1197423" y="4369"/>
                  </a:lnTo>
                  <a:lnTo>
                    <a:pt x="1215104" y="16287"/>
                  </a:lnTo>
                  <a:lnTo>
                    <a:pt x="1227022" y="33968"/>
                  </a:lnTo>
                  <a:lnTo>
                    <a:pt x="1231392" y="55625"/>
                  </a:lnTo>
                  <a:lnTo>
                    <a:pt x="1231392" y="278129"/>
                  </a:lnTo>
                  <a:lnTo>
                    <a:pt x="1227022" y="299787"/>
                  </a:lnTo>
                  <a:lnTo>
                    <a:pt x="1215104" y="317468"/>
                  </a:lnTo>
                  <a:lnTo>
                    <a:pt x="1197423" y="329386"/>
                  </a:lnTo>
                  <a:lnTo>
                    <a:pt x="1175765" y="333755"/>
                  </a:lnTo>
                  <a:lnTo>
                    <a:pt x="55625" y="333755"/>
                  </a:lnTo>
                  <a:lnTo>
                    <a:pt x="33973" y="329386"/>
                  </a:lnTo>
                  <a:lnTo>
                    <a:pt x="16292" y="317468"/>
                  </a:lnTo>
                  <a:lnTo>
                    <a:pt x="4371" y="299787"/>
                  </a:lnTo>
                  <a:lnTo>
                    <a:pt x="0" y="278129"/>
                  </a:lnTo>
                  <a:lnTo>
                    <a:pt x="0" y="55625"/>
                  </a:lnTo>
                  <a:close/>
                </a:path>
              </a:pathLst>
            </a:custGeom>
            <a:ln w="19812">
              <a:solidFill>
                <a:srgbClr val="40B6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1153667" y="2165604"/>
            <a:ext cx="1251585" cy="352425"/>
            <a:chOff x="1153667" y="2165604"/>
            <a:chExt cx="1251585" cy="352425"/>
          </a:xfrm>
        </p:grpSpPr>
        <p:sp>
          <p:nvSpPr>
            <p:cNvPr id="40" name="object 40"/>
            <p:cNvSpPr/>
            <p:nvPr/>
          </p:nvSpPr>
          <p:spPr>
            <a:xfrm>
              <a:off x="1163573" y="2175510"/>
              <a:ext cx="1231900" cy="332740"/>
            </a:xfrm>
            <a:custGeom>
              <a:avLst/>
              <a:gdLst/>
              <a:ahLst/>
              <a:cxnLst/>
              <a:rect l="l" t="t" r="r" b="b"/>
              <a:pathLst>
                <a:path w="1231900" h="332739">
                  <a:moveTo>
                    <a:pt x="1176020" y="0"/>
                  </a:moveTo>
                  <a:lnTo>
                    <a:pt x="55371" y="0"/>
                  </a:lnTo>
                  <a:lnTo>
                    <a:pt x="33818" y="4347"/>
                  </a:lnTo>
                  <a:lnTo>
                    <a:pt x="16217" y="16208"/>
                  </a:lnTo>
                  <a:lnTo>
                    <a:pt x="4351" y="33807"/>
                  </a:lnTo>
                  <a:lnTo>
                    <a:pt x="0" y="55371"/>
                  </a:lnTo>
                  <a:lnTo>
                    <a:pt x="0" y="276859"/>
                  </a:lnTo>
                  <a:lnTo>
                    <a:pt x="4351" y="298424"/>
                  </a:lnTo>
                  <a:lnTo>
                    <a:pt x="16217" y="316023"/>
                  </a:lnTo>
                  <a:lnTo>
                    <a:pt x="33818" y="327884"/>
                  </a:lnTo>
                  <a:lnTo>
                    <a:pt x="55371" y="332231"/>
                  </a:lnTo>
                  <a:lnTo>
                    <a:pt x="1176020" y="332231"/>
                  </a:lnTo>
                  <a:lnTo>
                    <a:pt x="1197584" y="327884"/>
                  </a:lnTo>
                  <a:lnTo>
                    <a:pt x="1215183" y="316023"/>
                  </a:lnTo>
                  <a:lnTo>
                    <a:pt x="1227044" y="298424"/>
                  </a:lnTo>
                  <a:lnTo>
                    <a:pt x="1231392" y="276859"/>
                  </a:lnTo>
                  <a:lnTo>
                    <a:pt x="1231392" y="55371"/>
                  </a:lnTo>
                  <a:lnTo>
                    <a:pt x="1227044" y="33807"/>
                  </a:lnTo>
                  <a:lnTo>
                    <a:pt x="1215183" y="16208"/>
                  </a:lnTo>
                  <a:lnTo>
                    <a:pt x="1197584" y="4347"/>
                  </a:lnTo>
                  <a:lnTo>
                    <a:pt x="1176020" y="0"/>
                  </a:lnTo>
                  <a:close/>
                </a:path>
              </a:pathLst>
            </a:custGeom>
            <a:solidFill>
              <a:srgbClr val="40B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63573" y="2175510"/>
              <a:ext cx="1231900" cy="332740"/>
            </a:xfrm>
            <a:custGeom>
              <a:avLst/>
              <a:gdLst/>
              <a:ahLst/>
              <a:cxnLst/>
              <a:rect l="l" t="t" r="r" b="b"/>
              <a:pathLst>
                <a:path w="1231900" h="332739">
                  <a:moveTo>
                    <a:pt x="0" y="55371"/>
                  </a:moveTo>
                  <a:lnTo>
                    <a:pt x="4351" y="33807"/>
                  </a:lnTo>
                  <a:lnTo>
                    <a:pt x="16217" y="16208"/>
                  </a:lnTo>
                  <a:lnTo>
                    <a:pt x="33818" y="4347"/>
                  </a:lnTo>
                  <a:lnTo>
                    <a:pt x="55371" y="0"/>
                  </a:lnTo>
                  <a:lnTo>
                    <a:pt x="1176020" y="0"/>
                  </a:lnTo>
                  <a:lnTo>
                    <a:pt x="1197584" y="4347"/>
                  </a:lnTo>
                  <a:lnTo>
                    <a:pt x="1215183" y="16208"/>
                  </a:lnTo>
                  <a:lnTo>
                    <a:pt x="1227044" y="33807"/>
                  </a:lnTo>
                  <a:lnTo>
                    <a:pt x="1231392" y="55371"/>
                  </a:lnTo>
                  <a:lnTo>
                    <a:pt x="1231392" y="276859"/>
                  </a:lnTo>
                  <a:lnTo>
                    <a:pt x="1227044" y="298424"/>
                  </a:lnTo>
                  <a:lnTo>
                    <a:pt x="1215183" y="316023"/>
                  </a:lnTo>
                  <a:lnTo>
                    <a:pt x="1197584" y="327884"/>
                  </a:lnTo>
                  <a:lnTo>
                    <a:pt x="1176020" y="332231"/>
                  </a:lnTo>
                  <a:lnTo>
                    <a:pt x="55371" y="332231"/>
                  </a:lnTo>
                  <a:lnTo>
                    <a:pt x="33818" y="327884"/>
                  </a:lnTo>
                  <a:lnTo>
                    <a:pt x="16217" y="316023"/>
                  </a:lnTo>
                  <a:lnTo>
                    <a:pt x="4351" y="298424"/>
                  </a:lnTo>
                  <a:lnTo>
                    <a:pt x="0" y="276859"/>
                  </a:lnTo>
                  <a:lnTo>
                    <a:pt x="0" y="55371"/>
                  </a:lnTo>
                  <a:close/>
                </a:path>
              </a:pathLst>
            </a:custGeom>
            <a:ln w="19811">
              <a:solidFill>
                <a:srgbClr val="40B6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153667" y="3502152"/>
            <a:ext cx="1251585" cy="352425"/>
            <a:chOff x="1153667" y="3502152"/>
            <a:chExt cx="1251585" cy="352425"/>
          </a:xfrm>
        </p:grpSpPr>
        <p:sp>
          <p:nvSpPr>
            <p:cNvPr id="43" name="object 43"/>
            <p:cNvSpPr/>
            <p:nvPr/>
          </p:nvSpPr>
          <p:spPr>
            <a:xfrm>
              <a:off x="1163573" y="3512058"/>
              <a:ext cx="1231900" cy="332740"/>
            </a:xfrm>
            <a:custGeom>
              <a:avLst/>
              <a:gdLst/>
              <a:ahLst/>
              <a:cxnLst/>
              <a:rect l="l" t="t" r="r" b="b"/>
              <a:pathLst>
                <a:path w="1231900" h="332739">
                  <a:moveTo>
                    <a:pt x="1176020" y="0"/>
                  </a:moveTo>
                  <a:lnTo>
                    <a:pt x="55371" y="0"/>
                  </a:lnTo>
                  <a:lnTo>
                    <a:pt x="33818" y="4347"/>
                  </a:lnTo>
                  <a:lnTo>
                    <a:pt x="16217" y="16208"/>
                  </a:lnTo>
                  <a:lnTo>
                    <a:pt x="4351" y="33807"/>
                  </a:lnTo>
                  <a:lnTo>
                    <a:pt x="0" y="55372"/>
                  </a:lnTo>
                  <a:lnTo>
                    <a:pt x="0" y="276860"/>
                  </a:lnTo>
                  <a:lnTo>
                    <a:pt x="4351" y="298424"/>
                  </a:lnTo>
                  <a:lnTo>
                    <a:pt x="16217" y="316023"/>
                  </a:lnTo>
                  <a:lnTo>
                    <a:pt x="33818" y="327884"/>
                  </a:lnTo>
                  <a:lnTo>
                    <a:pt x="55371" y="332232"/>
                  </a:lnTo>
                  <a:lnTo>
                    <a:pt x="1176020" y="332232"/>
                  </a:lnTo>
                  <a:lnTo>
                    <a:pt x="1197584" y="327884"/>
                  </a:lnTo>
                  <a:lnTo>
                    <a:pt x="1215183" y="316023"/>
                  </a:lnTo>
                  <a:lnTo>
                    <a:pt x="1227044" y="298424"/>
                  </a:lnTo>
                  <a:lnTo>
                    <a:pt x="1231392" y="276860"/>
                  </a:lnTo>
                  <a:lnTo>
                    <a:pt x="1231392" y="55372"/>
                  </a:lnTo>
                  <a:lnTo>
                    <a:pt x="1227044" y="33807"/>
                  </a:lnTo>
                  <a:lnTo>
                    <a:pt x="1215183" y="16208"/>
                  </a:lnTo>
                  <a:lnTo>
                    <a:pt x="1197584" y="4347"/>
                  </a:lnTo>
                  <a:lnTo>
                    <a:pt x="1176020" y="0"/>
                  </a:lnTo>
                  <a:close/>
                </a:path>
              </a:pathLst>
            </a:custGeom>
            <a:solidFill>
              <a:srgbClr val="40B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63573" y="3512058"/>
              <a:ext cx="1231900" cy="332740"/>
            </a:xfrm>
            <a:custGeom>
              <a:avLst/>
              <a:gdLst/>
              <a:ahLst/>
              <a:cxnLst/>
              <a:rect l="l" t="t" r="r" b="b"/>
              <a:pathLst>
                <a:path w="1231900" h="332739">
                  <a:moveTo>
                    <a:pt x="0" y="55372"/>
                  </a:moveTo>
                  <a:lnTo>
                    <a:pt x="4351" y="33807"/>
                  </a:lnTo>
                  <a:lnTo>
                    <a:pt x="16217" y="16208"/>
                  </a:lnTo>
                  <a:lnTo>
                    <a:pt x="33818" y="4347"/>
                  </a:lnTo>
                  <a:lnTo>
                    <a:pt x="55371" y="0"/>
                  </a:lnTo>
                  <a:lnTo>
                    <a:pt x="1176020" y="0"/>
                  </a:lnTo>
                  <a:lnTo>
                    <a:pt x="1197584" y="4347"/>
                  </a:lnTo>
                  <a:lnTo>
                    <a:pt x="1215183" y="16208"/>
                  </a:lnTo>
                  <a:lnTo>
                    <a:pt x="1227044" y="33807"/>
                  </a:lnTo>
                  <a:lnTo>
                    <a:pt x="1231392" y="55372"/>
                  </a:lnTo>
                  <a:lnTo>
                    <a:pt x="1231392" y="276860"/>
                  </a:lnTo>
                  <a:lnTo>
                    <a:pt x="1227044" y="298424"/>
                  </a:lnTo>
                  <a:lnTo>
                    <a:pt x="1215183" y="316023"/>
                  </a:lnTo>
                  <a:lnTo>
                    <a:pt x="1197584" y="327884"/>
                  </a:lnTo>
                  <a:lnTo>
                    <a:pt x="1176020" y="332232"/>
                  </a:lnTo>
                  <a:lnTo>
                    <a:pt x="55371" y="332232"/>
                  </a:lnTo>
                  <a:lnTo>
                    <a:pt x="33818" y="327884"/>
                  </a:lnTo>
                  <a:lnTo>
                    <a:pt x="16217" y="316023"/>
                  </a:lnTo>
                  <a:lnTo>
                    <a:pt x="4351" y="298424"/>
                  </a:lnTo>
                  <a:lnTo>
                    <a:pt x="0" y="276860"/>
                  </a:lnTo>
                  <a:lnTo>
                    <a:pt x="0" y="55372"/>
                  </a:lnTo>
                  <a:close/>
                </a:path>
              </a:pathLst>
            </a:custGeom>
            <a:ln w="19812">
              <a:solidFill>
                <a:srgbClr val="40B6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050797" y="1148333"/>
            <a:ext cx="7044055" cy="2848610"/>
          </a:xfrm>
          <a:prstGeom prst="rect">
            <a:avLst/>
          </a:prstGeom>
          <a:ln w="19811">
            <a:solidFill>
              <a:srgbClr val="40B65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231775" marR="5814695" indent="1905" algn="ctr">
              <a:lnSpc>
                <a:spcPct val="365400"/>
              </a:lnSpc>
            </a:pPr>
            <a:r>
              <a:rPr sz="1200" b="1" spc="-5" dirty="0">
                <a:solidFill>
                  <a:srgbClr val="FFFFFF"/>
                </a:solidFill>
                <a:latin typeface="Carlito"/>
                <a:cs typeface="Carlito"/>
              </a:rPr>
              <a:t>Metadata  Do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cu</a:t>
            </a:r>
            <a:r>
              <a:rPr sz="1200" b="1" spc="-5" dirty="0">
                <a:solidFill>
                  <a:srgbClr val="FFFFFF"/>
                </a:solidFill>
                <a:latin typeface="Carlito"/>
                <a:cs typeface="Carlito"/>
              </a:rPr>
              <a:t>me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ntat</a:t>
            </a:r>
            <a:r>
              <a:rPr sz="1200" b="1" spc="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on  </a:t>
            </a:r>
            <a:r>
              <a:rPr sz="1200" b="1" spc="-5" dirty="0">
                <a:solidFill>
                  <a:srgbClr val="FFFFFF"/>
                </a:solidFill>
                <a:latin typeface="Carlito"/>
                <a:cs typeface="Carlito"/>
              </a:rPr>
              <a:t>Config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File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469136" y="1292352"/>
            <a:ext cx="620268" cy="646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751408"/>
            <a:ext cx="7096125" cy="215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7000" spc="-1110" dirty="0">
                <a:solidFill>
                  <a:srgbClr val="40B653"/>
                </a:solidFill>
                <a:latin typeface="Verdana"/>
                <a:cs typeface="Verdana"/>
              </a:rPr>
              <a:t>Grab </a:t>
            </a:r>
            <a:r>
              <a:rPr sz="7000" spc="-1010" dirty="0">
                <a:solidFill>
                  <a:srgbClr val="40B653"/>
                </a:solidFill>
                <a:latin typeface="Verdana"/>
                <a:cs typeface="Verdana"/>
              </a:rPr>
              <a:t>Helm </a:t>
            </a:r>
            <a:r>
              <a:rPr sz="7000" spc="-969" dirty="0">
                <a:solidFill>
                  <a:srgbClr val="40B653"/>
                </a:solidFill>
                <a:latin typeface="Verdana"/>
                <a:cs typeface="Verdana"/>
              </a:rPr>
              <a:t>on</a:t>
            </a:r>
            <a:r>
              <a:rPr sz="7000" spc="-1145" dirty="0">
                <a:solidFill>
                  <a:srgbClr val="40B653"/>
                </a:solidFill>
                <a:latin typeface="Verdana"/>
                <a:cs typeface="Verdana"/>
              </a:rPr>
              <a:t> </a:t>
            </a:r>
            <a:r>
              <a:rPr sz="7000" spc="-1019" dirty="0">
                <a:solidFill>
                  <a:srgbClr val="40B653"/>
                </a:solidFill>
                <a:latin typeface="Verdana"/>
                <a:cs typeface="Verdana"/>
              </a:rPr>
              <a:t>GitHub  </a:t>
            </a:r>
            <a:r>
              <a:rPr sz="7000" u="heavy" spc="-825" dirty="0">
                <a:solidFill>
                  <a:srgbClr val="40B653"/>
                </a:solidFill>
                <a:uFill>
                  <a:solidFill>
                    <a:srgbClr val="1F5579"/>
                  </a:solidFill>
                </a:uFill>
                <a:latin typeface="Verdana"/>
                <a:cs typeface="Verdana"/>
              </a:rPr>
              <a:t>or</a:t>
            </a:r>
            <a:r>
              <a:rPr sz="7000" u="heavy" spc="-1070" dirty="0">
                <a:solidFill>
                  <a:srgbClr val="40B653"/>
                </a:solidFill>
                <a:uFill>
                  <a:solidFill>
                    <a:srgbClr val="1F5579"/>
                  </a:solidFill>
                </a:uFill>
                <a:latin typeface="Verdana"/>
                <a:cs typeface="Verdana"/>
              </a:rPr>
              <a:t> </a:t>
            </a:r>
            <a:r>
              <a:rPr sz="7000" u="heavy" spc="-1030" dirty="0">
                <a:solidFill>
                  <a:srgbClr val="40B653"/>
                </a:solidFill>
                <a:uFill>
                  <a:solidFill>
                    <a:srgbClr val="1F5579"/>
                  </a:solidFill>
                </a:uFill>
                <a:latin typeface="Verdana"/>
                <a:cs typeface="Verdana"/>
              </a:rPr>
              <a:t>H</a:t>
            </a:r>
            <a:r>
              <a:rPr sz="7000" spc="-1030" dirty="0">
                <a:solidFill>
                  <a:srgbClr val="40B653"/>
                </a:solidFill>
                <a:latin typeface="Verdana"/>
                <a:cs typeface="Verdana"/>
              </a:rPr>
              <a:t>omebrew</a:t>
            </a:r>
            <a:endParaRPr sz="7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3113277"/>
            <a:ext cx="19951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D3D40"/>
                </a:solidFill>
                <a:latin typeface="Carlito"/>
                <a:cs typeface="Carlito"/>
              </a:rPr>
              <a:t>$ </a:t>
            </a:r>
            <a:r>
              <a:rPr sz="1600" spc="-10" dirty="0">
                <a:solidFill>
                  <a:srgbClr val="3D3D40"/>
                </a:solidFill>
                <a:latin typeface="Carlito"/>
                <a:cs typeface="Carlito"/>
              </a:rPr>
              <a:t>brew </a:t>
            </a:r>
            <a:r>
              <a:rPr sz="1600" spc="-5" dirty="0">
                <a:solidFill>
                  <a:srgbClr val="3D3D40"/>
                </a:solidFill>
                <a:latin typeface="Carlito"/>
                <a:cs typeface="Carlito"/>
              </a:rPr>
              <a:t>cask install</a:t>
            </a:r>
            <a:r>
              <a:rPr sz="1600" spc="-30" dirty="0">
                <a:solidFill>
                  <a:srgbClr val="3D3D40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3D3D40"/>
                </a:solidFill>
                <a:latin typeface="Carlito"/>
                <a:cs typeface="Carlito"/>
              </a:rPr>
              <a:t>helm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7452" y="4649723"/>
            <a:ext cx="722376" cy="248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0550" y="3113277"/>
            <a:ext cx="42595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D3D40"/>
                </a:solidFill>
                <a:latin typeface="Carlito"/>
                <a:cs typeface="Carlito"/>
              </a:rPr>
              <a:t>$ </a:t>
            </a:r>
            <a:r>
              <a:rPr sz="1600" spc="-10" dirty="0">
                <a:solidFill>
                  <a:srgbClr val="3D3D40"/>
                </a:solidFill>
                <a:latin typeface="Carlito"/>
                <a:cs typeface="Carlito"/>
              </a:rPr>
              <a:t>helm</a:t>
            </a:r>
            <a:r>
              <a:rPr sz="1600" spc="-5" dirty="0">
                <a:solidFill>
                  <a:srgbClr val="3D3D40"/>
                </a:solidFill>
                <a:latin typeface="Carlito"/>
                <a:cs typeface="Carlito"/>
              </a:rPr>
              <a:t> init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3D3D40"/>
                </a:solidFill>
                <a:latin typeface="Carlito"/>
                <a:cs typeface="Carlito"/>
              </a:rPr>
              <a:t>$ </a:t>
            </a:r>
            <a:r>
              <a:rPr sz="1600" spc="-10" dirty="0">
                <a:solidFill>
                  <a:srgbClr val="3D3D40"/>
                </a:solidFill>
                <a:latin typeface="Carlito"/>
                <a:cs typeface="Carlito"/>
              </a:rPr>
              <a:t>helm repo </a:t>
            </a:r>
            <a:r>
              <a:rPr sz="1600" spc="-5" dirty="0">
                <a:solidFill>
                  <a:srgbClr val="3D3D40"/>
                </a:solidFill>
                <a:latin typeface="Carlito"/>
                <a:cs typeface="Carlito"/>
              </a:rPr>
              <a:t>add bitnami</a:t>
            </a:r>
            <a:r>
              <a:rPr sz="1600" spc="15" dirty="0">
                <a:solidFill>
                  <a:srgbClr val="3D3D4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3D3D40"/>
                </a:solidFill>
                <a:latin typeface="Carlito"/>
                <a:cs typeface="Carlito"/>
                <a:hlinkClick r:id="rId3"/>
              </a:rPr>
              <a:t>http://charts.bitnami.com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751408"/>
            <a:ext cx="5806440" cy="215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7000" spc="-960" dirty="0"/>
              <a:t>Getting </a:t>
            </a:r>
            <a:r>
              <a:rPr sz="7000" spc="-925" dirty="0"/>
              <a:t>Started</a:t>
            </a:r>
            <a:r>
              <a:rPr sz="7000" spc="-1240" dirty="0"/>
              <a:t> </a:t>
            </a:r>
            <a:r>
              <a:rPr sz="7000" spc="-770" dirty="0"/>
              <a:t>is  </a:t>
            </a:r>
            <a:r>
              <a:rPr sz="7000" u="heavy" spc="-950" dirty="0">
                <a:uFill>
                  <a:solidFill>
                    <a:srgbClr val="1F5579"/>
                  </a:solidFill>
                </a:uFill>
              </a:rPr>
              <a:t>Sim</a:t>
            </a:r>
            <a:r>
              <a:rPr sz="7000" spc="-950" dirty="0"/>
              <a:t>ple</a:t>
            </a:r>
            <a:endParaRPr sz="7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3113277"/>
            <a:ext cx="20046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D3D40"/>
                </a:solidFill>
                <a:latin typeface="Carlito"/>
                <a:cs typeface="Carlito"/>
              </a:rPr>
              <a:t>https://goo.gl/PyW0wO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818589"/>
            <a:ext cx="419608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0" u="heavy" spc="-915" dirty="0">
                <a:solidFill>
                  <a:srgbClr val="40B653"/>
                </a:solidFill>
                <a:uFill>
                  <a:solidFill>
                    <a:srgbClr val="1F5579"/>
                  </a:solidFill>
                </a:uFill>
                <a:latin typeface="Verdana"/>
                <a:cs typeface="Verdana"/>
              </a:rPr>
              <a:t>Init</a:t>
            </a:r>
            <a:r>
              <a:rPr sz="7000" spc="-915" dirty="0">
                <a:solidFill>
                  <a:srgbClr val="40B653"/>
                </a:solidFill>
                <a:latin typeface="Verdana"/>
                <a:cs typeface="Verdana"/>
              </a:rPr>
              <a:t> </a:t>
            </a:r>
            <a:r>
              <a:rPr sz="7000" spc="-775" dirty="0">
                <a:solidFill>
                  <a:srgbClr val="40B653"/>
                </a:solidFill>
                <a:latin typeface="Verdana"/>
                <a:cs typeface="Verdana"/>
              </a:rPr>
              <a:t>in</a:t>
            </a:r>
            <a:r>
              <a:rPr sz="7000" spc="-1285" dirty="0">
                <a:solidFill>
                  <a:srgbClr val="40B653"/>
                </a:solidFill>
                <a:latin typeface="Verdana"/>
                <a:cs typeface="Verdana"/>
              </a:rPr>
              <a:t> </a:t>
            </a:r>
            <a:r>
              <a:rPr sz="7000" spc="-830" dirty="0">
                <a:solidFill>
                  <a:srgbClr val="40B653"/>
                </a:solidFill>
                <a:latin typeface="Verdana"/>
                <a:cs typeface="Verdana"/>
              </a:rPr>
              <a:t>Action</a:t>
            </a:r>
            <a:endParaRPr sz="7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3113277"/>
            <a:ext cx="1983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D3D40"/>
                </a:solidFill>
                <a:latin typeface="Carlito"/>
                <a:cs typeface="Carlito"/>
              </a:rPr>
              <a:t>https://goo.gl/fWw8Lm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818589"/>
            <a:ext cx="439674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0" u="heavy" spc="-875" dirty="0">
                <a:solidFill>
                  <a:srgbClr val="40B653"/>
                </a:solidFill>
                <a:uFill>
                  <a:solidFill>
                    <a:srgbClr val="1F5579"/>
                  </a:solidFill>
                </a:uFill>
                <a:latin typeface="Verdana"/>
                <a:cs typeface="Verdana"/>
              </a:rPr>
              <a:t>Ins</a:t>
            </a:r>
            <a:r>
              <a:rPr sz="7000" spc="-875" dirty="0">
                <a:solidFill>
                  <a:srgbClr val="40B653"/>
                </a:solidFill>
                <a:latin typeface="Verdana"/>
                <a:cs typeface="Verdana"/>
              </a:rPr>
              <a:t>tall</a:t>
            </a:r>
            <a:r>
              <a:rPr sz="7000" spc="-1120" dirty="0">
                <a:solidFill>
                  <a:srgbClr val="40B653"/>
                </a:solidFill>
                <a:latin typeface="Verdana"/>
                <a:cs typeface="Verdana"/>
              </a:rPr>
              <a:t> </a:t>
            </a:r>
            <a:r>
              <a:rPr sz="7000" spc="-940" dirty="0">
                <a:solidFill>
                  <a:srgbClr val="40B653"/>
                </a:solidFill>
                <a:latin typeface="Verdana"/>
                <a:cs typeface="Verdana"/>
              </a:rPr>
              <a:t>Charts</a:t>
            </a:r>
            <a:endParaRPr sz="7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3113277"/>
            <a:ext cx="18167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D3D40"/>
                </a:solidFill>
                <a:latin typeface="Carlito"/>
                <a:cs typeface="Carlito"/>
              </a:rPr>
              <a:t>https://goo.gl/lChu5T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818589"/>
            <a:ext cx="622935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0" u="heavy" spc="-1015" dirty="0">
                <a:solidFill>
                  <a:srgbClr val="40B653"/>
                </a:solidFill>
                <a:uFill>
                  <a:solidFill>
                    <a:srgbClr val="1F5579"/>
                  </a:solidFill>
                </a:uFill>
                <a:latin typeface="Verdana"/>
                <a:cs typeface="Verdana"/>
              </a:rPr>
              <a:t>Up</a:t>
            </a:r>
            <a:r>
              <a:rPr sz="7000" spc="-1015" dirty="0">
                <a:solidFill>
                  <a:srgbClr val="40B653"/>
                </a:solidFill>
                <a:latin typeface="Verdana"/>
                <a:cs typeface="Verdana"/>
              </a:rPr>
              <a:t>grade </a:t>
            </a:r>
            <a:r>
              <a:rPr sz="7000" spc="-1140" dirty="0">
                <a:solidFill>
                  <a:srgbClr val="40B653"/>
                </a:solidFill>
                <a:latin typeface="Verdana"/>
                <a:cs typeface="Verdana"/>
              </a:rPr>
              <a:t>a</a:t>
            </a:r>
            <a:r>
              <a:rPr sz="7000" spc="-1160" dirty="0">
                <a:solidFill>
                  <a:srgbClr val="40B653"/>
                </a:solidFill>
                <a:latin typeface="Verdana"/>
                <a:cs typeface="Verdana"/>
              </a:rPr>
              <a:t> </a:t>
            </a:r>
            <a:r>
              <a:rPr sz="7000" spc="-955" dirty="0">
                <a:solidFill>
                  <a:srgbClr val="40B653"/>
                </a:solidFill>
                <a:latin typeface="Verdana"/>
                <a:cs typeface="Verdana"/>
              </a:rPr>
              <a:t>Release</a:t>
            </a:r>
            <a:endParaRPr sz="7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6583" y="708126"/>
            <a:ext cx="655862" cy="7325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14295" y="708126"/>
            <a:ext cx="655862" cy="732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273552" y="688848"/>
            <a:ext cx="1841500" cy="1367155"/>
            <a:chOff x="3273552" y="688848"/>
            <a:chExt cx="1841500" cy="1367155"/>
          </a:xfrm>
        </p:grpSpPr>
        <p:sp>
          <p:nvSpPr>
            <p:cNvPr id="5" name="object 5"/>
            <p:cNvSpPr/>
            <p:nvPr/>
          </p:nvSpPr>
          <p:spPr>
            <a:xfrm>
              <a:off x="4058391" y="708126"/>
              <a:ext cx="655862" cy="73258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54552" y="1283208"/>
              <a:ext cx="704088" cy="7726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73552" y="688848"/>
              <a:ext cx="704088" cy="7711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10456" y="1283208"/>
              <a:ext cx="704088" cy="7726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439391" y="1879092"/>
            <a:ext cx="1050290" cy="1352550"/>
            <a:chOff x="4439391" y="1879092"/>
            <a:chExt cx="1050290" cy="1352550"/>
          </a:xfrm>
        </p:grpSpPr>
        <p:sp>
          <p:nvSpPr>
            <p:cNvPr id="10" name="object 10"/>
            <p:cNvSpPr/>
            <p:nvPr/>
          </p:nvSpPr>
          <p:spPr>
            <a:xfrm>
              <a:off x="4439391" y="2498826"/>
              <a:ext cx="655862" cy="73258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85359" y="1879092"/>
              <a:ext cx="704088" cy="77266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3683487" y="3702786"/>
            <a:ext cx="655862" cy="7325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51199" y="1302286"/>
            <a:ext cx="655862" cy="73451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66359" y="2474976"/>
            <a:ext cx="704088" cy="7711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39391" y="3698014"/>
            <a:ext cx="655862" cy="73451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27583" y="3698014"/>
            <a:ext cx="655862" cy="73451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51199" y="2494254"/>
            <a:ext cx="655862" cy="7325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66359" y="1283208"/>
            <a:ext cx="704088" cy="7726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73552" y="3080004"/>
            <a:ext cx="704088" cy="771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29455" y="3080004"/>
            <a:ext cx="704088" cy="771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41264" y="3080004"/>
            <a:ext cx="704088" cy="771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17648" y="3080004"/>
            <a:ext cx="704088" cy="771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3273552" y="1879092"/>
            <a:ext cx="1085215" cy="1367155"/>
            <a:chOff x="3273552" y="1879092"/>
            <a:chExt cx="1085215" cy="1367155"/>
          </a:xfrm>
        </p:grpSpPr>
        <p:sp>
          <p:nvSpPr>
            <p:cNvPr id="24" name="object 24"/>
            <p:cNvSpPr/>
            <p:nvPr/>
          </p:nvSpPr>
          <p:spPr>
            <a:xfrm>
              <a:off x="3273552" y="1879092"/>
              <a:ext cx="704088" cy="77266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54552" y="2474976"/>
              <a:ext cx="704088" cy="77114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4785359" y="3080004"/>
            <a:ext cx="1085215" cy="1374775"/>
            <a:chOff x="4785359" y="3080004"/>
            <a:chExt cx="1085215" cy="1374775"/>
          </a:xfrm>
        </p:grpSpPr>
        <p:sp>
          <p:nvSpPr>
            <p:cNvPr id="27" name="object 27"/>
            <p:cNvSpPr/>
            <p:nvPr/>
          </p:nvSpPr>
          <p:spPr>
            <a:xfrm>
              <a:off x="5166359" y="3683508"/>
              <a:ext cx="704088" cy="77114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85359" y="3080004"/>
              <a:ext cx="704088" cy="77114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2898648" y="1283208"/>
            <a:ext cx="704088" cy="77266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98648" y="2479548"/>
            <a:ext cx="704088" cy="77114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41264" y="1879092"/>
            <a:ext cx="704088" cy="77266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17648" y="1879092"/>
            <a:ext cx="704088" cy="77266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41264" y="688848"/>
            <a:ext cx="704088" cy="77114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29455" y="1879092"/>
            <a:ext cx="704088" cy="77266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8511" y="4774691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>
                <a:moveTo>
                  <a:pt x="0" y="0"/>
                </a:moveTo>
                <a:lnTo>
                  <a:pt x="476250" y="0"/>
                </a:lnTo>
              </a:path>
            </a:pathLst>
          </a:custGeom>
          <a:ln w="12192">
            <a:solidFill>
              <a:srgbClr val="1F5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774691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192">
            <a:solidFill>
              <a:srgbClr val="1F5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51582" y="196672"/>
            <a:ext cx="3641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15" dirty="0"/>
              <a:t>Why </a:t>
            </a:r>
            <a:r>
              <a:rPr spc="-465" dirty="0"/>
              <a:t>Bitnami</a:t>
            </a:r>
            <a:r>
              <a:rPr spc="-509" dirty="0"/>
              <a:t> </a:t>
            </a:r>
            <a:r>
              <a:rPr spc="-495" dirty="0"/>
              <a:t>Charts?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61008" y="1932813"/>
            <a:ext cx="2359660" cy="574675"/>
          </a:xfrm>
          <a:prstGeom prst="rect">
            <a:avLst/>
          </a:prstGeom>
          <a:solidFill>
            <a:srgbClr val="B6D6A8"/>
          </a:solidFill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Optimized </a:t>
            </a:r>
            <a:r>
              <a:rPr sz="1800" dirty="0">
                <a:latin typeface="Carlito"/>
                <a:cs typeface="Carlito"/>
              </a:rPr>
              <a:t>images</a:t>
            </a:r>
            <a:r>
              <a:rPr sz="1800" spc="-5" dirty="0">
                <a:latin typeface="Carlito"/>
                <a:cs typeface="Carlito"/>
              </a:rPr>
              <a:t> for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Kubernetes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deployments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0441" y="1932813"/>
            <a:ext cx="28841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Apps kept </a:t>
            </a:r>
            <a:r>
              <a:rPr sz="1800" spc="-5" dirty="0">
                <a:latin typeface="Carlito"/>
                <a:cs typeface="Carlito"/>
              </a:rPr>
              <a:t>up-to-date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Bitnami's </a:t>
            </a:r>
            <a:r>
              <a:rPr sz="1800" dirty="0">
                <a:latin typeface="Carlito"/>
                <a:cs typeface="Carlito"/>
              </a:rPr>
              <a:t>automated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toolchain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5688" y="3479546"/>
            <a:ext cx="2032000" cy="279400"/>
          </a:xfrm>
          <a:custGeom>
            <a:avLst/>
            <a:gdLst/>
            <a:ahLst/>
            <a:cxnLst/>
            <a:rect l="l" t="t" r="r" b="b"/>
            <a:pathLst>
              <a:path w="2032000" h="279400">
                <a:moveTo>
                  <a:pt x="2031491" y="0"/>
                </a:moveTo>
                <a:lnTo>
                  <a:pt x="0" y="0"/>
                </a:lnTo>
                <a:lnTo>
                  <a:pt x="0" y="278891"/>
                </a:lnTo>
                <a:lnTo>
                  <a:pt x="2031491" y="278891"/>
                </a:lnTo>
                <a:lnTo>
                  <a:pt x="2031491" y="0"/>
                </a:lnTo>
                <a:close/>
              </a:path>
            </a:pathLst>
          </a:custGeom>
          <a:solidFill>
            <a:srgbClr val="B6D6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10132" y="3456889"/>
            <a:ext cx="26606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consistent </a:t>
            </a:r>
            <a:r>
              <a:rPr sz="1800" dirty="0">
                <a:latin typeface="Carlito"/>
                <a:cs typeface="Carlito"/>
              </a:rPr>
              <a:t>experience,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in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rlito"/>
                <a:cs typeface="Carlito"/>
              </a:rPr>
              <a:t>containers, charts, VMs,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etc.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34178" y="3456889"/>
            <a:ext cx="25374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Images kept </a:t>
            </a:r>
            <a:r>
              <a:rPr sz="1800" spc="-5" dirty="0">
                <a:latin typeface="Carlito"/>
                <a:cs typeface="Carlito"/>
              </a:rPr>
              <a:t>secure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against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rlito"/>
                <a:cs typeface="Carlito"/>
              </a:rPr>
              <a:t>major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vulnerabilities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60591" y="2723388"/>
            <a:ext cx="473445" cy="621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50864" y="1222247"/>
            <a:ext cx="692939" cy="626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28672" y="2836164"/>
            <a:ext cx="626363" cy="5562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27148" y="1222247"/>
            <a:ext cx="627888" cy="6283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7452" y="4649723"/>
            <a:ext cx="722376" cy="248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566672"/>
            <a:ext cx="9144000" cy="2010410"/>
          </a:xfrm>
          <a:custGeom>
            <a:avLst/>
            <a:gdLst/>
            <a:ahLst/>
            <a:cxnLst/>
            <a:rect l="l" t="t" r="r" b="b"/>
            <a:pathLst>
              <a:path w="9144000" h="2010410">
                <a:moveTo>
                  <a:pt x="9144000" y="0"/>
                </a:moveTo>
                <a:lnTo>
                  <a:pt x="0" y="0"/>
                </a:lnTo>
                <a:lnTo>
                  <a:pt x="0" y="2010155"/>
                </a:lnTo>
                <a:lnTo>
                  <a:pt x="9144000" y="2010155"/>
                </a:lnTo>
                <a:lnTo>
                  <a:pt x="9144000" y="0"/>
                </a:lnTo>
                <a:close/>
              </a:path>
            </a:pathLst>
          </a:custGeom>
          <a:solidFill>
            <a:srgbClr val="1F5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2882" y="2262327"/>
            <a:ext cx="5702300" cy="74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700" spc="-600" dirty="0">
                <a:solidFill>
                  <a:srgbClr val="FFFFFF"/>
                </a:solidFill>
              </a:rPr>
              <a:t>bitnami.com/kubernetes</a:t>
            </a:r>
            <a:endParaRPr sz="4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6498" y="1069086"/>
            <a:ext cx="431673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D3D40"/>
                </a:solidFill>
                <a:latin typeface="Carlito"/>
                <a:cs typeface="Carlito"/>
              </a:rPr>
              <a:t>Production-Grade Container Orchestration</a:t>
            </a:r>
            <a:r>
              <a:rPr sz="1600" spc="60" dirty="0">
                <a:solidFill>
                  <a:srgbClr val="3D3D4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3D3D40"/>
                </a:solidFill>
                <a:latin typeface="Carlito"/>
                <a:cs typeface="Carlito"/>
              </a:rPr>
              <a:t>Platform</a:t>
            </a:r>
            <a:endParaRPr sz="1600">
              <a:latin typeface="Carlito"/>
              <a:cs typeface="Carlito"/>
            </a:endParaRPr>
          </a:p>
          <a:p>
            <a:pPr marL="12700" marR="213360">
              <a:lnSpc>
                <a:spcPts val="3840"/>
              </a:lnSpc>
              <a:spcBef>
                <a:spcPts val="445"/>
              </a:spcBef>
            </a:pPr>
            <a:r>
              <a:rPr sz="1600" spc="-5" dirty="0">
                <a:solidFill>
                  <a:srgbClr val="3D3D40"/>
                </a:solidFill>
                <a:latin typeface="Carlito"/>
                <a:cs typeface="Carlito"/>
              </a:rPr>
              <a:t>Integrates with GCE, AWS, </a:t>
            </a:r>
            <a:r>
              <a:rPr sz="1600" spc="-10" dirty="0">
                <a:solidFill>
                  <a:srgbClr val="3D3D40"/>
                </a:solidFill>
                <a:latin typeface="Carlito"/>
                <a:cs typeface="Carlito"/>
              </a:rPr>
              <a:t>Azure, OpenStack, </a:t>
            </a:r>
            <a:r>
              <a:rPr sz="1600" spc="-5" dirty="0">
                <a:solidFill>
                  <a:srgbClr val="3D3D40"/>
                </a:solidFill>
                <a:latin typeface="Carlito"/>
                <a:cs typeface="Carlito"/>
              </a:rPr>
              <a:t>etc.  Backed by a large </a:t>
            </a:r>
            <a:r>
              <a:rPr sz="1600" spc="-10" dirty="0">
                <a:solidFill>
                  <a:srgbClr val="3D3D40"/>
                </a:solidFill>
                <a:latin typeface="Carlito"/>
                <a:cs typeface="Carlito"/>
              </a:rPr>
              <a:t>open source</a:t>
            </a:r>
            <a:r>
              <a:rPr sz="1600" spc="65" dirty="0">
                <a:solidFill>
                  <a:srgbClr val="3D3D4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3D3D40"/>
                </a:solidFill>
                <a:latin typeface="Carlito"/>
                <a:cs typeface="Carlito"/>
              </a:rPr>
              <a:t>community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7778" y="198831"/>
            <a:ext cx="20300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95" dirty="0"/>
              <a:t>Kubern</a:t>
            </a:r>
            <a:r>
              <a:rPr spc="-505" dirty="0"/>
              <a:t>e</a:t>
            </a:r>
            <a:r>
              <a:rPr spc="-445" dirty="0"/>
              <a:t>tes</a:t>
            </a:r>
          </a:p>
        </p:txBody>
      </p:sp>
      <p:sp>
        <p:nvSpPr>
          <p:cNvPr id="4" name="object 4"/>
          <p:cNvSpPr/>
          <p:nvPr/>
        </p:nvSpPr>
        <p:spPr>
          <a:xfrm>
            <a:off x="2065020" y="2802635"/>
            <a:ext cx="1222247" cy="401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19371" y="3661041"/>
            <a:ext cx="1022194" cy="2861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67483" y="3688079"/>
            <a:ext cx="1379220" cy="295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02252" y="2695955"/>
            <a:ext cx="624839" cy="6248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42076" y="2802635"/>
            <a:ext cx="1033272" cy="4114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88581" y="3724655"/>
            <a:ext cx="1349834" cy="2225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459" dirty="0"/>
              <a:t>Cloud-Native</a:t>
            </a:r>
            <a:r>
              <a:rPr spc="-555" dirty="0"/>
              <a:t> </a:t>
            </a:r>
            <a:r>
              <a:rPr spc="-420" dirty="0"/>
              <a:t>Architecture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12848" y="2269235"/>
            <a:ext cx="1102360" cy="353695"/>
            <a:chOff x="2212848" y="2269235"/>
            <a:chExt cx="1102360" cy="353695"/>
          </a:xfrm>
        </p:grpSpPr>
        <p:sp>
          <p:nvSpPr>
            <p:cNvPr id="4" name="object 4"/>
            <p:cNvSpPr/>
            <p:nvPr/>
          </p:nvSpPr>
          <p:spPr>
            <a:xfrm>
              <a:off x="2222754" y="2279141"/>
              <a:ext cx="1082040" cy="334010"/>
            </a:xfrm>
            <a:custGeom>
              <a:avLst/>
              <a:gdLst/>
              <a:ahLst/>
              <a:cxnLst/>
              <a:rect l="l" t="t" r="r" b="b"/>
              <a:pathLst>
                <a:path w="1082039" h="334010">
                  <a:moveTo>
                    <a:pt x="0" y="55625"/>
                  </a:moveTo>
                  <a:lnTo>
                    <a:pt x="4369" y="33968"/>
                  </a:lnTo>
                  <a:lnTo>
                    <a:pt x="16287" y="16287"/>
                  </a:lnTo>
                  <a:lnTo>
                    <a:pt x="33968" y="4369"/>
                  </a:lnTo>
                  <a:lnTo>
                    <a:pt x="55625" y="0"/>
                  </a:lnTo>
                  <a:lnTo>
                    <a:pt x="1026413" y="0"/>
                  </a:lnTo>
                  <a:lnTo>
                    <a:pt x="1048071" y="4369"/>
                  </a:lnTo>
                  <a:lnTo>
                    <a:pt x="1065752" y="16287"/>
                  </a:lnTo>
                  <a:lnTo>
                    <a:pt x="1077670" y="33968"/>
                  </a:lnTo>
                  <a:lnTo>
                    <a:pt x="1082040" y="55625"/>
                  </a:lnTo>
                  <a:lnTo>
                    <a:pt x="1082040" y="278130"/>
                  </a:lnTo>
                  <a:lnTo>
                    <a:pt x="1077670" y="299787"/>
                  </a:lnTo>
                  <a:lnTo>
                    <a:pt x="1065752" y="317468"/>
                  </a:lnTo>
                  <a:lnTo>
                    <a:pt x="1048071" y="329386"/>
                  </a:lnTo>
                  <a:lnTo>
                    <a:pt x="1026413" y="333756"/>
                  </a:lnTo>
                  <a:lnTo>
                    <a:pt x="55625" y="333756"/>
                  </a:lnTo>
                  <a:lnTo>
                    <a:pt x="33968" y="329386"/>
                  </a:lnTo>
                  <a:lnTo>
                    <a:pt x="16287" y="317468"/>
                  </a:lnTo>
                  <a:lnTo>
                    <a:pt x="4369" y="299787"/>
                  </a:lnTo>
                  <a:lnTo>
                    <a:pt x="0" y="278130"/>
                  </a:lnTo>
                  <a:lnTo>
                    <a:pt x="0" y="55625"/>
                  </a:lnTo>
                  <a:close/>
                </a:path>
              </a:pathLst>
            </a:custGeom>
            <a:ln w="19812">
              <a:solidFill>
                <a:srgbClr val="1F55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97312" y="2371343"/>
              <a:ext cx="244719" cy="1478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921001" y="2117598"/>
            <a:ext cx="1645920" cy="908685"/>
          </a:xfrm>
          <a:prstGeom prst="rect">
            <a:avLst/>
          </a:prstGeom>
          <a:ln w="19811">
            <a:solidFill>
              <a:srgbClr val="1F557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681990">
              <a:lnSpc>
                <a:spcPct val="100000"/>
              </a:lnSpc>
              <a:spcBef>
                <a:spcPts val="775"/>
              </a:spcBef>
            </a:pPr>
            <a:r>
              <a:rPr sz="1000" b="1" spc="-5" dirty="0">
                <a:solidFill>
                  <a:srgbClr val="1F5579"/>
                </a:solidFill>
                <a:latin typeface="Carlito"/>
                <a:cs typeface="Carlito"/>
              </a:rPr>
              <a:t>MariaDB</a:t>
            </a: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0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  <a:spcBef>
                <a:spcPts val="840"/>
              </a:spcBef>
            </a:pPr>
            <a:r>
              <a:rPr sz="1200" dirty="0">
                <a:solidFill>
                  <a:srgbClr val="1F5579"/>
                </a:solidFill>
                <a:latin typeface="Carlito"/>
                <a:cs typeface="Carlito"/>
              </a:rPr>
              <a:t>Database</a:t>
            </a:r>
            <a:r>
              <a:rPr sz="1200" spc="-25" dirty="0">
                <a:solidFill>
                  <a:srgbClr val="1F5579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1F5579"/>
                </a:solidFill>
                <a:latin typeface="Carlito"/>
                <a:cs typeface="Carlito"/>
              </a:rPr>
              <a:t>tier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41647" y="2269235"/>
            <a:ext cx="1102360" cy="353695"/>
            <a:chOff x="4041647" y="2269235"/>
            <a:chExt cx="1102360" cy="353695"/>
          </a:xfrm>
        </p:grpSpPr>
        <p:sp>
          <p:nvSpPr>
            <p:cNvPr id="8" name="object 8"/>
            <p:cNvSpPr/>
            <p:nvPr/>
          </p:nvSpPr>
          <p:spPr>
            <a:xfrm>
              <a:off x="4051553" y="2279141"/>
              <a:ext cx="1082040" cy="334010"/>
            </a:xfrm>
            <a:custGeom>
              <a:avLst/>
              <a:gdLst/>
              <a:ahLst/>
              <a:cxnLst/>
              <a:rect l="l" t="t" r="r" b="b"/>
              <a:pathLst>
                <a:path w="1082039" h="334010">
                  <a:moveTo>
                    <a:pt x="0" y="55625"/>
                  </a:moveTo>
                  <a:lnTo>
                    <a:pt x="4369" y="33968"/>
                  </a:lnTo>
                  <a:lnTo>
                    <a:pt x="16287" y="16287"/>
                  </a:lnTo>
                  <a:lnTo>
                    <a:pt x="33968" y="4369"/>
                  </a:lnTo>
                  <a:lnTo>
                    <a:pt x="55625" y="0"/>
                  </a:lnTo>
                  <a:lnTo>
                    <a:pt x="1026413" y="0"/>
                  </a:lnTo>
                  <a:lnTo>
                    <a:pt x="1048071" y="4369"/>
                  </a:lnTo>
                  <a:lnTo>
                    <a:pt x="1065752" y="16287"/>
                  </a:lnTo>
                  <a:lnTo>
                    <a:pt x="1077670" y="33968"/>
                  </a:lnTo>
                  <a:lnTo>
                    <a:pt x="1082040" y="55625"/>
                  </a:lnTo>
                  <a:lnTo>
                    <a:pt x="1082040" y="278130"/>
                  </a:lnTo>
                  <a:lnTo>
                    <a:pt x="1077670" y="299787"/>
                  </a:lnTo>
                  <a:lnTo>
                    <a:pt x="1065752" y="317468"/>
                  </a:lnTo>
                  <a:lnTo>
                    <a:pt x="1048071" y="329386"/>
                  </a:lnTo>
                  <a:lnTo>
                    <a:pt x="1026413" y="333756"/>
                  </a:lnTo>
                  <a:lnTo>
                    <a:pt x="55625" y="333756"/>
                  </a:lnTo>
                  <a:lnTo>
                    <a:pt x="33968" y="329386"/>
                  </a:lnTo>
                  <a:lnTo>
                    <a:pt x="16287" y="317468"/>
                  </a:lnTo>
                  <a:lnTo>
                    <a:pt x="4369" y="299787"/>
                  </a:lnTo>
                  <a:lnTo>
                    <a:pt x="0" y="278130"/>
                  </a:lnTo>
                  <a:lnTo>
                    <a:pt x="0" y="55625"/>
                  </a:lnTo>
                  <a:close/>
                </a:path>
              </a:pathLst>
            </a:custGeom>
            <a:ln w="19812">
              <a:solidFill>
                <a:srgbClr val="1F55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26112" y="2371343"/>
              <a:ext cx="244719" cy="1478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749802" y="2117598"/>
            <a:ext cx="1645920" cy="909955"/>
          </a:xfrm>
          <a:prstGeom prst="rect">
            <a:avLst/>
          </a:prstGeom>
          <a:ln w="19811">
            <a:solidFill>
              <a:srgbClr val="1F557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683895">
              <a:lnSpc>
                <a:spcPct val="100000"/>
              </a:lnSpc>
              <a:spcBef>
                <a:spcPts val="775"/>
              </a:spcBef>
            </a:pPr>
            <a:r>
              <a:rPr sz="1000" b="1" spc="-5" dirty="0">
                <a:solidFill>
                  <a:srgbClr val="1F5579"/>
                </a:solidFill>
                <a:latin typeface="Carlito"/>
                <a:cs typeface="Carlito"/>
              </a:rPr>
              <a:t>WordPress</a:t>
            </a: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0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  <a:spcBef>
                <a:spcPts val="840"/>
              </a:spcBef>
            </a:pPr>
            <a:r>
              <a:rPr sz="1200" spc="-5" dirty="0">
                <a:solidFill>
                  <a:srgbClr val="1F5579"/>
                </a:solidFill>
                <a:latin typeface="Carlito"/>
                <a:cs typeface="Carlito"/>
              </a:rPr>
              <a:t>Backend</a:t>
            </a:r>
            <a:r>
              <a:rPr sz="1200" dirty="0">
                <a:solidFill>
                  <a:srgbClr val="1F5579"/>
                </a:solidFill>
                <a:latin typeface="Carlito"/>
                <a:cs typeface="Carlito"/>
              </a:rPr>
              <a:t> tier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870447" y="2269235"/>
            <a:ext cx="1102360" cy="353695"/>
            <a:chOff x="5870447" y="2269235"/>
            <a:chExt cx="1102360" cy="353695"/>
          </a:xfrm>
        </p:grpSpPr>
        <p:sp>
          <p:nvSpPr>
            <p:cNvPr id="12" name="object 12"/>
            <p:cNvSpPr/>
            <p:nvPr/>
          </p:nvSpPr>
          <p:spPr>
            <a:xfrm>
              <a:off x="5880353" y="2279141"/>
              <a:ext cx="1082040" cy="334010"/>
            </a:xfrm>
            <a:custGeom>
              <a:avLst/>
              <a:gdLst/>
              <a:ahLst/>
              <a:cxnLst/>
              <a:rect l="l" t="t" r="r" b="b"/>
              <a:pathLst>
                <a:path w="1082040" h="334010">
                  <a:moveTo>
                    <a:pt x="0" y="55625"/>
                  </a:moveTo>
                  <a:lnTo>
                    <a:pt x="4369" y="33968"/>
                  </a:lnTo>
                  <a:lnTo>
                    <a:pt x="16287" y="16287"/>
                  </a:lnTo>
                  <a:lnTo>
                    <a:pt x="33968" y="4369"/>
                  </a:lnTo>
                  <a:lnTo>
                    <a:pt x="55625" y="0"/>
                  </a:lnTo>
                  <a:lnTo>
                    <a:pt x="1026414" y="0"/>
                  </a:lnTo>
                  <a:lnTo>
                    <a:pt x="1048071" y="4369"/>
                  </a:lnTo>
                  <a:lnTo>
                    <a:pt x="1065752" y="16287"/>
                  </a:lnTo>
                  <a:lnTo>
                    <a:pt x="1077670" y="33968"/>
                  </a:lnTo>
                  <a:lnTo>
                    <a:pt x="1082040" y="55625"/>
                  </a:lnTo>
                  <a:lnTo>
                    <a:pt x="1082040" y="278130"/>
                  </a:lnTo>
                  <a:lnTo>
                    <a:pt x="1077670" y="299787"/>
                  </a:lnTo>
                  <a:lnTo>
                    <a:pt x="1065752" y="317468"/>
                  </a:lnTo>
                  <a:lnTo>
                    <a:pt x="1048071" y="329386"/>
                  </a:lnTo>
                  <a:lnTo>
                    <a:pt x="1026414" y="333756"/>
                  </a:lnTo>
                  <a:lnTo>
                    <a:pt x="55625" y="333756"/>
                  </a:lnTo>
                  <a:lnTo>
                    <a:pt x="33968" y="329386"/>
                  </a:lnTo>
                  <a:lnTo>
                    <a:pt x="16287" y="317468"/>
                  </a:lnTo>
                  <a:lnTo>
                    <a:pt x="4369" y="299787"/>
                  </a:lnTo>
                  <a:lnTo>
                    <a:pt x="0" y="278130"/>
                  </a:lnTo>
                  <a:lnTo>
                    <a:pt x="0" y="55625"/>
                  </a:lnTo>
                  <a:close/>
                </a:path>
              </a:pathLst>
            </a:custGeom>
            <a:ln w="19812">
              <a:solidFill>
                <a:srgbClr val="1F55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54912" y="2371343"/>
              <a:ext cx="244719" cy="1478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578602" y="2117598"/>
            <a:ext cx="1645920" cy="909955"/>
          </a:xfrm>
          <a:prstGeom prst="rect">
            <a:avLst/>
          </a:prstGeom>
          <a:ln w="19811">
            <a:solidFill>
              <a:srgbClr val="1F557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2545" algn="ctr">
              <a:lnSpc>
                <a:spcPct val="100000"/>
              </a:lnSpc>
              <a:spcBef>
                <a:spcPts val="775"/>
              </a:spcBef>
            </a:pPr>
            <a:r>
              <a:rPr sz="1000" b="1" spc="-5" dirty="0">
                <a:solidFill>
                  <a:srgbClr val="1F5579"/>
                </a:solidFill>
                <a:latin typeface="Carlito"/>
                <a:cs typeface="Carlito"/>
              </a:rPr>
              <a:t>Nginx</a:t>
            </a: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0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  <a:spcBef>
                <a:spcPts val="840"/>
              </a:spcBef>
            </a:pPr>
            <a:r>
              <a:rPr sz="1200" spc="-5" dirty="0">
                <a:solidFill>
                  <a:srgbClr val="1F5579"/>
                </a:solidFill>
                <a:latin typeface="Carlito"/>
                <a:cs typeface="Carlito"/>
              </a:rPr>
              <a:t>Frontend</a:t>
            </a:r>
            <a:r>
              <a:rPr sz="1200" spc="-45" dirty="0">
                <a:solidFill>
                  <a:srgbClr val="1F5579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1F5579"/>
                </a:solidFill>
                <a:latin typeface="Carlito"/>
                <a:cs typeface="Carlito"/>
              </a:rPr>
              <a:t>tier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90344" y="2561844"/>
            <a:ext cx="1510665" cy="949960"/>
            <a:chOff x="1990344" y="2561844"/>
            <a:chExt cx="1510665" cy="949960"/>
          </a:xfrm>
        </p:grpSpPr>
        <p:sp>
          <p:nvSpPr>
            <p:cNvPr id="3" name="object 3"/>
            <p:cNvSpPr/>
            <p:nvPr/>
          </p:nvSpPr>
          <p:spPr>
            <a:xfrm>
              <a:off x="2036826" y="2622042"/>
              <a:ext cx="1454150" cy="879475"/>
            </a:xfrm>
            <a:custGeom>
              <a:avLst/>
              <a:gdLst/>
              <a:ahLst/>
              <a:cxnLst/>
              <a:rect l="l" t="t" r="r" b="b"/>
              <a:pathLst>
                <a:path w="1454150" h="879475">
                  <a:moveTo>
                    <a:pt x="0" y="879348"/>
                  </a:moveTo>
                  <a:lnTo>
                    <a:pt x="1453896" y="879348"/>
                  </a:lnTo>
                  <a:lnTo>
                    <a:pt x="1453896" y="0"/>
                  </a:lnTo>
                  <a:lnTo>
                    <a:pt x="0" y="0"/>
                  </a:lnTo>
                  <a:lnTo>
                    <a:pt x="0" y="879348"/>
                  </a:lnTo>
                  <a:close/>
                </a:path>
              </a:pathLst>
            </a:custGeom>
            <a:ln w="19812">
              <a:solidFill>
                <a:srgbClr val="3D3D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22754" y="3102102"/>
              <a:ext cx="1082040" cy="332740"/>
            </a:xfrm>
            <a:custGeom>
              <a:avLst/>
              <a:gdLst/>
              <a:ahLst/>
              <a:cxnLst/>
              <a:rect l="l" t="t" r="r" b="b"/>
              <a:pathLst>
                <a:path w="1082039" h="332739">
                  <a:moveTo>
                    <a:pt x="0" y="55372"/>
                  </a:moveTo>
                  <a:lnTo>
                    <a:pt x="4347" y="33807"/>
                  </a:lnTo>
                  <a:lnTo>
                    <a:pt x="16208" y="16208"/>
                  </a:lnTo>
                  <a:lnTo>
                    <a:pt x="33807" y="4347"/>
                  </a:lnTo>
                  <a:lnTo>
                    <a:pt x="55371" y="0"/>
                  </a:lnTo>
                  <a:lnTo>
                    <a:pt x="1026668" y="0"/>
                  </a:lnTo>
                  <a:lnTo>
                    <a:pt x="1048232" y="4347"/>
                  </a:lnTo>
                  <a:lnTo>
                    <a:pt x="1065831" y="16208"/>
                  </a:lnTo>
                  <a:lnTo>
                    <a:pt x="1077692" y="33807"/>
                  </a:lnTo>
                  <a:lnTo>
                    <a:pt x="1082040" y="55372"/>
                  </a:lnTo>
                  <a:lnTo>
                    <a:pt x="1082040" y="276860"/>
                  </a:lnTo>
                  <a:lnTo>
                    <a:pt x="1077692" y="298424"/>
                  </a:lnTo>
                  <a:lnTo>
                    <a:pt x="1065831" y="316023"/>
                  </a:lnTo>
                  <a:lnTo>
                    <a:pt x="1048232" y="327884"/>
                  </a:lnTo>
                  <a:lnTo>
                    <a:pt x="1026668" y="332231"/>
                  </a:lnTo>
                  <a:lnTo>
                    <a:pt x="55371" y="332231"/>
                  </a:lnTo>
                  <a:lnTo>
                    <a:pt x="33807" y="327884"/>
                  </a:lnTo>
                  <a:lnTo>
                    <a:pt x="16208" y="316023"/>
                  </a:lnTo>
                  <a:lnTo>
                    <a:pt x="4347" y="298424"/>
                  </a:lnTo>
                  <a:lnTo>
                    <a:pt x="0" y="276860"/>
                  </a:lnTo>
                  <a:lnTo>
                    <a:pt x="0" y="55372"/>
                  </a:lnTo>
                  <a:close/>
                </a:path>
              </a:pathLst>
            </a:custGeom>
            <a:ln w="19812">
              <a:solidFill>
                <a:srgbClr val="1F55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97312" y="3192780"/>
              <a:ext cx="244719" cy="1478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90344" y="2561844"/>
              <a:ext cx="281939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459" dirty="0"/>
              <a:t>Cloud-Native</a:t>
            </a:r>
            <a:r>
              <a:rPr spc="-555" dirty="0"/>
              <a:t> </a:t>
            </a:r>
            <a:r>
              <a:rPr spc="-420" dirty="0"/>
              <a:t>Architecture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990344" y="1342644"/>
            <a:ext cx="1510665" cy="530860"/>
            <a:chOff x="1990344" y="1342644"/>
            <a:chExt cx="1510665" cy="530860"/>
          </a:xfrm>
        </p:grpSpPr>
        <p:sp>
          <p:nvSpPr>
            <p:cNvPr id="9" name="object 9"/>
            <p:cNvSpPr/>
            <p:nvPr/>
          </p:nvSpPr>
          <p:spPr>
            <a:xfrm>
              <a:off x="2036826" y="1402842"/>
              <a:ext cx="1454150" cy="460375"/>
            </a:xfrm>
            <a:custGeom>
              <a:avLst/>
              <a:gdLst/>
              <a:ahLst/>
              <a:cxnLst/>
              <a:rect l="l" t="t" r="r" b="b"/>
              <a:pathLst>
                <a:path w="1454150" h="460375">
                  <a:moveTo>
                    <a:pt x="0" y="460248"/>
                  </a:moveTo>
                  <a:lnTo>
                    <a:pt x="1453896" y="460248"/>
                  </a:lnTo>
                  <a:lnTo>
                    <a:pt x="1453896" y="0"/>
                  </a:lnTo>
                  <a:lnTo>
                    <a:pt x="0" y="0"/>
                  </a:lnTo>
                  <a:lnTo>
                    <a:pt x="0" y="460248"/>
                  </a:lnTo>
                  <a:close/>
                </a:path>
              </a:pathLst>
            </a:custGeom>
            <a:ln w="19812">
              <a:solidFill>
                <a:srgbClr val="3D3D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90344" y="1342644"/>
              <a:ext cx="281939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990344" y="1952244"/>
            <a:ext cx="1510665" cy="530860"/>
            <a:chOff x="1990344" y="1952244"/>
            <a:chExt cx="1510665" cy="530860"/>
          </a:xfrm>
        </p:grpSpPr>
        <p:sp>
          <p:nvSpPr>
            <p:cNvPr id="12" name="object 12"/>
            <p:cNvSpPr/>
            <p:nvPr/>
          </p:nvSpPr>
          <p:spPr>
            <a:xfrm>
              <a:off x="2036826" y="2012442"/>
              <a:ext cx="1454150" cy="460375"/>
            </a:xfrm>
            <a:custGeom>
              <a:avLst/>
              <a:gdLst/>
              <a:ahLst/>
              <a:cxnLst/>
              <a:rect l="l" t="t" r="r" b="b"/>
              <a:pathLst>
                <a:path w="1454150" h="460375">
                  <a:moveTo>
                    <a:pt x="0" y="460248"/>
                  </a:moveTo>
                  <a:lnTo>
                    <a:pt x="1453896" y="460248"/>
                  </a:lnTo>
                  <a:lnTo>
                    <a:pt x="1453896" y="0"/>
                  </a:lnTo>
                  <a:lnTo>
                    <a:pt x="0" y="0"/>
                  </a:lnTo>
                  <a:lnTo>
                    <a:pt x="0" y="460248"/>
                  </a:lnTo>
                  <a:close/>
                </a:path>
              </a:pathLst>
            </a:custGeom>
            <a:ln w="19812">
              <a:solidFill>
                <a:srgbClr val="3D3D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90344" y="1952244"/>
              <a:ext cx="281939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21001" y="1296161"/>
            <a:ext cx="1645920" cy="2552700"/>
          </a:xfrm>
          <a:prstGeom prst="rect">
            <a:avLst/>
          </a:prstGeom>
          <a:ln w="19811">
            <a:solidFill>
              <a:srgbClr val="1F5579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Times New Roman"/>
              <a:cs typeface="Times New Roman"/>
            </a:endParaRPr>
          </a:p>
          <a:p>
            <a:pPr marL="473709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Carlito"/>
                <a:cs typeface="Carlito"/>
              </a:rPr>
              <a:t>Service</a:t>
            </a:r>
            <a:endParaRPr sz="1200">
              <a:latin typeface="Carlito"/>
              <a:cs typeface="Carlito"/>
            </a:endParaRPr>
          </a:p>
          <a:p>
            <a:pPr marL="473709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resource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rlito"/>
              <a:cs typeface="Carlito"/>
            </a:endParaRPr>
          </a:p>
          <a:p>
            <a:pPr marL="473709">
              <a:lnSpc>
                <a:spcPct val="100000"/>
              </a:lnSpc>
            </a:pPr>
            <a:r>
              <a:rPr sz="1200" b="1" spc="-5" dirty="0">
                <a:latin typeface="Carlito"/>
                <a:cs typeface="Carlito"/>
              </a:rPr>
              <a:t>Secret</a:t>
            </a:r>
            <a:endParaRPr sz="1200">
              <a:latin typeface="Carlito"/>
              <a:cs typeface="Carlito"/>
            </a:endParaRPr>
          </a:p>
          <a:p>
            <a:pPr marL="473709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resource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rlito"/>
              <a:cs typeface="Carlito"/>
            </a:endParaRPr>
          </a:p>
          <a:p>
            <a:pPr marL="473709">
              <a:lnSpc>
                <a:spcPct val="100000"/>
              </a:lnSpc>
            </a:pPr>
            <a:r>
              <a:rPr sz="1200" b="1" spc="-5" dirty="0">
                <a:latin typeface="Carlito"/>
                <a:cs typeface="Carlito"/>
              </a:rPr>
              <a:t>Deployment</a:t>
            </a:r>
            <a:endParaRPr sz="1200">
              <a:latin typeface="Carlito"/>
              <a:cs typeface="Carlito"/>
            </a:endParaRPr>
          </a:p>
          <a:p>
            <a:pPr marL="473709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resource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Carlito"/>
              <a:cs typeface="Carlito"/>
            </a:endParaRPr>
          </a:p>
          <a:p>
            <a:pPr marL="681990">
              <a:lnSpc>
                <a:spcPct val="100000"/>
              </a:lnSpc>
            </a:pPr>
            <a:r>
              <a:rPr sz="1000" b="1" spc="-5" dirty="0">
                <a:solidFill>
                  <a:srgbClr val="1F5579"/>
                </a:solidFill>
                <a:latin typeface="Carlito"/>
                <a:cs typeface="Carlito"/>
              </a:rPr>
              <a:t>MariaDB</a:t>
            </a: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0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  <a:spcBef>
                <a:spcPts val="840"/>
              </a:spcBef>
            </a:pPr>
            <a:r>
              <a:rPr sz="1200" dirty="0">
                <a:solidFill>
                  <a:srgbClr val="1F5579"/>
                </a:solidFill>
                <a:latin typeface="Carlito"/>
                <a:cs typeface="Carlito"/>
              </a:rPr>
              <a:t>Database</a:t>
            </a:r>
            <a:r>
              <a:rPr sz="1200" spc="-25" dirty="0">
                <a:solidFill>
                  <a:srgbClr val="1F5579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1F5579"/>
                </a:solidFill>
                <a:latin typeface="Carlito"/>
                <a:cs typeface="Carlito"/>
              </a:rPr>
              <a:t>tier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819144" y="2561844"/>
            <a:ext cx="1510665" cy="949960"/>
            <a:chOff x="3819144" y="2561844"/>
            <a:chExt cx="1510665" cy="949960"/>
          </a:xfrm>
        </p:grpSpPr>
        <p:sp>
          <p:nvSpPr>
            <p:cNvPr id="16" name="object 16"/>
            <p:cNvSpPr/>
            <p:nvPr/>
          </p:nvSpPr>
          <p:spPr>
            <a:xfrm>
              <a:off x="3865626" y="2622042"/>
              <a:ext cx="1454150" cy="879475"/>
            </a:xfrm>
            <a:custGeom>
              <a:avLst/>
              <a:gdLst/>
              <a:ahLst/>
              <a:cxnLst/>
              <a:rect l="l" t="t" r="r" b="b"/>
              <a:pathLst>
                <a:path w="1454150" h="879475">
                  <a:moveTo>
                    <a:pt x="0" y="879348"/>
                  </a:moveTo>
                  <a:lnTo>
                    <a:pt x="1453896" y="879348"/>
                  </a:lnTo>
                  <a:lnTo>
                    <a:pt x="1453896" y="0"/>
                  </a:lnTo>
                  <a:lnTo>
                    <a:pt x="0" y="0"/>
                  </a:lnTo>
                  <a:lnTo>
                    <a:pt x="0" y="879348"/>
                  </a:lnTo>
                  <a:close/>
                </a:path>
              </a:pathLst>
            </a:custGeom>
            <a:ln w="19812">
              <a:solidFill>
                <a:srgbClr val="3D3D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51554" y="3102102"/>
              <a:ext cx="1082040" cy="332740"/>
            </a:xfrm>
            <a:custGeom>
              <a:avLst/>
              <a:gdLst/>
              <a:ahLst/>
              <a:cxnLst/>
              <a:rect l="l" t="t" r="r" b="b"/>
              <a:pathLst>
                <a:path w="1082039" h="332739">
                  <a:moveTo>
                    <a:pt x="0" y="55372"/>
                  </a:moveTo>
                  <a:lnTo>
                    <a:pt x="4347" y="33807"/>
                  </a:lnTo>
                  <a:lnTo>
                    <a:pt x="16208" y="16208"/>
                  </a:lnTo>
                  <a:lnTo>
                    <a:pt x="33807" y="4347"/>
                  </a:lnTo>
                  <a:lnTo>
                    <a:pt x="55372" y="0"/>
                  </a:lnTo>
                  <a:lnTo>
                    <a:pt x="1026668" y="0"/>
                  </a:lnTo>
                  <a:lnTo>
                    <a:pt x="1048232" y="4347"/>
                  </a:lnTo>
                  <a:lnTo>
                    <a:pt x="1065831" y="16208"/>
                  </a:lnTo>
                  <a:lnTo>
                    <a:pt x="1077692" y="33807"/>
                  </a:lnTo>
                  <a:lnTo>
                    <a:pt x="1082040" y="55372"/>
                  </a:lnTo>
                  <a:lnTo>
                    <a:pt x="1082040" y="276860"/>
                  </a:lnTo>
                  <a:lnTo>
                    <a:pt x="1077692" y="298424"/>
                  </a:lnTo>
                  <a:lnTo>
                    <a:pt x="1065831" y="316023"/>
                  </a:lnTo>
                  <a:lnTo>
                    <a:pt x="1048232" y="327884"/>
                  </a:lnTo>
                  <a:lnTo>
                    <a:pt x="1026668" y="332231"/>
                  </a:lnTo>
                  <a:lnTo>
                    <a:pt x="55372" y="332231"/>
                  </a:lnTo>
                  <a:lnTo>
                    <a:pt x="33807" y="327884"/>
                  </a:lnTo>
                  <a:lnTo>
                    <a:pt x="16208" y="316023"/>
                  </a:lnTo>
                  <a:lnTo>
                    <a:pt x="4347" y="298424"/>
                  </a:lnTo>
                  <a:lnTo>
                    <a:pt x="0" y="276860"/>
                  </a:lnTo>
                  <a:lnTo>
                    <a:pt x="0" y="55372"/>
                  </a:lnTo>
                  <a:close/>
                </a:path>
              </a:pathLst>
            </a:custGeom>
            <a:ln w="19812">
              <a:solidFill>
                <a:srgbClr val="1F55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26112" y="3192780"/>
              <a:ext cx="244719" cy="1478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19144" y="2561844"/>
              <a:ext cx="281939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819144" y="1342644"/>
            <a:ext cx="1510665" cy="530860"/>
            <a:chOff x="3819144" y="1342644"/>
            <a:chExt cx="1510665" cy="530860"/>
          </a:xfrm>
        </p:grpSpPr>
        <p:sp>
          <p:nvSpPr>
            <p:cNvPr id="21" name="object 21"/>
            <p:cNvSpPr/>
            <p:nvPr/>
          </p:nvSpPr>
          <p:spPr>
            <a:xfrm>
              <a:off x="3865626" y="1402842"/>
              <a:ext cx="1454150" cy="460375"/>
            </a:xfrm>
            <a:custGeom>
              <a:avLst/>
              <a:gdLst/>
              <a:ahLst/>
              <a:cxnLst/>
              <a:rect l="l" t="t" r="r" b="b"/>
              <a:pathLst>
                <a:path w="1454150" h="460375">
                  <a:moveTo>
                    <a:pt x="0" y="460248"/>
                  </a:moveTo>
                  <a:lnTo>
                    <a:pt x="1453896" y="460248"/>
                  </a:lnTo>
                  <a:lnTo>
                    <a:pt x="1453896" y="0"/>
                  </a:lnTo>
                  <a:lnTo>
                    <a:pt x="0" y="0"/>
                  </a:lnTo>
                  <a:lnTo>
                    <a:pt x="0" y="460248"/>
                  </a:lnTo>
                  <a:close/>
                </a:path>
              </a:pathLst>
            </a:custGeom>
            <a:ln w="19812">
              <a:solidFill>
                <a:srgbClr val="3D3D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19144" y="1342644"/>
              <a:ext cx="281939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3819144" y="1952244"/>
            <a:ext cx="1510665" cy="530860"/>
            <a:chOff x="3819144" y="1952244"/>
            <a:chExt cx="1510665" cy="530860"/>
          </a:xfrm>
        </p:grpSpPr>
        <p:sp>
          <p:nvSpPr>
            <p:cNvPr id="24" name="object 24"/>
            <p:cNvSpPr/>
            <p:nvPr/>
          </p:nvSpPr>
          <p:spPr>
            <a:xfrm>
              <a:off x="3865626" y="2012442"/>
              <a:ext cx="1454150" cy="460375"/>
            </a:xfrm>
            <a:custGeom>
              <a:avLst/>
              <a:gdLst/>
              <a:ahLst/>
              <a:cxnLst/>
              <a:rect l="l" t="t" r="r" b="b"/>
              <a:pathLst>
                <a:path w="1454150" h="460375">
                  <a:moveTo>
                    <a:pt x="0" y="460248"/>
                  </a:moveTo>
                  <a:lnTo>
                    <a:pt x="1453896" y="460248"/>
                  </a:lnTo>
                  <a:lnTo>
                    <a:pt x="1453896" y="0"/>
                  </a:lnTo>
                  <a:lnTo>
                    <a:pt x="0" y="0"/>
                  </a:lnTo>
                  <a:lnTo>
                    <a:pt x="0" y="460248"/>
                  </a:lnTo>
                  <a:close/>
                </a:path>
              </a:pathLst>
            </a:custGeom>
            <a:ln w="19812">
              <a:solidFill>
                <a:srgbClr val="3D3D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19144" y="1952244"/>
              <a:ext cx="281939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749802" y="1296161"/>
            <a:ext cx="1645920" cy="2552700"/>
          </a:xfrm>
          <a:prstGeom prst="rect">
            <a:avLst/>
          </a:prstGeom>
          <a:ln w="19811">
            <a:solidFill>
              <a:srgbClr val="1F5579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Times New Roman"/>
              <a:cs typeface="Times New Roman"/>
            </a:endParaRPr>
          </a:p>
          <a:p>
            <a:pPr marL="474345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Carlito"/>
                <a:cs typeface="Carlito"/>
              </a:rPr>
              <a:t>Service</a:t>
            </a:r>
            <a:endParaRPr sz="1200">
              <a:latin typeface="Carlito"/>
              <a:cs typeface="Carlito"/>
            </a:endParaRPr>
          </a:p>
          <a:p>
            <a:pPr marL="474345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resource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rlito"/>
              <a:cs typeface="Carlito"/>
            </a:endParaRPr>
          </a:p>
          <a:p>
            <a:pPr marL="474345">
              <a:lnSpc>
                <a:spcPct val="100000"/>
              </a:lnSpc>
            </a:pPr>
            <a:r>
              <a:rPr sz="1200" b="1" spc="-5" dirty="0">
                <a:latin typeface="Carlito"/>
                <a:cs typeface="Carlito"/>
              </a:rPr>
              <a:t>Config</a:t>
            </a:r>
            <a:r>
              <a:rPr sz="1200" b="1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Map</a:t>
            </a:r>
            <a:endParaRPr sz="1200">
              <a:latin typeface="Carlito"/>
              <a:cs typeface="Carlito"/>
            </a:endParaRPr>
          </a:p>
          <a:p>
            <a:pPr marL="474345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resource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rlito"/>
              <a:cs typeface="Carlito"/>
            </a:endParaRPr>
          </a:p>
          <a:p>
            <a:pPr marL="474345">
              <a:lnSpc>
                <a:spcPct val="100000"/>
              </a:lnSpc>
            </a:pPr>
            <a:r>
              <a:rPr sz="1200" b="1" spc="-5" dirty="0">
                <a:latin typeface="Carlito"/>
                <a:cs typeface="Carlito"/>
              </a:rPr>
              <a:t>Deployment</a:t>
            </a:r>
            <a:endParaRPr sz="1200">
              <a:latin typeface="Carlito"/>
              <a:cs typeface="Carlito"/>
            </a:endParaRPr>
          </a:p>
          <a:p>
            <a:pPr marL="474345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resource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Carlito"/>
              <a:cs typeface="Carlito"/>
            </a:endParaRPr>
          </a:p>
          <a:p>
            <a:pPr marL="683895">
              <a:lnSpc>
                <a:spcPct val="100000"/>
              </a:lnSpc>
            </a:pPr>
            <a:r>
              <a:rPr sz="1000" b="1" spc="-5" dirty="0">
                <a:solidFill>
                  <a:srgbClr val="1F5579"/>
                </a:solidFill>
                <a:latin typeface="Carlito"/>
                <a:cs typeface="Carlito"/>
              </a:rPr>
              <a:t>WordPress</a:t>
            </a: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0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  <a:spcBef>
                <a:spcPts val="840"/>
              </a:spcBef>
            </a:pPr>
            <a:r>
              <a:rPr sz="1200" spc="-5" dirty="0">
                <a:solidFill>
                  <a:srgbClr val="1F5579"/>
                </a:solidFill>
                <a:latin typeface="Carlito"/>
                <a:cs typeface="Carlito"/>
              </a:rPr>
              <a:t>Backend</a:t>
            </a:r>
            <a:r>
              <a:rPr sz="1200" dirty="0">
                <a:solidFill>
                  <a:srgbClr val="1F5579"/>
                </a:solidFill>
                <a:latin typeface="Carlito"/>
                <a:cs typeface="Carlito"/>
              </a:rPr>
              <a:t> tier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47944" y="2561844"/>
            <a:ext cx="1510665" cy="949960"/>
            <a:chOff x="5647944" y="2561844"/>
            <a:chExt cx="1510665" cy="949960"/>
          </a:xfrm>
        </p:grpSpPr>
        <p:sp>
          <p:nvSpPr>
            <p:cNvPr id="28" name="object 28"/>
            <p:cNvSpPr/>
            <p:nvPr/>
          </p:nvSpPr>
          <p:spPr>
            <a:xfrm>
              <a:off x="5694426" y="2622042"/>
              <a:ext cx="1454150" cy="879475"/>
            </a:xfrm>
            <a:custGeom>
              <a:avLst/>
              <a:gdLst/>
              <a:ahLst/>
              <a:cxnLst/>
              <a:rect l="l" t="t" r="r" b="b"/>
              <a:pathLst>
                <a:path w="1454150" h="879475">
                  <a:moveTo>
                    <a:pt x="0" y="879348"/>
                  </a:moveTo>
                  <a:lnTo>
                    <a:pt x="1453896" y="879348"/>
                  </a:lnTo>
                  <a:lnTo>
                    <a:pt x="1453896" y="0"/>
                  </a:lnTo>
                  <a:lnTo>
                    <a:pt x="0" y="0"/>
                  </a:lnTo>
                  <a:lnTo>
                    <a:pt x="0" y="879348"/>
                  </a:lnTo>
                  <a:close/>
                </a:path>
              </a:pathLst>
            </a:custGeom>
            <a:ln w="19812">
              <a:solidFill>
                <a:srgbClr val="3D3D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80354" y="3102102"/>
              <a:ext cx="1082040" cy="332740"/>
            </a:xfrm>
            <a:custGeom>
              <a:avLst/>
              <a:gdLst/>
              <a:ahLst/>
              <a:cxnLst/>
              <a:rect l="l" t="t" r="r" b="b"/>
              <a:pathLst>
                <a:path w="1082040" h="332739">
                  <a:moveTo>
                    <a:pt x="0" y="55372"/>
                  </a:moveTo>
                  <a:lnTo>
                    <a:pt x="4347" y="33807"/>
                  </a:lnTo>
                  <a:lnTo>
                    <a:pt x="16208" y="16208"/>
                  </a:lnTo>
                  <a:lnTo>
                    <a:pt x="33807" y="4347"/>
                  </a:lnTo>
                  <a:lnTo>
                    <a:pt x="55372" y="0"/>
                  </a:lnTo>
                  <a:lnTo>
                    <a:pt x="1026668" y="0"/>
                  </a:lnTo>
                  <a:lnTo>
                    <a:pt x="1048232" y="4347"/>
                  </a:lnTo>
                  <a:lnTo>
                    <a:pt x="1065831" y="16208"/>
                  </a:lnTo>
                  <a:lnTo>
                    <a:pt x="1077692" y="33807"/>
                  </a:lnTo>
                  <a:lnTo>
                    <a:pt x="1082040" y="55372"/>
                  </a:lnTo>
                  <a:lnTo>
                    <a:pt x="1082040" y="276860"/>
                  </a:lnTo>
                  <a:lnTo>
                    <a:pt x="1077692" y="298424"/>
                  </a:lnTo>
                  <a:lnTo>
                    <a:pt x="1065831" y="316023"/>
                  </a:lnTo>
                  <a:lnTo>
                    <a:pt x="1048232" y="327884"/>
                  </a:lnTo>
                  <a:lnTo>
                    <a:pt x="1026668" y="332231"/>
                  </a:lnTo>
                  <a:lnTo>
                    <a:pt x="55372" y="332231"/>
                  </a:lnTo>
                  <a:lnTo>
                    <a:pt x="33807" y="327884"/>
                  </a:lnTo>
                  <a:lnTo>
                    <a:pt x="16208" y="316023"/>
                  </a:lnTo>
                  <a:lnTo>
                    <a:pt x="4347" y="298424"/>
                  </a:lnTo>
                  <a:lnTo>
                    <a:pt x="0" y="276860"/>
                  </a:lnTo>
                  <a:lnTo>
                    <a:pt x="0" y="55372"/>
                  </a:lnTo>
                  <a:close/>
                </a:path>
              </a:pathLst>
            </a:custGeom>
            <a:ln w="19812">
              <a:solidFill>
                <a:srgbClr val="1F55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54912" y="3192780"/>
              <a:ext cx="244719" cy="1478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647944" y="2561844"/>
              <a:ext cx="281939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5647944" y="1342644"/>
            <a:ext cx="1510665" cy="530860"/>
            <a:chOff x="5647944" y="1342644"/>
            <a:chExt cx="1510665" cy="530860"/>
          </a:xfrm>
        </p:grpSpPr>
        <p:sp>
          <p:nvSpPr>
            <p:cNvPr id="33" name="object 33"/>
            <p:cNvSpPr/>
            <p:nvPr/>
          </p:nvSpPr>
          <p:spPr>
            <a:xfrm>
              <a:off x="5694426" y="1402842"/>
              <a:ext cx="1454150" cy="460375"/>
            </a:xfrm>
            <a:custGeom>
              <a:avLst/>
              <a:gdLst/>
              <a:ahLst/>
              <a:cxnLst/>
              <a:rect l="l" t="t" r="r" b="b"/>
              <a:pathLst>
                <a:path w="1454150" h="460375">
                  <a:moveTo>
                    <a:pt x="0" y="460248"/>
                  </a:moveTo>
                  <a:lnTo>
                    <a:pt x="1453896" y="460248"/>
                  </a:lnTo>
                  <a:lnTo>
                    <a:pt x="1453896" y="0"/>
                  </a:lnTo>
                  <a:lnTo>
                    <a:pt x="0" y="0"/>
                  </a:lnTo>
                  <a:lnTo>
                    <a:pt x="0" y="460248"/>
                  </a:lnTo>
                  <a:close/>
                </a:path>
              </a:pathLst>
            </a:custGeom>
            <a:ln w="19812">
              <a:solidFill>
                <a:srgbClr val="3D3D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47944" y="1342644"/>
              <a:ext cx="281939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578602" y="1296161"/>
            <a:ext cx="1645920" cy="2552700"/>
          </a:xfrm>
          <a:prstGeom prst="rect">
            <a:avLst/>
          </a:prstGeom>
          <a:ln w="19811">
            <a:solidFill>
              <a:srgbClr val="1F5579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Times New Roman"/>
              <a:cs typeface="Times New Roman"/>
            </a:endParaRPr>
          </a:p>
          <a:p>
            <a:pPr marL="474345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Carlito"/>
                <a:cs typeface="Carlito"/>
              </a:rPr>
              <a:t>Service</a:t>
            </a:r>
            <a:endParaRPr sz="1200">
              <a:latin typeface="Carlito"/>
              <a:cs typeface="Carlito"/>
            </a:endParaRPr>
          </a:p>
          <a:p>
            <a:pPr marL="474345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resource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200">
              <a:latin typeface="Carlito"/>
              <a:cs typeface="Carlito"/>
            </a:endParaRPr>
          </a:p>
          <a:p>
            <a:pPr marL="474345">
              <a:lnSpc>
                <a:spcPct val="100000"/>
              </a:lnSpc>
              <a:spcBef>
                <a:spcPts val="860"/>
              </a:spcBef>
            </a:pPr>
            <a:r>
              <a:rPr sz="1200" b="1" spc="-5" dirty="0">
                <a:latin typeface="Carlito"/>
                <a:cs typeface="Carlito"/>
              </a:rPr>
              <a:t>Deployment</a:t>
            </a:r>
            <a:endParaRPr sz="1200">
              <a:latin typeface="Carlito"/>
              <a:cs typeface="Carlito"/>
            </a:endParaRPr>
          </a:p>
          <a:p>
            <a:pPr marL="474345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resource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Carlito"/>
              <a:cs typeface="Carlito"/>
            </a:endParaRPr>
          </a:p>
          <a:p>
            <a:pPr marL="42545" algn="ctr">
              <a:lnSpc>
                <a:spcPct val="100000"/>
              </a:lnSpc>
            </a:pPr>
            <a:r>
              <a:rPr sz="1000" b="1" spc="-5" dirty="0">
                <a:solidFill>
                  <a:srgbClr val="1F5579"/>
                </a:solidFill>
                <a:latin typeface="Carlito"/>
                <a:cs typeface="Carlito"/>
              </a:rPr>
              <a:t>Nginx</a:t>
            </a: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0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  <a:spcBef>
                <a:spcPts val="840"/>
              </a:spcBef>
            </a:pPr>
            <a:r>
              <a:rPr sz="1200" spc="-5" dirty="0">
                <a:solidFill>
                  <a:srgbClr val="1F5579"/>
                </a:solidFill>
                <a:latin typeface="Carlito"/>
                <a:cs typeface="Carlito"/>
              </a:rPr>
              <a:t>Frontend</a:t>
            </a:r>
            <a:r>
              <a:rPr sz="1200" spc="-45" dirty="0">
                <a:solidFill>
                  <a:srgbClr val="1F5579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1F5579"/>
                </a:solidFill>
                <a:latin typeface="Carlito"/>
                <a:cs typeface="Carlito"/>
              </a:rPr>
              <a:t>tier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380" y="198831"/>
            <a:ext cx="5333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70" dirty="0"/>
              <a:t>Example: </a:t>
            </a:r>
            <a:r>
              <a:rPr spc="-480" dirty="0"/>
              <a:t>Kubernetes</a:t>
            </a:r>
            <a:r>
              <a:rPr spc="-570" dirty="0"/>
              <a:t> </a:t>
            </a:r>
            <a:r>
              <a:rPr spc="-445" dirty="0"/>
              <a:t>resource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49195" y="955547"/>
            <a:ext cx="5245735" cy="3537585"/>
          </a:xfrm>
          <a:prstGeom prst="rect">
            <a:avLst/>
          </a:prstGeom>
          <a:solidFill>
            <a:srgbClr val="1F5579"/>
          </a:solidFill>
        </p:spPr>
        <p:txBody>
          <a:bodyPr vert="horz" wrap="square" lIns="0" tIns="84455" rIns="0" bIns="0" rtlCol="0">
            <a:spAutoFit/>
          </a:bodyPr>
          <a:lstStyle/>
          <a:p>
            <a:pPr marL="91440" marR="4027170">
              <a:lnSpc>
                <a:spcPct val="100000"/>
              </a:lnSpc>
              <a:spcBef>
                <a:spcPts val="665"/>
              </a:spcBef>
            </a:pPr>
            <a:r>
              <a:rPr sz="1000" b="1" spc="50" dirty="0">
                <a:solidFill>
                  <a:srgbClr val="FFFFFF"/>
                </a:solidFill>
                <a:latin typeface="Arial"/>
                <a:cs typeface="Arial"/>
              </a:rPr>
              <a:t>apiVersion: 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v1  </a:t>
            </a:r>
            <a:r>
              <a:rPr sz="1000" b="1" spc="65" dirty="0">
                <a:solidFill>
                  <a:srgbClr val="FFFFFF"/>
                </a:solidFill>
                <a:latin typeface="Arial"/>
                <a:cs typeface="Arial"/>
              </a:rPr>
              <a:t>kind: </a:t>
            </a:r>
            <a:r>
              <a:rPr sz="1000" b="1" spc="-30" dirty="0">
                <a:solidFill>
                  <a:srgbClr val="FFFFFF"/>
                </a:solidFill>
                <a:latin typeface="Arial"/>
                <a:cs typeface="Arial"/>
              </a:rPr>
              <a:t>Deployment  </a:t>
            </a:r>
            <a:r>
              <a:rPr sz="1000" b="1" spc="20" dirty="0">
                <a:solidFill>
                  <a:srgbClr val="FFFFFF"/>
                </a:solidFill>
                <a:latin typeface="Arial"/>
                <a:cs typeface="Arial"/>
              </a:rPr>
              <a:t>metadata:</a:t>
            </a:r>
            <a:endParaRPr sz="1000">
              <a:latin typeface="Arial"/>
              <a:cs typeface="Arial"/>
            </a:endParaRPr>
          </a:p>
          <a:p>
            <a:pPr marL="91440" marR="3959860" indent="139700">
              <a:lnSpc>
                <a:spcPct val="100000"/>
              </a:lnSpc>
            </a:pP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name: </a:t>
            </a:r>
            <a:r>
              <a:rPr sz="1000" b="1" spc="-20" dirty="0">
                <a:solidFill>
                  <a:srgbClr val="FFFFFF"/>
                </a:solidFill>
                <a:latin typeface="Arial"/>
                <a:cs typeface="Arial"/>
              </a:rPr>
              <a:t>wordpress  </a:t>
            </a:r>
            <a:r>
              <a:rPr sz="1000" b="1" spc="25" dirty="0">
                <a:solidFill>
                  <a:srgbClr val="FFFFFF"/>
                </a:solidFill>
                <a:latin typeface="Arial"/>
                <a:cs typeface="Arial"/>
              </a:rPr>
              <a:t>spec:</a:t>
            </a:r>
            <a:endParaRPr sz="1000">
              <a:latin typeface="Arial"/>
              <a:cs typeface="Arial"/>
            </a:endParaRPr>
          </a:p>
          <a:p>
            <a:pPr marL="231140" marR="4238625">
              <a:lnSpc>
                <a:spcPct val="100000"/>
              </a:lnSpc>
            </a:pPr>
            <a:r>
              <a:rPr sz="1000" b="1" spc="85" dirty="0">
                <a:solidFill>
                  <a:srgbClr val="FFFFFF"/>
                </a:solidFill>
                <a:latin typeface="Arial"/>
                <a:cs typeface="Arial"/>
              </a:rPr>
              <a:t>replicas: 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1  </a:t>
            </a:r>
            <a:r>
              <a:rPr sz="1000" b="1" spc="50" dirty="0">
                <a:solidFill>
                  <a:srgbClr val="FFFFFF"/>
                </a:solidFill>
                <a:latin typeface="Arial"/>
                <a:cs typeface="Arial"/>
              </a:rPr>
              <a:t>template:</a:t>
            </a:r>
            <a:endParaRPr sz="1000">
              <a:latin typeface="Arial"/>
              <a:cs typeface="Arial"/>
            </a:endParaRPr>
          </a:p>
          <a:p>
            <a:pPr marL="511809" marR="4237990" indent="-140335">
              <a:lnSpc>
                <a:spcPct val="100000"/>
              </a:lnSpc>
            </a:pPr>
            <a:r>
              <a:rPr sz="1000" b="1" spc="-34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b="1" spc="2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b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b="1" spc="2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b="1" spc="190" dirty="0">
                <a:solidFill>
                  <a:srgbClr val="FFFFFF"/>
                </a:solidFill>
                <a:latin typeface="Arial"/>
                <a:cs typeface="Arial"/>
              </a:rPr>
              <a:t>:  </a:t>
            </a:r>
            <a:r>
              <a:rPr sz="1000" b="1" spc="26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000" b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b="1" spc="-6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b="1" spc="26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b="1" spc="21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371475" marR="3610610" indent="278765">
              <a:lnSpc>
                <a:spcPct val="100000"/>
              </a:lnSpc>
            </a:pPr>
            <a:r>
              <a:rPr sz="1000" b="1" spc="15" dirty="0">
                <a:solidFill>
                  <a:srgbClr val="FFFFFF"/>
                </a:solidFill>
                <a:latin typeface="Arial"/>
                <a:cs typeface="Arial"/>
              </a:rPr>
              <a:t>app: </a:t>
            </a:r>
            <a:r>
              <a:rPr sz="1000" b="1" spc="-20" dirty="0">
                <a:solidFill>
                  <a:srgbClr val="FFFFFF"/>
                </a:solidFill>
                <a:latin typeface="Arial"/>
                <a:cs typeface="Arial"/>
              </a:rPr>
              <a:t>wordpress  </a:t>
            </a:r>
            <a:r>
              <a:rPr sz="1000" b="1" spc="20" dirty="0">
                <a:solidFill>
                  <a:srgbClr val="FFFFFF"/>
                </a:solidFill>
                <a:latin typeface="Arial"/>
                <a:cs typeface="Arial"/>
              </a:rPr>
              <a:t>spec:</a:t>
            </a:r>
            <a:endParaRPr sz="1000">
              <a:latin typeface="Arial"/>
              <a:cs typeface="Arial"/>
            </a:endParaRPr>
          </a:p>
          <a:p>
            <a:pPr marL="511809">
              <a:lnSpc>
                <a:spcPct val="100000"/>
              </a:lnSpc>
              <a:spcBef>
                <a:spcPts val="5"/>
              </a:spcBef>
            </a:pPr>
            <a:r>
              <a:rPr sz="1000" b="1" spc="55" dirty="0">
                <a:solidFill>
                  <a:srgbClr val="FFFFFF"/>
                </a:solidFill>
                <a:latin typeface="Arial"/>
                <a:cs typeface="Arial"/>
              </a:rPr>
              <a:t>containers:</a:t>
            </a:r>
            <a:endParaRPr sz="1000">
              <a:latin typeface="Arial"/>
              <a:cs typeface="Arial"/>
            </a:endParaRPr>
          </a:p>
          <a:p>
            <a:pPr marL="511809">
              <a:lnSpc>
                <a:spcPct val="100000"/>
              </a:lnSpc>
            </a:pPr>
            <a:r>
              <a:rPr sz="1000" b="1" spc="21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000" b="1" spc="-45" dirty="0">
                <a:solidFill>
                  <a:srgbClr val="FFFFFF"/>
                </a:solidFill>
                <a:latin typeface="Arial"/>
                <a:cs typeface="Arial"/>
              </a:rPr>
              <a:t>name:</a:t>
            </a:r>
            <a:r>
              <a:rPr sz="1000" b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FFFFFF"/>
                </a:solidFill>
                <a:latin typeface="Arial"/>
                <a:cs typeface="Arial"/>
              </a:rPr>
              <a:t>wordpress</a:t>
            </a:r>
            <a:endParaRPr sz="1000">
              <a:latin typeface="Arial"/>
              <a:cs typeface="Arial"/>
            </a:endParaRPr>
          </a:p>
          <a:p>
            <a:pPr marL="650240" marR="2421255">
              <a:lnSpc>
                <a:spcPct val="100000"/>
              </a:lnSpc>
            </a:pPr>
            <a:r>
              <a:rPr sz="1000" b="1" spc="10" dirty="0">
                <a:solidFill>
                  <a:srgbClr val="FFFFFF"/>
                </a:solidFill>
                <a:latin typeface="Arial"/>
                <a:cs typeface="Arial"/>
              </a:rPr>
              <a:t>image: </a:t>
            </a:r>
            <a:r>
              <a:rPr sz="1000" b="1" spc="50" dirty="0">
                <a:solidFill>
                  <a:srgbClr val="FFFFFF"/>
                </a:solidFill>
                <a:latin typeface="Arial"/>
                <a:cs typeface="Arial"/>
              </a:rPr>
              <a:t>bitnami/wordpress:4.7-r0  </a:t>
            </a:r>
            <a:r>
              <a:rPr sz="1000" b="1" spc="75" dirty="0">
                <a:solidFill>
                  <a:srgbClr val="FFFFFF"/>
                </a:solidFill>
                <a:latin typeface="Arial"/>
                <a:cs typeface="Arial"/>
              </a:rPr>
              <a:t>ports:</a:t>
            </a:r>
            <a:endParaRPr sz="1000">
              <a:latin typeface="Arial"/>
              <a:cs typeface="Arial"/>
            </a:endParaRPr>
          </a:p>
          <a:p>
            <a:pPr marL="650240" marR="3261995">
              <a:lnSpc>
                <a:spcPct val="100000"/>
              </a:lnSpc>
            </a:pPr>
            <a:r>
              <a:rPr sz="1000" b="1" spc="21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000" b="1" spc="55" dirty="0">
                <a:solidFill>
                  <a:srgbClr val="FFFFFF"/>
                </a:solidFill>
                <a:latin typeface="Arial"/>
                <a:cs typeface="Arial"/>
              </a:rPr>
              <a:t>containerPort: 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80  </a:t>
            </a:r>
            <a:r>
              <a:rPr sz="1000" b="1" spc="35" dirty="0">
                <a:solidFill>
                  <a:srgbClr val="FFFFFF"/>
                </a:solidFill>
                <a:latin typeface="Arial"/>
                <a:cs typeface="Arial"/>
              </a:rPr>
              <a:t>livenessProbe:</a:t>
            </a:r>
            <a:endParaRPr sz="1000">
              <a:latin typeface="Arial"/>
              <a:cs typeface="Arial"/>
            </a:endParaRPr>
          </a:p>
          <a:p>
            <a:pPr marL="930910" marR="3609975" indent="-140335">
              <a:lnSpc>
                <a:spcPct val="100000"/>
              </a:lnSpc>
            </a:pPr>
            <a:r>
              <a:rPr sz="1000" b="1" spc="60" dirty="0">
                <a:solidFill>
                  <a:srgbClr val="FFFFFF"/>
                </a:solidFill>
                <a:latin typeface="Arial"/>
                <a:cs typeface="Arial"/>
              </a:rPr>
              <a:t>httpGet:  </a:t>
            </a:r>
            <a:r>
              <a:rPr sz="1000" b="1" spc="55" dirty="0">
                <a:solidFill>
                  <a:srgbClr val="FFFFFF"/>
                </a:solidFill>
                <a:latin typeface="Arial"/>
                <a:cs typeface="Arial"/>
              </a:rPr>
              <a:t>path: </a:t>
            </a:r>
            <a:r>
              <a:rPr sz="1000" b="1" spc="270" dirty="0">
                <a:solidFill>
                  <a:srgbClr val="FFFFFF"/>
                </a:solidFill>
                <a:latin typeface="Arial"/>
                <a:cs typeface="Arial"/>
              </a:rPr>
              <a:t>/  </a:t>
            </a:r>
            <a:r>
              <a:rPr sz="1000" b="1" spc="90" dirty="0">
                <a:solidFill>
                  <a:srgbClr val="FFFFFF"/>
                </a:solidFill>
                <a:latin typeface="Arial"/>
                <a:cs typeface="Arial"/>
              </a:rPr>
              <a:t>port:</a:t>
            </a:r>
            <a:r>
              <a:rPr sz="1000" b="1" spc="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70" dirty="0">
                <a:solidFill>
                  <a:srgbClr val="FFFFFF"/>
                </a:solidFill>
                <a:latin typeface="Arial"/>
                <a:cs typeface="Arial"/>
              </a:rPr>
              <a:t>http</a:t>
            </a:r>
            <a:endParaRPr sz="1000">
              <a:latin typeface="Arial"/>
              <a:cs typeface="Arial"/>
            </a:endParaRPr>
          </a:p>
          <a:p>
            <a:pPr marL="791210">
              <a:lnSpc>
                <a:spcPct val="100000"/>
              </a:lnSpc>
            </a:pPr>
            <a:r>
              <a:rPr sz="1000" b="1" spc="55" dirty="0">
                <a:solidFill>
                  <a:srgbClr val="FFFFFF"/>
                </a:solidFill>
                <a:latin typeface="Arial"/>
                <a:cs typeface="Arial"/>
              </a:rPr>
              <a:t>initialDelaySeconds:</a:t>
            </a:r>
            <a:r>
              <a:rPr sz="1000" b="1" spc="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120</a:t>
            </a:r>
            <a:endParaRPr sz="1000">
              <a:latin typeface="Arial"/>
              <a:cs typeface="Arial"/>
            </a:endParaRPr>
          </a:p>
          <a:p>
            <a:pPr marL="791210">
              <a:lnSpc>
                <a:spcPct val="100000"/>
              </a:lnSpc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timeoutSeconds:</a:t>
            </a:r>
            <a:r>
              <a:rPr sz="1000" b="1" spc="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2961" y="198831"/>
            <a:ext cx="59575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70" dirty="0"/>
              <a:t>Example: </a:t>
            </a:r>
            <a:r>
              <a:rPr spc="-505" dirty="0"/>
              <a:t>Deploying </a:t>
            </a:r>
            <a:r>
              <a:rPr spc="-425" dirty="0"/>
              <a:t>to</a:t>
            </a:r>
            <a:r>
              <a:rPr spc="-595" dirty="0"/>
              <a:t> </a:t>
            </a:r>
            <a:r>
              <a:rPr spc="-480" dirty="0"/>
              <a:t>Kubernetes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49195" y="1184147"/>
            <a:ext cx="5245735" cy="2950845"/>
          </a:xfrm>
          <a:prstGeom prst="rect">
            <a:avLst/>
          </a:prstGeom>
          <a:solidFill>
            <a:srgbClr val="1F5579"/>
          </a:solidFill>
        </p:spPr>
        <p:txBody>
          <a:bodyPr vert="horz" wrap="square" lIns="0" tIns="844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65"/>
              </a:spcBef>
            </a:pP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$ </a:t>
            </a:r>
            <a:r>
              <a:rPr sz="1000" b="1" spc="45" dirty="0">
                <a:solidFill>
                  <a:srgbClr val="FFFFFF"/>
                </a:solidFill>
                <a:latin typeface="Arial"/>
                <a:cs typeface="Arial"/>
              </a:rPr>
              <a:t>kubectl </a:t>
            </a:r>
            <a:r>
              <a:rPr sz="1000" b="1" spc="50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1000" b="1" spc="210" dirty="0">
                <a:solidFill>
                  <a:srgbClr val="FFFFFF"/>
                </a:solidFill>
                <a:latin typeface="Arial"/>
                <a:cs typeface="Arial"/>
              </a:rPr>
              <a:t>-f</a:t>
            </a:r>
            <a:r>
              <a:rPr sz="1000" b="1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55" dirty="0">
                <a:solidFill>
                  <a:srgbClr val="FFFFFF"/>
                </a:solidFill>
                <a:latin typeface="Arial"/>
                <a:cs typeface="Arial"/>
              </a:rPr>
              <a:t>./mariadb-secret.yaml</a:t>
            </a:r>
            <a:endParaRPr sz="1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00" spc="90" dirty="0">
                <a:solidFill>
                  <a:srgbClr val="B7B7B7"/>
                </a:solidFill>
                <a:latin typeface="Arial"/>
                <a:cs typeface="Arial"/>
              </a:rPr>
              <a:t>secret </a:t>
            </a:r>
            <a:r>
              <a:rPr sz="1000" spc="65" dirty="0">
                <a:solidFill>
                  <a:srgbClr val="B7B7B7"/>
                </a:solidFill>
                <a:latin typeface="Arial"/>
                <a:cs typeface="Arial"/>
              </a:rPr>
              <a:t>"mariadb"</a:t>
            </a:r>
            <a:r>
              <a:rPr sz="1000" spc="95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B7B7B7"/>
                </a:solidFill>
                <a:latin typeface="Arial"/>
                <a:cs typeface="Arial"/>
              </a:rPr>
              <a:t>created</a:t>
            </a:r>
            <a:endParaRPr sz="1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$ </a:t>
            </a:r>
            <a:r>
              <a:rPr sz="1000" b="1" spc="45" dirty="0">
                <a:solidFill>
                  <a:srgbClr val="FFFFFF"/>
                </a:solidFill>
                <a:latin typeface="Arial"/>
                <a:cs typeface="Arial"/>
              </a:rPr>
              <a:t>kubectl </a:t>
            </a:r>
            <a:r>
              <a:rPr sz="1000" b="1" spc="55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1000" b="1" spc="215" dirty="0">
                <a:solidFill>
                  <a:srgbClr val="FFFFFF"/>
                </a:solidFill>
                <a:latin typeface="Arial"/>
                <a:cs typeface="Arial"/>
              </a:rPr>
              <a:t>-f</a:t>
            </a:r>
            <a:r>
              <a:rPr sz="10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30" dirty="0">
                <a:solidFill>
                  <a:srgbClr val="FFFFFF"/>
                </a:solidFill>
                <a:latin typeface="Arial"/>
                <a:cs typeface="Arial"/>
              </a:rPr>
              <a:t>./mariadb-deployment.yaml</a:t>
            </a:r>
            <a:endParaRPr sz="1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00" spc="25" dirty="0">
                <a:solidFill>
                  <a:srgbClr val="B7B7B7"/>
                </a:solidFill>
                <a:latin typeface="Arial"/>
                <a:cs typeface="Arial"/>
              </a:rPr>
              <a:t>deployment </a:t>
            </a:r>
            <a:r>
              <a:rPr sz="1000" spc="65" dirty="0">
                <a:solidFill>
                  <a:srgbClr val="B7B7B7"/>
                </a:solidFill>
                <a:latin typeface="Arial"/>
                <a:cs typeface="Arial"/>
              </a:rPr>
              <a:t>"mariadb"</a:t>
            </a:r>
            <a:r>
              <a:rPr sz="1000" spc="210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B7B7B7"/>
                </a:solidFill>
                <a:latin typeface="Arial"/>
                <a:cs typeface="Arial"/>
              </a:rPr>
              <a:t>created</a:t>
            </a:r>
            <a:endParaRPr sz="1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$ </a:t>
            </a:r>
            <a:r>
              <a:rPr sz="1000" b="1" spc="45" dirty="0">
                <a:solidFill>
                  <a:srgbClr val="FFFFFF"/>
                </a:solidFill>
                <a:latin typeface="Arial"/>
                <a:cs typeface="Arial"/>
              </a:rPr>
              <a:t>kubectl </a:t>
            </a:r>
            <a:r>
              <a:rPr sz="1000" b="1" spc="50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1000" b="1" spc="210" dirty="0">
                <a:solidFill>
                  <a:srgbClr val="FFFFFF"/>
                </a:solidFill>
                <a:latin typeface="Arial"/>
                <a:cs typeface="Arial"/>
              </a:rPr>
              <a:t>-f</a:t>
            </a:r>
            <a:r>
              <a:rPr sz="1000" b="1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55" dirty="0">
                <a:solidFill>
                  <a:srgbClr val="FFFFFF"/>
                </a:solidFill>
                <a:latin typeface="Arial"/>
                <a:cs typeface="Arial"/>
              </a:rPr>
              <a:t>./mariadb-service.yaml</a:t>
            </a:r>
            <a:endParaRPr sz="1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00" spc="95" dirty="0">
                <a:solidFill>
                  <a:srgbClr val="B7B7B7"/>
                </a:solidFill>
                <a:latin typeface="Arial"/>
                <a:cs typeface="Arial"/>
              </a:rPr>
              <a:t>service </a:t>
            </a:r>
            <a:r>
              <a:rPr sz="1000" spc="65" dirty="0">
                <a:solidFill>
                  <a:srgbClr val="B7B7B7"/>
                </a:solidFill>
                <a:latin typeface="Arial"/>
                <a:cs typeface="Arial"/>
              </a:rPr>
              <a:t>"mariadb"</a:t>
            </a:r>
            <a:r>
              <a:rPr sz="1000" spc="70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B7B7B7"/>
                </a:solidFill>
                <a:latin typeface="Arial"/>
                <a:cs typeface="Arial"/>
              </a:rPr>
              <a:t>created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$ </a:t>
            </a:r>
            <a:r>
              <a:rPr sz="1000" b="1" spc="45" dirty="0">
                <a:solidFill>
                  <a:srgbClr val="FFFFFF"/>
                </a:solidFill>
                <a:latin typeface="Arial"/>
                <a:cs typeface="Arial"/>
              </a:rPr>
              <a:t>kubectl </a:t>
            </a:r>
            <a:r>
              <a:rPr sz="1000" b="1" spc="50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1000" b="1" spc="210" dirty="0">
                <a:solidFill>
                  <a:srgbClr val="FFFFFF"/>
                </a:solidFill>
                <a:latin typeface="Arial"/>
                <a:cs typeface="Arial"/>
              </a:rPr>
              <a:t>-f</a:t>
            </a:r>
            <a:r>
              <a:rPr sz="1000" b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20" dirty="0">
                <a:solidFill>
                  <a:srgbClr val="FFFFFF"/>
                </a:solidFill>
                <a:latin typeface="Arial"/>
                <a:cs typeface="Arial"/>
              </a:rPr>
              <a:t>./wordpress-configmap.yaml</a:t>
            </a:r>
            <a:endParaRPr sz="1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00" spc="30" dirty="0">
                <a:solidFill>
                  <a:srgbClr val="B7B7B7"/>
                </a:solidFill>
                <a:latin typeface="Arial"/>
                <a:cs typeface="Arial"/>
              </a:rPr>
              <a:t>configmap </a:t>
            </a:r>
            <a:r>
              <a:rPr sz="1000" spc="60" dirty="0">
                <a:solidFill>
                  <a:srgbClr val="B7B7B7"/>
                </a:solidFill>
                <a:latin typeface="Arial"/>
                <a:cs typeface="Arial"/>
              </a:rPr>
              <a:t>"wordpress"</a:t>
            </a:r>
            <a:r>
              <a:rPr sz="1000" spc="200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B7B7B7"/>
                </a:solidFill>
                <a:latin typeface="Arial"/>
                <a:cs typeface="Arial"/>
              </a:rPr>
              <a:t>created</a:t>
            </a:r>
            <a:endParaRPr sz="1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$ </a:t>
            </a:r>
            <a:r>
              <a:rPr sz="1000" b="1" spc="45" dirty="0">
                <a:solidFill>
                  <a:srgbClr val="FFFFFF"/>
                </a:solidFill>
                <a:latin typeface="Arial"/>
                <a:cs typeface="Arial"/>
              </a:rPr>
              <a:t>kubectl </a:t>
            </a:r>
            <a:r>
              <a:rPr sz="1000" b="1" spc="50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1000" b="1" spc="210" dirty="0">
                <a:solidFill>
                  <a:srgbClr val="FFFFFF"/>
                </a:solidFill>
                <a:latin typeface="Arial"/>
                <a:cs typeface="Arial"/>
              </a:rPr>
              <a:t>-f</a:t>
            </a:r>
            <a:r>
              <a:rPr sz="1000" b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20" dirty="0">
                <a:solidFill>
                  <a:srgbClr val="FFFFFF"/>
                </a:solidFill>
                <a:latin typeface="Arial"/>
                <a:cs typeface="Arial"/>
              </a:rPr>
              <a:t>./wordpress-deployment.yaml</a:t>
            </a:r>
            <a:endParaRPr sz="1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000" spc="25" dirty="0">
                <a:solidFill>
                  <a:srgbClr val="B7B7B7"/>
                </a:solidFill>
                <a:latin typeface="Arial"/>
                <a:cs typeface="Arial"/>
              </a:rPr>
              <a:t>deployment </a:t>
            </a:r>
            <a:r>
              <a:rPr sz="1000" spc="60" dirty="0">
                <a:solidFill>
                  <a:srgbClr val="B7B7B7"/>
                </a:solidFill>
                <a:latin typeface="Arial"/>
                <a:cs typeface="Arial"/>
              </a:rPr>
              <a:t>"wordpress"</a:t>
            </a:r>
            <a:r>
              <a:rPr sz="1000" spc="210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B7B7B7"/>
                </a:solidFill>
                <a:latin typeface="Arial"/>
                <a:cs typeface="Arial"/>
              </a:rPr>
              <a:t>created</a:t>
            </a:r>
            <a:endParaRPr sz="1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$ </a:t>
            </a:r>
            <a:r>
              <a:rPr sz="1000" b="1" spc="45" dirty="0">
                <a:solidFill>
                  <a:srgbClr val="FFFFFF"/>
                </a:solidFill>
                <a:latin typeface="Arial"/>
                <a:cs typeface="Arial"/>
              </a:rPr>
              <a:t>kubectl </a:t>
            </a:r>
            <a:r>
              <a:rPr sz="1000" b="1" spc="50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1000" b="1" spc="210" dirty="0">
                <a:solidFill>
                  <a:srgbClr val="FFFFFF"/>
                </a:solidFill>
                <a:latin typeface="Arial"/>
                <a:cs typeface="Arial"/>
              </a:rPr>
              <a:t>-f</a:t>
            </a:r>
            <a:r>
              <a:rPr sz="1000" b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45" dirty="0">
                <a:solidFill>
                  <a:srgbClr val="FFFFFF"/>
                </a:solidFill>
                <a:latin typeface="Arial"/>
                <a:cs typeface="Arial"/>
              </a:rPr>
              <a:t>./wordpress-service.yaml</a:t>
            </a:r>
            <a:endParaRPr sz="1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00" spc="95" dirty="0">
                <a:solidFill>
                  <a:srgbClr val="B7B7B7"/>
                </a:solidFill>
                <a:latin typeface="Arial"/>
                <a:cs typeface="Arial"/>
              </a:rPr>
              <a:t>service </a:t>
            </a:r>
            <a:r>
              <a:rPr sz="1000" spc="60" dirty="0">
                <a:solidFill>
                  <a:srgbClr val="B7B7B7"/>
                </a:solidFill>
                <a:latin typeface="Arial"/>
                <a:cs typeface="Arial"/>
              </a:rPr>
              <a:t>"wordpress"</a:t>
            </a:r>
            <a:r>
              <a:rPr sz="1000" spc="55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B7B7B7"/>
                </a:solidFill>
                <a:latin typeface="Arial"/>
                <a:cs typeface="Arial"/>
              </a:rPr>
              <a:t>created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$ </a:t>
            </a:r>
            <a:r>
              <a:rPr sz="1000" b="1" spc="45" dirty="0">
                <a:solidFill>
                  <a:srgbClr val="FFFFFF"/>
                </a:solidFill>
                <a:latin typeface="Arial"/>
                <a:cs typeface="Arial"/>
              </a:rPr>
              <a:t>kubectl </a:t>
            </a:r>
            <a:r>
              <a:rPr sz="1000" b="1" spc="50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1000" b="1" spc="210" dirty="0">
                <a:solidFill>
                  <a:srgbClr val="FFFFFF"/>
                </a:solidFill>
                <a:latin typeface="Arial"/>
                <a:cs typeface="Arial"/>
              </a:rPr>
              <a:t>-f</a:t>
            </a:r>
            <a:r>
              <a:rPr sz="1000" b="1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35" dirty="0">
                <a:solidFill>
                  <a:srgbClr val="FFFFFF"/>
                </a:solidFill>
                <a:latin typeface="Arial"/>
                <a:cs typeface="Arial"/>
              </a:rPr>
              <a:t>./nginx-deployment.yaml</a:t>
            </a:r>
            <a:endParaRPr sz="1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00" spc="25" dirty="0">
                <a:solidFill>
                  <a:srgbClr val="B7B7B7"/>
                </a:solidFill>
                <a:latin typeface="Arial"/>
                <a:cs typeface="Arial"/>
              </a:rPr>
              <a:t>deployment </a:t>
            </a:r>
            <a:r>
              <a:rPr sz="1000" spc="100" dirty="0">
                <a:solidFill>
                  <a:srgbClr val="B7B7B7"/>
                </a:solidFill>
                <a:latin typeface="Arial"/>
                <a:cs typeface="Arial"/>
              </a:rPr>
              <a:t>"nginx"</a:t>
            </a:r>
            <a:r>
              <a:rPr sz="1000" spc="225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B7B7B7"/>
                </a:solidFill>
                <a:latin typeface="Arial"/>
                <a:cs typeface="Arial"/>
              </a:rPr>
              <a:t>created</a:t>
            </a:r>
            <a:endParaRPr sz="1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$ </a:t>
            </a:r>
            <a:r>
              <a:rPr sz="1000" b="1" spc="45" dirty="0">
                <a:solidFill>
                  <a:srgbClr val="FFFFFF"/>
                </a:solidFill>
                <a:latin typeface="Arial"/>
                <a:cs typeface="Arial"/>
              </a:rPr>
              <a:t>kubectl </a:t>
            </a:r>
            <a:r>
              <a:rPr sz="1000" b="1" spc="50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1000" b="1" spc="210" dirty="0">
                <a:solidFill>
                  <a:srgbClr val="FFFFFF"/>
                </a:solidFill>
                <a:latin typeface="Arial"/>
                <a:cs typeface="Arial"/>
              </a:rPr>
              <a:t>-f</a:t>
            </a:r>
            <a:r>
              <a:rPr sz="1000" b="1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65" dirty="0">
                <a:solidFill>
                  <a:srgbClr val="FFFFFF"/>
                </a:solidFill>
                <a:latin typeface="Arial"/>
                <a:cs typeface="Arial"/>
              </a:rPr>
              <a:t>./nginx-service.yaml</a:t>
            </a:r>
            <a:endParaRPr sz="1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00" spc="95" dirty="0">
                <a:solidFill>
                  <a:srgbClr val="B7B7B7"/>
                </a:solidFill>
                <a:latin typeface="Arial"/>
                <a:cs typeface="Arial"/>
              </a:rPr>
              <a:t>service </a:t>
            </a:r>
            <a:r>
              <a:rPr sz="1000" spc="100" dirty="0">
                <a:solidFill>
                  <a:srgbClr val="B7B7B7"/>
                </a:solidFill>
                <a:latin typeface="Arial"/>
                <a:cs typeface="Arial"/>
              </a:rPr>
              <a:t>"nginx"</a:t>
            </a:r>
            <a:r>
              <a:rPr sz="1000" spc="70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B7B7B7"/>
                </a:solidFill>
                <a:latin typeface="Arial"/>
                <a:cs typeface="Arial"/>
              </a:rPr>
              <a:t>created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4757" y="198831"/>
            <a:ext cx="61715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0" dirty="0"/>
              <a:t>Problems </a:t>
            </a:r>
            <a:r>
              <a:rPr spc="-425" dirty="0"/>
              <a:t>with </a:t>
            </a:r>
            <a:r>
              <a:rPr spc="-545" dirty="0"/>
              <a:t>Managing</a:t>
            </a:r>
            <a:r>
              <a:rPr spc="-750" dirty="0"/>
              <a:t> </a:t>
            </a:r>
            <a:r>
              <a:rPr spc="-480" dirty="0"/>
              <a:t>Resources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6002" y="1659127"/>
            <a:ext cx="1569720" cy="452755"/>
          </a:xfrm>
          <a:prstGeom prst="rect">
            <a:avLst/>
          </a:prstGeom>
          <a:solidFill>
            <a:srgbClr val="B6D6A8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rlito"/>
                <a:cs typeface="Carlito"/>
              </a:rPr>
              <a:t>Boilerplate when  </a:t>
            </a:r>
            <a:r>
              <a:rPr sz="1400" spc="-5" dirty="0">
                <a:latin typeface="Carlito"/>
                <a:cs typeface="Carlito"/>
              </a:rPr>
              <a:t>developing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manifests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51935" y="1818513"/>
            <a:ext cx="1624330" cy="453390"/>
          </a:xfrm>
          <a:prstGeom prst="rect">
            <a:avLst/>
          </a:prstGeom>
          <a:solidFill>
            <a:srgbClr val="B6D6A8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rlito"/>
                <a:cs typeface="Carlito"/>
              </a:rPr>
              <a:t>Upgrades </a:t>
            </a:r>
            <a:r>
              <a:rPr sz="1400" spc="-5" dirty="0">
                <a:latin typeface="Carlito"/>
                <a:cs typeface="Carlito"/>
              </a:rPr>
              <a:t>and  configuration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changes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4128" y="2266569"/>
            <a:ext cx="1690370" cy="216535"/>
          </a:xfrm>
          <a:prstGeom prst="rect">
            <a:avLst/>
          </a:prstGeom>
          <a:solidFill>
            <a:srgbClr val="B6D6A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0"/>
              </a:lnSpc>
            </a:pPr>
            <a:r>
              <a:rPr sz="1400" spc="-5" dirty="0">
                <a:latin typeface="Carlito"/>
                <a:cs typeface="Carlito"/>
              </a:rPr>
              <a:t>require manual editing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6371" y="1756029"/>
            <a:ext cx="761365" cy="216535"/>
          </a:xfrm>
          <a:prstGeom prst="rect">
            <a:avLst/>
          </a:prstGeom>
          <a:solidFill>
            <a:srgbClr val="B6D6A8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614"/>
              </a:lnSpc>
            </a:pPr>
            <a:r>
              <a:rPr sz="1400" dirty="0">
                <a:latin typeface="Carlito"/>
                <a:cs typeface="Carlito"/>
              </a:rPr>
              <a:t>No</a:t>
            </a:r>
            <a:r>
              <a:rPr sz="1400" spc="-10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history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94118" y="1734693"/>
            <a:ext cx="8686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rlito"/>
                <a:cs typeface="Carlito"/>
              </a:rPr>
              <a:t>for</a:t>
            </a:r>
            <a:r>
              <a:rPr sz="1400" spc="-8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releases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83054" y="3045714"/>
            <a:ext cx="1828164" cy="666750"/>
          </a:xfrm>
          <a:prstGeom prst="rect">
            <a:avLst/>
          </a:prstGeom>
          <a:solidFill>
            <a:srgbClr val="B6D6A8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Difficult </a:t>
            </a:r>
            <a:r>
              <a:rPr sz="140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share publicly  </a:t>
            </a:r>
            <a:r>
              <a:rPr sz="1400" dirty="0">
                <a:latin typeface="Carlito"/>
                <a:cs typeface="Carlito"/>
              </a:rPr>
              <a:t>or with </a:t>
            </a:r>
            <a:r>
              <a:rPr sz="1400" spc="-5" dirty="0">
                <a:latin typeface="Carlito"/>
                <a:cs typeface="Carlito"/>
              </a:rPr>
              <a:t>members </a:t>
            </a:r>
            <a:r>
              <a:rPr sz="1400" dirty="0">
                <a:latin typeface="Carlito"/>
                <a:cs typeface="Carlito"/>
              </a:rPr>
              <a:t>of</a:t>
            </a:r>
            <a:r>
              <a:rPr sz="1400" spc="-9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your  </a:t>
            </a:r>
            <a:r>
              <a:rPr sz="1400" spc="-5" dirty="0">
                <a:latin typeface="Carlito"/>
                <a:cs typeface="Carlito"/>
              </a:rPr>
              <a:t>team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87544" y="2874086"/>
            <a:ext cx="1556385" cy="453390"/>
          </a:xfrm>
          <a:prstGeom prst="rect">
            <a:avLst/>
          </a:prstGeom>
          <a:solidFill>
            <a:srgbClr val="B6D6A8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rlito"/>
                <a:cs typeface="Carlito"/>
              </a:rPr>
              <a:t>Need tooling to</a:t>
            </a:r>
            <a:r>
              <a:rPr sz="1400" spc="-6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hook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into </a:t>
            </a:r>
            <a:r>
              <a:rPr sz="1400" dirty="0">
                <a:latin typeface="Carlito"/>
                <a:cs typeface="Carlito"/>
              </a:rPr>
              <a:t>release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lifecycle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8511" y="4774691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>
                <a:moveTo>
                  <a:pt x="0" y="0"/>
                </a:moveTo>
                <a:lnTo>
                  <a:pt x="476250" y="0"/>
                </a:lnTo>
              </a:path>
            </a:pathLst>
          </a:custGeom>
          <a:ln w="12192">
            <a:solidFill>
              <a:srgbClr val="1F5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4774691"/>
              <a:ext cx="7670800" cy="0"/>
            </a:xfrm>
            <a:custGeom>
              <a:avLst/>
              <a:gdLst/>
              <a:ahLst/>
              <a:cxnLst/>
              <a:rect l="l" t="t" r="r" b="b"/>
              <a:pathLst>
                <a:path w="7670800">
                  <a:moveTo>
                    <a:pt x="0" y="0"/>
                  </a:moveTo>
                  <a:lnTo>
                    <a:pt x="7670800" y="0"/>
                  </a:lnTo>
                </a:path>
              </a:pathLst>
            </a:custGeom>
            <a:ln w="12192">
              <a:solidFill>
                <a:srgbClr val="1F55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51434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2993" y="103886"/>
            <a:ext cx="5823585" cy="577850"/>
          </a:xfrm>
          <a:prstGeom prst="rect">
            <a:avLst/>
          </a:prstGeom>
          <a:solidFill>
            <a:srgbClr val="40B653"/>
          </a:solidFill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600" spc="-535" dirty="0">
                <a:solidFill>
                  <a:srgbClr val="EDEDED"/>
                </a:solidFill>
                <a:latin typeface="Verdana"/>
                <a:cs typeface="Verdana"/>
              </a:rPr>
              <a:t>Need </a:t>
            </a:r>
            <a:r>
              <a:rPr sz="3600" spc="-585" dirty="0">
                <a:solidFill>
                  <a:srgbClr val="EDEDED"/>
                </a:solidFill>
                <a:latin typeface="Verdana"/>
                <a:cs typeface="Verdana"/>
              </a:rPr>
              <a:t>a </a:t>
            </a:r>
            <a:r>
              <a:rPr sz="3600" spc="-405" dirty="0">
                <a:solidFill>
                  <a:srgbClr val="EDEDED"/>
                </a:solidFill>
                <a:latin typeface="Verdana"/>
                <a:cs typeface="Verdana"/>
              </a:rPr>
              <a:t>tool </a:t>
            </a:r>
            <a:r>
              <a:rPr sz="3600" spc="-425" dirty="0">
                <a:solidFill>
                  <a:srgbClr val="EDEDED"/>
                </a:solidFill>
                <a:latin typeface="Verdana"/>
                <a:cs typeface="Verdana"/>
              </a:rPr>
              <a:t>to </a:t>
            </a:r>
            <a:r>
              <a:rPr sz="3600" spc="-580" dirty="0">
                <a:solidFill>
                  <a:srgbClr val="EDEDED"/>
                </a:solidFill>
                <a:latin typeface="Verdana"/>
                <a:cs typeface="Verdana"/>
              </a:rPr>
              <a:t>manage </a:t>
            </a:r>
            <a:r>
              <a:rPr sz="3600" spc="-585" dirty="0">
                <a:solidFill>
                  <a:srgbClr val="EDEDED"/>
                </a:solidFill>
                <a:latin typeface="Verdana"/>
                <a:cs typeface="Verdana"/>
              </a:rPr>
              <a:t>a </a:t>
            </a:r>
            <a:r>
              <a:rPr sz="3600" spc="-490" dirty="0">
                <a:solidFill>
                  <a:srgbClr val="EDEDED"/>
                </a:solidFill>
                <a:latin typeface="Verdana"/>
                <a:cs typeface="Verdana"/>
              </a:rPr>
              <a:t>group</a:t>
            </a:r>
            <a:r>
              <a:rPr sz="3600" spc="-735" dirty="0">
                <a:solidFill>
                  <a:srgbClr val="EDEDED"/>
                </a:solidFill>
                <a:latin typeface="Verdana"/>
                <a:cs typeface="Verdana"/>
              </a:rPr>
              <a:t> </a:t>
            </a:r>
            <a:r>
              <a:rPr sz="3600" spc="-335" dirty="0">
                <a:solidFill>
                  <a:srgbClr val="EDEDED"/>
                </a:solidFill>
                <a:latin typeface="Verdana"/>
                <a:cs typeface="Verdana"/>
              </a:rPr>
              <a:t>of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2993" y="734822"/>
            <a:ext cx="4417060" cy="577850"/>
          </a:xfrm>
          <a:prstGeom prst="rect">
            <a:avLst/>
          </a:prstGeom>
          <a:solidFill>
            <a:srgbClr val="40B653"/>
          </a:solidFill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600" spc="-455" dirty="0">
                <a:solidFill>
                  <a:srgbClr val="EDEDED"/>
                </a:solidFill>
                <a:latin typeface="Verdana"/>
                <a:cs typeface="Verdana"/>
              </a:rPr>
              <a:t>resources </a:t>
            </a:r>
            <a:r>
              <a:rPr sz="3600" spc="-540" dirty="0">
                <a:solidFill>
                  <a:srgbClr val="EDEDED"/>
                </a:solidFill>
                <a:latin typeface="Verdana"/>
                <a:cs typeface="Verdana"/>
              </a:rPr>
              <a:t>as </a:t>
            </a:r>
            <a:r>
              <a:rPr sz="3600" spc="-590" dirty="0">
                <a:solidFill>
                  <a:srgbClr val="EDEDED"/>
                </a:solidFill>
                <a:latin typeface="Verdana"/>
                <a:cs typeface="Verdana"/>
              </a:rPr>
              <a:t>a </a:t>
            </a:r>
            <a:r>
              <a:rPr sz="3600" spc="-440" dirty="0">
                <a:solidFill>
                  <a:srgbClr val="EDEDED"/>
                </a:solidFill>
                <a:latin typeface="Verdana"/>
                <a:cs typeface="Verdana"/>
              </a:rPr>
              <a:t>single</a:t>
            </a:r>
            <a:r>
              <a:rPr sz="3600" spc="-630" dirty="0">
                <a:solidFill>
                  <a:srgbClr val="EDEDED"/>
                </a:solidFill>
                <a:latin typeface="Verdana"/>
                <a:cs typeface="Verdana"/>
              </a:rPr>
              <a:t> </a:t>
            </a:r>
            <a:r>
              <a:rPr sz="3600" spc="-409" dirty="0">
                <a:solidFill>
                  <a:srgbClr val="EDEDED"/>
                </a:solidFill>
                <a:latin typeface="Verdana"/>
                <a:cs typeface="Verdana"/>
              </a:rPr>
              <a:t>unit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7104" y="1746504"/>
            <a:ext cx="1584959" cy="1650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2763" y="1720088"/>
            <a:ext cx="459549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710" marR="5080" indent="-334010">
              <a:lnSpc>
                <a:spcPct val="100000"/>
              </a:lnSpc>
              <a:spcBef>
                <a:spcPts val="100"/>
              </a:spcBef>
            </a:pPr>
            <a:r>
              <a:rPr sz="5400" spc="-740" dirty="0"/>
              <a:t>Package</a:t>
            </a:r>
            <a:r>
              <a:rPr sz="5400" spc="-880" dirty="0"/>
              <a:t> </a:t>
            </a:r>
            <a:r>
              <a:rPr sz="5400" spc="-805" dirty="0"/>
              <a:t>Manager  </a:t>
            </a:r>
            <a:r>
              <a:rPr sz="5400" spc="-509" dirty="0"/>
              <a:t>for</a:t>
            </a:r>
            <a:r>
              <a:rPr sz="5400" spc="-835" dirty="0"/>
              <a:t> </a:t>
            </a:r>
            <a:r>
              <a:rPr sz="5400" spc="-720" dirty="0"/>
              <a:t>Kubernetes</a:t>
            </a:r>
            <a:endParaRPr sz="5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D3D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447</Words>
  <Application>Microsoft Office PowerPoint</Application>
  <PresentationFormat>On-screen Show (16:9)</PresentationFormat>
  <Paragraphs>173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Carlito</vt:lpstr>
      <vt:lpstr>Times New Roman</vt:lpstr>
      <vt:lpstr>Verdana</vt:lpstr>
      <vt:lpstr>Office Theme</vt:lpstr>
      <vt:lpstr>PowerPoint Presentation</vt:lpstr>
      <vt:lpstr>Kubernetes</vt:lpstr>
      <vt:lpstr>Cloud-Native Architecture</vt:lpstr>
      <vt:lpstr>Cloud-Native Architecture</vt:lpstr>
      <vt:lpstr>Example: Kubernetes resource</vt:lpstr>
      <vt:lpstr>Example: Deploying to Kubernetes</vt:lpstr>
      <vt:lpstr>Problems with Managing Resources</vt:lpstr>
      <vt:lpstr>PowerPoint Presentation</vt:lpstr>
      <vt:lpstr>Package Manager  for Kubernetes</vt:lpstr>
      <vt:lpstr>PowerPoint Presentation</vt:lpstr>
      <vt:lpstr>Navigating a Chart</vt:lpstr>
      <vt:lpstr>PowerPoint Presentation</vt:lpstr>
      <vt:lpstr>Getting Started is  Simple</vt:lpstr>
      <vt:lpstr>PowerPoint Presentation</vt:lpstr>
      <vt:lpstr>PowerPoint Presentation</vt:lpstr>
      <vt:lpstr>PowerPoint Presentation</vt:lpstr>
      <vt:lpstr>PowerPoint Presentation</vt:lpstr>
      <vt:lpstr>Why Bitnami Charts?</vt:lpstr>
      <vt:lpstr>bitnami.com/kubernetes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Krishna Murthy P</cp:lastModifiedBy>
  <cp:revision>1</cp:revision>
  <dcterms:created xsi:type="dcterms:W3CDTF">2021-01-18T02:09:39Z</dcterms:created>
  <dcterms:modified xsi:type="dcterms:W3CDTF">2021-01-18T03:15:45Z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2021-01-18T00:00:00Z</vt:filetime>
  </property>
</Properties>
</file>