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4240" y="685800"/>
            <a:ext cx="865631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7900" y="2657348"/>
            <a:ext cx="8997315" cy="278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3142358"/>
            <a:ext cx="10346690" cy="2470150"/>
          </a:xfrm>
          <a:prstGeom prst="rect">
            <a:avLst/>
          </a:prstGeom>
        </p:spPr>
        <p:txBody>
          <a:bodyPr vert="horz" wrap="square" lIns="0" tIns="502284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3954"/>
              </a:spcBef>
            </a:pPr>
            <a:r>
              <a:rPr spc="70" dirty="0"/>
              <a:t>HELM</a:t>
            </a:r>
          </a:p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sz="3450" spc="35" dirty="0"/>
              <a:t>Application </a:t>
            </a:r>
            <a:r>
              <a:rPr sz="3450" spc="30" dirty="0"/>
              <a:t>deployment </a:t>
            </a:r>
            <a:r>
              <a:rPr sz="3450" dirty="0"/>
              <a:t>management </a:t>
            </a:r>
            <a:r>
              <a:rPr sz="3450" spc="35" dirty="0"/>
              <a:t>for</a:t>
            </a:r>
            <a:r>
              <a:rPr sz="3450" spc="-110" dirty="0"/>
              <a:t> </a:t>
            </a:r>
            <a:r>
              <a:rPr sz="3450" spc="5" dirty="0"/>
              <a:t>Kubernetes</a:t>
            </a:r>
            <a:endParaRPr sz="3450"/>
          </a:p>
        </p:txBody>
      </p:sp>
      <p:sp>
        <p:nvSpPr>
          <p:cNvPr id="3" name="object 3"/>
          <p:cNvSpPr/>
          <p:nvPr/>
        </p:nvSpPr>
        <p:spPr>
          <a:xfrm>
            <a:off x="9496245" y="652364"/>
            <a:ext cx="2453136" cy="2551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600" y="698500"/>
            <a:ext cx="2463800" cy="246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685800"/>
            <a:ext cx="7929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kube</a:t>
            </a:r>
            <a:r>
              <a:rPr spc="275" dirty="0"/>
              <a:t>r</a:t>
            </a:r>
            <a:r>
              <a:rPr spc="190" dirty="0"/>
              <a:t>netes/helm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365265"/>
            <a:ext cx="10943590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Helm </a:t>
            </a:r>
            <a:r>
              <a:rPr sz="3200" spc="15" dirty="0">
                <a:latin typeface="Arial"/>
                <a:cs typeface="Arial"/>
              </a:rPr>
              <a:t>was </a:t>
            </a:r>
            <a:r>
              <a:rPr sz="3200" spc="20" dirty="0">
                <a:latin typeface="Arial"/>
                <a:cs typeface="Arial"/>
              </a:rPr>
              <a:t>jointly </a:t>
            </a:r>
            <a:r>
              <a:rPr sz="3200" spc="30" dirty="0">
                <a:latin typeface="Arial"/>
                <a:cs typeface="Arial"/>
              </a:rPr>
              <a:t>started </a:t>
            </a:r>
            <a:r>
              <a:rPr sz="3200" spc="55" dirty="0">
                <a:latin typeface="Arial"/>
                <a:cs typeface="Arial"/>
              </a:rPr>
              <a:t>by </a:t>
            </a:r>
            <a:r>
              <a:rPr sz="3200" spc="5" dirty="0">
                <a:latin typeface="Arial"/>
                <a:cs typeface="Arial"/>
              </a:rPr>
              <a:t>Google </a:t>
            </a:r>
            <a:r>
              <a:rPr sz="3200" spc="15" dirty="0">
                <a:latin typeface="Arial"/>
                <a:cs typeface="Arial"/>
              </a:rPr>
              <a:t>and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Deis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Helm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-65" dirty="0">
                <a:latin typeface="Arial"/>
                <a:cs typeface="Arial"/>
              </a:rPr>
              <a:t>a </a:t>
            </a:r>
            <a:r>
              <a:rPr sz="3200" spc="10" dirty="0">
                <a:latin typeface="Arial"/>
                <a:cs typeface="Arial"/>
              </a:rPr>
              <a:t>Kubernetes </a:t>
            </a:r>
            <a:r>
              <a:rPr sz="3200" spc="40" dirty="0">
                <a:latin typeface="Arial"/>
                <a:cs typeface="Arial"/>
              </a:rPr>
              <a:t>project </a:t>
            </a:r>
            <a:r>
              <a:rPr sz="3200" spc="55" dirty="0">
                <a:latin typeface="Arial"/>
                <a:cs typeface="Arial"/>
              </a:rPr>
              <a:t>now </a:t>
            </a:r>
            <a:r>
              <a:rPr sz="3200" spc="-25" dirty="0">
                <a:latin typeface="Arial"/>
                <a:cs typeface="Arial"/>
              </a:rPr>
              <a:t>(managed </a:t>
            </a:r>
            <a:r>
              <a:rPr sz="3200" spc="55" dirty="0">
                <a:latin typeface="Arial"/>
                <a:cs typeface="Arial"/>
              </a:rPr>
              <a:t>by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CNCF)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15" dirty="0">
                <a:latin typeface="Arial"/>
                <a:cs typeface="Arial"/>
              </a:rPr>
              <a:t>Active </a:t>
            </a:r>
            <a:r>
              <a:rPr sz="3200" spc="40" dirty="0">
                <a:latin typeface="Arial"/>
                <a:cs typeface="Arial"/>
              </a:rPr>
              <a:t>community: </a:t>
            </a:r>
            <a:r>
              <a:rPr sz="3200" spc="5" dirty="0">
                <a:latin typeface="Arial"/>
                <a:cs typeface="Arial"/>
              </a:rPr>
              <a:t>Google, </a:t>
            </a:r>
            <a:r>
              <a:rPr sz="3200" spc="45" dirty="0">
                <a:latin typeface="Arial"/>
                <a:cs typeface="Arial"/>
              </a:rPr>
              <a:t>Microsoft, </a:t>
            </a:r>
            <a:r>
              <a:rPr sz="3200" spc="20" dirty="0">
                <a:latin typeface="Arial"/>
                <a:cs typeface="Arial"/>
              </a:rPr>
              <a:t>Bitnami,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kubeapps.io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175" dirty="0">
                <a:latin typeface="Arial"/>
                <a:cs typeface="Arial"/>
              </a:rPr>
              <a:t>- </a:t>
            </a:r>
            <a:r>
              <a:rPr sz="3200" spc="30" dirty="0">
                <a:latin typeface="Arial"/>
                <a:cs typeface="Arial"/>
              </a:rPr>
              <a:t>curated </a:t>
            </a:r>
            <a:r>
              <a:rPr sz="3200" spc="25" dirty="0">
                <a:latin typeface="Arial"/>
                <a:cs typeface="Arial"/>
              </a:rPr>
              <a:t>list </a:t>
            </a:r>
            <a:r>
              <a:rPr sz="3200" spc="-25" dirty="0">
                <a:latin typeface="Arial"/>
                <a:cs typeface="Arial"/>
              </a:rPr>
              <a:t>(repository) </a:t>
            </a:r>
            <a:r>
              <a:rPr sz="3200" spc="5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Helm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Charts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-25" dirty="0">
                <a:latin typeface="Arial"/>
                <a:cs typeface="Arial"/>
              </a:rPr>
              <a:t>Works </a:t>
            </a:r>
            <a:r>
              <a:rPr sz="3200" spc="55" dirty="0">
                <a:latin typeface="Arial"/>
                <a:cs typeface="Arial"/>
              </a:rPr>
              <a:t>with </a:t>
            </a:r>
            <a:r>
              <a:rPr sz="3200" spc="-25" dirty="0">
                <a:latin typeface="Arial"/>
                <a:cs typeface="Arial"/>
              </a:rPr>
              <a:t>any </a:t>
            </a:r>
            <a:r>
              <a:rPr sz="3200" dirty="0">
                <a:latin typeface="Arial"/>
                <a:cs typeface="Arial"/>
              </a:rPr>
              <a:t>K8s </a:t>
            </a:r>
            <a:r>
              <a:rPr sz="3200" spc="20" dirty="0">
                <a:latin typeface="Arial"/>
                <a:cs typeface="Arial"/>
              </a:rPr>
              <a:t>cluster: </a:t>
            </a:r>
            <a:r>
              <a:rPr sz="3200" dirty="0">
                <a:latin typeface="Arial"/>
                <a:cs typeface="Arial"/>
              </a:rPr>
              <a:t>K8s, </a:t>
            </a:r>
            <a:r>
              <a:rPr sz="3200" spc="25" dirty="0">
                <a:latin typeface="Arial"/>
                <a:cs typeface="Arial"/>
              </a:rPr>
              <a:t>Minikube, </a:t>
            </a:r>
            <a:r>
              <a:rPr sz="3200" spc="-60" dirty="0">
                <a:latin typeface="Arial"/>
                <a:cs typeface="Arial"/>
              </a:rPr>
              <a:t>GKE, </a:t>
            </a:r>
            <a:r>
              <a:rPr sz="3200" spc="-35" dirty="0">
                <a:latin typeface="Arial"/>
                <a:cs typeface="Arial"/>
              </a:rPr>
              <a:t>ACS,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685800"/>
            <a:ext cx="84391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90" dirty="0"/>
              <a:t> </a:t>
            </a:r>
            <a:r>
              <a:rPr spc="18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23967" y="2552700"/>
            <a:ext cx="12544348" cy="607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4886" y="9067800"/>
            <a:ext cx="2675255" cy="495300"/>
          </a:xfrm>
          <a:custGeom>
            <a:avLst/>
            <a:gdLst/>
            <a:ahLst/>
            <a:cxnLst/>
            <a:rect l="l" t="t" r="r" b="b"/>
            <a:pathLst>
              <a:path w="2675254" h="495300">
                <a:moveTo>
                  <a:pt x="0" y="0"/>
                </a:moveTo>
                <a:lnTo>
                  <a:pt x="2675026" y="0"/>
                </a:lnTo>
                <a:lnTo>
                  <a:pt x="2675026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1300" y="9042400"/>
            <a:ext cx="2372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C66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C66"/>
                </a:solidFill>
                <a:latin typeface="Courier New"/>
                <a:cs typeface="Courier New"/>
              </a:rPr>
              <a:t>helm</a:t>
            </a:r>
            <a:r>
              <a:rPr sz="2800" spc="-105" dirty="0">
                <a:solidFill>
                  <a:srgbClr val="FFFC66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C66"/>
                </a:solidFill>
                <a:latin typeface="Courier New"/>
                <a:cs typeface="Courier New"/>
              </a:rPr>
              <a:t>init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266700"/>
            <a:ext cx="86683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14" dirty="0"/>
              <a:t>Chart </a:t>
            </a:r>
            <a:r>
              <a:rPr sz="6400" spc="150" dirty="0"/>
              <a:t>Project</a:t>
            </a:r>
            <a:r>
              <a:rPr sz="6400" spc="-150" dirty="0"/>
              <a:t> </a:t>
            </a:r>
            <a:r>
              <a:rPr sz="6400" spc="140" dirty="0"/>
              <a:t>Structure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0" y="1549400"/>
            <a:ext cx="13004800" cy="812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600" y="393700"/>
            <a:ext cx="5426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Using</a:t>
            </a:r>
            <a:r>
              <a:rPr spc="-80" dirty="0"/>
              <a:t> </a:t>
            </a:r>
            <a:r>
              <a:rPr spc="110" dirty="0"/>
              <a:t>Helm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8383" y="2032000"/>
            <a:ext cx="9308465" cy="7416800"/>
          </a:xfrm>
          <a:prstGeom prst="rect">
            <a:avLst/>
          </a:prstGeom>
          <a:ln w="12700">
            <a:solidFill>
              <a:srgbClr val="0076BA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83515">
              <a:lnSpc>
                <a:spcPts val="2570"/>
              </a:lnSpc>
              <a:spcBef>
                <a:spcPts val="100"/>
              </a:spcBef>
            </a:pP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/>
                <a:cs typeface="Courier New"/>
              </a:rPr>
              <a:t>install helm</a:t>
            </a:r>
            <a:r>
              <a:rPr sz="2200" b="1" i="1" spc="-20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client</a:t>
            </a:r>
            <a:endParaRPr sz="2200">
              <a:latin typeface="Courier New"/>
              <a:cs typeface="Courier New"/>
            </a:endParaRPr>
          </a:p>
          <a:p>
            <a:pPr marL="183515">
              <a:lnSpc>
                <a:spcPts val="2570"/>
              </a:lnSpc>
              <a:tabLst>
                <a:tab pos="2530475" algn="l"/>
              </a:tabLst>
            </a:pPr>
            <a:r>
              <a:rPr sz="2200" b="1" spc="-5" dirty="0">
                <a:latin typeface="Courier New"/>
                <a:cs typeface="Courier New"/>
              </a:rPr>
              <a:t>brew</a:t>
            </a:r>
            <a:r>
              <a:rPr sz="2200" b="1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install	kubernetes-helm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0" y="3043994"/>
            <a:ext cx="352107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/>
                <a:cs typeface="Courier New"/>
              </a:rPr>
              <a:t>install helm</a:t>
            </a:r>
            <a:r>
              <a:rPr sz="2200" b="1" i="1" spc="-100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server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helm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2000" y="3996494"/>
            <a:ext cx="184467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/>
                <a:cs typeface="Courier New"/>
              </a:rPr>
              <a:t>show</a:t>
            </a:r>
            <a:r>
              <a:rPr sz="2200" b="1" i="1" spc="-105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help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helm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6DBC"/>
                </a:solidFill>
                <a:latin typeface="Courier New"/>
                <a:cs typeface="Courier New"/>
              </a:rPr>
              <a:t>--help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2000" y="4948994"/>
            <a:ext cx="318579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/>
                <a:cs typeface="Courier New"/>
              </a:rPr>
              <a:t>show helm</a:t>
            </a:r>
            <a:r>
              <a:rPr sz="2200" b="1" i="1" spc="-100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helm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2000" y="5901494"/>
            <a:ext cx="821499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/>
                <a:cs typeface="Courier New"/>
              </a:rPr>
              <a:t>install shell autocompletion; add it to</a:t>
            </a:r>
            <a:r>
              <a:rPr sz="2200" b="1" i="1" spc="-80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.bashrc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70"/>
              </a:lnSpc>
              <a:tabLst>
                <a:tab pos="1173480" algn="l"/>
              </a:tabLst>
            </a:pPr>
            <a:r>
              <a:rPr sz="2200" b="1" dirty="0">
                <a:solidFill>
                  <a:srgbClr val="006DBC"/>
                </a:solidFill>
                <a:latin typeface="Courier New"/>
                <a:cs typeface="Courier New"/>
              </a:rPr>
              <a:t>source	</a:t>
            </a:r>
            <a:r>
              <a:rPr sz="2200" b="1" spc="-5" dirty="0">
                <a:latin typeface="Courier New"/>
                <a:cs typeface="Courier New"/>
              </a:rPr>
              <a:t>&lt;(helm completion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bash)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2000" y="6853994"/>
            <a:ext cx="301815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/>
                <a:cs typeface="Courier New"/>
              </a:rPr>
              <a:t>create new</a:t>
            </a:r>
            <a:r>
              <a:rPr sz="2200" b="1" i="1" spc="-100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chart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helm create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mydemo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2000" y="7806494"/>
            <a:ext cx="888682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/>
                <a:cs typeface="Courier New"/>
              </a:rPr>
              <a:t>deploy new</a:t>
            </a:r>
            <a:r>
              <a:rPr sz="2200" b="1" i="1" spc="-20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release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70"/>
              </a:lnSpc>
              <a:tabLst>
                <a:tab pos="3352800" algn="l"/>
                <a:tab pos="8215630" algn="l"/>
              </a:tabLst>
            </a:pPr>
            <a:r>
              <a:rPr sz="2200" b="1" spc="-5" dirty="0">
                <a:latin typeface="Courier New"/>
                <a:cs typeface="Courier New"/>
              </a:rPr>
              <a:t>hel</a:t>
            </a:r>
            <a:r>
              <a:rPr sz="2200" b="1" dirty="0">
                <a:latin typeface="Courier New"/>
                <a:cs typeface="Courier New"/>
              </a:rPr>
              <a:t>m</a:t>
            </a:r>
            <a:r>
              <a:rPr sz="2200" b="1" spc="-5" dirty="0">
                <a:latin typeface="Courier New"/>
                <a:cs typeface="Courier New"/>
              </a:rPr>
              <a:t> instal</a:t>
            </a:r>
            <a:r>
              <a:rPr sz="2200" b="1" dirty="0">
                <a:latin typeface="Courier New"/>
                <a:cs typeface="Courier New"/>
              </a:rPr>
              <a:t>l </a:t>
            </a:r>
            <a:r>
              <a:rPr sz="2200" b="1" dirty="0">
                <a:solidFill>
                  <a:srgbClr val="006DBC"/>
                </a:solidFill>
                <a:latin typeface="Courier New"/>
                <a:cs typeface="Courier New"/>
              </a:rPr>
              <a:t>--name	</a:t>
            </a:r>
            <a:r>
              <a:rPr sz="2200" b="1" spc="-5" dirty="0">
                <a:latin typeface="Courier New"/>
                <a:cs typeface="Courier New"/>
              </a:rPr>
              <a:t>myreleas</a:t>
            </a:r>
            <a:r>
              <a:rPr sz="2200" b="1" dirty="0">
                <a:latin typeface="Courier New"/>
                <a:cs typeface="Courier New"/>
              </a:rPr>
              <a:t>e</a:t>
            </a:r>
            <a:r>
              <a:rPr sz="2200" b="1" spc="-5" dirty="0">
                <a:latin typeface="Courier New"/>
                <a:cs typeface="Courier New"/>
              </a:rPr>
              <a:t> mydem</a:t>
            </a:r>
            <a:r>
              <a:rPr sz="2200" b="1" dirty="0">
                <a:latin typeface="Courier New"/>
                <a:cs typeface="Courier New"/>
              </a:rPr>
              <a:t>o </a:t>
            </a:r>
            <a:r>
              <a:rPr sz="2200" b="1" dirty="0">
                <a:solidFill>
                  <a:srgbClr val="006DBC"/>
                </a:solidFill>
                <a:latin typeface="Courier New"/>
                <a:cs typeface="Courier New"/>
              </a:rPr>
              <a:t>--namespace	</a:t>
            </a:r>
            <a:r>
              <a:rPr sz="2200" b="1" spc="-5" dirty="0">
                <a:latin typeface="Courier New"/>
                <a:cs typeface="Courier New"/>
              </a:rPr>
              <a:t>demo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2000" y="8758994"/>
            <a:ext cx="3185795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# </a:t>
            </a:r>
            <a:r>
              <a:rPr sz="2200" b="1" i="1" spc="-5" dirty="0">
                <a:solidFill>
                  <a:srgbClr val="959395"/>
                </a:solidFill>
                <a:latin typeface="Courier New"/>
                <a:cs typeface="Courier New"/>
              </a:rPr>
              <a:t>list all</a:t>
            </a:r>
            <a:r>
              <a:rPr sz="2200" b="1" i="1" spc="-100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959395"/>
                </a:solidFill>
                <a:latin typeface="Courier New"/>
                <a:cs typeface="Courier New"/>
              </a:rPr>
              <a:t>releases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helm list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6DBC"/>
                </a:solidFill>
                <a:latin typeface="Courier New"/>
                <a:cs typeface="Courier New"/>
              </a:rPr>
              <a:t>--all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0562" y="2933699"/>
            <a:ext cx="8994775" cy="3621404"/>
          </a:xfrm>
          <a:custGeom>
            <a:avLst/>
            <a:gdLst/>
            <a:ahLst/>
            <a:cxnLst/>
            <a:rect l="l" t="t" r="r" b="b"/>
            <a:pathLst>
              <a:path w="8994775" h="3621404">
                <a:moveTo>
                  <a:pt x="8994483" y="0"/>
                </a:moveTo>
                <a:lnTo>
                  <a:pt x="0" y="0"/>
                </a:lnTo>
                <a:lnTo>
                  <a:pt x="0" y="901700"/>
                </a:lnTo>
                <a:lnTo>
                  <a:pt x="0" y="928979"/>
                </a:lnTo>
                <a:lnTo>
                  <a:pt x="0" y="3621379"/>
                </a:lnTo>
                <a:lnTo>
                  <a:pt x="8994483" y="3621379"/>
                </a:lnTo>
                <a:lnTo>
                  <a:pt x="8994483" y="901700"/>
                </a:lnTo>
                <a:lnTo>
                  <a:pt x="8994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0562" y="6629400"/>
            <a:ext cx="8994775" cy="929005"/>
          </a:xfrm>
          <a:custGeom>
            <a:avLst/>
            <a:gdLst/>
            <a:ahLst/>
            <a:cxnLst/>
            <a:rect l="l" t="t" r="r" b="b"/>
            <a:pathLst>
              <a:path w="8994775" h="929004">
                <a:moveTo>
                  <a:pt x="0" y="0"/>
                </a:moveTo>
                <a:lnTo>
                  <a:pt x="8994482" y="0"/>
                </a:lnTo>
                <a:lnTo>
                  <a:pt x="8994482" y="928979"/>
                </a:lnTo>
                <a:lnTo>
                  <a:pt x="0" y="9289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0562" y="7632700"/>
            <a:ext cx="8994775" cy="1789430"/>
          </a:xfrm>
          <a:custGeom>
            <a:avLst/>
            <a:gdLst/>
            <a:ahLst/>
            <a:cxnLst/>
            <a:rect l="l" t="t" r="r" b="b"/>
            <a:pathLst>
              <a:path w="8994775" h="1789429">
                <a:moveTo>
                  <a:pt x="8994483" y="0"/>
                </a:moveTo>
                <a:lnTo>
                  <a:pt x="0" y="0"/>
                </a:lnTo>
                <a:lnTo>
                  <a:pt x="0" y="860082"/>
                </a:lnTo>
                <a:lnTo>
                  <a:pt x="0" y="928992"/>
                </a:lnTo>
                <a:lnTo>
                  <a:pt x="0" y="1789074"/>
                </a:lnTo>
                <a:lnTo>
                  <a:pt x="8994483" y="1789074"/>
                </a:lnTo>
                <a:lnTo>
                  <a:pt x="8994483" y="928992"/>
                </a:lnTo>
                <a:lnTo>
                  <a:pt x="8994483" y="860082"/>
                </a:lnTo>
                <a:lnTo>
                  <a:pt x="8994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769619"/>
            <a:ext cx="10906760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145" dirty="0"/>
              <a:t>Dependency</a:t>
            </a:r>
            <a:r>
              <a:rPr sz="7050" spc="-25" dirty="0"/>
              <a:t> </a:t>
            </a:r>
            <a:r>
              <a:rPr sz="7050" spc="145" dirty="0"/>
              <a:t>Management</a:t>
            </a:r>
            <a:endParaRPr sz="7050"/>
          </a:p>
        </p:txBody>
      </p:sp>
      <p:sp>
        <p:nvSpPr>
          <p:cNvPr id="3" name="object 3"/>
          <p:cNvSpPr txBox="1"/>
          <p:nvPr/>
        </p:nvSpPr>
        <p:spPr>
          <a:xfrm>
            <a:off x="990600" y="2391541"/>
            <a:ext cx="5835015" cy="274320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764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Helm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subcharts</a:t>
            </a:r>
            <a:endParaRPr sz="3200">
              <a:latin typeface="Arial"/>
              <a:cs typeface="Arial"/>
            </a:endParaRPr>
          </a:p>
          <a:p>
            <a:pPr marL="457200" indent="-444500">
              <a:lnSpc>
                <a:spcPct val="100000"/>
              </a:lnSpc>
              <a:spcBef>
                <a:spcPts val="386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5" dirty="0">
                <a:latin typeface="Courier New"/>
                <a:cs typeface="Courier New"/>
              </a:rPr>
              <a:t>requirements.yaml</a:t>
            </a:r>
            <a:endParaRPr sz="3200">
              <a:latin typeface="Courier New"/>
              <a:cs typeface="Courier New"/>
            </a:endParaRPr>
          </a:p>
          <a:p>
            <a:pPr marL="457200" indent="-444500">
              <a:lnSpc>
                <a:spcPct val="100000"/>
              </a:lnSpc>
              <a:spcBef>
                <a:spcPts val="406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5" dirty="0">
                <a:latin typeface="Courier New"/>
                <a:cs typeface="Courier New"/>
              </a:rPr>
              <a:t>helm dependency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--help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0" y="685800"/>
            <a:ext cx="48253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0" y="2338989"/>
            <a:ext cx="10989310" cy="5845175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495300" indent="-444500">
              <a:lnSpc>
                <a:spcPct val="100000"/>
              </a:lnSpc>
              <a:spcBef>
                <a:spcPts val="218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-6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Go </a:t>
            </a:r>
            <a:r>
              <a:rPr sz="3200" spc="-50" dirty="0">
                <a:latin typeface="Arial"/>
                <a:cs typeface="Arial"/>
              </a:rPr>
              <a:t>Template </a:t>
            </a:r>
            <a:r>
              <a:rPr sz="3200" spc="-10" dirty="0">
                <a:latin typeface="Arial"/>
                <a:cs typeface="Arial"/>
              </a:rPr>
              <a:t>language: </a:t>
            </a:r>
            <a:r>
              <a:rPr sz="3200" spc="-5" dirty="0">
                <a:solidFill>
                  <a:srgbClr val="1DB100"/>
                </a:solidFill>
                <a:latin typeface="Courier New"/>
                <a:cs typeface="Courier New"/>
              </a:rPr>
              <a:t>{{.foo </a:t>
            </a:r>
            <a:r>
              <a:rPr sz="3200" dirty="0">
                <a:solidFill>
                  <a:srgbClr val="1DB100"/>
                </a:solidFill>
                <a:latin typeface="Courier New"/>
                <a:cs typeface="Courier New"/>
              </a:rPr>
              <a:t>|</a:t>
            </a:r>
            <a:r>
              <a:rPr sz="3200" spc="105" dirty="0">
                <a:solidFill>
                  <a:srgbClr val="1DB10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DB100"/>
                </a:solidFill>
                <a:latin typeface="Courier New"/>
                <a:cs typeface="Courier New"/>
              </a:rPr>
              <a:t>quote}}</a:t>
            </a:r>
            <a:endParaRPr sz="3200">
              <a:latin typeface="Courier New"/>
              <a:cs typeface="Courier New"/>
            </a:endParaRPr>
          </a:p>
          <a:p>
            <a:pPr marL="495300" marR="30480" indent="-444500">
              <a:lnSpc>
                <a:spcPts val="3800"/>
              </a:lnSpc>
              <a:spcBef>
                <a:spcPts val="462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-45" dirty="0">
                <a:latin typeface="Arial"/>
                <a:cs typeface="Arial"/>
              </a:rPr>
              <a:t>Variables, </a:t>
            </a:r>
            <a:r>
              <a:rPr sz="3200" spc="15" dirty="0">
                <a:latin typeface="Arial"/>
                <a:cs typeface="Arial"/>
              </a:rPr>
              <a:t>simple </a:t>
            </a:r>
            <a:r>
              <a:rPr sz="3200" spc="40" dirty="0">
                <a:latin typeface="Arial"/>
                <a:cs typeface="Arial"/>
              </a:rPr>
              <a:t>control </a:t>
            </a:r>
            <a:r>
              <a:rPr sz="3200" spc="20" dirty="0">
                <a:latin typeface="Arial"/>
                <a:cs typeface="Arial"/>
              </a:rPr>
              <a:t>structures </a:t>
            </a:r>
            <a:r>
              <a:rPr sz="3200" spc="5" dirty="0">
                <a:latin typeface="Arial"/>
                <a:cs typeface="Arial"/>
              </a:rPr>
              <a:t>(looping, </a:t>
            </a:r>
            <a:r>
              <a:rPr sz="3200" spc="30" dirty="0">
                <a:latin typeface="Arial"/>
                <a:cs typeface="Arial"/>
              </a:rPr>
              <a:t>conditionals,  </a:t>
            </a:r>
            <a:r>
              <a:rPr sz="3200" spc="-20" dirty="0">
                <a:latin typeface="Arial"/>
                <a:cs typeface="Arial"/>
              </a:rPr>
              <a:t>nesting)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buSzPct val="145312"/>
              <a:buChar char="•"/>
              <a:tabLst>
                <a:tab pos="495300" algn="l"/>
              </a:tabLst>
            </a:pPr>
            <a:r>
              <a:rPr sz="3200" spc="-10" dirty="0">
                <a:latin typeface="Arial"/>
                <a:cs typeface="Arial"/>
              </a:rPr>
              <a:t>Pipelines </a:t>
            </a:r>
            <a:r>
              <a:rPr sz="3200" spc="175" dirty="0">
                <a:latin typeface="Arial"/>
                <a:cs typeface="Arial"/>
              </a:rPr>
              <a:t>- </a:t>
            </a:r>
            <a:r>
              <a:rPr sz="3200" spc="10" dirty="0">
                <a:latin typeface="Arial"/>
                <a:cs typeface="Arial"/>
              </a:rPr>
              <a:t>chain </a:t>
            </a:r>
            <a:r>
              <a:rPr sz="3200" spc="25" dirty="0">
                <a:latin typeface="Arial"/>
                <a:cs typeface="Arial"/>
              </a:rPr>
              <a:t>together templates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functions</a:t>
            </a:r>
            <a:endParaRPr sz="32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15" dirty="0">
                <a:latin typeface="Arial"/>
                <a:cs typeface="Arial"/>
              </a:rPr>
              <a:t>50+ </a:t>
            </a:r>
            <a:r>
              <a:rPr sz="3200" spc="35" dirty="0">
                <a:latin typeface="Arial"/>
                <a:cs typeface="Arial"/>
              </a:rPr>
              <a:t>functions </a:t>
            </a:r>
            <a:r>
              <a:rPr sz="3200" spc="25" dirty="0">
                <a:latin typeface="Arial"/>
                <a:cs typeface="Arial"/>
              </a:rPr>
              <a:t>from </a:t>
            </a:r>
            <a:r>
              <a:rPr sz="3200" spc="35" dirty="0">
                <a:latin typeface="Arial"/>
                <a:cs typeface="Arial"/>
              </a:rPr>
              <a:t>Go/Sprig </a:t>
            </a:r>
            <a:r>
              <a:rPr sz="3200" spc="-50" dirty="0">
                <a:latin typeface="Arial"/>
                <a:cs typeface="Arial"/>
              </a:rPr>
              <a:t>Template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libraries</a:t>
            </a:r>
            <a:endParaRPr sz="3200">
              <a:latin typeface="Arial"/>
              <a:cs typeface="Arial"/>
            </a:endParaRPr>
          </a:p>
          <a:p>
            <a:pPr marL="939800" marR="737235" lvl="1" indent="-444500">
              <a:lnSpc>
                <a:spcPts val="3800"/>
              </a:lnSpc>
              <a:spcBef>
                <a:spcPts val="4320"/>
              </a:spcBef>
              <a:buSzPct val="145312"/>
              <a:buChar char="•"/>
              <a:tabLst>
                <a:tab pos="939800" algn="l"/>
              </a:tabLst>
            </a:pPr>
            <a:r>
              <a:rPr sz="3200" spc="20" dirty="0">
                <a:latin typeface="Arial"/>
                <a:cs typeface="Arial"/>
              </a:rPr>
              <a:t>date, </a:t>
            </a:r>
            <a:r>
              <a:rPr sz="3200" spc="25" dirty="0">
                <a:latin typeface="Arial"/>
                <a:cs typeface="Arial"/>
              </a:rPr>
              <a:t>string, </a:t>
            </a:r>
            <a:r>
              <a:rPr sz="3200" spc="10" dirty="0">
                <a:latin typeface="Arial"/>
                <a:cs typeface="Arial"/>
              </a:rPr>
              <a:t>conversions, </a:t>
            </a:r>
            <a:r>
              <a:rPr sz="3200" spc="30" dirty="0">
                <a:latin typeface="Arial"/>
                <a:cs typeface="Arial"/>
              </a:rPr>
              <a:t>encoding, </a:t>
            </a:r>
            <a:r>
              <a:rPr sz="3200" spc="15" dirty="0">
                <a:latin typeface="Arial"/>
                <a:cs typeface="Arial"/>
              </a:rPr>
              <a:t>reflection,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data  </a:t>
            </a:r>
            <a:r>
              <a:rPr sz="3200" spc="20" dirty="0">
                <a:latin typeface="Arial"/>
                <a:cs typeface="Arial"/>
              </a:rPr>
              <a:t>structures </a:t>
            </a:r>
            <a:r>
              <a:rPr sz="3200" spc="-20" dirty="0">
                <a:latin typeface="Arial"/>
                <a:cs typeface="Arial"/>
              </a:rPr>
              <a:t>(list, </a:t>
            </a:r>
            <a:r>
              <a:rPr sz="3200" spc="15" dirty="0">
                <a:latin typeface="Arial"/>
                <a:cs typeface="Arial"/>
              </a:rPr>
              <a:t>dict), </a:t>
            </a:r>
            <a:r>
              <a:rPr sz="3200" spc="20" dirty="0">
                <a:latin typeface="Arial"/>
                <a:cs typeface="Arial"/>
              </a:rPr>
              <a:t>math, </a:t>
            </a:r>
            <a:r>
              <a:rPr sz="3200" spc="55" dirty="0">
                <a:latin typeface="Arial"/>
                <a:cs typeface="Arial"/>
              </a:rPr>
              <a:t>crypto,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semver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700" y="685800"/>
            <a:ext cx="30759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V</a:t>
            </a:r>
            <a:r>
              <a:rPr spc="85" dirty="0"/>
              <a:t>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365265"/>
            <a:ext cx="10078720" cy="48901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20" dirty="0">
                <a:latin typeface="Arial"/>
                <a:cs typeface="Arial"/>
              </a:rPr>
              <a:t>Specify </a:t>
            </a:r>
            <a:r>
              <a:rPr sz="3200" spc="-25" dirty="0">
                <a:latin typeface="Arial"/>
                <a:cs typeface="Arial"/>
              </a:rPr>
              <a:t>values </a:t>
            </a:r>
            <a:r>
              <a:rPr sz="3200" spc="40" dirty="0">
                <a:latin typeface="Arial"/>
                <a:cs typeface="Arial"/>
              </a:rPr>
              <a:t>that </a:t>
            </a:r>
            <a:r>
              <a:rPr sz="3200" spc="25" dirty="0">
                <a:latin typeface="Arial"/>
                <a:cs typeface="Arial"/>
              </a:rPr>
              <a:t>should be injected </a:t>
            </a:r>
            <a:r>
              <a:rPr sz="3200" spc="40" dirty="0">
                <a:latin typeface="Arial"/>
                <a:cs typeface="Arial"/>
              </a:rPr>
              <a:t>into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templates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5" dirty="0">
                <a:latin typeface="Arial"/>
                <a:cs typeface="Arial"/>
              </a:rPr>
              <a:t>Simple </a:t>
            </a:r>
            <a:r>
              <a:rPr sz="3200" spc="-65" dirty="0">
                <a:latin typeface="Arial"/>
                <a:cs typeface="Arial"/>
              </a:rPr>
              <a:t>YAML </a:t>
            </a:r>
            <a:r>
              <a:rPr sz="3200" spc="55" dirty="0">
                <a:latin typeface="Arial"/>
                <a:cs typeface="Arial"/>
              </a:rPr>
              <a:t>with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“namespaces”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-35" dirty="0">
                <a:latin typeface="Arial"/>
                <a:cs typeface="Arial"/>
              </a:rPr>
              <a:t>Each </a:t>
            </a:r>
            <a:r>
              <a:rPr sz="3200" spc="35" dirty="0">
                <a:latin typeface="Arial"/>
                <a:cs typeface="Arial"/>
              </a:rPr>
              <a:t>subchart </a:t>
            </a:r>
            <a:r>
              <a:rPr sz="3200" spc="15" dirty="0">
                <a:latin typeface="Arial"/>
                <a:cs typeface="Arial"/>
              </a:rPr>
              <a:t>can </a:t>
            </a:r>
            <a:r>
              <a:rPr sz="3200" spc="-35" dirty="0">
                <a:latin typeface="Arial"/>
                <a:cs typeface="Arial"/>
              </a:rPr>
              <a:t>have </a:t>
            </a:r>
            <a:r>
              <a:rPr sz="3200" spc="35" dirty="0">
                <a:latin typeface="Arial"/>
                <a:cs typeface="Arial"/>
              </a:rPr>
              <a:t>its </a:t>
            </a:r>
            <a:r>
              <a:rPr sz="3200" spc="55" dirty="0">
                <a:latin typeface="Arial"/>
                <a:cs typeface="Arial"/>
              </a:rPr>
              <a:t>own </a:t>
            </a:r>
            <a:r>
              <a:rPr sz="3200" dirty="0">
                <a:latin typeface="Courier New"/>
                <a:cs typeface="Courier New"/>
              </a:rPr>
              <a:t>values.yaml</a:t>
            </a:r>
            <a:r>
              <a:rPr sz="3200" spc="-111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46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-25" dirty="0">
                <a:latin typeface="Arial"/>
                <a:cs typeface="Arial"/>
              </a:rPr>
              <a:t>Can use </a:t>
            </a:r>
            <a:r>
              <a:rPr sz="3200" spc="25" dirty="0">
                <a:latin typeface="Arial"/>
                <a:cs typeface="Arial"/>
              </a:rPr>
              <a:t>multiple </a:t>
            </a:r>
            <a:r>
              <a:rPr sz="3200" spc="-85" dirty="0">
                <a:latin typeface="Arial"/>
                <a:cs typeface="Arial"/>
              </a:rPr>
              <a:t>Values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files</a:t>
            </a:r>
            <a:endParaRPr sz="3200">
              <a:latin typeface="Arial"/>
              <a:cs typeface="Arial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312"/>
              <a:buChar char="•"/>
              <a:tabLst>
                <a:tab pos="469900" algn="l"/>
              </a:tabLst>
            </a:pPr>
            <a:r>
              <a:rPr sz="3200" spc="-25" dirty="0">
                <a:latin typeface="Arial"/>
                <a:cs typeface="Arial"/>
              </a:rPr>
              <a:t>Can </a:t>
            </a:r>
            <a:r>
              <a:rPr sz="3200" spc="5" dirty="0">
                <a:latin typeface="Arial"/>
                <a:cs typeface="Arial"/>
              </a:rPr>
              <a:t>override </a:t>
            </a:r>
            <a:r>
              <a:rPr sz="3200" spc="15" dirty="0">
                <a:latin typeface="Arial"/>
                <a:cs typeface="Arial"/>
              </a:rPr>
              <a:t>individual </a:t>
            </a:r>
            <a:r>
              <a:rPr sz="3200" spc="-25" dirty="0">
                <a:latin typeface="Arial"/>
                <a:cs typeface="Arial"/>
              </a:rPr>
              <a:t>value </a:t>
            </a:r>
            <a:r>
              <a:rPr sz="3200" spc="35" dirty="0">
                <a:latin typeface="Arial"/>
                <a:cs typeface="Arial"/>
              </a:rPr>
              <a:t>for</a:t>
            </a:r>
            <a:r>
              <a:rPr sz="3200" spc="30" dirty="0">
                <a:latin typeface="Arial"/>
                <a:cs typeface="Arial"/>
              </a:rPr>
              <a:t> install/update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685800"/>
            <a:ext cx="57467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85" dirty="0"/>
              <a:t> </a:t>
            </a:r>
            <a:r>
              <a:rPr spc="204" dirty="0"/>
              <a:t>Hooks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5375147"/>
            <a:ext cx="4876165" cy="12058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0200" marR="5080" indent="-317500">
              <a:lnSpc>
                <a:spcPct val="101299"/>
              </a:lnSpc>
              <a:spcBef>
                <a:spcPts val="85"/>
              </a:spcBef>
              <a:buSzPct val="145098"/>
              <a:buChar char="•"/>
              <a:tabLst>
                <a:tab pos="330200" algn="l"/>
              </a:tabLst>
            </a:pPr>
            <a:r>
              <a:rPr sz="2550" spc="-35" dirty="0">
                <a:latin typeface="Arial"/>
                <a:cs typeface="Arial"/>
              </a:rPr>
              <a:t>The </a:t>
            </a:r>
            <a:r>
              <a:rPr sz="2550" spc="5" dirty="0">
                <a:latin typeface="Arial"/>
                <a:cs typeface="Arial"/>
              </a:rPr>
              <a:t>resources </a:t>
            </a:r>
            <a:r>
              <a:rPr sz="2550" spc="45" dirty="0">
                <a:latin typeface="Arial"/>
                <a:cs typeface="Arial"/>
              </a:rPr>
              <a:t>that </a:t>
            </a:r>
            <a:r>
              <a:rPr sz="2550" spc="-35" dirty="0">
                <a:latin typeface="Arial"/>
                <a:cs typeface="Arial"/>
              </a:rPr>
              <a:t>a </a:t>
            </a:r>
            <a:r>
              <a:rPr sz="2550" spc="45" dirty="0">
                <a:latin typeface="Arial"/>
                <a:cs typeface="Arial"/>
              </a:rPr>
              <a:t>hook  </a:t>
            </a:r>
            <a:r>
              <a:rPr sz="2550" spc="10" dirty="0">
                <a:latin typeface="Arial"/>
                <a:cs typeface="Arial"/>
              </a:rPr>
              <a:t>creates </a:t>
            </a:r>
            <a:r>
              <a:rPr sz="2550" spc="-40" dirty="0">
                <a:latin typeface="Arial"/>
                <a:cs typeface="Arial"/>
              </a:rPr>
              <a:t>are </a:t>
            </a:r>
            <a:r>
              <a:rPr sz="2550" spc="55" dirty="0">
                <a:latin typeface="Arial"/>
                <a:cs typeface="Arial"/>
              </a:rPr>
              <a:t>not </a:t>
            </a:r>
            <a:r>
              <a:rPr sz="2550" spc="45" dirty="0">
                <a:latin typeface="Arial"/>
                <a:cs typeface="Arial"/>
              </a:rPr>
              <a:t>tracked </a:t>
            </a:r>
            <a:r>
              <a:rPr sz="2550" spc="30" dirty="0">
                <a:latin typeface="Arial"/>
                <a:cs typeface="Arial"/>
              </a:rPr>
              <a:t>or  </a:t>
            </a:r>
            <a:r>
              <a:rPr sz="2550" spc="20" dirty="0">
                <a:latin typeface="Arial"/>
                <a:cs typeface="Arial"/>
              </a:rPr>
              <a:t>managed </a:t>
            </a:r>
            <a:r>
              <a:rPr sz="2550" spc="-15" dirty="0">
                <a:latin typeface="Arial"/>
                <a:cs typeface="Arial"/>
              </a:rPr>
              <a:t>as </a:t>
            </a:r>
            <a:r>
              <a:rPr sz="2550" spc="45" dirty="0">
                <a:latin typeface="Arial"/>
                <a:cs typeface="Arial"/>
              </a:rPr>
              <a:t>part </a:t>
            </a:r>
            <a:r>
              <a:rPr sz="2550" spc="55" dirty="0">
                <a:latin typeface="Arial"/>
                <a:cs typeface="Arial"/>
              </a:rPr>
              <a:t>of </a:t>
            </a:r>
            <a:r>
              <a:rPr sz="2550" spc="25" dirty="0">
                <a:latin typeface="Arial"/>
                <a:cs typeface="Arial"/>
              </a:rPr>
              <a:t>the</a:t>
            </a:r>
            <a:r>
              <a:rPr sz="2550" spc="-130" dirty="0">
                <a:latin typeface="Arial"/>
                <a:cs typeface="Arial"/>
              </a:rPr>
              <a:t> </a:t>
            </a:r>
            <a:r>
              <a:rPr sz="2550" spc="-25" dirty="0">
                <a:latin typeface="Arial"/>
                <a:cs typeface="Arial"/>
              </a:rPr>
              <a:t>release</a:t>
            </a:r>
            <a:endParaRPr sz="25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67500" y="2328025"/>
            <a:ext cx="5778500" cy="5482590"/>
            <a:chOff x="6667500" y="2328025"/>
            <a:chExt cx="5778500" cy="5482590"/>
          </a:xfrm>
        </p:grpSpPr>
        <p:sp>
          <p:nvSpPr>
            <p:cNvPr id="5" name="object 5"/>
            <p:cNvSpPr/>
            <p:nvPr/>
          </p:nvSpPr>
          <p:spPr>
            <a:xfrm>
              <a:off x="8351759" y="2328025"/>
              <a:ext cx="2063150" cy="2147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67500" y="6388100"/>
              <a:ext cx="1422400" cy="142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40179" y="7231011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>
                  <a:moveTo>
                    <a:pt x="0" y="0"/>
                  </a:moveTo>
                  <a:lnTo>
                    <a:pt x="356664" y="0"/>
                  </a:lnTo>
                  <a:lnTo>
                    <a:pt x="369364" y="0"/>
                  </a:lnTo>
                </a:path>
              </a:pathLst>
            </a:custGeom>
            <a:ln w="25400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0" y="6388100"/>
              <a:ext cx="1422400" cy="142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96846" y="717005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56457" y="7231011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1078913" y="0"/>
                  </a:lnTo>
                  <a:lnTo>
                    <a:pt x="1091613" y="0"/>
                  </a:lnTo>
                </a:path>
              </a:pathLst>
            </a:custGeom>
            <a:ln w="25400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7867" y="6388100"/>
              <a:ext cx="1418132" cy="14206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35360" y="717005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48900" y="7264400"/>
            <a:ext cx="407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4D7F"/>
                </a:solidFill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33081" y="4457560"/>
            <a:ext cx="1496060" cy="1948814"/>
            <a:chOff x="7533081" y="4457560"/>
            <a:chExt cx="1496060" cy="1948814"/>
          </a:xfrm>
        </p:grpSpPr>
        <p:sp>
          <p:nvSpPr>
            <p:cNvPr id="15" name="object 15"/>
            <p:cNvSpPr/>
            <p:nvPr/>
          </p:nvSpPr>
          <p:spPr>
            <a:xfrm>
              <a:off x="7599490" y="4470260"/>
              <a:ext cx="1416685" cy="1849755"/>
            </a:xfrm>
            <a:custGeom>
              <a:avLst/>
              <a:gdLst/>
              <a:ahLst/>
              <a:cxnLst/>
              <a:rect l="l" t="t" r="r" b="b"/>
              <a:pathLst>
                <a:path w="1416684" h="1849754">
                  <a:moveTo>
                    <a:pt x="1416493" y="0"/>
                  </a:moveTo>
                  <a:lnTo>
                    <a:pt x="7722" y="1839190"/>
                  </a:lnTo>
                  <a:lnTo>
                    <a:pt x="0" y="1849272"/>
                  </a:lnTo>
                </a:path>
              </a:pathLst>
            </a:custGeom>
            <a:ln w="25400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33081" y="6272390"/>
              <a:ext cx="122555" cy="133985"/>
            </a:xfrm>
            <a:custGeom>
              <a:avLst/>
              <a:gdLst/>
              <a:ahLst/>
              <a:cxnLst/>
              <a:rect l="l" t="t" r="r" b="b"/>
              <a:pathLst>
                <a:path w="122554" h="133985">
                  <a:moveTo>
                    <a:pt x="25742" y="0"/>
                  </a:moveTo>
                  <a:lnTo>
                    <a:pt x="0" y="133857"/>
                  </a:lnTo>
                  <a:lnTo>
                    <a:pt x="122529" y="74142"/>
                  </a:lnTo>
                  <a:lnTo>
                    <a:pt x="25742" y="0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marR="4132579" indent="-317500">
              <a:lnSpc>
                <a:spcPct val="101299"/>
              </a:lnSpc>
              <a:spcBef>
                <a:spcPts val="85"/>
              </a:spcBef>
              <a:buSzPct val="145098"/>
              <a:buChar char="•"/>
              <a:tabLst>
                <a:tab pos="342900" algn="l"/>
              </a:tabLst>
            </a:pPr>
            <a:r>
              <a:rPr sz="2550" spc="15" dirty="0"/>
              <a:t>Perform </a:t>
            </a:r>
            <a:r>
              <a:rPr sz="2550" spc="60" dirty="0"/>
              <a:t>"operation" </a:t>
            </a:r>
            <a:r>
              <a:rPr sz="2550" spc="30" dirty="0"/>
              <a:t>at</a:t>
            </a:r>
            <a:r>
              <a:rPr sz="2550" spc="-95" dirty="0"/>
              <a:t> </a:t>
            </a:r>
            <a:r>
              <a:rPr sz="2550" spc="45" dirty="0"/>
              <a:t>specific  </a:t>
            </a:r>
            <a:r>
              <a:rPr sz="2550" spc="55" dirty="0"/>
              <a:t>point of </a:t>
            </a:r>
            <a:r>
              <a:rPr sz="2550" spc="-25" dirty="0"/>
              <a:t>release</a:t>
            </a:r>
            <a:r>
              <a:rPr sz="2550" spc="-110" dirty="0"/>
              <a:t> </a:t>
            </a:r>
            <a:r>
              <a:rPr sz="2550" spc="25" dirty="0"/>
              <a:t>lifecycle</a:t>
            </a:r>
            <a:endParaRPr sz="2550"/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/>
          </a:p>
          <a:p>
            <a:pPr marL="342900" marR="4567555" indent="-317500">
              <a:lnSpc>
                <a:spcPct val="101299"/>
              </a:lnSpc>
              <a:buSzPct val="145098"/>
              <a:buChar char="•"/>
              <a:tabLst>
                <a:tab pos="342900" algn="l"/>
              </a:tabLst>
            </a:pPr>
            <a:r>
              <a:rPr sz="2550" spc="50" dirty="0"/>
              <a:t>"Operation" </a:t>
            </a:r>
            <a:r>
              <a:rPr sz="2550" spc="25" dirty="0"/>
              <a:t>can </a:t>
            </a:r>
            <a:r>
              <a:rPr sz="2550" spc="35" dirty="0"/>
              <a:t>be </a:t>
            </a:r>
            <a:r>
              <a:rPr sz="2550" spc="-5" dirty="0"/>
              <a:t>any</a:t>
            </a:r>
            <a:r>
              <a:rPr sz="2550" spc="-114" dirty="0"/>
              <a:t> </a:t>
            </a:r>
            <a:r>
              <a:rPr sz="2550" spc="10" dirty="0"/>
              <a:t>K8s  </a:t>
            </a:r>
            <a:r>
              <a:rPr sz="2550" spc="5" dirty="0"/>
              <a:t>resource: </a:t>
            </a:r>
            <a:r>
              <a:rPr sz="2550" spc="45" dirty="0"/>
              <a:t>job, </a:t>
            </a:r>
            <a:r>
              <a:rPr sz="2550" spc="55" dirty="0"/>
              <a:t>config-map,  </a:t>
            </a:r>
            <a:r>
              <a:rPr sz="2550" spc="15" dirty="0"/>
              <a:t>secret, </a:t>
            </a:r>
            <a:r>
              <a:rPr sz="2550" spc="70" dirty="0"/>
              <a:t>pod,</a:t>
            </a:r>
            <a:r>
              <a:rPr sz="2550" spc="-15" dirty="0"/>
              <a:t> </a:t>
            </a:r>
            <a:r>
              <a:rPr sz="2550" spc="5" dirty="0"/>
              <a:t>...</a:t>
            </a:r>
            <a:endParaRPr sz="2550"/>
          </a:p>
          <a:p>
            <a:pPr marL="7658100" marR="17780" algn="r">
              <a:lnSpc>
                <a:spcPts val="1700"/>
              </a:lnSpc>
              <a:spcBef>
                <a:spcPts val="30"/>
              </a:spcBef>
            </a:pPr>
            <a:r>
              <a:rPr sz="1400" b="1" dirty="0">
                <a:solidFill>
                  <a:srgbClr val="007BA3"/>
                </a:solidFill>
                <a:latin typeface="Arial"/>
                <a:cs typeface="Arial"/>
              </a:rPr>
              <a:t>p</a:t>
            </a:r>
            <a:r>
              <a:rPr sz="1400" b="1" spc="-30" dirty="0">
                <a:solidFill>
                  <a:srgbClr val="007BA3"/>
                </a:solidFill>
                <a:latin typeface="Arial"/>
                <a:cs typeface="Arial"/>
              </a:rPr>
              <a:t>r</a:t>
            </a:r>
            <a:r>
              <a:rPr sz="1400" b="1" spc="10" dirty="0">
                <a:solidFill>
                  <a:srgbClr val="007BA3"/>
                </a:solidFill>
                <a:latin typeface="Arial"/>
                <a:cs typeface="Arial"/>
              </a:rPr>
              <a:t>e/post-install  </a:t>
            </a:r>
            <a:r>
              <a:rPr sz="1400" b="1" dirty="0">
                <a:solidFill>
                  <a:srgbClr val="007BA3"/>
                </a:solidFill>
                <a:latin typeface="Arial"/>
                <a:cs typeface="Arial"/>
              </a:rPr>
              <a:t>p</a:t>
            </a:r>
            <a:r>
              <a:rPr sz="1400" b="1" spc="-30" dirty="0">
                <a:solidFill>
                  <a:srgbClr val="007BA3"/>
                </a:solidFill>
                <a:latin typeface="Arial"/>
                <a:cs typeface="Arial"/>
              </a:rPr>
              <a:t>r</a:t>
            </a:r>
            <a:r>
              <a:rPr sz="1400" b="1" spc="25" dirty="0">
                <a:solidFill>
                  <a:srgbClr val="007BA3"/>
                </a:solidFill>
                <a:latin typeface="Arial"/>
                <a:cs typeface="Arial"/>
              </a:rPr>
              <a:t>e/post-delete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34400" y="5422900"/>
            <a:ext cx="152082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b="1" dirty="0">
                <a:solidFill>
                  <a:srgbClr val="007BA3"/>
                </a:solidFill>
                <a:latin typeface="Arial"/>
                <a:cs typeface="Arial"/>
              </a:rPr>
              <a:t>p</a:t>
            </a:r>
            <a:r>
              <a:rPr sz="1400" b="1" spc="-30" dirty="0">
                <a:solidFill>
                  <a:srgbClr val="007BA3"/>
                </a:solidFill>
                <a:latin typeface="Arial"/>
                <a:cs typeface="Arial"/>
              </a:rPr>
              <a:t>r</a:t>
            </a:r>
            <a:r>
              <a:rPr sz="1400" b="1" spc="15" dirty="0">
                <a:solidFill>
                  <a:srgbClr val="007BA3"/>
                </a:solidFill>
                <a:latin typeface="Arial"/>
                <a:cs typeface="Arial"/>
              </a:rPr>
              <a:t>e/post-upgrade  </a:t>
            </a:r>
            <a:r>
              <a:rPr sz="1400" b="1" spc="10" dirty="0">
                <a:solidFill>
                  <a:srgbClr val="007BA3"/>
                </a:solidFill>
                <a:latin typeface="Arial"/>
                <a:cs typeface="Arial"/>
              </a:rPr>
              <a:t>pre/post-rollback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5100" y="8229600"/>
            <a:ext cx="6324600" cy="104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100" y="7023100"/>
            <a:ext cx="6324600" cy="1079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685800"/>
            <a:ext cx="8789035" cy="182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Demo: </a:t>
            </a:r>
            <a:r>
              <a:rPr spc="70" dirty="0"/>
              <a:t>Voting</a:t>
            </a:r>
            <a:r>
              <a:rPr spc="-165" dirty="0"/>
              <a:t> </a:t>
            </a:r>
            <a:r>
              <a:rPr spc="290" dirty="0"/>
              <a:t>App</a:t>
            </a: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https://github.com/alexei-led/example-voting-app/tree/helm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5115" y="3011553"/>
            <a:ext cx="9749790" cy="6602730"/>
            <a:chOff x="3065115" y="3011553"/>
            <a:chExt cx="9749790" cy="6602730"/>
          </a:xfrm>
        </p:grpSpPr>
        <p:sp>
          <p:nvSpPr>
            <p:cNvPr id="4" name="object 4"/>
            <p:cNvSpPr/>
            <p:nvPr/>
          </p:nvSpPr>
          <p:spPr>
            <a:xfrm>
              <a:off x="3065115" y="3011553"/>
              <a:ext cx="6874569" cy="5965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0" y="3530599"/>
              <a:ext cx="584200" cy="590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40800" y="3530599"/>
              <a:ext cx="584200" cy="590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5400" y="5918200"/>
              <a:ext cx="584200" cy="590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96400" y="5918200"/>
              <a:ext cx="584200" cy="590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600" y="8331199"/>
              <a:ext cx="584200" cy="590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400" y="8470899"/>
              <a:ext cx="402590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2259856" y="204889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20">
                <a:moveTo>
                  <a:pt x="275005" y="0"/>
                </a:moveTo>
                <a:lnTo>
                  <a:pt x="223651" y="3892"/>
                </a:lnTo>
                <a:lnTo>
                  <a:pt x="174277" y="15343"/>
                </a:lnTo>
                <a:lnTo>
                  <a:pt x="127571" y="34016"/>
                </a:lnTo>
                <a:lnTo>
                  <a:pt x="84222" y="59573"/>
                </a:lnTo>
                <a:lnTo>
                  <a:pt x="44919" y="91675"/>
                </a:lnTo>
                <a:lnTo>
                  <a:pt x="10350" y="129984"/>
                </a:lnTo>
                <a:lnTo>
                  <a:pt x="0" y="143395"/>
                </a:lnTo>
                <a:lnTo>
                  <a:pt x="10350" y="156794"/>
                </a:lnTo>
                <a:lnTo>
                  <a:pt x="44919" y="195108"/>
                </a:lnTo>
                <a:lnTo>
                  <a:pt x="84222" y="227214"/>
                </a:lnTo>
                <a:lnTo>
                  <a:pt x="127571" y="252772"/>
                </a:lnTo>
                <a:lnTo>
                  <a:pt x="174277" y="271446"/>
                </a:lnTo>
                <a:lnTo>
                  <a:pt x="223651" y="282899"/>
                </a:lnTo>
                <a:lnTo>
                  <a:pt x="275005" y="286791"/>
                </a:lnTo>
                <a:lnTo>
                  <a:pt x="326363" y="282899"/>
                </a:lnTo>
                <a:lnTo>
                  <a:pt x="375734" y="271446"/>
                </a:lnTo>
                <a:lnTo>
                  <a:pt x="422430" y="252772"/>
                </a:lnTo>
                <a:lnTo>
                  <a:pt x="447588" y="237934"/>
                </a:lnTo>
                <a:lnTo>
                  <a:pt x="220700" y="237934"/>
                </a:lnTo>
                <a:lnTo>
                  <a:pt x="174183" y="225104"/>
                </a:lnTo>
                <a:lnTo>
                  <a:pt x="130697" y="204814"/>
                </a:lnTo>
                <a:lnTo>
                  <a:pt x="91032" y="177450"/>
                </a:lnTo>
                <a:lnTo>
                  <a:pt x="55981" y="143395"/>
                </a:lnTo>
                <a:lnTo>
                  <a:pt x="91032" y="109333"/>
                </a:lnTo>
                <a:lnTo>
                  <a:pt x="130697" y="81951"/>
                </a:lnTo>
                <a:lnTo>
                  <a:pt x="174183" y="61644"/>
                </a:lnTo>
                <a:lnTo>
                  <a:pt x="220700" y="48806"/>
                </a:lnTo>
                <a:lnTo>
                  <a:pt x="447506" y="48806"/>
                </a:lnTo>
                <a:lnTo>
                  <a:pt x="422430" y="34016"/>
                </a:lnTo>
                <a:lnTo>
                  <a:pt x="375734" y="15343"/>
                </a:lnTo>
                <a:lnTo>
                  <a:pt x="326363" y="3892"/>
                </a:lnTo>
                <a:lnTo>
                  <a:pt x="275005" y="0"/>
                </a:lnTo>
                <a:close/>
              </a:path>
              <a:path w="550545" h="287020">
                <a:moveTo>
                  <a:pt x="329285" y="48806"/>
                </a:moveTo>
                <a:lnTo>
                  <a:pt x="220700" y="48806"/>
                </a:lnTo>
                <a:lnTo>
                  <a:pt x="198344" y="65843"/>
                </a:lnTo>
                <a:lnTo>
                  <a:pt x="181057" y="87995"/>
                </a:lnTo>
                <a:lnTo>
                  <a:pt x="169904" y="114199"/>
                </a:lnTo>
                <a:lnTo>
                  <a:pt x="165950" y="143395"/>
                </a:lnTo>
                <a:lnTo>
                  <a:pt x="169904" y="172583"/>
                </a:lnTo>
                <a:lnTo>
                  <a:pt x="181057" y="198770"/>
                </a:lnTo>
                <a:lnTo>
                  <a:pt x="198344" y="220905"/>
                </a:lnTo>
                <a:lnTo>
                  <a:pt x="220700" y="237934"/>
                </a:lnTo>
                <a:lnTo>
                  <a:pt x="329285" y="237934"/>
                </a:lnTo>
                <a:lnTo>
                  <a:pt x="351639" y="220905"/>
                </a:lnTo>
                <a:lnTo>
                  <a:pt x="368922" y="198770"/>
                </a:lnTo>
                <a:lnTo>
                  <a:pt x="380070" y="172583"/>
                </a:lnTo>
                <a:lnTo>
                  <a:pt x="384022" y="143395"/>
                </a:lnTo>
                <a:lnTo>
                  <a:pt x="383004" y="135877"/>
                </a:lnTo>
                <a:lnTo>
                  <a:pt x="311150" y="135877"/>
                </a:lnTo>
                <a:lnTo>
                  <a:pt x="300643" y="133757"/>
                </a:lnTo>
                <a:lnTo>
                  <a:pt x="292065" y="127974"/>
                </a:lnTo>
                <a:lnTo>
                  <a:pt x="286282" y="119396"/>
                </a:lnTo>
                <a:lnTo>
                  <a:pt x="284162" y="108889"/>
                </a:lnTo>
                <a:lnTo>
                  <a:pt x="286282" y="98382"/>
                </a:lnTo>
                <a:lnTo>
                  <a:pt x="292065" y="89804"/>
                </a:lnTo>
                <a:lnTo>
                  <a:pt x="300643" y="84022"/>
                </a:lnTo>
                <a:lnTo>
                  <a:pt x="311150" y="81902"/>
                </a:lnTo>
                <a:lnTo>
                  <a:pt x="364168" y="81902"/>
                </a:lnTo>
                <a:lnTo>
                  <a:pt x="351639" y="65843"/>
                </a:lnTo>
                <a:lnTo>
                  <a:pt x="329285" y="48806"/>
                </a:lnTo>
                <a:close/>
              </a:path>
              <a:path w="550545" h="287020">
                <a:moveTo>
                  <a:pt x="447506" y="48806"/>
                </a:moveTo>
                <a:lnTo>
                  <a:pt x="329285" y="48806"/>
                </a:lnTo>
                <a:lnTo>
                  <a:pt x="375794" y="61644"/>
                </a:lnTo>
                <a:lnTo>
                  <a:pt x="419277" y="81951"/>
                </a:lnTo>
                <a:lnTo>
                  <a:pt x="458941" y="109333"/>
                </a:lnTo>
                <a:lnTo>
                  <a:pt x="493991" y="143395"/>
                </a:lnTo>
                <a:lnTo>
                  <a:pt x="458942" y="177450"/>
                </a:lnTo>
                <a:lnTo>
                  <a:pt x="419282" y="204814"/>
                </a:lnTo>
                <a:lnTo>
                  <a:pt x="375800" y="225104"/>
                </a:lnTo>
                <a:lnTo>
                  <a:pt x="329285" y="237934"/>
                </a:lnTo>
                <a:lnTo>
                  <a:pt x="447588" y="237934"/>
                </a:lnTo>
                <a:lnTo>
                  <a:pt x="465763" y="227214"/>
                </a:lnTo>
                <a:lnTo>
                  <a:pt x="505044" y="195108"/>
                </a:lnTo>
                <a:lnTo>
                  <a:pt x="539584" y="156794"/>
                </a:lnTo>
                <a:lnTo>
                  <a:pt x="549998" y="143395"/>
                </a:lnTo>
                <a:lnTo>
                  <a:pt x="539584" y="129984"/>
                </a:lnTo>
                <a:lnTo>
                  <a:pt x="505044" y="91675"/>
                </a:lnTo>
                <a:lnTo>
                  <a:pt x="465763" y="59573"/>
                </a:lnTo>
                <a:lnTo>
                  <a:pt x="447506" y="48806"/>
                </a:lnTo>
                <a:close/>
              </a:path>
              <a:path w="550545" h="287020">
                <a:moveTo>
                  <a:pt x="364168" y="81902"/>
                </a:moveTo>
                <a:lnTo>
                  <a:pt x="311150" y="81902"/>
                </a:lnTo>
                <a:lnTo>
                  <a:pt x="321656" y="84022"/>
                </a:lnTo>
                <a:lnTo>
                  <a:pt x="330234" y="89804"/>
                </a:lnTo>
                <a:lnTo>
                  <a:pt x="336017" y="98382"/>
                </a:lnTo>
                <a:lnTo>
                  <a:pt x="338137" y="108889"/>
                </a:lnTo>
                <a:lnTo>
                  <a:pt x="336017" y="119396"/>
                </a:lnTo>
                <a:lnTo>
                  <a:pt x="330234" y="127974"/>
                </a:lnTo>
                <a:lnTo>
                  <a:pt x="321656" y="133757"/>
                </a:lnTo>
                <a:lnTo>
                  <a:pt x="311150" y="135877"/>
                </a:lnTo>
                <a:lnTo>
                  <a:pt x="383004" y="135877"/>
                </a:lnTo>
                <a:lnTo>
                  <a:pt x="380070" y="114199"/>
                </a:lnTo>
                <a:lnTo>
                  <a:pt x="368922" y="87995"/>
                </a:lnTo>
                <a:lnTo>
                  <a:pt x="364168" y="81902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0" y="685800"/>
            <a:ext cx="47307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75" dirty="0"/>
              <a:t> </a:t>
            </a:r>
            <a:r>
              <a:rPr spc="145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26867"/>
            <a:ext cx="10916920" cy="6149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14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spc="-10" dirty="0">
                <a:latin typeface="Arial"/>
                <a:cs typeface="Arial"/>
              </a:rPr>
              <a:t>Create </a:t>
            </a:r>
            <a:r>
              <a:rPr sz="2000" b="1" i="1" spc="35" dirty="0">
                <a:latin typeface="Arial"/>
                <a:cs typeface="Arial"/>
              </a:rPr>
              <a:t>Chart </a:t>
            </a:r>
            <a:r>
              <a:rPr sz="2000" spc="3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each </a:t>
            </a:r>
            <a:r>
              <a:rPr sz="2000" spc="-10" dirty="0">
                <a:latin typeface="Arial"/>
                <a:cs typeface="Arial"/>
              </a:rPr>
              <a:t>(micro)service; </a:t>
            </a:r>
            <a:r>
              <a:rPr sz="2000" spc="15" dirty="0">
                <a:latin typeface="Arial"/>
                <a:cs typeface="Arial"/>
              </a:rPr>
              <a:t>keep </a:t>
            </a:r>
            <a:r>
              <a:rPr sz="2000" spc="40" dirty="0">
                <a:latin typeface="Arial"/>
                <a:cs typeface="Arial"/>
              </a:rPr>
              <a:t>it </a:t>
            </a:r>
            <a:r>
              <a:rPr sz="2000" spc="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same </a:t>
            </a:r>
            <a:r>
              <a:rPr sz="2000" spc="15" dirty="0">
                <a:latin typeface="Arial"/>
                <a:cs typeface="Arial"/>
              </a:rPr>
              <a:t>Git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marL="12700" marR="2732405">
              <a:lnSpc>
                <a:spcPct val="212500"/>
              </a:lnSpc>
              <a:buSzPct val="95000"/>
              <a:buAutoNum type="arabicPeriod"/>
              <a:tabLst>
                <a:tab pos="228600" algn="l"/>
              </a:tabLst>
            </a:pPr>
            <a:r>
              <a:rPr sz="2000" spc="-5" dirty="0">
                <a:latin typeface="Arial"/>
                <a:cs typeface="Arial"/>
              </a:rPr>
              <a:t>Learn </a:t>
            </a:r>
            <a:r>
              <a:rPr sz="2000" spc="20" dirty="0">
                <a:latin typeface="Arial"/>
                <a:cs typeface="Arial"/>
              </a:rPr>
              <a:t>and </a:t>
            </a:r>
            <a:r>
              <a:rPr sz="2000" spc="30" dirty="0">
                <a:latin typeface="Arial"/>
                <a:cs typeface="Arial"/>
              </a:rPr>
              <a:t>practice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Go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Template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language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(and 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Sprig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template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library</a:t>
            </a:r>
            <a:r>
              <a:rPr sz="2000" spc="-10" dirty="0">
                <a:latin typeface="Arial"/>
                <a:cs typeface="Arial"/>
              </a:rPr>
              <a:t>)  </a:t>
            </a:r>
            <a:r>
              <a:rPr sz="2000" dirty="0">
                <a:latin typeface="Arial"/>
                <a:cs typeface="Arial"/>
              </a:rPr>
              <a:t>3.Use </a:t>
            </a:r>
            <a:r>
              <a:rPr sz="2000" spc="5" dirty="0">
                <a:latin typeface="Arial"/>
                <a:cs typeface="Arial"/>
              </a:rPr>
              <a:t>Helm </a:t>
            </a:r>
            <a:r>
              <a:rPr sz="2000" b="1" dirty="0">
                <a:latin typeface="Arial"/>
                <a:cs typeface="Arial"/>
              </a:rPr>
              <a:t>hooks </a:t>
            </a:r>
            <a:r>
              <a:rPr sz="2000" spc="60" dirty="0">
                <a:latin typeface="Arial"/>
                <a:cs typeface="Arial"/>
              </a:rPr>
              <a:t>to </a:t>
            </a:r>
            <a:r>
              <a:rPr sz="2000" spc="30" dirty="0">
                <a:latin typeface="Arial"/>
                <a:cs typeface="Arial"/>
              </a:rPr>
              <a:t>control </a:t>
            </a:r>
            <a:r>
              <a:rPr sz="2000" spc="-25" dirty="0">
                <a:latin typeface="Arial"/>
                <a:cs typeface="Arial"/>
              </a:rPr>
              <a:t>release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flow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buSzPct val="95000"/>
              <a:buAutoNum type="arabicPeriod" startAt="4"/>
              <a:tabLst>
                <a:tab pos="228600" algn="l"/>
              </a:tabLst>
            </a:pPr>
            <a:r>
              <a:rPr sz="2000" spc="-5" dirty="0">
                <a:latin typeface="Arial"/>
                <a:cs typeface="Arial"/>
              </a:rPr>
              <a:t>Use </a:t>
            </a:r>
            <a:r>
              <a:rPr sz="2000" b="1" spc="5" dirty="0">
                <a:latin typeface="Courier New"/>
                <a:cs typeface="Courier New"/>
              </a:rPr>
              <a:t>helm test</a:t>
            </a:r>
            <a:r>
              <a:rPr sz="2000" b="1" spc="-710" dirty="0">
                <a:latin typeface="Courier New"/>
                <a:cs typeface="Courier New"/>
              </a:rPr>
              <a:t> </a:t>
            </a:r>
            <a:r>
              <a:rPr sz="2000" spc="60" dirty="0">
                <a:latin typeface="Arial"/>
                <a:cs typeface="Arial"/>
              </a:rPr>
              <a:t>to </a:t>
            </a:r>
            <a:r>
              <a:rPr sz="2000" spc="10" dirty="0">
                <a:latin typeface="Arial"/>
                <a:cs typeface="Arial"/>
              </a:rPr>
              <a:t>validate </a:t>
            </a:r>
            <a:r>
              <a:rPr sz="2000" spc="-20" dirty="0">
                <a:latin typeface="Arial"/>
                <a:cs typeface="Arial"/>
              </a:rPr>
              <a:t>releases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4"/>
            </a:pPr>
            <a:endParaRPr sz="2400">
              <a:latin typeface="Arial"/>
              <a:cs typeface="Arial"/>
            </a:endParaRPr>
          </a:p>
          <a:p>
            <a:pPr marL="152400" marR="387985" indent="-139700">
              <a:lnSpc>
                <a:spcPct val="104200"/>
              </a:lnSpc>
              <a:buSzPct val="95000"/>
              <a:buAutoNum type="arabicPeriod" startAt="4"/>
              <a:tabLst>
                <a:tab pos="228600" algn="l"/>
                <a:tab pos="7275830" algn="l"/>
              </a:tabLst>
            </a:pPr>
            <a:r>
              <a:rPr sz="2000" spc="35" dirty="0">
                <a:latin typeface="Arial"/>
                <a:cs typeface="Arial"/>
              </a:rPr>
              <a:t>Host </a:t>
            </a:r>
            <a:r>
              <a:rPr sz="2000" spc="15" dirty="0">
                <a:latin typeface="Arial"/>
                <a:cs typeface="Arial"/>
              </a:rPr>
              <a:t>your </a:t>
            </a:r>
            <a:r>
              <a:rPr sz="2000" spc="45" dirty="0">
                <a:latin typeface="Arial"/>
                <a:cs typeface="Arial"/>
              </a:rPr>
              <a:t>own </a:t>
            </a:r>
            <a:r>
              <a:rPr sz="2000" spc="5" dirty="0">
                <a:latin typeface="Arial"/>
                <a:cs typeface="Arial"/>
              </a:rPr>
              <a:t>Helm </a:t>
            </a:r>
            <a:r>
              <a:rPr sz="2000" b="1" spc="-5" dirty="0">
                <a:latin typeface="Arial"/>
                <a:cs typeface="Arial"/>
              </a:rPr>
              <a:t>repository </a:t>
            </a:r>
            <a:r>
              <a:rPr sz="2000" spc="30" dirty="0">
                <a:latin typeface="Arial"/>
                <a:cs typeface="Arial"/>
              </a:rPr>
              <a:t>for </a:t>
            </a:r>
            <a:r>
              <a:rPr sz="2000" spc="15" dirty="0">
                <a:latin typeface="Arial"/>
                <a:cs typeface="Arial"/>
              </a:rPr>
              <a:t>private </a:t>
            </a:r>
            <a:r>
              <a:rPr sz="2000" spc="20" dirty="0">
                <a:latin typeface="Arial"/>
                <a:cs typeface="Arial"/>
              </a:rPr>
              <a:t>charts;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just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serve	</a:t>
            </a:r>
            <a:r>
              <a:rPr sz="2000" spc="5" dirty="0">
                <a:latin typeface="Courier New"/>
                <a:cs typeface="Courier New"/>
              </a:rPr>
              <a:t>index.html</a:t>
            </a:r>
            <a:r>
              <a:rPr sz="2000" spc="-700" dirty="0">
                <a:latin typeface="Courier New"/>
                <a:cs typeface="Courier New"/>
              </a:rPr>
              <a:t> </a:t>
            </a:r>
            <a:r>
              <a:rPr sz="2000" spc="20" dirty="0">
                <a:latin typeface="Arial"/>
                <a:cs typeface="Arial"/>
              </a:rPr>
              <a:t>and </a:t>
            </a:r>
            <a:r>
              <a:rPr sz="2000" spc="30" dirty="0">
                <a:latin typeface="Arial"/>
                <a:cs typeface="Arial"/>
              </a:rPr>
              <a:t>packaged  </a:t>
            </a:r>
            <a:r>
              <a:rPr sz="2000" spc="25" dirty="0">
                <a:latin typeface="Arial"/>
                <a:cs typeface="Arial"/>
              </a:rPr>
              <a:t>charts </a:t>
            </a:r>
            <a:r>
              <a:rPr sz="2000" spc="-25" dirty="0">
                <a:latin typeface="Arial"/>
                <a:cs typeface="Arial"/>
              </a:rPr>
              <a:t>(can </a:t>
            </a:r>
            <a:r>
              <a:rPr sz="2000" spc="25" dirty="0">
                <a:latin typeface="Arial"/>
                <a:cs typeface="Arial"/>
              </a:rPr>
              <a:t>be </a:t>
            </a:r>
            <a:r>
              <a:rPr sz="2000" spc="30" dirty="0">
                <a:latin typeface="Arial"/>
                <a:cs typeface="Arial"/>
              </a:rPr>
              <a:t>hosted </a:t>
            </a:r>
            <a:r>
              <a:rPr sz="2000" spc="25" dirty="0">
                <a:latin typeface="Arial"/>
                <a:cs typeface="Arial"/>
              </a:rPr>
              <a:t>on </a:t>
            </a:r>
            <a:r>
              <a:rPr sz="2000" spc="-45" dirty="0">
                <a:latin typeface="Arial"/>
                <a:cs typeface="Arial"/>
              </a:rPr>
              <a:t>AWS </a:t>
            </a:r>
            <a:r>
              <a:rPr sz="2000" spc="-5" dirty="0">
                <a:latin typeface="Arial"/>
                <a:cs typeface="Arial"/>
              </a:rPr>
              <a:t>S3, </a:t>
            </a:r>
            <a:r>
              <a:rPr sz="2000" spc="10" dirty="0">
                <a:latin typeface="Arial"/>
                <a:cs typeface="Arial"/>
              </a:rPr>
              <a:t>Google Storage, </a:t>
            </a:r>
            <a:r>
              <a:rPr sz="2000" spc="-10" dirty="0">
                <a:latin typeface="Arial"/>
                <a:cs typeface="Arial"/>
              </a:rPr>
              <a:t>GH </a:t>
            </a:r>
            <a:r>
              <a:rPr sz="2000" spc="10" dirty="0">
                <a:latin typeface="Arial"/>
                <a:cs typeface="Arial"/>
              </a:rPr>
              <a:t>pages, </a:t>
            </a:r>
            <a:r>
              <a:rPr sz="2000" spc="25" dirty="0">
                <a:latin typeface="Arial"/>
                <a:cs typeface="Arial"/>
              </a:rPr>
              <a:t>or </a:t>
            </a:r>
            <a:r>
              <a:rPr sz="2000" spc="20" dirty="0">
                <a:latin typeface="Arial"/>
                <a:cs typeface="Arial"/>
              </a:rPr>
              <a:t>other </a:t>
            </a:r>
            <a:r>
              <a:rPr sz="2000" spc="45" dirty="0">
                <a:latin typeface="Arial"/>
                <a:cs typeface="Arial"/>
              </a:rPr>
              <a:t>web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server)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 startAt="4"/>
            </a:pPr>
            <a:endParaRPr sz="23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buSzPct val="95000"/>
              <a:buAutoNum type="arabicPeriod" startAt="4"/>
              <a:tabLst>
                <a:tab pos="228600" algn="l"/>
              </a:tabLst>
            </a:pPr>
            <a:r>
              <a:rPr sz="2000" spc="5" dirty="0">
                <a:latin typeface="Arial"/>
                <a:cs typeface="Arial"/>
              </a:rPr>
              <a:t>Manage </a:t>
            </a:r>
            <a:r>
              <a:rPr sz="2000" spc="10" dirty="0">
                <a:latin typeface="Arial"/>
                <a:cs typeface="Arial"/>
              </a:rPr>
              <a:t>environments </a:t>
            </a:r>
            <a:r>
              <a:rPr sz="2000" spc="40" dirty="0">
                <a:latin typeface="Arial"/>
                <a:cs typeface="Arial"/>
              </a:rPr>
              <a:t>with </a:t>
            </a:r>
            <a:r>
              <a:rPr sz="2000" spc="25" dirty="0">
                <a:latin typeface="Arial"/>
                <a:cs typeface="Arial"/>
              </a:rPr>
              <a:t>multiple </a:t>
            </a:r>
            <a:r>
              <a:rPr sz="2000" spc="-45" dirty="0">
                <a:latin typeface="Arial"/>
                <a:cs typeface="Arial"/>
              </a:rPr>
              <a:t>Values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60" dirty="0">
                <a:latin typeface="Arial"/>
                <a:cs typeface="Arial"/>
              </a:rPr>
              <a:t>7.(!) </a:t>
            </a:r>
            <a:r>
              <a:rPr sz="2000" spc="5" dirty="0">
                <a:latin typeface="Arial"/>
                <a:cs typeface="Arial"/>
              </a:rPr>
              <a:t>Do </a:t>
            </a:r>
            <a:r>
              <a:rPr sz="2000" spc="40" dirty="0">
                <a:latin typeface="Arial"/>
                <a:cs typeface="Arial"/>
              </a:rPr>
              <a:t>not </a:t>
            </a:r>
            <a:r>
              <a:rPr sz="2000" spc="50" dirty="0">
                <a:latin typeface="Arial"/>
                <a:cs typeface="Arial"/>
              </a:rPr>
              <a:t>commit </a:t>
            </a:r>
            <a:r>
              <a:rPr sz="2000" b="1" spc="10" dirty="0">
                <a:latin typeface="Arial"/>
                <a:cs typeface="Arial"/>
              </a:rPr>
              <a:t>secrets </a:t>
            </a:r>
            <a:r>
              <a:rPr sz="2000" spc="30" dirty="0">
                <a:latin typeface="Arial"/>
                <a:cs typeface="Arial"/>
              </a:rPr>
              <a:t>into </a:t>
            </a:r>
            <a:r>
              <a:rPr sz="2000" spc="20" dirty="0">
                <a:latin typeface="Arial"/>
                <a:cs typeface="Arial"/>
              </a:rPr>
              <a:t>GitHub; </a:t>
            </a:r>
            <a:r>
              <a:rPr sz="2000" spc="25" dirty="0">
                <a:latin typeface="Arial"/>
                <a:cs typeface="Arial"/>
              </a:rPr>
              <a:t>or </a:t>
            </a:r>
            <a:r>
              <a:rPr sz="2000" spc="30" dirty="0">
                <a:latin typeface="Arial"/>
                <a:cs typeface="Arial"/>
              </a:rPr>
              <a:t>encrypt </a:t>
            </a:r>
            <a:r>
              <a:rPr sz="2000" spc="10" dirty="0">
                <a:latin typeface="Arial"/>
                <a:cs typeface="Arial"/>
              </a:rPr>
              <a:t>secrets </a:t>
            </a:r>
            <a:r>
              <a:rPr sz="2000" spc="40" dirty="0">
                <a:latin typeface="Arial"/>
                <a:cs typeface="Arial"/>
              </a:rPr>
              <a:t>with </a:t>
            </a:r>
            <a:r>
              <a:rPr sz="2000" b="1" i="1" spc="-40" dirty="0">
                <a:latin typeface="Arial"/>
                <a:cs typeface="Arial"/>
              </a:rPr>
              <a:t>sops </a:t>
            </a:r>
            <a:r>
              <a:rPr sz="2000" spc="25" dirty="0">
                <a:latin typeface="Arial"/>
                <a:cs typeface="Arial"/>
              </a:rPr>
              <a:t>or </a:t>
            </a:r>
            <a:r>
              <a:rPr sz="2000" spc="5" dirty="0">
                <a:latin typeface="Arial"/>
                <a:cs typeface="Arial"/>
              </a:rPr>
              <a:t>similar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tool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152400" marR="5080" indent="-139700">
              <a:lnSpc>
                <a:spcPct val="100000"/>
              </a:lnSpc>
              <a:buSzPct val="95000"/>
              <a:buAutoNum type="arabicPeriod" startAt="8"/>
              <a:tabLst>
                <a:tab pos="228600" algn="l"/>
              </a:tabLst>
            </a:pPr>
            <a:r>
              <a:rPr sz="2000" spc="15" dirty="0">
                <a:latin typeface="Arial"/>
                <a:cs typeface="Arial"/>
              </a:rPr>
              <a:t>Follow </a:t>
            </a:r>
            <a:r>
              <a:rPr sz="2000" spc="35" dirty="0">
                <a:latin typeface="Arial"/>
                <a:cs typeface="Arial"/>
              </a:rPr>
              <a:t>community </a:t>
            </a:r>
            <a:r>
              <a:rPr sz="2000" spc="5" dirty="0">
                <a:latin typeface="Arial"/>
                <a:cs typeface="Arial"/>
              </a:rPr>
              <a:t>Helm </a:t>
            </a:r>
            <a:r>
              <a:rPr sz="2000" spc="35" dirty="0">
                <a:latin typeface="Arial"/>
                <a:cs typeface="Arial"/>
              </a:rPr>
              <a:t>best </a:t>
            </a:r>
            <a:r>
              <a:rPr sz="2000" spc="30" dirty="0">
                <a:latin typeface="Arial"/>
                <a:cs typeface="Arial"/>
              </a:rPr>
              <a:t>practices </a:t>
            </a:r>
            <a:r>
              <a:rPr sz="2000" spc="20" dirty="0">
                <a:latin typeface="Arial"/>
                <a:cs typeface="Arial"/>
              </a:rPr>
              <a:t>and conventions: </a:t>
            </a:r>
            <a:r>
              <a:rPr sz="2000" spc="15" dirty="0">
                <a:latin typeface="Arial"/>
                <a:cs typeface="Arial"/>
              </a:rPr>
              <a:t>take </a:t>
            </a:r>
            <a:r>
              <a:rPr sz="2000" spc="-30" dirty="0">
                <a:latin typeface="Arial"/>
                <a:cs typeface="Arial"/>
              </a:rPr>
              <a:t>a </a:t>
            </a:r>
            <a:r>
              <a:rPr sz="2000" spc="30" dirty="0">
                <a:latin typeface="Arial"/>
                <a:cs typeface="Arial"/>
              </a:rPr>
              <a:t>look </a:t>
            </a:r>
            <a:r>
              <a:rPr sz="2000" spc="20" dirty="0">
                <a:latin typeface="Arial"/>
                <a:cs typeface="Arial"/>
              </a:rPr>
              <a:t>at </a:t>
            </a:r>
            <a:r>
              <a:rPr sz="20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docs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and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kubernetes/  charts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8"/>
            </a:pPr>
            <a:endParaRPr sz="225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5"/>
              </a:spcBef>
              <a:buSzPct val="95000"/>
              <a:buAutoNum type="arabicPeriod" startAt="8"/>
              <a:tabLst>
                <a:tab pos="228600" algn="l"/>
              </a:tabLst>
            </a:pPr>
            <a:r>
              <a:rPr sz="2000" spc="-5" dirty="0">
                <a:latin typeface="Arial"/>
                <a:cs typeface="Arial"/>
              </a:rPr>
              <a:t>Use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helm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template plugin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to </a:t>
            </a:r>
            <a:r>
              <a:rPr sz="2000" spc="35" dirty="0">
                <a:latin typeface="Arial"/>
                <a:cs typeface="Arial"/>
              </a:rPr>
              <a:t>debug </a:t>
            </a:r>
            <a:r>
              <a:rPr sz="2000" spc="5" dirty="0">
                <a:latin typeface="Arial"/>
                <a:cs typeface="Arial"/>
              </a:rPr>
              <a:t>Helm </a:t>
            </a:r>
            <a:r>
              <a:rPr sz="2000" spc="10" dirty="0">
                <a:latin typeface="Arial"/>
                <a:cs typeface="Arial"/>
              </a:rPr>
              <a:t>Charts; </a:t>
            </a:r>
            <a:r>
              <a:rPr sz="2000" spc="25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use </a:t>
            </a:r>
            <a:r>
              <a:rPr sz="2000" spc="5" dirty="0">
                <a:latin typeface="Courier New"/>
                <a:cs typeface="Courier New"/>
              </a:rPr>
              <a:t>--dry-run</a:t>
            </a:r>
            <a:r>
              <a:rPr sz="2000" spc="-810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Arial"/>
                <a:cs typeface="Arial"/>
              </a:rPr>
              <a:t>flag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685800"/>
            <a:ext cx="97923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What </a:t>
            </a:r>
            <a:r>
              <a:rPr spc="150" dirty="0"/>
              <a:t>is</a:t>
            </a:r>
            <a:r>
              <a:rPr spc="-195" dirty="0"/>
              <a:t> </a:t>
            </a:r>
            <a:r>
              <a:rPr spc="155" dirty="0"/>
              <a:t>Kubernetes?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5200" y="3149600"/>
            <a:ext cx="5188585" cy="5151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0" marR="262255" indent="-342900">
              <a:lnSpc>
                <a:spcPct val="101200"/>
              </a:lnSpc>
              <a:spcBef>
                <a:spcPts val="60"/>
              </a:spcBef>
              <a:buSzPct val="144642"/>
              <a:buChar char="•"/>
              <a:tabLst>
                <a:tab pos="381000" algn="l"/>
              </a:tabLst>
            </a:pPr>
            <a:r>
              <a:rPr sz="2800" spc="5" dirty="0">
                <a:latin typeface="Arial"/>
                <a:cs typeface="Arial"/>
              </a:rPr>
              <a:t>Kubernetes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spc="15" dirty="0">
                <a:latin typeface="Arial"/>
                <a:cs typeface="Arial"/>
              </a:rPr>
              <a:t>container  orchestration. </a:t>
            </a:r>
            <a:r>
              <a:rPr sz="2800" spc="-5" dirty="0">
                <a:latin typeface="Arial"/>
                <a:cs typeface="Arial"/>
              </a:rPr>
              <a:t>It’s </a:t>
            </a:r>
            <a:r>
              <a:rPr sz="2800" spc="50" dirty="0">
                <a:latin typeface="Arial"/>
                <a:cs typeface="Arial"/>
              </a:rPr>
              <a:t>how </a:t>
            </a:r>
            <a:r>
              <a:rPr sz="2800" spc="75" dirty="0">
                <a:latin typeface="Arial"/>
                <a:cs typeface="Arial"/>
              </a:rPr>
              <a:t>to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run  </a:t>
            </a:r>
            <a:r>
              <a:rPr sz="2800" spc="10" dirty="0">
                <a:latin typeface="Arial"/>
                <a:cs typeface="Arial"/>
              </a:rPr>
              <a:t>containers </a:t>
            </a:r>
            <a:r>
              <a:rPr sz="2800" spc="25" dirty="0">
                <a:latin typeface="Arial"/>
                <a:cs typeface="Arial"/>
              </a:rPr>
              <a:t>at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scale.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750">
              <a:latin typeface="Arial"/>
              <a:cs typeface="Arial"/>
            </a:endParaRPr>
          </a:p>
          <a:p>
            <a:pPr marL="381000" marR="135890" indent="-342900">
              <a:lnSpc>
                <a:spcPct val="101200"/>
              </a:lnSpc>
              <a:buSzPct val="144642"/>
              <a:buChar char="•"/>
              <a:tabLst>
                <a:tab pos="381000" algn="l"/>
              </a:tabLst>
            </a:pPr>
            <a:r>
              <a:rPr sz="2800" spc="-5" dirty="0">
                <a:latin typeface="Arial"/>
                <a:cs typeface="Arial"/>
              </a:rPr>
              <a:t>It’s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very </a:t>
            </a:r>
            <a:r>
              <a:rPr sz="2800" spc="15" dirty="0">
                <a:latin typeface="Arial"/>
                <a:cs typeface="Arial"/>
              </a:rPr>
              <a:t>active </a:t>
            </a:r>
            <a:r>
              <a:rPr sz="2800" spc="25" dirty="0">
                <a:latin typeface="Arial"/>
                <a:cs typeface="Arial"/>
              </a:rPr>
              <a:t>open-source  </a:t>
            </a:r>
            <a:r>
              <a:rPr sz="2800" spc="35" dirty="0">
                <a:latin typeface="Arial"/>
                <a:cs typeface="Arial"/>
              </a:rPr>
              <a:t>platform </a:t>
            </a:r>
            <a:r>
              <a:rPr sz="2800" spc="50" dirty="0">
                <a:latin typeface="Arial"/>
                <a:cs typeface="Arial"/>
              </a:rPr>
              <a:t>with </a:t>
            </a:r>
            <a:r>
              <a:rPr sz="2800" spc="35" dirty="0">
                <a:latin typeface="Arial"/>
                <a:cs typeface="Arial"/>
              </a:rPr>
              <a:t>lots </a:t>
            </a:r>
            <a:r>
              <a:rPr sz="2800" spc="50" dirty="0">
                <a:latin typeface="Arial"/>
                <a:cs typeface="Arial"/>
              </a:rPr>
              <a:t>of  </a:t>
            </a:r>
            <a:r>
              <a:rPr sz="2800" spc="40" dirty="0">
                <a:latin typeface="Arial"/>
                <a:cs typeface="Arial"/>
              </a:rPr>
              <a:t>contributors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750">
              <a:latin typeface="Arial"/>
              <a:cs typeface="Arial"/>
            </a:endParaRPr>
          </a:p>
          <a:p>
            <a:pPr marL="381000" marR="30480" indent="-342900">
              <a:lnSpc>
                <a:spcPct val="101200"/>
              </a:lnSpc>
              <a:spcBef>
                <a:spcPts val="5"/>
              </a:spcBef>
              <a:buSzPct val="144642"/>
              <a:buChar char="•"/>
              <a:tabLst>
                <a:tab pos="381000" algn="l"/>
              </a:tabLst>
            </a:pPr>
            <a:r>
              <a:rPr sz="2800" spc="-10" dirty="0">
                <a:latin typeface="Arial"/>
                <a:cs typeface="Arial"/>
              </a:rPr>
              <a:t>Originally </a:t>
            </a:r>
            <a:r>
              <a:rPr sz="2800" spc="20" dirty="0">
                <a:latin typeface="Arial"/>
                <a:cs typeface="Arial"/>
              </a:rPr>
              <a:t>developed </a:t>
            </a:r>
            <a:r>
              <a:rPr sz="2800" spc="50" dirty="0">
                <a:latin typeface="Arial"/>
                <a:cs typeface="Arial"/>
              </a:rPr>
              <a:t>by  </a:t>
            </a:r>
            <a:r>
              <a:rPr sz="2800" spc="5" dirty="0">
                <a:latin typeface="Arial"/>
                <a:cs typeface="Arial"/>
              </a:rPr>
              <a:t>Google </a:t>
            </a:r>
            <a:r>
              <a:rPr sz="2800" spc="15" dirty="0">
                <a:latin typeface="Arial"/>
                <a:cs typeface="Arial"/>
              </a:rPr>
              <a:t>and </a:t>
            </a:r>
            <a:r>
              <a:rPr sz="2800" spc="35" dirty="0">
                <a:latin typeface="Arial"/>
                <a:cs typeface="Arial"/>
              </a:rPr>
              <a:t>donated </a:t>
            </a:r>
            <a:r>
              <a:rPr sz="2800" spc="75" dirty="0">
                <a:latin typeface="Arial"/>
                <a:cs typeface="Arial"/>
              </a:rPr>
              <a:t>to </a:t>
            </a:r>
            <a:r>
              <a:rPr sz="2800" spc="30" dirty="0">
                <a:latin typeface="Arial"/>
                <a:cs typeface="Arial"/>
              </a:rPr>
              <a:t>Cloud  </a:t>
            </a:r>
            <a:r>
              <a:rPr sz="2800" spc="-5" dirty="0">
                <a:latin typeface="Arial"/>
                <a:cs typeface="Arial"/>
              </a:rPr>
              <a:t>Native </a:t>
            </a:r>
            <a:r>
              <a:rPr sz="2800" spc="40" dirty="0">
                <a:latin typeface="Arial"/>
                <a:cs typeface="Arial"/>
              </a:rPr>
              <a:t>Computing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Foundation  </a:t>
            </a:r>
            <a:r>
              <a:rPr sz="2800" spc="-30" dirty="0">
                <a:latin typeface="Arial"/>
                <a:cs typeface="Arial"/>
              </a:rPr>
              <a:t>(Linux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Foundation)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50" dirty="0"/>
              <a:t> </a:t>
            </a:r>
            <a:r>
              <a:rPr spc="70" dirty="0"/>
              <a:t>Weaknesses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398705"/>
            <a:ext cx="10968355" cy="608584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406400" indent="-381000">
              <a:lnSpc>
                <a:spcPct val="100000"/>
              </a:lnSpc>
              <a:spcBef>
                <a:spcPts val="1860"/>
              </a:spcBef>
              <a:buSzPct val="145454"/>
              <a:buChar char="•"/>
              <a:tabLst>
                <a:tab pos="406400" algn="l"/>
              </a:tabLst>
            </a:pPr>
            <a:r>
              <a:rPr sz="2750" spc="25" dirty="0">
                <a:latin typeface="Arial"/>
                <a:cs typeface="Arial"/>
              </a:rPr>
              <a:t>Project </a:t>
            </a:r>
            <a:r>
              <a:rPr sz="2750" spc="-5" dirty="0">
                <a:latin typeface="Arial"/>
                <a:cs typeface="Arial"/>
              </a:rPr>
              <a:t>relative </a:t>
            </a:r>
            <a:r>
              <a:rPr sz="2750" spc="40" dirty="0">
                <a:latin typeface="Arial"/>
                <a:cs typeface="Arial"/>
              </a:rPr>
              <a:t>immaturity </a:t>
            </a:r>
            <a:r>
              <a:rPr sz="2750" spc="165" dirty="0">
                <a:latin typeface="Arial"/>
                <a:cs typeface="Arial"/>
              </a:rPr>
              <a:t>- </a:t>
            </a:r>
            <a:r>
              <a:rPr sz="2750" spc="95" dirty="0">
                <a:latin typeface="Arial"/>
                <a:cs typeface="Arial"/>
              </a:rPr>
              <a:t>it's </a:t>
            </a:r>
            <a:r>
              <a:rPr sz="2750" spc="-35" dirty="0">
                <a:latin typeface="Arial"/>
                <a:cs typeface="Arial"/>
              </a:rPr>
              <a:t>a </a:t>
            </a:r>
            <a:r>
              <a:rPr sz="2750" spc="35" dirty="0">
                <a:latin typeface="Arial"/>
                <a:cs typeface="Arial"/>
              </a:rPr>
              <a:t>young</a:t>
            </a:r>
            <a:r>
              <a:rPr sz="2750" spc="-250" dirty="0">
                <a:latin typeface="Arial"/>
                <a:cs typeface="Arial"/>
              </a:rPr>
              <a:t> </a:t>
            </a:r>
            <a:r>
              <a:rPr sz="2750" spc="50" dirty="0">
                <a:latin typeface="Arial"/>
                <a:cs typeface="Arial"/>
              </a:rPr>
              <a:t>project</a:t>
            </a:r>
            <a:endParaRPr sz="2750">
              <a:latin typeface="Arial"/>
              <a:cs typeface="Arial"/>
            </a:endParaRPr>
          </a:p>
          <a:p>
            <a:pPr marL="406400" indent="-381000">
              <a:lnSpc>
                <a:spcPct val="100000"/>
              </a:lnSpc>
              <a:spcBef>
                <a:spcPts val="3800"/>
              </a:spcBef>
              <a:buSzPct val="145454"/>
              <a:buChar char="•"/>
              <a:tabLst>
                <a:tab pos="406400" algn="l"/>
              </a:tabLst>
            </a:pPr>
            <a:r>
              <a:rPr sz="2750" spc="45" dirty="0">
                <a:latin typeface="Arial"/>
                <a:cs typeface="Arial"/>
              </a:rPr>
              <a:t>No </a:t>
            </a:r>
            <a:r>
              <a:rPr sz="2750" spc="55" dirty="0">
                <a:latin typeface="Arial"/>
                <a:cs typeface="Arial"/>
              </a:rPr>
              <a:t>built-in </a:t>
            </a:r>
            <a:r>
              <a:rPr sz="2750" spc="20" dirty="0">
                <a:latin typeface="Arial"/>
                <a:cs typeface="Arial"/>
              </a:rPr>
              <a:t>environment</a:t>
            </a:r>
            <a:r>
              <a:rPr sz="2750" spc="-90" dirty="0">
                <a:latin typeface="Arial"/>
                <a:cs typeface="Arial"/>
              </a:rPr>
              <a:t> </a:t>
            </a:r>
            <a:r>
              <a:rPr sz="2750" spc="65" dirty="0">
                <a:latin typeface="Arial"/>
                <a:cs typeface="Arial"/>
              </a:rPr>
              <a:t>support</a:t>
            </a:r>
            <a:endParaRPr sz="2750">
              <a:latin typeface="Arial"/>
              <a:cs typeface="Arial"/>
            </a:endParaRPr>
          </a:p>
          <a:p>
            <a:pPr marL="406400" indent="-381000">
              <a:lnSpc>
                <a:spcPct val="100000"/>
              </a:lnSpc>
              <a:spcBef>
                <a:spcPts val="3700"/>
              </a:spcBef>
              <a:buSzPct val="145454"/>
              <a:buChar char="•"/>
              <a:tabLst>
                <a:tab pos="406400" algn="l"/>
              </a:tabLst>
            </a:pPr>
            <a:r>
              <a:rPr sz="2750" spc="35" dirty="0">
                <a:latin typeface="Arial"/>
                <a:cs typeface="Arial"/>
              </a:rPr>
              <a:t>Non </a:t>
            </a:r>
            <a:r>
              <a:rPr sz="2750" spc="25" dirty="0">
                <a:latin typeface="Arial"/>
                <a:cs typeface="Arial"/>
              </a:rPr>
              <a:t>informative </a:t>
            </a:r>
            <a:r>
              <a:rPr sz="2750" spc="40" dirty="0">
                <a:latin typeface="Arial"/>
                <a:cs typeface="Arial"/>
              </a:rPr>
              <a:t>logs on </a:t>
            </a:r>
            <a:r>
              <a:rPr sz="2750" spc="-5" dirty="0">
                <a:latin typeface="Arial"/>
                <a:cs typeface="Arial"/>
              </a:rPr>
              <a:t>failures </a:t>
            </a:r>
            <a:r>
              <a:rPr sz="2750" spc="35" dirty="0">
                <a:latin typeface="Arial"/>
                <a:cs typeface="Arial"/>
              </a:rPr>
              <a:t>(it's </a:t>
            </a:r>
            <a:r>
              <a:rPr sz="2750" spc="10" dirty="0">
                <a:latin typeface="Arial"/>
                <a:cs typeface="Arial"/>
              </a:rPr>
              <a:t>also </a:t>
            </a:r>
            <a:r>
              <a:rPr sz="2750" spc="-35" dirty="0">
                <a:latin typeface="Arial"/>
                <a:cs typeface="Arial"/>
              </a:rPr>
              <a:t>a </a:t>
            </a:r>
            <a:r>
              <a:rPr sz="2750" spc="15" dirty="0">
                <a:latin typeface="Arial"/>
                <a:cs typeface="Arial"/>
              </a:rPr>
              <a:t>K8s</a:t>
            </a:r>
            <a:r>
              <a:rPr sz="2750" spc="-85" dirty="0">
                <a:latin typeface="Arial"/>
                <a:cs typeface="Arial"/>
              </a:rPr>
              <a:t> </a:t>
            </a:r>
            <a:r>
              <a:rPr sz="2750" spc="-30" dirty="0">
                <a:latin typeface="Arial"/>
                <a:cs typeface="Arial"/>
              </a:rPr>
              <a:t>issue)</a:t>
            </a:r>
            <a:endParaRPr sz="2750">
              <a:latin typeface="Arial"/>
              <a:cs typeface="Arial"/>
            </a:endParaRPr>
          </a:p>
          <a:p>
            <a:pPr marL="406400" indent="-381000">
              <a:lnSpc>
                <a:spcPct val="100000"/>
              </a:lnSpc>
              <a:spcBef>
                <a:spcPts val="3800"/>
              </a:spcBef>
              <a:buSzPct val="145454"/>
              <a:buChar char="•"/>
              <a:tabLst>
                <a:tab pos="406400" algn="l"/>
              </a:tabLst>
            </a:pPr>
            <a:r>
              <a:rPr sz="2750" spc="-45" dirty="0">
                <a:latin typeface="Arial"/>
                <a:cs typeface="Arial"/>
              </a:rPr>
              <a:t>Weak </a:t>
            </a:r>
            <a:r>
              <a:rPr sz="2750" spc="15" dirty="0">
                <a:latin typeface="Arial"/>
                <a:cs typeface="Arial"/>
              </a:rPr>
              <a:t>linter: </a:t>
            </a:r>
            <a:r>
              <a:rPr sz="2750" spc="80" dirty="0">
                <a:latin typeface="Arial"/>
                <a:cs typeface="Arial"/>
              </a:rPr>
              <a:t>too </a:t>
            </a:r>
            <a:r>
              <a:rPr sz="2750" spc="20" dirty="0">
                <a:latin typeface="Arial"/>
                <a:cs typeface="Arial"/>
              </a:rPr>
              <a:t>many </a:t>
            </a:r>
            <a:r>
              <a:rPr sz="2750" spc="5" dirty="0">
                <a:latin typeface="Arial"/>
                <a:cs typeface="Arial"/>
              </a:rPr>
              <a:t>errors </a:t>
            </a:r>
            <a:r>
              <a:rPr sz="2750" spc="50" dirty="0">
                <a:latin typeface="Arial"/>
                <a:cs typeface="Arial"/>
              </a:rPr>
              <a:t>skip </a:t>
            </a:r>
            <a:r>
              <a:rPr sz="2750" spc="20" dirty="0">
                <a:latin typeface="Arial"/>
                <a:cs typeface="Arial"/>
              </a:rPr>
              <a:t>linter</a:t>
            </a:r>
            <a:r>
              <a:rPr sz="2750" spc="-95" dirty="0">
                <a:latin typeface="Arial"/>
                <a:cs typeface="Arial"/>
              </a:rPr>
              <a:t> </a:t>
            </a:r>
            <a:r>
              <a:rPr sz="2750" spc="50" dirty="0">
                <a:latin typeface="Arial"/>
                <a:cs typeface="Arial"/>
              </a:rPr>
              <a:t>checks</a:t>
            </a:r>
            <a:endParaRPr sz="2750">
              <a:latin typeface="Arial"/>
              <a:cs typeface="Arial"/>
            </a:endParaRPr>
          </a:p>
          <a:p>
            <a:pPr marL="406400" indent="-381000">
              <a:lnSpc>
                <a:spcPct val="100000"/>
              </a:lnSpc>
              <a:spcBef>
                <a:spcPts val="3700"/>
              </a:spcBef>
              <a:buSzPct val="145454"/>
              <a:buChar char="•"/>
              <a:tabLst>
                <a:tab pos="406400" algn="l"/>
              </a:tabLst>
            </a:pPr>
            <a:r>
              <a:rPr sz="2750" spc="20" dirty="0">
                <a:latin typeface="Arial"/>
                <a:cs typeface="Arial"/>
              </a:rPr>
              <a:t>Open</a:t>
            </a:r>
            <a:r>
              <a:rPr sz="2750" dirty="0">
                <a:latin typeface="Arial"/>
                <a:cs typeface="Arial"/>
              </a:rPr>
              <a:t> Issues:</a:t>
            </a:r>
            <a:endParaRPr sz="275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3800"/>
              </a:spcBef>
              <a:buSzPct val="145454"/>
              <a:buFont typeface="Arial"/>
              <a:buChar char="•"/>
              <a:tabLst>
                <a:tab pos="850900" algn="l"/>
              </a:tabLst>
            </a:pPr>
            <a:r>
              <a:rPr sz="2750" i="1" spc="25" dirty="0">
                <a:latin typeface="Arial"/>
                <a:cs typeface="Arial"/>
              </a:rPr>
              <a:t>subcharts </a:t>
            </a:r>
            <a:r>
              <a:rPr sz="2750" spc="-40" dirty="0">
                <a:latin typeface="Arial"/>
                <a:cs typeface="Arial"/>
              </a:rPr>
              <a:t>are </a:t>
            </a:r>
            <a:r>
              <a:rPr sz="2750" spc="25" dirty="0">
                <a:latin typeface="Arial"/>
                <a:cs typeface="Arial"/>
              </a:rPr>
              <a:t>ignored </a:t>
            </a:r>
            <a:r>
              <a:rPr sz="2750" spc="30" dirty="0">
                <a:latin typeface="Arial"/>
                <a:cs typeface="Arial"/>
              </a:rPr>
              <a:t>when </a:t>
            </a:r>
            <a:r>
              <a:rPr sz="2750" dirty="0">
                <a:latin typeface="Arial"/>
                <a:cs typeface="Arial"/>
              </a:rPr>
              <a:t>there </a:t>
            </a:r>
            <a:r>
              <a:rPr sz="2750" spc="10" dirty="0">
                <a:latin typeface="Arial"/>
                <a:cs typeface="Arial"/>
              </a:rPr>
              <a:t>is </a:t>
            </a:r>
            <a:r>
              <a:rPr sz="2750" spc="-35" dirty="0">
                <a:latin typeface="Arial"/>
                <a:cs typeface="Arial"/>
              </a:rPr>
              <a:t>a</a:t>
            </a:r>
            <a:r>
              <a:rPr sz="2750" spc="-10" dirty="0">
                <a:latin typeface="Arial"/>
                <a:cs typeface="Arial"/>
              </a:rPr>
              <a:t> </a:t>
            </a:r>
            <a:r>
              <a:rPr sz="2750" i="1" spc="5" dirty="0">
                <a:latin typeface="Arial"/>
                <a:cs typeface="Arial"/>
              </a:rPr>
              <a:t>requirements.yaml</a:t>
            </a:r>
            <a:endParaRPr sz="275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3800"/>
              </a:spcBef>
              <a:buSzPct val="145454"/>
              <a:buChar char="•"/>
              <a:tabLst>
                <a:tab pos="850900" algn="l"/>
              </a:tabLst>
            </a:pPr>
            <a:r>
              <a:rPr sz="2750" spc="30" dirty="0">
                <a:latin typeface="Arial"/>
                <a:cs typeface="Arial"/>
              </a:rPr>
              <a:t>the </a:t>
            </a:r>
            <a:r>
              <a:rPr sz="2750" i="1" spc="45" dirty="0">
                <a:latin typeface="Arial"/>
                <a:cs typeface="Arial"/>
              </a:rPr>
              <a:t>--recreate-pods </a:t>
            </a:r>
            <a:r>
              <a:rPr sz="2750" spc="45" dirty="0">
                <a:latin typeface="Arial"/>
                <a:cs typeface="Arial"/>
              </a:rPr>
              <a:t>tag </a:t>
            </a:r>
            <a:r>
              <a:rPr sz="2750" spc="10" dirty="0">
                <a:latin typeface="Arial"/>
                <a:cs typeface="Arial"/>
              </a:rPr>
              <a:t>is </a:t>
            </a:r>
            <a:r>
              <a:rPr sz="2750" spc="40" dirty="0">
                <a:latin typeface="Arial"/>
                <a:cs typeface="Arial"/>
              </a:rPr>
              <a:t>does </a:t>
            </a:r>
            <a:r>
              <a:rPr sz="2750" spc="65" dirty="0">
                <a:latin typeface="Arial"/>
                <a:cs typeface="Arial"/>
              </a:rPr>
              <a:t>not </a:t>
            </a:r>
            <a:r>
              <a:rPr sz="2750" dirty="0">
                <a:latin typeface="Arial"/>
                <a:cs typeface="Arial"/>
              </a:rPr>
              <a:t>recreate </a:t>
            </a:r>
            <a:r>
              <a:rPr sz="2750" spc="80" dirty="0">
                <a:latin typeface="Arial"/>
                <a:cs typeface="Arial"/>
              </a:rPr>
              <a:t>pods </a:t>
            </a:r>
            <a:r>
              <a:rPr sz="2750" spc="60" dirty="0">
                <a:latin typeface="Arial"/>
                <a:cs typeface="Arial"/>
              </a:rPr>
              <a:t>of</a:t>
            </a:r>
            <a:r>
              <a:rPr sz="2750" spc="-204" dirty="0">
                <a:latin typeface="Arial"/>
                <a:cs typeface="Arial"/>
              </a:rPr>
              <a:t> </a:t>
            </a:r>
            <a:r>
              <a:rPr sz="2750" i="1" spc="10" dirty="0">
                <a:latin typeface="Arial"/>
                <a:cs typeface="Arial"/>
              </a:rPr>
              <a:t>statefulsets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685800"/>
            <a:ext cx="78003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K8s</a:t>
            </a:r>
            <a:r>
              <a:rPr spc="-80" dirty="0"/>
              <a:t> </a:t>
            </a:r>
            <a:r>
              <a:rPr spc="18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568733" y="3250527"/>
            <a:ext cx="7756525" cy="5439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8148" y="88081"/>
            <a:ext cx="6338079" cy="9542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685800"/>
            <a:ext cx="93605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Kubernetes</a:t>
            </a:r>
            <a:r>
              <a:rPr spc="-80" dirty="0"/>
              <a:t> </a:t>
            </a:r>
            <a:r>
              <a:rPr spc="210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91817" y="3797300"/>
            <a:ext cx="4417060" cy="4191000"/>
            <a:chOff x="8391817" y="3797300"/>
            <a:chExt cx="4417060" cy="4191000"/>
          </a:xfrm>
        </p:grpSpPr>
        <p:sp>
          <p:nvSpPr>
            <p:cNvPr id="4" name="object 4"/>
            <p:cNvSpPr/>
            <p:nvPr/>
          </p:nvSpPr>
          <p:spPr>
            <a:xfrm>
              <a:off x="8940800" y="3797300"/>
              <a:ext cx="3867533" cy="388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34800" y="7500886"/>
              <a:ext cx="668655" cy="487680"/>
            </a:xfrm>
            <a:custGeom>
              <a:avLst/>
              <a:gdLst/>
              <a:ahLst/>
              <a:cxnLst/>
              <a:rect l="l" t="t" r="r" b="b"/>
              <a:pathLst>
                <a:path w="668654" h="487679">
                  <a:moveTo>
                    <a:pt x="0" y="0"/>
                  </a:moveTo>
                  <a:lnTo>
                    <a:pt x="668134" y="0"/>
                  </a:lnTo>
                  <a:lnTo>
                    <a:pt x="668134" y="487413"/>
                  </a:lnTo>
                  <a:lnTo>
                    <a:pt x="0" y="487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98167" y="5382482"/>
              <a:ext cx="1273810" cy="361950"/>
            </a:xfrm>
            <a:custGeom>
              <a:avLst/>
              <a:gdLst/>
              <a:ahLst/>
              <a:cxnLst/>
              <a:rect l="l" t="t" r="r" b="b"/>
              <a:pathLst>
                <a:path w="1273809" h="361950">
                  <a:moveTo>
                    <a:pt x="0" y="361765"/>
                  </a:moveTo>
                  <a:lnTo>
                    <a:pt x="1267351" y="1735"/>
                  </a:lnTo>
                  <a:lnTo>
                    <a:pt x="127345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55111" y="5347563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827" y="73291"/>
                  </a:lnTo>
                  <a:lnTo>
                    <a:pt x="83705" y="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2739" y="5862154"/>
              <a:ext cx="1270635" cy="639445"/>
            </a:xfrm>
            <a:custGeom>
              <a:avLst/>
              <a:gdLst/>
              <a:ahLst/>
              <a:cxnLst/>
              <a:rect l="l" t="t" r="r" b="b"/>
              <a:pathLst>
                <a:path w="1270634" h="639445">
                  <a:moveTo>
                    <a:pt x="0" y="0"/>
                  </a:moveTo>
                  <a:lnTo>
                    <a:pt x="1264563" y="636337"/>
                  </a:lnTo>
                  <a:lnTo>
                    <a:pt x="1270235" y="6391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50171" y="6464452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251" y="0"/>
                  </a:moveTo>
                  <a:lnTo>
                    <a:pt x="0" y="68072"/>
                  </a:lnTo>
                  <a:lnTo>
                    <a:pt x="85204" y="68287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041475" y="8153400"/>
            <a:ext cx="4531995" cy="1332230"/>
            <a:chOff x="8041475" y="8153400"/>
            <a:chExt cx="4531995" cy="1332230"/>
          </a:xfrm>
        </p:grpSpPr>
        <p:sp>
          <p:nvSpPr>
            <p:cNvPr id="11" name="object 11"/>
            <p:cNvSpPr/>
            <p:nvPr/>
          </p:nvSpPr>
          <p:spPr>
            <a:xfrm>
              <a:off x="8041475" y="8153400"/>
              <a:ext cx="1331125" cy="13319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25875" y="8153400"/>
              <a:ext cx="1331125" cy="13319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59075" y="8153400"/>
              <a:ext cx="1331125" cy="13319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41875" y="8153400"/>
              <a:ext cx="1331125" cy="13319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66700" y="1841500"/>
            <a:ext cx="8037195" cy="7493000"/>
            <a:chOff x="266700" y="1841500"/>
            <a:chExt cx="8037195" cy="7493000"/>
          </a:xfrm>
        </p:grpSpPr>
        <p:sp>
          <p:nvSpPr>
            <p:cNvPr id="16" name="object 16"/>
            <p:cNvSpPr/>
            <p:nvPr/>
          </p:nvSpPr>
          <p:spPr>
            <a:xfrm>
              <a:off x="266700" y="1841500"/>
              <a:ext cx="7886700" cy="3517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7918" y="5414181"/>
              <a:ext cx="6692681" cy="37776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00786" y="8994278"/>
              <a:ext cx="873760" cy="340360"/>
            </a:xfrm>
            <a:custGeom>
              <a:avLst/>
              <a:gdLst/>
              <a:ahLst/>
              <a:cxnLst/>
              <a:rect l="l" t="t" r="r" b="b"/>
              <a:pathLst>
                <a:path w="873759" h="340359">
                  <a:moveTo>
                    <a:pt x="0" y="0"/>
                  </a:moveTo>
                  <a:lnTo>
                    <a:pt x="873277" y="0"/>
                  </a:lnTo>
                  <a:lnTo>
                    <a:pt x="873277" y="340221"/>
                  </a:lnTo>
                  <a:lnTo>
                    <a:pt x="0" y="340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0915" y="5350827"/>
              <a:ext cx="1270000" cy="779780"/>
            </a:xfrm>
            <a:custGeom>
              <a:avLst/>
              <a:gdLst/>
              <a:ahLst/>
              <a:cxnLst/>
              <a:rect l="l" t="t" r="r" b="b"/>
              <a:pathLst>
                <a:path w="1270000" h="779779">
                  <a:moveTo>
                    <a:pt x="291211" y="0"/>
                  </a:moveTo>
                  <a:lnTo>
                    <a:pt x="978788" y="0"/>
                  </a:lnTo>
                  <a:lnTo>
                    <a:pt x="1034383" y="222"/>
                  </a:lnTo>
                  <a:lnTo>
                    <a:pt x="1078667" y="1783"/>
                  </a:lnTo>
                  <a:lnTo>
                    <a:pt x="1149700" y="14270"/>
                  </a:lnTo>
                  <a:lnTo>
                    <a:pt x="1184533" y="31474"/>
                  </a:lnTo>
                  <a:lnTo>
                    <a:pt x="1214467" y="55532"/>
                  </a:lnTo>
                  <a:lnTo>
                    <a:pt x="1238525" y="85466"/>
                  </a:lnTo>
                  <a:lnTo>
                    <a:pt x="1255729" y="120299"/>
                  </a:lnTo>
                  <a:lnTo>
                    <a:pt x="1268216" y="191494"/>
                  </a:lnTo>
                  <a:lnTo>
                    <a:pt x="1269777" y="236161"/>
                  </a:lnTo>
                  <a:lnTo>
                    <a:pt x="1270000" y="292505"/>
                  </a:lnTo>
                  <a:lnTo>
                    <a:pt x="1270000" y="487945"/>
                  </a:lnTo>
                  <a:lnTo>
                    <a:pt x="1269777" y="543539"/>
                  </a:lnTo>
                  <a:lnTo>
                    <a:pt x="1268216" y="587822"/>
                  </a:lnTo>
                  <a:lnTo>
                    <a:pt x="1255729" y="658856"/>
                  </a:lnTo>
                  <a:lnTo>
                    <a:pt x="1238525" y="693690"/>
                  </a:lnTo>
                  <a:lnTo>
                    <a:pt x="1214467" y="723624"/>
                  </a:lnTo>
                  <a:lnTo>
                    <a:pt x="1184533" y="747681"/>
                  </a:lnTo>
                  <a:lnTo>
                    <a:pt x="1149700" y="764885"/>
                  </a:lnTo>
                  <a:lnTo>
                    <a:pt x="1078505" y="777371"/>
                  </a:lnTo>
                  <a:lnTo>
                    <a:pt x="1033838" y="778932"/>
                  </a:lnTo>
                  <a:lnTo>
                    <a:pt x="977494" y="779155"/>
                  </a:lnTo>
                  <a:lnTo>
                    <a:pt x="291211" y="779155"/>
                  </a:lnTo>
                  <a:lnTo>
                    <a:pt x="235616" y="778932"/>
                  </a:lnTo>
                  <a:lnTo>
                    <a:pt x="191332" y="777371"/>
                  </a:lnTo>
                  <a:lnTo>
                    <a:pt x="120299" y="764885"/>
                  </a:lnTo>
                  <a:lnTo>
                    <a:pt x="85466" y="747681"/>
                  </a:lnTo>
                  <a:lnTo>
                    <a:pt x="55532" y="723624"/>
                  </a:lnTo>
                  <a:lnTo>
                    <a:pt x="31474" y="693690"/>
                  </a:lnTo>
                  <a:lnTo>
                    <a:pt x="14270" y="658856"/>
                  </a:lnTo>
                  <a:lnTo>
                    <a:pt x="1783" y="587661"/>
                  </a:lnTo>
                  <a:lnTo>
                    <a:pt x="222" y="542993"/>
                  </a:lnTo>
                  <a:lnTo>
                    <a:pt x="0" y="486650"/>
                  </a:lnTo>
                  <a:lnTo>
                    <a:pt x="0" y="291211"/>
                  </a:lnTo>
                  <a:lnTo>
                    <a:pt x="222" y="235616"/>
                  </a:lnTo>
                  <a:lnTo>
                    <a:pt x="1783" y="191332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91494" y="1783"/>
                  </a:lnTo>
                  <a:lnTo>
                    <a:pt x="236161" y="222"/>
                  </a:lnTo>
                  <a:lnTo>
                    <a:pt x="292505" y="0"/>
                  </a:lnTo>
                  <a:lnTo>
                    <a:pt x="291211" y="0"/>
                  </a:lnTo>
                  <a:close/>
                </a:path>
              </a:pathLst>
            </a:custGeom>
            <a:ln w="25400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73900" y="5511800"/>
            <a:ext cx="1162685" cy="924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2400" marR="138430" algn="ctr">
              <a:lnSpc>
                <a:spcPct val="101200"/>
              </a:lnSpc>
              <a:spcBef>
                <a:spcPts val="80"/>
              </a:spcBef>
            </a:pPr>
            <a:r>
              <a:rPr sz="1400" spc="60" dirty="0">
                <a:solidFill>
                  <a:srgbClr val="004D7F"/>
                </a:solidFill>
                <a:latin typeface="Arial"/>
                <a:cs typeface="Arial"/>
              </a:rPr>
              <a:t>wo</a:t>
            </a:r>
            <a:r>
              <a:rPr sz="1400" dirty="0">
                <a:solidFill>
                  <a:srgbClr val="004D7F"/>
                </a:solidFill>
                <a:latin typeface="Arial"/>
                <a:cs typeface="Arial"/>
              </a:rPr>
              <a:t>r</a:t>
            </a:r>
            <a:r>
              <a:rPr sz="1400" spc="65" dirty="0">
                <a:solidFill>
                  <a:srgbClr val="004D7F"/>
                </a:solidFill>
                <a:latin typeface="Arial"/>
                <a:cs typeface="Arial"/>
              </a:rPr>
              <a:t>dp</a:t>
            </a:r>
            <a:r>
              <a:rPr sz="1400" spc="10" dirty="0">
                <a:solidFill>
                  <a:srgbClr val="004D7F"/>
                </a:solidFill>
                <a:latin typeface="Arial"/>
                <a:cs typeface="Arial"/>
              </a:rPr>
              <a:t>ress  </a:t>
            </a:r>
            <a:r>
              <a:rPr sz="1400" spc="25" dirty="0">
                <a:solidFill>
                  <a:srgbClr val="004D7F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210.14.128.31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95019"/>
            <a:ext cx="11007725" cy="1037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650" spc="75" dirty="0"/>
              <a:t>K8s </a:t>
            </a:r>
            <a:r>
              <a:rPr sz="6650" spc="150" dirty="0"/>
              <a:t>Deployment</a:t>
            </a:r>
            <a:r>
              <a:rPr sz="6650" spc="-145" dirty="0"/>
              <a:t> </a:t>
            </a:r>
            <a:r>
              <a:rPr sz="6650" spc="80" dirty="0"/>
              <a:t>Challenges</a:t>
            </a:r>
            <a:endParaRPr sz="6650"/>
          </a:p>
        </p:txBody>
      </p:sp>
      <p:sp>
        <p:nvSpPr>
          <p:cNvPr id="3" name="object 3"/>
          <p:cNvSpPr txBox="1"/>
          <p:nvPr/>
        </p:nvSpPr>
        <p:spPr>
          <a:xfrm>
            <a:off x="977900" y="2486554"/>
            <a:ext cx="8893810" cy="629285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79400" indent="-254000">
              <a:lnSpc>
                <a:spcPct val="100000"/>
              </a:lnSpc>
              <a:spcBef>
                <a:spcPts val="1220"/>
              </a:spcBef>
              <a:buSzPct val="147222"/>
              <a:buChar char="•"/>
              <a:tabLst>
                <a:tab pos="279400" algn="l"/>
              </a:tabLst>
            </a:pPr>
            <a:r>
              <a:rPr sz="1800" spc="30" dirty="0">
                <a:latin typeface="Arial"/>
                <a:cs typeface="Arial"/>
              </a:rPr>
              <a:t>Move </a:t>
            </a:r>
            <a:r>
              <a:rPr sz="1800" spc="60" dirty="0">
                <a:latin typeface="Arial"/>
                <a:cs typeface="Arial"/>
              </a:rPr>
              <a:t>to </a:t>
            </a:r>
            <a:r>
              <a:rPr sz="1800" spc="15" dirty="0">
                <a:latin typeface="Arial"/>
                <a:cs typeface="Arial"/>
              </a:rPr>
              <a:t>microservice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 marL="723900" lvl="1" indent="-254000">
              <a:lnSpc>
                <a:spcPct val="100000"/>
              </a:lnSpc>
              <a:spcBef>
                <a:spcPts val="2440"/>
              </a:spcBef>
              <a:buSzPct val="147222"/>
              <a:buChar char="•"/>
              <a:tabLst>
                <a:tab pos="723900" algn="l"/>
              </a:tabLst>
            </a:pPr>
            <a:r>
              <a:rPr sz="1800" spc="30" dirty="0">
                <a:latin typeface="Arial"/>
                <a:cs typeface="Arial"/>
              </a:rPr>
              <a:t>application consists </a:t>
            </a:r>
            <a:r>
              <a:rPr sz="1800" spc="25" dirty="0">
                <a:latin typeface="Arial"/>
                <a:cs typeface="Arial"/>
              </a:rPr>
              <a:t>from multiple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 marL="723900" lvl="1" indent="-254000">
              <a:lnSpc>
                <a:spcPct val="100000"/>
              </a:lnSpc>
              <a:spcBef>
                <a:spcPts val="2340"/>
              </a:spcBef>
              <a:buSzPct val="147222"/>
              <a:buChar char="•"/>
              <a:tabLst>
                <a:tab pos="723900" algn="l"/>
              </a:tabLst>
            </a:pPr>
            <a:r>
              <a:rPr sz="1800" spc="10" dirty="0">
                <a:latin typeface="Arial"/>
                <a:cs typeface="Arial"/>
              </a:rPr>
              <a:t>each </a:t>
            </a:r>
            <a:r>
              <a:rPr sz="1800" spc="40" dirty="0">
                <a:latin typeface="Arial"/>
                <a:cs typeface="Arial"/>
              </a:rPr>
              <a:t>component </a:t>
            </a:r>
            <a:r>
              <a:rPr sz="1800" dirty="0">
                <a:latin typeface="Arial"/>
                <a:cs typeface="Arial"/>
              </a:rPr>
              <a:t>has </a:t>
            </a:r>
            <a:r>
              <a:rPr sz="1800" spc="30" dirty="0">
                <a:latin typeface="Arial"/>
                <a:cs typeface="Arial"/>
              </a:rPr>
              <a:t>its </a:t>
            </a:r>
            <a:r>
              <a:rPr sz="1800" spc="45" dirty="0">
                <a:latin typeface="Arial"/>
                <a:cs typeface="Arial"/>
              </a:rPr>
              <a:t>own </a:t>
            </a:r>
            <a:r>
              <a:rPr sz="1800" spc="5" dirty="0">
                <a:latin typeface="Arial"/>
                <a:cs typeface="Arial"/>
              </a:rPr>
              <a:t>resources </a:t>
            </a:r>
            <a:r>
              <a:rPr sz="1800" spc="20" dirty="0">
                <a:latin typeface="Arial"/>
                <a:cs typeface="Arial"/>
              </a:rPr>
              <a:t>and can </a:t>
            </a:r>
            <a:r>
              <a:rPr sz="1800" spc="25" dirty="0">
                <a:latin typeface="Arial"/>
                <a:cs typeface="Arial"/>
              </a:rPr>
              <a:t>be </a:t>
            </a:r>
            <a:r>
              <a:rPr sz="1800" spc="20" dirty="0">
                <a:latin typeface="Arial"/>
                <a:cs typeface="Arial"/>
              </a:rPr>
              <a:t>scaled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individually</a:t>
            </a:r>
            <a:endParaRPr sz="1800">
              <a:latin typeface="Arial"/>
              <a:cs typeface="Arial"/>
            </a:endParaRPr>
          </a:p>
          <a:p>
            <a:pPr marL="279400" indent="-254000">
              <a:lnSpc>
                <a:spcPct val="100000"/>
              </a:lnSpc>
              <a:spcBef>
                <a:spcPts val="2440"/>
              </a:spcBef>
              <a:buSzPct val="147222"/>
              <a:buChar char="•"/>
              <a:tabLst>
                <a:tab pos="279400" algn="l"/>
              </a:tabLst>
            </a:pPr>
            <a:r>
              <a:rPr sz="1800" spc="5" dirty="0">
                <a:latin typeface="Arial"/>
                <a:cs typeface="Arial"/>
              </a:rPr>
              <a:t>It’s </a:t>
            </a:r>
            <a:r>
              <a:rPr sz="1800" spc="10" dirty="0">
                <a:latin typeface="Arial"/>
                <a:cs typeface="Arial"/>
              </a:rPr>
              <a:t>hard </a:t>
            </a:r>
            <a:r>
              <a:rPr sz="1800" spc="6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723900" lvl="1" indent="-254000">
              <a:lnSpc>
                <a:spcPct val="100000"/>
              </a:lnSpc>
              <a:spcBef>
                <a:spcPts val="2440"/>
              </a:spcBef>
              <a:buSzPct val="147222"/>
              <a:buChar char="•"/>
              <a:tabLst>
                <a:tab pos="723900" algn="l"/>
              </a:tabLst>
            </a:pPr>
            <a:r>
              <a:rPr sz="1800" spc="20" dirty="0">
                <a:latin typeface="Arial"/>
                <a:cs typeface="Arial"/>
              </a:rPr>
              <a:t>… </a:t>
            </a:r>
            <a:r>
              <a:rPr sz="1800" spc="5" dirty="0">
                <a:latin typeface="Arial"/>
                <a:cs typeface="Arial"/>
              </a:rPr>
              <a:t>manage, </a:t>
            </a:r>
            <a:r>
              <a:rPr sz="1800" spc="30" dirty="0">
                <a:latin typeface="Arial"/>
                <a:cs typeface="Arial"/>
              </a:rPr>
              <a:t>edit </a:t>
            </a:r>
            <a:r>
              <a:rPr sz="1800" spc="20" dirty="0">
                <a:latin typeface="Arial"/>
                <a:cs typeface="Arial"/>
              </a:rPr>
              <a:t>and </a:t>
            </a:r>
            <a:r>
              <a:rPr sz="1800" spc="30" dirty="0">
                <a:latin typeface="Arial"/>
                <a:cs typeface="Arial"/>
              </a:rPr>
              <a:t>update </a:t>
            </a:r>
            <a:r>
              <a:rPr sz="1800" spc="25" dirty="0">
                <a:latin typeface="Arial"/>
                <a:cs typeface="Arial"/>
              </a:rPr>
              <a:t>multiple </a:t>
            </a:r>
            <a:r>
              <a:rPr sz="1800" spc="10" dirty="0">
                <a:latin typeface="Arial"/>
                <a:cs typeface="Arial"/>
              </a:rPr>
              <a:t>K8s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  <a:p>
            <a:pPr marL="723900" lvl="1" indent="-254000">
              <a:lnSpc>
                <a:spcPct val="100000"/>
              </a:lnSpc>
              <a:spcBef>
                <a:spcPts val="2440"/>
              </a:spcBef>
              <a:buSzPct val="147222"/>
              <a:buChar char="•"/>
              <a:tabLst>
                <a:tab pos="723900" algn="l"/>
              </a:tabLst>
            </a:pPr>
            <a:r>
              <a:rPr sz="1800" spc="20" dirty="0">
                <a:latin typeface="Arial"/>
                <a:cs typeface="Arial"/>
              </a:rPr>
              <a:t>… </a:t>
            </a:r>
            <a:r>
              <a:rPr sz="1800" spc="30" dirty="0">
                <a:latin typeface="Arial"/>
                <a:cs typeface="Arial"/>
              </a:rPr>
              <a:t>deploy </a:t>
            </a:r>
            <a:r>
              <a:rPr sz="1800" spc="25" dirty="0">
                <a:latin typeface="Arial"/>
                <a:cs typeface="Arial"/>
              </a:rPr>
              <a:t>multiple </a:t>
            </a:r>
            <a:r>
              <a:rPr sz="1800" spc="10" dirty="0">
                <a:latin typeface="Arial"/>
                <a:cs typeface="Arial"/>
              </a:rPr>
              <a:t>K8s </a:t>
            </a:r>
            <a:r>
              <a:rPr sz="1800" spc="25" dirty="0">
                <a:latin typeface="Arial"/>
                <a:cs typeface="Arial"/>
              </a:rPr>
              <a:t>configuration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spc="-25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SINGLE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723900" lvl="1" indent="-254000">
              <a:lnSpc>
                <a:spcPct val="100000"/>
              </a:lnSpc>
              <a:spcBef>
                <a:spcPts val="2440"/>
              </a:spcBef>
              <a:buSzPct val="147222"/>
              <a:buChar char="•"/>
              <a:tabLst>
                <a:tab pos="723900" algn="l"/>
              </a:tabLst>
            </a:pPr>
            <a:r>
              <a:rPr sz="1800" spc="20" dirty="0">
                <a:latin typeface="Arial"/>
                <a:cs typeface="Arial"/>
              </a:rPr>
              <a:t>… </a:t>
            </a:r>
            <a:r>
              <a:rPr sz="1800" spc="-10" dirty="0">
                <a:latin typeface="Arial"/>
                <a:cs typeface="Arial"/>
              </a:rPr>
              <a:t>share </a:t>
            </a:r>
            <a:r>
              <a:rPr sz="1800" spc="20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reuse </a:t>
            </a:r>
            <a:r>
              <a:rPr sz="1800" spc="10" dirty="0">
                <a:latin typeface="Arial"/>
                <a:cs typeface="Arial"/>
              </a:rPr>
              <a:t>K8s </a:t>
            </a:r>
            <a:r>
              <a:rPr sz="1800" spc="25" dirty="0">
                <a:latin typeface="Arial"/>
                <a:cs typeface="Arial"/>
              </a:rPr>
              <a:t>configurations </a:t>
            </a:r>
            <a:r>
              <a:rPr sz="1800" spc="2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723900" lvl="1" indent="-254000">
              <a:lnSpc>
                <a:spcPct val="100000"/>
              </a:lnSpc>
              <a:spcBef>
                <a:spcPts val="2440"/>
              </a:spcBef>
              <a:buSzPct val="147222"/>
              <a:buChar char="•"/>
              <a:tabLst>
                <a:tab pos="723900" algn="l"/>
              </a:tabLst>
            </a:pPr>
            <a:r>
              <a:rPr sz="1800" spc="20" dirty="0">
                <a:latin typeface="Arial"/>
                <a:cs typeface="Arial"/>
              </a:rPr>
              <a:t>… </a:t>
            </a:r>
            <a:r>
              <a:rPr sz="1800" spc="10" dirty="0">
                <a:latin typeface="Arial"/>
                <a:cs typeface="Arial"/>
              </a:rPr>
              <a:t>parametrize </a:t>
            </a:r>
            <a:r>
              <a:rPr sz="1800" spc="20" dirty="0">
                <a:latin typeface="Arial"/>
                <a:cs typeface="Arial"/>
              </a:rPr>
              <a:t>and </a:t>
            </a:r>
            <a:r>
              <a:rPr sz="1800" spc="40" dirty="0">
                <a:latin typeface="Arial"/>
                <a:cs typeface="Arial"/>
              </a:rPr>
              <a:t>support </a:t>
            </a:r>
            <a:r>
              <a:rPr sz="1800" spc="25" dirty="0">
                <a:latin typeface="Arial"/>
                <a:cs typeface="Arial"/>
              </a:rPr>
              <a:t>multiple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environments</a:t>
            </a:r>
            <a:endParaRPr sz="1800">
              <a:latin typeface="Arial"/>
              <a:cs typeface="Arial"/>
            </a:endParaRPr>
          </a:p>
          <a:p>
            <a:pPr marL="723900" lvl="1" indent="-254000">
              <a:lnSpc>
                <a:spcPct val="100000"/>
              </a:lnSpc>
              <a:spcBef>
                <a:spcPts val="2440"/>
              </a:spcBef>
              <a:buSzPct val="147222"/>
              <a:buChar char="•"/>
              <a:tabLst>
                <a:tab pos="723900" algn="l"/>
              </a:tabLst>
            </a:pPr>
            <a:r>
              <a:rPr sz="1800" spc="20" dirty="0">
                <a:latin typeface="Arial"/>
                <a:cs typeface="Arial"/>
              </a:rPr>
              <a:t>… </a:t>
            </a:r>
            <a:r>
              <a:rPr sz="1800" spc="5" dirty="0">
                <a:latin typeface="Arial"/>
                <a:cs typeface="Arial"/>
              </a:rPr>
              <a:t>manage </a:t>
            </a:r>
            <a:r>
              <a:rPr sz="1800" spc="30" dirty="0">
                <a:latin typeface="Arial"/>
                <a:cs typeface="Arial"/>
              </a:rPr>
              <a:t>application </a:t>
            </a:r>
            <a:r>
              <a:rPr sz="1800" spc="-10" dirty="0">
                <a:latin typeface="Arial"/>
                <a:cs typeface="Arial"/>
              </a:rPr>
              <a:t>releases: </a:t>
            </a:r>
            <a:r>
              <a:rPr sz="1800" spc="20" dirty="0">
                <a:latin typeface="Arial"/>
                <a:cs typeface="Arial"/>
              </a:rPr>
              <a:t>rollout, rollback, </a:t>
            </a:r>
            <a:r>
              <a:rPr sz="1800" spc="-80" dirty="0">
                <a:latin typeface="Arial"/>
                <a:cs typeface="Arial"/>
              </a:rPr>
              <a:t>diﬀ,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history</a:t>
            </a:r>
            <a:endParaRPr sz="1800">
              <a:latin typeface="Arial"/>
              <a:cs typeface="Arial"/>
            </a:endParaRPr>
          </a:p>
          <a:p>
            <a:pPr marL="723900" lvl="1" indent="-254000">
              <a:lnSpc>
                <a:spcPct val="100000"/>
              </a:lnSpc>
              <a:spcBef>
                <a:spcPts val="2440"/>
              </a:spcBef>
              <a:buSzPct val="147222"/>
              <a:buChar char="•"/>
              <a:tabLst>
                <a:tab pos="723900" algn="l"/>
              </a:tabLst>
            </a:pPr>
            <a:r>
              <a:rPr sz="1800" spc="20" dirty="0">
                <a:latin typeface="Arial"/>
                <a:cs typeface="Arial"/>
              </a:rPr>
              <a:t>… </a:t>
            </a:r>
            <a:r>
              <a:rPr sz="1800" spc="15" dirty="0">
                <a:latin typeface="Arial"/>
                <a:cs typeface="Arial"/>
              </a:rPr>
              <a:t>define </a:t>
            </a:r>
            <a:r>
              <a:rPr sz="1800" spc="30" dirty="0">
                <a:latin typeface="Arial"/>
                <a:cs typeface="Arial"/>
              </a:rPr>
              <a:t>deployment </a:t>
            </a:r>
            <a:r>
              <a:rPr sz="1800" spc="20" dirty="0">
                <a:latin typeface="Arial"/>
                <a:cs typeface="Arial"/>
              </a:rPr>
              <a:t>lifecycle </a:t>
            </a:r>
            <a:r>
              <a:rPr sz="1800" spc="10" dirty="0">
                <a:latin typeface="Arial"/>
                <a:cs typeface="Arial"/>
              </a:rPr>
              <a:t>(control </a:t>
            </a:r>
            <a:r>
              <a:rPr sz="1800" spc="20" dirty="0">
                <a:latin typeface="Arial"/>
                <a:cs typeface="Arial"/>
              </a:rPr>
              <a:t>operations </a:t>
            </a:r>
            <a:r>
              <a:rPr sz="1800" spc="60" dirty="0">
                <a:latin typeface="Arial"/>
                <a:cs typeface="Arial"/>
              </a:rPr>
              <a:t>to </a:t>
            </a:r>
            <a:r>
              <a:rPr sz="1800" spc="25" dirty="0">
                <a:latin typeface="Arial"/>
                <a:cs typeface="Arial"/>
              </a:rPr>
              <a:t>be </a:t>
            </a:r>
            <a:r>
              <a:rPr sz="1800" spc="10" dirty="0">
                <a:latin typeface="Arial"/>
                <a:cs typeface="Arial"/>
              </a:rPr>
              <a:t>run </a:t>
            </a:r>
            <a:r>
              <a:rPr sz="1800" spc="5" dirty="0">
                <a:latin typeface="Arial"/>
                <a:cs typeface="Arial"/>
              </a:rPr>
              <a:t>in </a:t>
            </a:r>
            <a:r>
              <a:rPr sz="1800" spc="-40" dirty="0">
                <a:latin typeface="Arial"/>
                <a:cs typeface="Arial"/>
              </a:rPr>
              <a:t>diﬀerent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phases)</a:t>
            </a:r>
            <a:endParaRPr sz="1800">
              <a:latin typeface="Arial"/>
              <a:cs typeface="Arial"/>
            </a:endParaRPr>
          </a:p>
          <a:p>
            <a:pPr marL="723900" lvl="1" indent="-254000">
              <a:lnSpc>
                <a:spcPct val="100000"/>
              </a:lnSpc>
              <a:spcBef>
                <a:spcPts val="2440"/>
              </a:spcBef>
              <a:buSzPct val="147222"/>
              <a:buChar char="•"/>
              <a:tabLst>
                <a:tab pos="723900" algn="l"/>
              </a:tabLst>
            </a:pPr>
            <a:r>
              <a:rPr sz="1800" spc="20" dirty="0">
                <a:latin typeface="Arial"/>
                <a:cs typeface="Arial"/>
              </a:rPr>
              <a:t>… </a:t>
            </a:r>
            <a:r>
              <a:rPr sz="1800" spc="10" dirty="0">
                <a:latin typeface="Arial"/>
                <a:cs typeface="Arial"/>
              </a:rPr>
              <a:t>validate </a:t>
            </a:r>
            <a:r>
              <a:rPr sz="1800" spc="-15" dirty="0">
                <a:latin typeface="Arial"/>
                <a:cs typeface="Arial"/>
              </a:rPr>
              <a:t>release </a:t>
            </a:r>
            <a:r>
              <a:rPr sz="1800" spc="20" dirty="0">
                <a:latin typeface="Arial"/>
                <a:cs typeface="Arial"/>
              </a:rPr>
              <a:t>state </a:t>
            </a:r>
            <a:r>
              <a:rPr sz="1800" spc="15" dirty="0">
                <a:latin typeface="Arial"/>
                <a:cs typeface="Arial"/>
              </a:rPr>
              <a:t>after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6896100"/>
            <a:ext cx="959993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4800" b="1" spc="40" dirty="0">
                <a:solidFill>
                  <a:srgbClr val="0076BA"/>
                </a:solidFill>
                <a:latin typeface="Arial"/>
                <a:cs typeface="Arial"/>
              </a:rPr>
              <a:t>Helm </a:t>
            </a:r>
            <a:r>
              <a:rPr sz="4800" spc="85" dirty="0">
                <a:solidFill>
                  <a:srgbClr val="0076BA"/>
                </a:solidFill>
                <a:latin typeface="Arial"/>
                <a:cs typeface="Arial"/>
              </a:rPr>
              <a:t>makes </a:t>
            </a:r>
            <a:r>
              <a:rPr sz="4800" spc="175" dirty="0">
                <a:solidFill>
                  <a:srgbClr val="0076BA"/>
                </a:solidFill>
                <a:latin typeface="Arial"/>
                <a:cs typeface="Arial"/>
              </a:rPr>
              <a:t>it </a:t>
            </a:r>
            <a:r>
              <a:rPr sz="4800" b="1" spc="-25" dirty="0">
                <a:solidFill>
                  <a:srgbClr val="0076BA"/>
                </a:solidFill>
                <a:latin typeface="Arial"/>
                <a:cs typeface="Arial"/>
              </a:rPr>
              <a:t>easy </a:t>
            </a:r>
            <a:r>
              <a:rPr sz="4800" spc="220" dirty="0">
                <a:solidFill>
                  <a:srgbClr val="0076BA"/>
                </a:solidFill>
                <a:latin typeface="Arial"/>
                <a:cs typeface="Arial"/>
              </a:rPr>
              <a:t>to </a:t>
            </a:r>
            <a:r>
              <a:rPr sz="4800" spc="140" dirty="0">
                <a:solidFill>
                  <a:srgbClr val="0076BA"/>
                </a:solidFill>
                <a:latin typeface="Arial"/>
                <a:cs typeface="Arial"/>
              </a:rPr>
              <a:t>start</a:t>
            </a:r>
            <a:r>
              <a:rPr sz="4800" spc="-55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4800" spc="105" dirty="0">
                <a:solidFill>
                  <a:srgbClr val="0076BA"/>
                </a:solidFill>
                <a:latin typeface="Arial"/>
                <a:cs typeface="Arial"/>
              </a:rPr>
              <a:t>using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800" b="1" spc="15" dirty="0">
                <a:solidFill>
                  <a:srgbClr val="0076BA"/>
                </a:solidFill>
                <a:latin typeface="Arial"/>
                <a:cs typeface="Arial"/>
              </a:rPr>
              <a:t>Kubernetes </a:t>
            </a:r>
            <a:r>
              <a:rPr sz="4800" spc="175" dirty="0">
                <a:solidFill>
                  <a:srgbClr val="0076BA"/>
                </a:solidFill>
                <a:latin typeface="Arial"/>
                <a:cs typeface="Arial"/>
              </a:rPr>
              <a:t>with </a:t>
            </a:r>
            <a:r>
              <a:rPr sz="4800" b="1" spc="-5" dirty="0">
                <a:solidFill>
                  <a:srgbClr val="0076BA"/>
                </a:solidFill>
                <a:latin typeface="Arial"/>
                <a:cs typeface="Arial"/>
              </a:rPr>
              <a:t>real</a:t>
            </a:r>
            <a:r>
              <a:rPr sz="4800" b="1" spc="-254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4800" spc="140" dirty="0">
                <a:solidFill>
                  <a:srgbClr val="0076BA"/>
                </a:solidFill>
                <a:latin typeface="Arial"/>
                <a:cs typeface="Arial"/>
              </a:rPr>
              <a:t>applications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8500" y="495300"/>
            <a:ext cx="6527800" cy="590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685800"/>
            <a:ext cx="68002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What </a:t>
            </a:r>
            <a:r>
              <a:rPr spc="150" dirty="0"/>
              <a:t>is</a:t>
            </a:r>
            <a:r>
              <a:rPr spc="-220" dirty="0"/>
              <a:t> </a:t>
            </a:r>
            <a:r>
              <a:rPr spc="85" dirty="0"/>
              <a:t>Helm?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0" y="2434633"/>
            <a:ext cx="11847830" cy="639762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81000" indent="-355600">
              <a:lnSpc>
                <a:spcPct val="100000"/>
              </a:lnSpc>
              <a:spcBef>
                <a:spcPts val="1680"/>
              </a:spcBef>
              <a:buSzPct val="145098"/>
              <a:buChar char="•"/>
              <a:tabLst>
                <a:tab pos="381000" algn="l"/>
              </a:tabLst>
            </a:pPr>
            <a:r>
              <a:rPr sz="2550" spc="5" dirty="0">
                <a:latin typeface="Arial"/>
                <a:cs typeface="Arial"/>
              </a:rPr>
              <a:t>Helm </a:t>
            </a:r>
            <a:r>
              <a:rPr sz="2550" dirty="0">
                <a:latin typeface="Arial"/>
                <a:cs typeface="Arial"/>
              </a:rPr>
              <a:t>is </a:t>
            </a:r>
            <a:r>
              <a:rPr sz="2550" spc="-45" dirty="0">
                <a:latin typeface="Arial"/>
                <a:cs typeface="Arial"/>
              </a:rPr>
              <a:t>a </a:t>
            </a:r>
            <a:r>
              <a:rPr sz="2550" b="1" i="1" spc="25" dirty="0">
                <a:latin typeface="Arial"/>
                <a:cs typeface="Arial"/>
              </a:rPr>
              <a:t>Package </a:t>
            </a:r>
            <a:r>
              <a:rPr sz="2550" b="1" i="1" spc="50" dirty="0">
                <a:latin typeface="Arial"/>
                <a:cs typeface="Arial"/>
              </a:rPr>
              <a:t>Manager </a:t>
            </a:r>
            <a:r>
              <a:rPr sz="2550" spc="30" dirty="0">
                <a:latin typeface="Arial"/>
                <a:cs typeface="Arial"/>
              </a:rPr>
              <a:t>for</a:t>
            </a:r>
            <a:r>
              <a:rPr sz="2550" spc="-40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Kubernetes</a:t>
            </a:r>
            <a:endParaRPr sz="2550">
              <a:latin typeface="Arial"/>
              <a:cs typeface="Arial"/>
            </a:endParaRPr>
          </a:p>
          <a:p>
            <a:pPr marL="825500" lvl="1" indent="-355600">
              <a:lnSpc>
                <a:spcPct val="100000"/>
              </a:lnSpc>
              <a:spcBef>
                <a:spcPts val="3440"/>
              </a:spcBef>
              <a:buSzPct val="145098"/>
              <a:buChar char="•"/>
              <a:tabLst>
                <a:tab pos="825500" algn="l"/>
              </a:tabLst>
            </a:pPr>
            <a:r>
              <a:rPr sz="2550" spc="20" dirty="0">
                <a:latin typeface="Arial"/>
                <a:cs typeface="Arial"/>
              </a:rPr>
              <a:t>package </a:t>
            </a:r>
            <a:r>
              <a:rPr sz="2550" spc="25" dirty="0">
                <a:latin typeface="Arial"/>
                <a:cs typeface="Arial"/>
              </a:rPr>
              <a:t>multiple </a:t>
            </a:r>
            <a:r>
              <a:rPr sz="2550" spc="5" dirty="0">
                <a:latin typeface="Arial"/>
                <a:cs typeface="Arial"/>
              </a:rPr>
              <a:t>K8s </a:t>
            </a:r>
            <a:r>
              <a:rPr sz="2550" spc="-5" dirty="0">
                <a:latin typeface="Arial"/>
                <a:cs typeface="Arial"/>
              </a:rPr>
              <a:t>resources </a:t>
            </a:r>
            <a:r>
              <a:rPr sz="2550" spc="35" dirty="0">
                <a:latin typeface="Arial"/>
                <a:cs typeface="Arial"/>
              </a:rPr>
              <a:t>into </a:t>
            </a:r>
            <a:r>
              <a:rPr sz="2550" spc="-45" dirty="0">
                <a:latin typeface="Arial"/>
                <a:cs typeface="Arial"/>
              </a:rPr>
              <a:t>a </a:t>
            </a:r>
            <a:r>
              <a:rPr sz="2550" dirty="0">
                <a:latin typeface="Arial"/>
                <a:cs typeface="Arial"/>
              </a:rPr>
              <a:t>single </a:t>
            </a:r>
            <a:r>
              <a:rPr sz="2550" spc="20" dirty="0">
                <a:latin typeface="Arial"/>
                <a:cs typeface="Arial"/>
              </a:rPr>
              <a:t>logical </a:t>
            </a:r>
            <a:r>
              <a:rPr sz="2550" spc="30" dirty="0">
                <a:latin typeface="Arial"/>
                <a:cs typeface="Arial"/>
              </a:rPr>
              <a:t>deployment </a:t>
            </a:r>
            <a:r>
              <a:rPr sz="2550" spc="20" dirty="0">
                <a:latin typeface="Arial"/>
                <a:cs typeface="Arial"/>
              </a:rPr>
              <a:t>unit:</a:t>
            </a:r>
            <a:r>
              <a:rPr sz="2550" spc="25" dirty="0">
                <a:latin typeface="Arial"/>
                <a:cs typeface="Arial"/>
              </a:rPr>
              <a:t> </a:t>
            </a:r>
            <a:r>
              <a:rPr sz="2550" b="1" i="1" spc="40" dirty="0">
                <a:latin typeface="Arial"/>
                <a:cs typeface="Arial"/>
              </a:rPr>
              <a:t>Chart</a:t>
            </a:r>
            <a:endParaRPr sz="2550">
              <a:latin typeface="Arial"/>
              <a:cs typeface="Arial"/>
            </a:endParaRPr>
          </a:p>
          <a:p>
            <a:pPr marL="825500" lvl="1" indent="-355600">
              <a:lnSpc>
                <a:spcPct val="100000"/>
              </a:lnSpc>
              <a:spcBef>
                <a:spcPts val="3540"/>
              </a:spcBef>
              <a:buSzPct val="145098"/>
              <a:buChar char="•"/>
              <a:tabLst>
                <a:tab pos="825500" algn="l"/>
              </a:tabLst>
            </a:pPr>
            <a:r>
              <a:rPr sz="2550" spc="10" dirty="0">
                <a:latin typeface="Arial"/>
                <a:cs typeface="Arial"/>
              </a:rPr>
              <a:t>… </a:t>
            </a:r>
            <a:r>
              <a:rPr sz="2550" spc="65" dirty="0">
                <a:latin typeface="Arial"/>
                <a:cs typeface="Arial"/>
              </a:rPr>
              <a:t>but </a:t>
            </a:r>
            <a:r>
              <a:rPr sz="2550" spc="15" dirty="0">
                <a:latin typeface="Arial"/>
                <a:cs typeface="Arial"/>
              </a:rPr>
              <a:t>it’s </a:t>
            </a:r>
            <a:r>
              <a:rPr sz="2550" b="1" spc="5" dirty="0">
                <a:solidFill>
                  <a:srgbClr val="EE220C"/>
                </a:solidFill>
                <a:latin typeface="Arial"/>
                <a:cs typeface="Arial"/>
              </a:rPr>
              <a:t>not </a:t>
            </a:r>
            <a:r>
              <a:rPr sz="2550" b="1" spc="-10" dirty="0">
                <a:solidFill>
                  <a:srgbClr val="EE220C"/>
                </a:solidFill>
                <a:latin typeface="Arial"/>
                <a:cs typeface="Arial"/>
              </a:rPr>
              <a:t>just </a:t>
            </a:r>
            <a:r>
              <a:rPr sz="2550" spc="-45" dirty="0">
                <a:latin typeface="Arial"/>
                <a:cs typeface="Arial"/>
              </a:rPr>
              <a:t>a </a:t>
            </a:r>
            <a:r>
              <a:rPr sz="2550" i="1" spc="-25" dirty="0">
                <a:latin typeface="Arial"/>
                <a:cs typeface="Arial"/>
              </a:rPr>
              <a:t>Package</a:t>
            </a:r>
            <a:r>
              <a:rPr sz="2550" i="1" spc="-45" dirty="0">
                <a:latin typeface="Arial"/>
                <a:cs typeface="Arial"/>
              </a:rPr>
              <a:t> </a:t>
            </a:r>
            <a:r>
              <a:rPr sz="2550" i="1" spc="-10" dirty="0">
                <a:latin typeface="Arial"/>
                <a:cs typeface="Arial"/>
              </a:rPr>
              <a:t>Manager</a:t>
            </a:r>
            <a:endParaRPr sz="2550">
              <a:latin typeface="Arial"/>
              <a:cs typeface="Arial"/>
            </a:endParaRPr>
          </a:p>
          <a:p>
            <a:pPr marL="381000" indent="-355600">
              <a:lnSpc>
                <a:spcPct val="100000"/>
              </a:lnSpc>
              <a:spcBef>
                <a:spcPts val="3540"/>
              </a:spcBef>
              <a:buSzPct val="145098"/>
              <a:buChar char="•"/>
              <a:tabLst>
                <a:tab pos="381000" algn="l"/>
              </a:tabLst>
            </a:pPr>
            <a:r>
              <a:rPr sz="2550" spc="5" dirty="0">
                <a:latin typeface="Arial"/>
                <a:cs typeface="Arial"/>
              </a:rPr>
              <a:t>Helm </a:t>
            </a:r>
            <a:r>
              <a:rPr sz="2550" dirty="0">
                <a:latin typeface="Arial"/>
                <a:cs typeface="Arial"/>
              </a:rPr>
              <a:t>is </a:t>
            </a:r>
            <a:r>
              <a:rPr sz="2550" spc="-45" dirty="0">
                <a:latin typeface="Arial"/>
                <a:cs typeface="Arial"/>
              </a:rPr>
              <a:t>a </a:t>
            </a:r>
            <a:r>
              <a:rPr sz="2550" b="1" i="1" spc="10" dirty="0">
                <a:latin typeface="Arial"/>
                <a:cs typeface="Arial"/>
              </a:rPr>
              <a:t>Deployment </a:t>
            </a:r>
            <a:r>
              <a:rPr sz="2550" b="1" i="1" spc="55" dirty="0">
                <a:latin typeface="Arial"/>
                <a:cs typeface="Arial"/>
              </a:rPr>
              <a:t>Management </a:t>
            </a:r>
            <a:r>
              <a:rPr sz="2550" spc="30" dirty="0">
                <a:latin typeface="Arial"/>
                <a:cs typeface="Arial"/>
              </a:rPr>
              <a:t>for</a:t>
            </a:r>
            <a:r>
              <a:rPr sz="2550" spc="-25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Kubernetes</a:t>
            </a:r>
            <a:endParaRPr sz="2550">
              <a:latin typeface="Arial"/>
              <a:cs typeface="Arial"/>
            </a:endParaRPr>
          </a:p>
          <a:p>
            <a:pPr marL="825500" lvl="1" indent="-355600">
              <a:lnSpc>
                <a:spcPct val="100000"/>
              </a:lnSpc>
              <a:spcBef>
                <a:spcPts val="3240"/>
              </a:spcBef>
              <a:buSzPct val="145098"/>
              <a:buChar char="•"/>
              <a:tabLst>
                <a:tab pos="825500" algn="l"/>
              </a:tabLst>
            </a:pPr>
            <a:r>
              <a:rPr sz="2550" spc="75" dirty="0">
                <a:latin typeface="Arial"/>
                <a:cs typeface="Arial"/>
              </a:rPr>
              <a:t>do </a:t>
            </a:r>
            <a:r>
              <a:rPr sz="2550" spc="-45" dirty="0">
                <a:latin typeface="Arial"/>
                <a:cs typeface="Arial"/>
              </a:rPr>
              <a:t>a </a:t>
            </a:r>
            <a:r>
              <a:rPr sz="2550" dirty="0">
                <a:latin typeface="Arial"/>
                <a:cs typeface="Arial"/>
              </a:rPr>
              <a:t>repeatable</a:t>
            </a:r>
            <a:r>
              <a:rPr sz="2550" spc="-35" dirty="0">
                <a:latin typeface="Arial"/>
                <a:cs typeface="Arial"/>
              </a:rPr>
              <a:t> </a:t>
            </a:r>
            <a:r>
              <a:rPr sz="2550" spc="30" dirty="0">
                <a:latin typeface="Arial"/>
                <a:cs typeface="Arial"/>
              </a:rPr>
              <a:t>deployment</a:t>
            </a:r>
            <a:endParaRPr sz="2550">
              <a:latin typeface="Arial"/>
              <a:cs typeface="Arial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98"/>
              <a:buChar char="•"/>
              <a:tabLst>
                <a:tab pos="825500" algn="l"/>
              </a:tabLst>
            </a:pPr>
            <a:r>
              <a:rPr sz="2550" spc="10" dirty="0">
                <a:latin typeface="Arial"/>
                <a:cs typeface="Arial"/>
              </a:rPr>
              <a:t>management </a:t>
            </a:r>
            <a:r>
              <a:rPr sz="2550" spc="15" dirty="0">
                <a:latin typeface="Arial"/>
                <a:cs typeface="Arial"/>
              </a:rPr>
              <a:t>dependencies: </a:t>
            </a:r>
            <a:r>
              <a:rPr sz="2550" spc="-25" dirty="0">
                <a:latin typeface="Arial"/>
                <a:cs typeface="Arial"/>
              </a:rPr>
              <a:t>reuse </a:t>
            </a:r>
            <a:r>
              <a:rPr sz="2550" spc="20" dirty="0">
                <a:latin typeface="Arial"/>
                <a:cs typeface="Arial"/>
              </a:rPr>
              <a:t>and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spc="-25" dirty="0">
                <a:latin typeface="Arial"/>
                <a:cs typeface="Arial"/>
              </a:rPr>
              <a:t>share</a:t>
            </a:r>
            <a:endParaRPr sz="2550">
              <a:latin typeface="Arial"/>
              <a:cs typeface="Arial"/>
            </a:endParaRPr>
          </a:p>
          <a:p>
            <a:pPr marL="825500" lvl="1" indent="-355600">
              <a:lnSpc>
                <a:spcPct val="100000"/>
              </a:lnSpc>
              <a:spcBef>
                <a:spcPts val="3240"/>
              </a:spcBef>
              <a:buSzPct val="145098"/>
              <a:buChar char="•"/>
              <a:tabLst>
                <a:tab pos="825500" algn="l"/>
              </a:tabLst>
            </a:pPr>
            <a:r>
              <a:rPr sz="2550" spc="-5" dirty="0">
                <a:latin typeface="Arial"/>
                <a:cs typeface="Arial"/>
              </a:rPr>
              <a:t>manage </a:t>
            </a:r>
            <a:r>
              <a:rPr sz="2550" spc="25" dirty="0">
                <a:latin typeface="Arial"/>
                <a:cs typeface="Arial"/>
              </a:rPr>
              <a:t>multiple</a:t>
            </a:r>
            <a:r>
              <a:rPr sz="2550" dirty="0">
                <a:latin typeface="Arial"/>
                <a:cs typeface="Arial"/>
              </a:rPr>
              <a:t> </a:t>
            </a:r>
            <a:r>
              <a:rPr sz="2550" spc="25" dirty="0">
                <a:latin typeface="Arial"/>
                <a:cs typeface="Arial"/>
              </a:rPr>
              <a:t>configurations</a:t>
            </a:r>
            <a:endParaRPr sz="2550">
              <a:latin typeface="Arial"/>
              <a:cs typeface="Arial"/>
            </a:endParaRPr>
          </a:p>
          <a:p>
            <a:pPr marL="825500" lvl="1" indent="-355600">
              <a:lnSpc>
                <a:spcPct val="100000"/>
              </a:lnSpc>
              <a:spcBef>
                <a:spcPts val="3540"/>
              </a:spcBef>
              <a:buSzPct val="145098"/>
              <a:buChar char="•"/>
              <a:tabLst>
                <a:tab pos="825500" algn="l"/>
              </a:tabLst>
            </a:pPr>
            <a:r>
              <a:rPr sz="2550" spc="30" dirty="0">
                <a:latin typeface="Arial"/>
                <a:cs typeface="Arial"/>
              </a:rPr>
              <a:t>update, </a:t>
            </a:r>
            <a:r>
              <a:rPr sz="2550" spc="25" dirty="0">
                <a:latin typeface="Arial"/>
                <a:cs typeface="Arial"/>
              </a:rPr>
              <a:t>rollback </a:t>
            </a:r>
            <a:r>
              <a:rPr sz="2550" spc="20" dirty="0">
                <a:latin typeface="Arial"/>
                <a:cs typeface="Arial"/>
              </a:rPr>
              <a:t>and </a:t>
            </a:r>
            <a:r>
              <a:rPr sz="2550" spc="35" dirty="0">
                <a:latin typeface="Arial"/>
                <a:cs typeface="Arial"/>
              </a:rPr>
              <a:t>test </a:t>
            </a:r>
            <a:r>
              <a:rPr sz="2550" spc="30" dirty="0">
                <a:latin typeface="Arial"/>
                <a:cs typeface="Arial"/>
              </a:rPr>
              <a:t>application deployments</a:t>
            </a:r>
            <a:r>
              <a:rPr sz="2550" spc="-140" dirty="0">
                <a:latin typeface="Arial"/>
                <a:cs typeface="Arial"/>
              </a:rPr>
              <a:t> </a:t>
            </a:r>
            <a:r>
              <a:rPr sz="2550" spc="-40" dirty="0">
                <a:latin typeface="Arial"/>
                <a:cs typeface="Arial"/>
              </a:rPr>
              <a:t>(</a:t>
            </a:r>
            <a:r>
              <a:rPr sz="2550" b="1" i="1" spc="-40" dirty="0">
                <a:latin typeface="Arial"/>
                <a:cs typeface="Arial"/>
              </a:rPr>
              <a:t>Releases</a:t>
            </a:r>
            <a:r>
              <a:rPr sz="2550" spc="-40" dirty="0"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685800"/>
            <a:ext cx="74974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Helm</a:t>
            </a:r>
            <a:r>
              <a:rPr spc="-65" dirty="0"/>
              <a:t> </a:t>
            </a:r>
            <a:r>
              <a:rPr spc="190" dirty="0"/>
              <a:t>Dictionary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0" y="2369206"/>
            <a:ext cx="11043285" cy="5840095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495300" indent="-444500">
              <a:lnSpc>
                <a:spcPct val="100000"/>
              </a:lnSpc>
              <a:spcBef>
                <a:spcPts val="2045"/>
              </a:spcBef>
              <a:buSzPct val="145312"/>
              <a:buFont typeface="Arial"/>
              <a:buChar char="•"/>
              <a:tabLst>
                <a:tab pos="495300" algn="l"/>
              </a:tabLst>
            </a:pPr>
            <a:r>
              <a:rPr sz="3200" b="1" i="1" spc="45" dirty="0">
                <a:latin typeface="Arial"/>
                <a:cs typeface="Arial"/>
              </a:rPr>
              <a:t>Chart </a:t>
            </a:r>
            <a:r>
              <a:rPr sz="3200" spc="175" dirty="0">
                <a:latin typeface="Arial"/>
                <a:cs typeface="Arial"/>
              </a:rPr>
              <a:t>- </a:t>
            </a:r>
            <a:r>
              <a:rPr sz="3200" spc="-65" dirty="0">
                <a:latin typeface="Arial"/>
                <a:cs typeface="Arial"/>
              </a:rPr>
              <a:t>a </a:t>
            </a:r>
            <a:r>
              <a:rPr sz="3200" spc="20" dirty="0">
                <a:latin typeface="Arial"/>
                <a:cs typeface="Arial"/>
              </a:rPr>
              <a:t>package; </a:t>
            </a:r>
            <a:r>
              <a:rPr sz="3200" spc="25" dirty="0">
                <a:latin typeface="Arial"/>
                <a:cs typeface="Arial"/>
              </a:rPr>
              <a:t>bundle </a:t>
            </a:r>
            <a:r>
              <a:rPr sz="3200" spc="55" dirty="0">
                <a:latin typeface="Arial"/>
                <a:cs typeface="Arial"/>
              </a:rPr>
              <a:t>of </a:t>
            </a:r>
            <a:r>
              <a:rPr sz="3200" spc="10" dirty="0">
                <a:latin typeface="Arial"/>
                <a:cs typeface="Arial"/>
              </a:rPr>
              <a:t>Kubernetes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resources</a:t>
            </a:r>
            <a:endParaRPr sz="32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4259"/>
              </a:spcBef>
              <a:buSzPct val="145312"/>
              <a:buFont typeface="Arial"/>
              <a:buChar char="•"/>
              <a:tabLst>
                <a:tab pos="495300" algn="l"/>
              </a:tabLst>
            </a:pPr>
            <a:r>
              <a:rPr sz="3200" b="1" i="1" spc="5" dirty="0">
                <a:latin typeface="Arial"/>
                <a:cs typeface="Arial"/>
              </a:rPr>
              <a:t>Release </a:t>
            </a:r>
            <a:r>
              <a:rPr sz="3200" spc="175" dirty="0">
                <a:latin typeface="Arial"/>
                <a:cs typeface="Arial"/>
              </a:rPr>
              <a:t>- </a:t>
            </a:r>
            <a:r>
              <a:rPr sz="3200" spc="-65" dirty="0">
                <a:latin typeface="Arial"/>
                <a:cs typeface="Arial"/>
              </a:rPr>
              <a:t>a </a:t>
            </a:r>
            <a:r>
              <a:rPr sz="3200" spc="35" dirty="0">
                <a:latin typeface="Arial"/>
                <a:cs typeface="Arial"/>
              </a:rPr>
              <a:t>chart </a:t>
            </a:r>
            <a:r>
              <a:rPr sz="3200" spc="10" dirty="0">
                <a:latin typeface="Arial"/>
                <a:cs typeface="Arial"/>
              </a:rPr>
              <a:t>instance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25" dirty="0">
                <a:latin typeface="Arial"/>
                <a:cs typeface="Arial"/>
              </a:rPr>
              <a:t>loaded </a:t>
            </a:r>
            <a:r>
              <a:rPr sz="3200" spc="40" dirty="0">
                <a:latin typeface="Arial"/>
                <a:cs typeface="Arial"/>
              </a:rPr>
              <a:t>into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Kubernetes</a:t>
            </a:r>
            <a:endParaRPr sz="3200">
              <a:latin typeface="Arial"/>
              <a:cs typeface="Arial"/>
            </a:endParaRPr>
          </a:p>
          <a:p>
            <a:pPr marL="939800" marR="30480" lvl="1" indent="-444500">
              <a:lnSpc>
                <a:spcPct val="101600"/>
              </a:lnSpc>
              <a:spcBef>
                <a:spcPts val="4095"/>
              </a:spcBef>
              <a:buSzPct val="145312"/>
              <a:buChar char="•"/>
              <a:tabLst>
                <a:tab pos="939800" algn="l"/>
              </a:tabLst>
            </a:pPr>
            <a:r>
              <a:rPr sz="3200" spc="-15" dirty="0">
                <a:latin typeface="Arial"/>
                <a:cs typeface="Arial"/>
              </a:rPr>
              <a:t>same </a:t>
            </a:r>
            <a:r>
              <a:rPr sz="3200" spc="35" dirty="0">
                <a:latin typeface="Arial"/>
                <a:cs typeface="Arial"/>
              </a:rPr>
              <a:t>chart </a:t>
            </a:r>
            <a:r>
              <a:rPr sz="3200" spc="15" dirty="0">
                <a:latin typeface="Arial"/>
                <a:cs typeface="Arial"/>
              </a:rPr>
              <a:t>can </a:t>
            </a:r>
            <a:r>
              <a:rPr sz="3200" spc="25" dirty="0">
                <a:latin typeface="Arial"/>
                <a:cs typeface="Arial"/>
              </a:rPr>
              <a:t>be </a:t>
            </a:r>
            <a:r>
              <a:rPr sz="3200" spc="10" dirty="0">
                <a:latin typeface="Arial"/>
                <a:cs typeface="Arial"/>
              </a:rPr>
              <a:t>installed </a:t>
            </a:r>
            <a:r>
              <a:rPr sz="3200" spc="-30" dirty="0">
                <a:latin typeface="Arial"/>
                <a:cs typeface="Arial"/>
              </a:rPr>
              <a:t>several </a:t>
            </a:r>
            <a:r>
              <a:rPr sz="3200" spc="20" dirty="0">
                <a:latin typeface="Arial"/>
                <a:cs typeface="Arial"/>
              </a:rPr>
              <a:t>times </a:t>
            </a:r>
            <a:r>
              <a:rPr sz="3200" spc="40" dirty="0">
                <a:latin typeface="Arial"/>
                <a:cs typeface="Arial"/>
              </a:rPr>
              <a:t>into </a:t>
            </a:r>
            <a:r>
              <a:rPr sz="3200" spc="15" dirty="0">
                <a:latin typeface="Arial"/>
                <a:cs typeface="Arial"/>
              </a:rPr>
              <a:t>the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same  </a:t>
            </a:r>
            <a:r>
              <a:rPr sz="3200" spc="20" dirty="0">
                <a:latin typeface="Arial"/>
                <a:cs typeface="Arial"/>
              </a:rPr>
              <a:t>cluster; </a:t>
            </a:r>
            <a:r>
              <a:rPr sz="3200" spc="-5" dirty="0">
                <a:latin typeface="Arial"/>
                <a:cs typeface="Arial"/>
              </a:rPr>
              <a:t>each </a:t>
            </a:r>
            <a:r>
              <a:rPr sz="3200" spc="25" dirty="0">
                <a:latin typeface="Arial"/>
                <a:cs typeface="Arial"/>
              </a:rPr>
              <a:t>will </a:t>
            </a:r>
            <a:r>
              <a:rPr sz="3200" spc="-35" dirty="0">
                <a:latin typeface="Arial"/>
                <a:cs typeface="Arial"/>
              </a:rPr>
              <a:t>have </a:t>
            </a:r>
            <a:r>
              <a:rPr sz="3200" spc="10" dirty="0">
                <a:latin typeface="Arial"/>
                <a:cs typeface="Arial"/>
              </a:rPr>
              <a:t>it’s </a:t>
            </a:r>
            <a:r>
              <a:rPr sz="3200" spc="55" dirty="0">
                <a:latin typeface="Arial"/>
                <a:cs typeface="Arial"/>
              </a:rPr>
              <a:t>own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i="1" spc="-70" dirty="0">
                <a:latin typeface="Arial"/>
                <a:cs typeface="Arial"/>
              </a:rPr>
              <a:t>Release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buSzPct val="145312"/>
              <a:buFont typeface="Arial"/>
              <a:buChar char="•"/>
              <a:tabLst>
                <a:tab pos="495300" algn="l"/>
              </a:tabLst>
            </a:pPr>
            <a:r>
              <a:rPr sz="3200" b="1" i="1" spc="-25" dirty="0">
                <a:latin typeface="Arial"/>
                <a:cs typeface="Arial"/>
              </a:rPr>
              <a:t>Repository </a:t>
            </a:r>
            <a:r>
              <a:rPr sz="3200" spc="175" dirty="0">
                <a:latin typeface="Arial"/>
                <a:cs typeface="Arial"/>
              </a:rPr>
              <a:t>- </a:t>
            </a:r>
            <a:r>
              <a:rPr sz="3200" spc="-65" dirty="0">
                <a:latin typeface="Arial"/>
                <a:cs typeface="Arial"/>
              </a:rPr>
              <a:t>a </a:t>
            </a:r>
            <a:r>
              <a:rPr sz="3200" spc="20" dirty="0">
                <a:latin typeface="Arial"/>
                <a:cs typeface="Arial"/>
              </a:rPr>
              <a:t>repository </a:t>
            </a:r>
            <a:r>
              <a:rPr sz="3200" spc="55" dirty="0">
                <a:latin typeface="Arial"/>
                <a:cs typeface="Arial"/>
              </a:rPr>
              <a:t>of </a:t>
            </a:r>
            <a:r>
              <a:rPr sz="3200" spc="30" dirty="0">
                <a:latin typeface="Arial"/>
                <a:cs typeface="Arial"/>
              </a:rPr>
              <a:t>published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Charts</a:t>
            </a:r>
            <a:endParaRPr sz="3200">
              <a:latin typeface="Arial"/>
              <a:cs typeface="Arial"/>
            </a:endParaRPr>
          </a:p>
          <a:p>
            <a:pPr marL="495300" marR="387350" indent="-444500">
              <a:lnSpc>
                <a:spcPts val="3800"/>
              </a:lnSpc>
              <a:spcBef>
                <a:spcPts val="4420"/>
              </a:spcBef>
              <a:buSzPct val="145312"/>
              <a:buFont typeface="Arial"/>
              <a:buChar char="•"/>
              <a:tabLst>
                <a:tab pos="495300" algn="l"/>
              </a:tabLst>
            </a:pPr>
            <a:r>
              <a:rPr sz="3200" b="1" i="1" spc="-10" dirty="0">
                <a:latin typeface="Arial"/>
                <a:cs typeface="Arial"/>
              </a:rPr>
              <a:t>Template </a:t>
            </a:r>
            <a:r>
              <a:rPr sz="3200" spc="175" dirty="0">
                <a:latin typeface="Arial"/>
                <a:cs typeface="Arial"/>
              </a:rPr>
              <a:t>- </a:t>
            </a:r>
            <a:r>
              <a:rPr sz="3200" spc="-65" dirty="0">
                <a:latin typeface="Arial"/>
                <a:cs typeface="Arial"/>
              </a:rPr>
              <a:t>a </a:t>
            </a:r>
            <a:r>
              <a:rPr sz="3200" dirty="0">
                <a:latin typeface="Arial"/>
                <a:cs typeface="Arial"/>
              </a:rPr>
              <a:t>K8s </a:t>
            </a:r>
            <a:r>
              <a:rPr sz="3200" spc="30" dirty="0">
                <a:latin typeface="Arial"/>
                <a:cs typeface="Arial"/>
              </a:rPr>
              <a:t>configuration </a:t>
            </a:r>
            <a:r>
              <a:rPr sz="3200" spc="-5" dirty="0">
                <a:latin typeface="Arial"/>
                <a:cs typeface="Arial"/>
              </a:rPr>
              <a:t>file </a:t>
            </a:r>
            <a:r>
              <a:rPr sz="3200" spc="35" dirty="0">
                <a:latin typeface="Arial"/>
                <a:cs typeface="Arial"/>
              </a:rPr>
              <a:t>mixed </a:t>
            </a:r>
            <a:r>
              <a:rPr sz="3200" spc="55" dirty="0">
                <a:latin typeface="Arial"/>
                <a:cs typeface="Arial"/>
              </a:rPr>
              <a:t>with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Go/Sprig  </a:t>
            </a:r>
            <a:r>
              <a:rPr sz="3200" spc="25" dirty="0">
                <a:latin typeface="Arial"/>
                <a:cs typeface="Arial"/>
              </a:rPr>
              <a:t>template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797</Words>
  <Application>Microsoft Office PowerPoint</Application>
  <PresentationFormat>Custom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HELM Application deployment management for Kubernetes</vt:lpstr>
      <vt:lpstr>What is Kubernetes?</vt:lpstr>
      <vt:lpstr>K8s Architecture</vt:lpstr>
      <vt:lpstr>PowerPoint Presentation</vt:lpstr>
      <vt:lpstr>Kubernetes Objects</vt:lpstr>
      <vt:lpstr>K8s Deployment Challenges</vt:lpstr>
      <vt:lpstr>PowerPoint Presentation</vt:lpstr>
      <vt:lpstr>What is Helm?</vt:lpstr>
      <vt:lpstr>Helm Dictionary</vt:lpstr>
      <vt:lpstr>kubernetes/helm</vt:lpstr>
      <vt:lpstr>Helm Architecture</vt:lpstr>
      <vt:lpstr>Chart Project Structure</vt:lpstr>
      <vt:lpstr>Using Helm</vt:lpstr>
      <vt:lpstr>Dependency Management</vt:lpstr>
      <vt:lpstr>Templates</vt:lpstr>
      <vt:lpstr>Values</vt:lpstr>
      <vt:lpstr>Helm Hooks</vt:lpstr>
      <vt:lpstr>Demo: Voting App https://github.com/alexei-led/example-voting-app/tree/helm</vt:lpstr>
      <vt:lpstr>Helm Tips</vt:lpstr>
      <vt:lpstr>Helm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Helm</dc:title>
  <cp:lastModifiedBy>Krishna Murthy P</cp:lastModifiedBy>
  <cp:revision>2</cp:revision>
  <dcterms:created xsi:type="dcterms:W3CDTF">2021-01-18T01:59:53Z</dcterms:created>
  <dcterms:modified xsi:type="dcterms:W3CDTF">2021-01-18T04:00:17Z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2017-07-06T00:00:00Z</vt:filetime>
  </property>
  <property fmtid="{D5CDD505-2E9C-101B-9397-08002B2CF9AE}" pid="3" name="Creator">
    <vt:lpwstr>Keynote</vt:lpwstr>
  </property>
  <property fmtid="{D5CDD505-2E9C-101B-9397-08002B2CF9AE}" pid="4" name="LastSaved">
    <vt:filetime>2021-01-18T00:00:00Z</vt:filetime>
  </property>
</Properties>
</file>