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0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0" y="0"/>
                </a:moveTo>
                <a:lnTo>
                  <a:pt x="0" y="404622"/>
                </a:lnTo>
                <a:lnTo>
                  <a:pt x="404622" y="809244"/>
                </a:lnTo>
                <a:lnTo>
                  <a:pt x="809244" y="809244"/>
                </a:lnTo>
                <a:lnTo>
                  <a:pt x="0" y="0"/>
                </a:lnTo>
                <a:close/>
              </a:path>
            </a:pathLst>
          </a:custGeom>
          <a:solidFill>
            <a:srgbClr val="00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588263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404622" y="0"/>
                </a:moveTo>
                <a:lnTo>
                  <a:pt x="0" y="0"/>
                </a:lnTo>
                <a:lnTo>
                  <a:pt x="809244" y="809244"/>
                </a:lnTo>
                <a:lnTo>
                  <a:pt x="809244" y="404622"/>
                </a:lnTo>
                <a:lnTo>
                  <a:pt x="404622" y="0"/>
                </a:lnTo>
                <a:close/>
              </a:path>
            </a:pathLst>
          </a:custGeom>
          <a:solidFill>
            <a:srgbClr val="82C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97623" y="0"/>
            <a:ext cx="2246376" cy="339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82C6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0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0" y="0"/>
                </a:moveTo>
                <a:lnTo>
                  <a:pt x="0" y="404622"/>
                </a:lnTo>
                <a:lnTo>
                  <a:pt x="404622" y="809244"/>
                </a:lnTo>
                <a:lnTo>
                  <a:pt x="809244" y="809244"/>
                </a:lnTo>
                <a:lnTo>
                  <a:pt x="0" y="0"/>
                </a:lnTo>
                <a:close/>
              </a:path>
            </a:pathLst>
          </a:custGeom>
          <a:solidFill>
            <a:srgbClr val="00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588263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404622" y="0"/>
                </a:moveTo>
                <a:lnTo>
                  <a:pt x="0" y="0"/>
                </a:lnTo>
                <a:lnTo>
                  <a:pt x="809244" y="809244"/>
                </a:lnTo>
                <a:lnTo>
                  <a:pt x="809244" y="404622"/>
                </a:lnTo>
                <a:lnTo>
                  <a:pt x="404622" y="0"/>
                </a:lnTo>
                <a:close/>
              </a:path>
            </a:pathLst>
          </a:custGeom>
          <a:solidFill>
            <a:srgbClr val="82C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97623" y="0"/>
            <a:ext cx="2246376" cy="339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82C6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0716" y="1199133"/>
            <a:ext cx="2661920" cy="317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05884" y="0"/>
            <a:ext cx="4738370" cy="4733925"/>
          </a:xfrm>
          <a:custGeom>
            <a:avLst/>
            <a:gdLst/>
            <a:ahLst/>
            <a:cxnLst/>
            <a:rect l="l" t="t" r="r" b="b"/>
            <a:pathLst>
              <a:path w="4738370" h="4733925">
                <a:moveTo>
                  <a:pt x="4738116" y="2341626"/>
                </a:moveTo>
                <a:lnTo>
                  <a:pt x="4727448" y="2330970"/>
                </a:lnTo>
                <a:lnTo>
                  <a:pt x="4727448" y="0"/>
                </a:lnTo>
                <a:lnTo>
                  <a:pt x="2394204" y="0"/>
                </a:lnTo>
                <a:lnTo>
                  <a:pt x="440436" y="0"/>
                </a:lnTo>
                <a:lnTo>
                  <a:pt x="0" y="0"/>
                </a:lnTo>
                <a:lnTo>
                  <a:pt x="4738116" y="4733544"/>
                </a:lnTo>
                <a:lnTo>
                  <a:pt x="4738116" y="2341626"/>
                </a:lnTo>
                <a:close/>
              </a:path>
            </a:pathLst>
          </a:custGeom>
          <a:solidFill>
            <a:srgbClr val="FFFFFF">
              <a:alpha val="35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18988" y="1235963"/>
            <a:ext cx="1865630" cy="2249805"/>
          </a:xfrm>
          <a:custGeom>
            <a:avLst/>
            <a:gdLst/>
            <a:ahLst/>
            <a:cxnLst/>
            <a:rect l="l" t="t" r="r" b="b"/>
            <a:pathLst>
              <a:path w="1865629" h="2249804">
                <a:moveTo>
                  <a:pt x="807720" y="809244"/>
                </a:moveTo>
                <a:lnTo>
                  <a:pt x="0" y="0"/>
                </a:lnTo>
                <a:lnTo>
                  <a:pt x="0" y="404622"/>
                </a:lnTo>
                <a:lnTo>
                  <a:pt x="403860" y="809244"/>
                </a:lnTo>
                <a:lnTo>
                  <a:pt x="807720" y="809244"/>
                </a:lnTo>
                <a:close/>
              </a:path>
              <a:path w="1865629" h="2249804">
                <a:moveTo>
                  <a:pt x="1039368" y="611886"/>
                </a:moveTo>
                <a:lnTo>
                  <a:pt x="634746" y="207264"/>
                </a:lnTo>
                <a:lnTo>
                  <a:pt x="230124" y="207264"/>
                </a:lnTo>
                <a:lnTo>
                  <a:pt x="1039368" y="1016508"/>
                </a:lnTo>
                <a:lnTo>
                  <a:pt x="1039368" y="611886"/>
                </a:lnTo>
                <a:close/>
              </a:path>
              <a:path w="1865629" h="2249804">
                <a:moveTo>
                  <a:pt x="1176528" y="2042160"/>
                </a:moveTo>
                <a:lnTo>
                  <a:pt x="368808" y="1232916"/>
                </a:lnTo>
                <a:lnTo>
                  <a:pt x="368808" y="1637538"/>
                </a:lnTo>
                <a:lnTo>
                  <a:pt x="772668" y="2042160"/>
                </a:lnTo>
                <a:lnTo>
                  <a:pt x="1176528" y="2042160"/>
                </a:lnTo>
                <a:close/>
              </a:path>
              <a:path w="1865629" h="2249804">
                <a:moveTo>
                  <a:pt x="1411224" y="1845564"/>
                </a:moveTo>
                <a:lnTo>
                  <a:pt x="1007364" y="1441704"/>
                </a:lnTo>
                <a:lnTo>
                  <a:pt x="603504" y="1441704"/>
                </a:lnTo>
                <a:lnTo>
                  <a:pt x="1411224" y="2249424"/>
                </a:lnTo>
                <a:lnTo>
                  <a:pt x="1411224" y="1845564"/>
                </a:lnTo>
                <a:close/>
              </a:path>
              <a:path w="1865629" h="2249804">
                <a:moveTo>
                  <a:pt x="1865376" y="1435608"/>
                </a:moveTo>
                <a:lnTo>
                  <a:pt x="1056132" y="626364"/>
                </a:lnTo>
                <a:lnTo>
                  <a:pt x="1056132" y="1030986"/>
                </a:lnTo>
                <a:lnTo>
                  <a:pt x="1460754" y="1435608"/>
                </a:lnTo>
                <a:lnTo>
                  <a:pt x="1865376" y="1435608"/>
                </a:lnTo>
                <a:close/>
              </a:path>
            </a:pathLst>
          </a:custGeom>
          <a:solidFill>
            <a:srgbClr val="FFFFFF">
              <a:alpha val="745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08292" y="2069592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404622" y="0"/>
                </a:moveTo>
                <a:lnTo>
                  <a:pt x="0" y="0"/>
                </a:lnTo>
                <a:lnTo>
                  <a:pt x="809243" y="809244"/>
                </a:lnTo>
                <a:lnTo>
                  <a:pt x="809243" y="404621"/>
                </a:lnTo>
                <a:lnTo>
                  <a:pt x="404622" y="0"/>
                </a:lnTo>
                <a:close/>
              </a:path>
            </a:pathLst>
          </a:custGeom>
          <a:solidFill>
            <a:srgbClr val="82C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61048" y="2478023"/>
            <a:ext cx="2092960" cy="1640205"/>
          </a:xfrm>
          <a:custGeom>
            <a:avLst/>
            <a:gdLst/>
            <a:ahLst/>
            <a:cxnLst/>
            <a:rect l="l" t="t" r="r" b="b"/>
            <a:pathLst>
              <a:path w="2092959" h="1640204">
                <a:moveTo>
                  <a:pt x="809244" y="809244"/>
                </a:moveTo>
                <a:lnTo>
                  <a:pt x="0" y="0"/>
                </a:lnTo>
                <a:lnTo>
                  <a:pt x="0" y="404622"/>
                </a:lnTo>
                <a:lnTo>
                  <a:pt x="404622" y="809244"/>
                </a:lnTo>
                <a:lnTo>
                  <a:pt x="809244" y="809244"/>
                </a:lnTo>
                <a:close/>
              </a:path>
              <a:path w="2092959" h="1640204">
                <a:moveTo>
                  <a:pt x="995172" y="1426464"/>
                </a:moveTo>
                <a:lnTo>
                  <a:pt x="185928" y="617220"/>
                </a:lnTo>
                <a:lnTo>
                  <a:pt x="185928" y="1021854"/>
                </a:lnTo>
                <a:lnTo>
                  <a:pt x="590550" y="1426464"/>
                </a:lnTo>
                <a:lnTo>
                  <a:pt x="995172" y="1426464"/>
                </a:lnTo>
                <a:close/>
              </a:path>
              <a:path w="2092959" h="1640204">
                <a:moveTo>
                  <a:pt x="1223772" y="1229106"/>
                </a:moveTo>
                <a:lnTo>
                  <a:pt x="819912" y="824484"/>
                </a:lnTo>
                <a:lnTo>
                  <a:pt x="416052" y="824484"/>
                </a:lnTo>
                <a:lnTo>
                  <a:pt x="1223772" y="1633728"/>
                </a:lnTo>
                <a:lnTo>
                  <a:pt x="1223772" y="1229106"/>
                </a:lnTo>
                <a:close/>
              </a:path>
              <a:path w="2092959" h="1640204">
                <a:moveTo>
                  <a:pt x="1912620" y="619506"/>
                </a:moveTo>
                <a:lnTo>
                  <a:pt x="1508760" y="214884"/>
                </a:lnTo>
                <a:lnTo>
                  <a:pt x="1104900" y="214884"/>
                </a:lnTo>
                <a:lnTo>
                  <a:pt x="1912620" y="1024128"/>
                </a:lnTo>
                <a:lnTo>
                  <a:pt x="1912620" y="619506"/>
                </a:lnTo>
                <a:close/>
              </a:path>
              <a:path w="2092959" h="1640204">
                <a:moveTo>
                  <a:pt x="2092452" y="1235202"/>
                </a:moveTo>
                <a:lnTo>
                  <a:pt x="1688592" y="830580"/>
                </a:lnTo>
                <a:lnTo>
                  <a:pt x="1284732" y="830580"/>
                </a:lnTo>
                <a:lnTo>
                  <a:pt x="2092452" y="1639824"/>
                </a:lnTo>
                <a:lnTo>
                  <a:pt x="2092452" y="1235202"/>
                </a:lnTo>
                <a:close/>
              </a:path>
            </a:pathLst>
          </a:custGeom>
          <a:solidFill>
            <a:srgbClr val="FFFFFF">
              <a:alpha val="745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226808" y="3710940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0" y="0"/>
                </a:moveTo>
                <a:lnTo>
                  <a:pt x="0" y="404622"/>
                </a:lnTo>
                <a:lnTo>
                  <a:pt x="404622" y="809244"/>
                </a:lnTo>
                <a:lnTo>
                  <a:pt x="809244" y="809244"/>
                </a:lnTo>
                <a:lnTo>
                  <a:pt x="0" y="0"/>
                </a:lnTo>
                <a:close/>
              </a:path>
            </a:pathLst>
          </a:custGeom>
          <a:solidFill>
            <a:srgbClr val="00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63028" y="3718559"/>
            <a:ext cx="1681480" cy="1424940"/>
          </a:xfrm>
          <a:custGeom>
            <a:avLst/>
            <a:gdLst/>
            <a:ahLst/>
            <a:cxnLst/>
            <a:rect l="l" t="t" r="r" b="b"/>
            <a:pathLst>
              <a:path w="1681479" h="1424939">
                <a:moveTo>
                  <a:pt x="807720" y="604266"/>
                </a:moveTo>
                <a:lnTo>
                  <a:pt x="403860" y="199644"/>
                </a:lnTo>
                <a:lnTo>
                  <a:pt x="0" y="199644"/>
                </a:lnTo>
                <a:lnTo>
                  <a:pt x="807720" y="1008900"/>
                </a:lnTo>
                <a:lnTo>
                  <a:pt x="807720" y="604266"/>
                </a:lnTo>
                <a:close/>
              </a:path>
              <a:path w="1681479" h="1424939">
                <a:moveTo>
                  <a:pt x="1447800" y="809244"/>
                </a:moveTo>
                <a:lnTo>
                  <a:pt x="640080" y="0"/>
                </a:lnTo>
                <a:lnTo>
                  <a:pt x="640080" y="404622"/>
                </a:lnTo>
                <a:lnTo>
                  <a:pt x="1043940" y="809244"/>
                </a:lnTo>
                <a:lnTo>
                  <a:pt x="1447800" y="809244"/>
                </a:lnTo>
                <a:close/>
              </a:path>
              <a:path w="1681479" h="1424939">
                <a:moveTo>
                  <a:pt x="1633728" y="1424940"/>
                </a:moveTo>
                <a:lnTo>
                  <a:pt x="826008" y="615696"/>
                </a:lnTo>
                <a:lnTo>
                  <a:pt x="826008" y="1020318"/>
                </a:lnTo>
                <a:lnTo>
                  <a:pt x="1229868" y="1424940"/>
                </a:lnTo>
                <a:lnTo>
                  <a:pt x="1633728" y="1424940"/>
                </a:lnTo>
                <a:close/>
              </a:path>
              <a:path w="1681479" h="1424939">
                <a:moveTo>
                  <a:pt x="1680972" y="611898"/>
                </a:moveTo>
                <a:lnTo>
                  <a:pt x="1276350" y="207264"/>
                </a:lnTo>
                <a:lnTo>
                  <a:pt x="871728" y="207264"/>
                </a:lnTo>
                <a:lnTo>
                  <a:pt x="1680972" y="1016520"/>
                </a:lnTo>
                <a:lnTo>
                  <a:pt x="1680972" y="611898"/>
                </a:lnTo>
                <a:close/>
              </a:path>
            </a:pathLst>
          </a:custGeom>
          <a:solidFill>
            <a:srgbClr val="FFFFFF">
              <a:alpha val="745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82C6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2442" y="1144651"/>
            <a:ext cx="36449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82C6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977" y="1977581"/>
            <a:ext cx="725678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9604" y="0"/>
            <a:ext cx="1644650" cy="1644650"/>
          </a:xfrm>
          <a:custGeom>
            <a:avLst/>
            <a:gdLst/>
            <a:ahLst/>
            <a:cxnLst/>
            <a:rect l="l" t="t" r="r" b="b"/>
            <a:pathLst>
              <a:path w="1644650" h="1644650">
                <a:moveTo>
                  <a:pt x="1644396" y="0"/>
                </a:moveTo>
                <a:lnTo>
                  <a:pt x="0" y="0"/>
                </a:lnTo>
                <a:lnTo>
                  <a:pt x="1644396" y="1644396"/>
                </a:lnTo>
                <a:lnTo>
                  <a:pt x="1644396" y="0"/>
                </a:lnTo>
                <a:close/>
              </a:path>
            </a:pathLst>
          </a:custGeom>
          <a:solidFill>
            <a:srgbClr val="FFFFFF">
              <a:alpha val="313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154295" cy="5134610"/>
            <a:chOff x="0" y="0"/>
            <a:chExt cx="5154295" cy="51346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4168" y="5134356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0" y="2567178"/>
                  </a:lnTo>
                  <a:lnTo>
                    <a:pt x="0" y="2784729"/>
                  </a:lnTo>
                  <a:lnTo>
                    <a:pt x="2349500" y="5125212"/>
                  </a:lnTo>
                  <a:lnTo>
                    <a:pt x="2567902" y="5125212"/>
                  </a:lnTo>
                  <a:lnTo>
                    <a:pt x="2577084" y="5134356"/>
                  </a:lnTo>
                  <a:lnTo>
                    <a:pt x="5154168" y="5134356"/>
                  </a:lnTo>
                  <a:close/>
                </a:path>
              </a:pathLst>
            </a:custGeom>
            <a:solidFill>
              <a:srgbClr val="FFFFFF">
                <a:alpha val="313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0"/>
              <a:ext cx="2299970" cy="2292350"/>
            </a:xfrm>
            <a:custGeom>
              <a:avLst/>
              <a:gdLst/>
              <a:ahLst/>
              <a:cxnLst/>
              <a:rect l="l" t="t" r="r" b="b"/>
              <a:pathLst>
                <a:path w="2299970" h="2292350">
                  <a:moveTo>
                    <a:pt x="0" y="0"/>
                  </a:moveTo>
                  <a:lnTo>
                    <a:pt x="0" y="1146048"/>
                  </a:lnTo>
                  <a:lnTo>
                    <a:pt x="1149858" y="2292096"/>
                  </a:lnTo>
                  <a:lnTo>
                    <a:pt x="2299716" y="2292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272" y="588263"/>
              <a:ext cx="2301240" cy="2292350"/>
            </a:xfrm>
            <a:custGeom>
              <a:avLst/>
              <a:gdLst/>
              <a:ahLst/>
              <a:cxnLst/>
              <a:rect l="l" t="t" r="r" b="b"/>
              <a:pathLst>
                <a:path w="2301240" h="2292350">
                  <a:moveTo>
                    <a:pt x="1150620" y="0"/>
                  </a:moveTo>
                  <a:lnTo>
                    <a:pt x="0" y="0"/>
                  </a:lnTo>
                  <a:lnTo>
                    <a:pt x="2301240" y="2292096"/>
                  </a:lnTo>
                  <a:lnTo>
                    <a:pt x="2301240" y="1146048"/>
                  </a:lnTo>
                  <a:lnTo>
                    <a:pt x="1150620" y="0"/>
                  </a:lnTo>
                  <a:close/>
                </a:path>
              </a:pathLst>
            </a:custGeom>
            <a:solidFill>
              <a:srgbClr val="82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72814" y="3190113"/>
            <a:ext cx="3848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r>
              <a:rPr sz="2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Manager</a:t>
            </a:r>
            <a:r>
              <a:rPr sz="24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K8S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43755" y="0"/>
            <a:ext cx="3328670" cy="3317875"/>
            <a:chOff x="4143755" y="0"/>
            <a:chExt cx="3328670" cy="3317875"/>
          </a:xfrm>
        </p:grpSpPr>
        <p:sp>
          <p:nvSpPr>
            <p:cNvPr id="10" name="object 10"/>
            <p:cNvSpPr/>
            <p:nvPr/>
          </p:nvSpPr>
          <p:spPr>
            <a:xfrm>
              <a:off x="4143755" y="0"/>
              <a:ext cx="3328415" cy="3317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88763" y="416051"/>
              <a:ext cx="2438399" cy="2438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05884" y="0"/>
            <a:ext cx="4738370" cy="5143500"/>
            <a:chOff x="4405884" y="0"/>
            <a:chExt cx="4738370" cy="5143500"/>
          </a:xfrm>
        </p:grpSpPr>
        <p:sp>
          <p:nvSpPr>
            <p:cNvPr id="4" name="object 4"/>
            <p:cNvSpPr/>
            <p:nvPr/>
          </p:nvSpPr>
          <p:spPr>
            <a:xfrm>
              <a:off x="4405884" y="0"/>
              <a:ext cx="4738370" cy="4735195"/>
            </a:xfrm>
            <a:custGeom>
              <a:avLst/>
              <a:gdLst/>
              <a:ahLst/>
              <a:cxnLst/>
              <a:rect l="l" t="t" r="r" b="b"/>
              <a:pathLst>
                <a:path w="4738370" h="4735195">
                  <a:moveTo>
                    <a:pt x="4738116" y="2342388"/>
                  </a:moveTo>
                  <a:lnTo>
                    <a:pt x="4727448" y="2331732"/>
                  </a:lnTo>
                  <a:lnTo>
                    <a:pt x="4727448" y="0"/>
                  </a:lnTo>
                  <a:lnTo>
                    <a:pt x="2394204" y="0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4738116" y="4735080"/>
                  </a:lnTo>
                  <a:lnTo>
                    <a:pt x="4738116" y="2342388"/>
                  </a:lnTo>
                  <a:close/>
                </a:path>
              </a:pathLst>
            </a:custGeom>
            <a:solidFill>
              <a:srgbClr val="FFFFFF">
                <a:alpha val="3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8988" y="1235963"/>
              <a:ext cx="1865630" cy="2249805"/>
            </a:xfrm>
            <a:custGeom>
              <a:avLst/>
              <a:gdLst/>
              <a:ahLst/>
              <a:cxnLst/>
              <a:rect l="l" t="t" r="r" b="b"/>
              <a:pathLst>
                <a:path w="1865629" h="2249804">
                  <a:moveTo>
                    <a:pt x="807720" y="809244"/>
                  </a:moveTo>
                  <a:lnTo>
                    <a:pt x="0" y="0"/>
                  </a:lnTo>
                  <a:lnTo>
                    <a:pt x="0" y="404622"/>
                  </a:lnTo>
                  <a:lnTo>
                    <a:pt x="403860" y="809244"/>
                  </a:lnTo>
                  <a:lnTo>
                    <a:pt x="807720" y="809244"/>
                  </a:lnTo>
                  <a:close/>
                </a:path>
                <a:path w="1865629" h="2249804">
                  <a:moveTo>
                    <a:pt x="1039368" y="612648"/>
                  </a:moveTo>
                  <a:lnTo>
                    <a:pt x="634746" y="208788"/>
                  </a:lnTo>
                  <a:lnTo>
                    <a:pt x="230124" y="208788"/>
                  </a:lnTo>
                  <a:lnTo>
                    <a:pt x="1039368" y="1016508"/>
                  </a:lnTo>
                  <a:lnTo>
                    <a:pt x="1039368" y="612648"/>
                  </a:lnTo>
                  <a:close/>
                </a:path>
                <a:path w="1865629" h="2249804">
                  <a:moveTo>
                    <a:pt x="1176528" y="2042160"/>
                  </a:moveTo>
                  <a:lnTo>
                    <a:pt x="368808" y="1234440"/>
                  </a:lnTo>
                  <a:lnTo>
                    <a:pt x="368808" y="1638300"/>
                  </a:lnTo>
                  <a:lnTo>
                    <a:pt x="772668" y="2042160"/>
                  </a:lnTo>
                  <a:lnTo>
                    <a:pt x="1176528" y="2042160"/>
                  </a:lnTo>
                  <a:close/>
                </a:path>
                <a:path w="1865629" h="2249804">
                  <a:moveTo>
                    <a:pt x="1411224" y="1845564"/>
                  </a:moveTo>
                  <a:lnTo>
                    <a:pt x="1007364" y="1441704"/>
                  </a:lnTo>
                  <a:lnTo>
                    <a:pt x="603504" y="1441704"/>
                  </a:lnTo>
                  <a:lnTo>
                    <a:pt x="1411224" y="2249424"/>
                  </a:lnTo>
                  <a:lnTo>
                    <a:pt x="1411224" y="1845564"/>
                  </a:lnTo>
                  <a:close/>
                </a:path>
                <a:path w="1865629" h="2249804">
                  <a:moveTo>
                    <a:pt x="1865376" y="1435608"/>
                  </a:moveTo>
                  <a:lnTo>
                    <a:pt x="1056132" y="626364"/>
                  </a:lnTo>
                  <a:lnTo>
                    <a:pt x="1056132" y="1030986"/>
                  </a:lnTo>
                  <a:lnTo>
                    <a:pt x="1460754" y="1435608"/>
                  </a:lnTo>
                  <a:lnTo>
                    <a:pt x="1865376" y="1435608"/>
                  </a:lnTo>
                  <a:close/>
                </a:path>
              </a:pathLst>
            </a:custGeom>
            <a:solidFill>
              <a:srgbClr val="FFFFFF">
                <a:alpha val="74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08292" y="2069592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0" y="0"/>
                  </a:lnTo>
                  <a:lnTo>
                    <a:pt x="809243" y="809244"/>
                  </a:lnTo>
                  <a:lnTo>
                    <a:pt x="809243" y="404621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82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1048" y="2478023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9244" y="809244"/>
                  </a:moveTo>
                  <a:lnTo>
                    <a:pt x="0" y="0"/>
                  </a:ln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close/>
                </a:path>
                <a:path w="2092959" h="1640204">
                  <a:moveTo>
                    <a:pt x="995172" y="1426464"/>
                  </a:moveTo>
                  <a:lnTo>
                    <a:pt x="185928" y="617220"/>
                  </a:lnTo>
                  <a:lnTo>
                    <a:pt x="185928" y="1021854"/>
                  </a:lnTo>
                  <a:lnTo>
                    <a:pt x="590550" y="1426464"/>
                  </a:lnTo>
                  <a:lnTo>
                    <a:pt x="995172" y="1426464"/>
                  </a:lnTo>
                  <a:close/>
                </a:path>
                <a:path w="2092959" h="1640204">
                  <a:moveTo>
                    <a:pt x="1223772" y="1229106"/>
                  </a:moveTo>
                  <a:lnTo>
                    <a:pt x="819912" y="824484"/>
                  </a:lnTo>
                  <a:lnTo>
                    <a:pt x="416052" y="824484"/>
                  </a:lnTo>
                  <a:lnTo>
                    <a:pt x="1223772" y="1633728"/>
                  </a:lnTo>
                  <a:lnTo>
                    <a:pt x="1223772" y="1229106"/>
                  </a:lnTo>
                  <a:close/>
                </a:path>
                <a:path w="2092959" h="1640204">
                  <a:moveTo>
                    <a:pt x="1912620" y="619506"/>
                  </a:moveTo>
                  <a:lnTo>
                    <a:pt x="1508760" y="214884"/>
                  </a:lnTo>
                  <a:lnTo>
                    <a:pt x="1104900" y="214884"/>
                  </a:lnTo>
                  <a:lnTo>
                    <a:pt x="1912620" y="1024128"/>
                  </a:lnTo>
                  <a:lnTo>
                    <a:pt x="1912620" y="619506"/>
                  </a:lnTo>
                  <a:close/>
                </a:path>
                <a:path w="2092959" h="1640204">
                  <a:moveTo>
                    <a:pt x="2092452" y="1235202"/>
                  </a:moveTo>
                  <a:lnTo>
                    <a:pt x="1688592" y="830580"/>
                  </a:lnTo>
                  <a:lnTo>
                    <a:pt x="1284732" y="830580"/>
                  </a:lnTo>
                  <a:lnTo>
                    <a:pt x="2092452" y="1639824"/>
                  </a:lnTo>
                  <a:lnTo>
                    <a:pt x="2092452" y="1235202"/>
                  </a:lnTo>
                  <a:close/>
                </a:path>
              </a:pathLst>
            </a:custGeom>
            <a:solidFill>
              <a:srgbClr val="FFFFFF">
                <a:alpha val="74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6808" y="371094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3028" y="3718559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7720" y="604266"/>
                  </a:moveTo>
                  <a:lnTo>
                    <a:pt x="403860" y="199644"/>
                  </a:lnTo>
                  <a:lnTo>
                    <a:pt x="0" y="199644"/>
                  </a:lnTo>
                  <a:lnTo>
                    <a:pt x="807720" y="1008900"/>
                  </a:lnTo>
                  <a:lnTo>
                    <a:pt x="807720" y="604266"/>
                  </a:lnTo>
                  <a:close/>
                </a:path>
                <a:path w="1681479" h="1424939">
                  <a:moveTo>
                    <a:pt x="1447800" y="809244"/>
                  </a:moveTo>
                  <a:lnTo>
                    <a:pt x="640080" y="0"/>
                  </a:lnTo>
                  <a:lnTo>
                    <a:pt x="640080" y="404622"/>
                  </a:lnTo>
                  <a:lnTo>
                    <a:pt x="1043940" y="809244"/>
                  </a:lnTo>
                  <a:lnTo>
                    <a:pt x="1447800" y="809244"/>
                  </a:lnTo>
                  <a:close/>
                </a:path>
                <a:path w="1681479" h="1424939">
                  <a:moveTo>
                    <a:pt x="1633728" y="1424940"/>
                  </a:moveTo>
                  <a:lnTo>
                    <a:pt x="826008" y="615696"/>
                  </a:lnTo>
                  <a:lnTo>
                    <a:pt x="826008" y="1020318"/>
                  </a:lnTo>
                  <a:lnTo>
                    <a:pt x="1229868" y="1424940"/>
                  </a:lnTo>
                  <a:lnTo>
                    <a:pt x="1633728" y="1424940"/>
                  </a:lnTo>
                  <a:close/>
                </a:path>
                <a:path w="1681479" h="1424939">
                  <a:moveTo>
                    <a:pt x="1680972" y="611898"/>
                  </a:moveTo>
                  <a:lnTo>
                    <a:pt x="1276350" y="207264"/>
                  </a:lnTo>
                  <a:lnTo>
                    <a:pt x="871728" y="207264"/>
                  </a:lnTo>
                  <a:lnTo>
                    <a:pt x="1680972" y="1016520"/>
                  </a:lnTo>
                  <a:lnTo>
                    <a:pt x="1680972" y="611898"/>
                  </a:lnTo>
                  <a:close/>
                </a:path>
              </a:pathLst>
            </a:custGeom>
            <a:solidFill>
              <a:srgbClr val="FFFFFF">
                <a:alpha val="74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2614" y="1070863"/>
            <a:ext cx="1478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FFFFFF"/>
                </a:solidFill>
                <a:latin typeface="Verdana"/>
                <a:cs typeface="Verdana"/>
              </a:rPr>
              <a:t>Agen</a:t>
            </a:r>
            <a:r>
              <a:rPr sz="2800" b="1" spc="-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b="1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906" y="1711197"/>
            <a:ext cx="3155950" cy="214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734" indent="-407670">
              <a:lnSpc>
                <a:spcPct val="100000"/>
              </a:lnSpc>
              <a:spcBef>
                <a:spcPts val="95"/>
              </a:spcBef>
              <a:buFont typeface="Times New Roman"/>
              <a:buChar char="●"/>
              <a:tabLst>
                <a:tab pos="419734" algn="l"/>
                <a:tab pos="420370" algn="l"/>
              </a:tabLst>
            </a:pPr>
            <a:r>
              <a:rPr sz="2800" spc="11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spc="-6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Verdana"/>
                <a:cs typeface="Verdana"/>
              </a:rPr>
              <a:t>HELM?</a:t>
            </a:r>
            <a:endParaRPr sz="2800">
              <a:latin typeface="Verdana"/>
              <a:cs typeface="Verdana"/>
            </a:endParaRPr>
          </a:p>
          <a:p>
            <a:pPr marL="876935" lvl="1" indent="-343535">
              <a:lnSpc>
                <a:spcPct val="100000"/>
              </a:lnSpc>
              <a:spcBef>
                <a:spcPts val="1335"/>
              </a:spcBef>
              <a:buFont typeface="Times New Roman"/>
              <a:buChar char="○"/>
              <a:tabLst>
                <a:tab pos="876935" algn="l"/>
                <a:tab pos="877569" algn="l"/>
              </a:tabLst>
            </a:pP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endParaRPr sz="1800">
              <a:latin typeface="Verdana"/>
              <a:cs typeface="Verdana"/>
            </a:endParaRPr>
          </a:p>
          <a:p>
            <a:pPr marL="419734" indent="-407670">
              <a:lnSpc>
                <a:spcPct val="100000"/>
              </a:lnSpc>
              <a:spcBef>
                <a:spcPts val="1430"/>
              </a:spcBef>
              <a:buFont typeface="Times New Roman"/>
              <a:buChar char="●"/>
              <a:tabLst>
                <a:tab pos="419734" algn="l"/>
                <a:tab pos="420370" algn="l"/>
              </a:tabLst>
            </a:pP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it?</a:t>
            </a:r>
            <a:endParaRPr sz="2800">
              <a:latin typeface="Verdana"/>
              <a:cs typeface="Verdana"/>
            </a:endParaRPr>
          </a:p>
          <a:p>
            <a:pPr marL="419734" indent="-407670">
              <a:lnSpc>
                <a:spcPct val="100000"/>
              </a:lnSpc>
              <a:spcBef>
                <a:spcPts val="1680"/>
              </a:spcBef>
              <a:buFont typeface="Times New Roman"/>
              <a:buChar char="●"/>
              <a:tabLst>
                <a:tab pos="419734" algn="l"/>
                <a:tab pos="420370" algn="l"/>
              </a:tabLst>
            </a:pP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Why</a:t>
            </a:r>
            <a:r>
              <a:rPr sz="28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teams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3788" y="3402914"/>
            <a:ext cx="130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M?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7308" y="3297935"/>
            <a:ext cx="434339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459104"/>
            <a:ext cx="2441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2400" b="1" spc="-1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4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HELM?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6552" y="1654555"/>
            <a:ext cx="320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Lato Black"/>
                <a:cs typeface="Lato Black"/>
              </a:rPr>
              <a:t>HELM </a:t>
            </a:r>
            <a:r>
              <a:rPr sz="1800" spc="-25" dirty="0">
                <a:solidFill>
                  <a:srgbClr val="FFFFFF"/>
                </a:solidFill>
                <a:latin typeface="Lato Black"/>
                <a:cs typeface="Lato Black"/>
              </a:rPr>
              <a:t>is </a:t>
            </a:r>
            <a:r>
              <a:rPr sz="1800" spc="-20" dirty="0">
                <a:solidFill>
                  <a:srgbClr val="FFFFFF"/>
                </a:solidFill>
                <a:latin typeface="Lato Black"/>
                <a:cs typeface="Lato Black"/>
              </a:rPr>
              <a:t>a </a:t>
            </a:r>
            <a:r>
              <a:rPr sz="1800" spc="-35" dirty="0">
                <a:solidFill>
                  <a:srgbClr val="FFFFFF"/>
                </a:solidFill>
                <a:latin typeface="Lato Black"/>
                <a:cs typeface="Lato Black"/>
              </a:rPr>
              <a:t>package </a:t>
            </a:r>
            <a:r>
              <a:rPr sz="1800" spc="-25" dirty="0">
                <a:solidFill>
                  <a:srgbClr val="FFFFFF"/>
                </a:solidFill>
                <a:latin typeface="Lato Black"/>
                <a:cs typeface="Lato Black"/>
              </a:rPr>
              <a:t>manager</a:t>
            </a:r>
            <a:r>
              <a:rPr sz="1800" spc="-285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Lato Black"/>
                <a:cs typeface="Lato Black"/>
              </a:rPr>
              <a:t>like</a:t>
            </a:r>
            <a:endParaRPr sz="1800">
              <a:latin typeface="Lato Black"/>
              <a:cs typeface="Lato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1258" y="1654555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Lato Black"/>
                <a:cs typeface="Lato Black"/>
              </a:rPr>
              <a:t>. . . . . . .</a:t>
            </a:r>
            <a:r>
              <a:rPr sz="1800" spc="-225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Lato Black"/>
                <a:cs typeface="Lato Black"/>
              </a:rPr>
              <a:t>.</a:t>
            </a:r>
            <a:endParaRPr sz="1800">
              <a:latin typeface="Lato Black"/>
              <a:cs typeface="Lato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2053" y="1654555"/>
            <a:ext cx="196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Lato Black"/>
                <a:cs typeface="Lato Black"/>
              </a:rPr>
              <a:t>for </a:t>
            </a:r>
            <a:r>
              <a:rPr sz="1800" spc="-25" dirty="0">
                <a:solidFill>
                  <a:srgbClr val="FFFFFF"/>
                </a:solidFill>
                <a:latin typeface="Lato Black"/>
                <a:cs typeface="Lato Black"/>
              </a:rPr>
              <a:t>kubernetes</a:t>
            </a:r>
            <a:r>
              <a:rPr sz="1800" spc="-215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Lato Black"/>
                <a:cs typeface="Lato Black"/>
              </a:rPr>
              <a:t>app.</a:t>
            </a:r>
            <a:endParaRPr sz="1800">
              <a:latin typeface="Lato Black"/>
              <a:cs typeface="Lato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8052" y="2133451"/>
            <a:ext cx="88328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FFFFFF"/>
                </a:solidFill>
                <a:latin typeface="Lato Black"/>
                <a:cs typeface="Lato Black"/>
              </a:rPr>
              <a:t>npm</a:t>
            </a:r>
            <a:endParaRPr sz="1800">
              <a:latin typeface="Lato Black"/>
              <a:cs typeface="Lato Black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FFFFFF"/>
                </a:solidFill>
                <a:latin typeface="Lato Black"/>
                <a:cs typeface="Lato Black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Lato Black"/>
                <a:cs typeface="Lato Black"/>
              </a:rPr>
              <a:t>r</a:t>
            </a:r>
            <a:r>
              <a:rPr sz="1800" spc="-60" dirty="0">
                <a:solidFill>
                  <a:srgbClr val="FFFFFF"/>
                </a:solidFill>
                <a:latin typeface="Lato Black"/>
                <a:cs typeface="Lato Black"/>
              </a:rPr>
              <a:t>ew</a:t>
            </a:r>
            <a:endParaRPr sz="1800">
              <a:latin typeface="Lato Black"/>
              <a:cs typeface="Lato Black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FFFFFF"/>
                </a:solidFill>
                <a:latin typeface="Lato Black"/>
                <a:cs typeface="Lato Black"/>
              </a:rPr>
              <a:t>pip</a:t>
            </a:r>
            <a:endParaRPr sz="1800">
              <a:latin typeface="Lato Black"/>
              <a:cs typeface="Lato Black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spc="-30" dirty="0">
                <a:solidFill>
                  <a:srgbClr val="FFFFFF"/>
                </a:solidFill>
                <a:latin typeface="Lato Black"/>
                <a:cs typeface="Lato Black"/>
              </a:rPr>
              <a:t>apt</a:t>
            </a:r>
            <a:endParaRPr sz="1800">
              <a:latin typeface="Lato Black"/>
              <a:cs typeface="Lato Black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FFFFFF"/>
                </a:solidFill>
                <a:latin typeface="Lato Black"/>
                <a:cs typeface="Lato Black"/>
              </a:rPr>
              <a:t>yum</a:t>
            </a:r>
            <a:endParaRPr sz="1800">
              <a:latin typeface="Lato Black"/>
              <a:cs typeface="Lato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1876" y="2342388"/>
            <a:ext cx="2612135" cy="261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459104"/>
            <a:ext cx="205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2400" b="1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Verdana"/>
                <a:cs typeface="Verdana"/>
              </a:rPr>
              <a:t>chart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028" y="1334262"/>
            <a:ext cx="2146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helm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664" y="2050796"/>
            <a:ext cx="2582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# A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YAML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file containing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664" y="2540000"/>
            <a:ext cx="2620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# A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YAML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file containing information about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3009" y="2867304"/>
            <a:ext cx="356806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14999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# OPTIONAL: A human-readable README file  # OPTIONAL: A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YAML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listing</a:t>
            </a:r>
            <a:endParaRPr sz="1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# OPTIONAL: A directory containing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7664" y="3593338"/>
            <a:ext cx="2215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# OPTIONAL: A directory</a:t>
            </a:r>
            <a:r>
              <a:rPr sz="1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028" y="1774037"/>
            <a:ext cx="2360930" cy="32861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application/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values.yml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  <a:p>
            <a:pPr marL="469900" marR="1129665">
              <a:lnSpc>
                <a:spcPct val="115100"/>
              </a:lnSpc>
              <a:spcBef>
                <a:spcPts val="5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chart.yaml  chart  R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469900" marR="842010">
              <a:lnSpc>
                <a:spcPct val="114999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ts.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  charts/</a:t>
            </a:r>
            <a:endParaRPr sz="1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charts.</a:t>
            </a:r>
            <a:endParaRPr sz="1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templates/</a:t>
            </a:r>
            <a:endParaRPr sz="1400">
              <a:latin typeface="Arial"/>
              <a:cs typeface="Arial"/>
            </a:endParaRPr>
          </a:p>
          <a:p>
            <a:pPr marL="927100" marR="5080" indent="-457200">
              <a:lnSpc>
                <a:spcPct val="114999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templates K8S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manifest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deployment.yml  configmap.yml  secrets.yml  service.yml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3009" y="4053027"/>
            <a:ext cx="1017269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EXAMPLE  #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EXAMPLE  #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EXAMPLE  #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459104"/>
            <a:ext cx="2147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24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Verdana"/>
                <a:cs typeface="Verdana"/>
              </a:rPr>
              <a:t>chart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service.yml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/>
          </a:p>
          <a:p>
            <a:pPr marL="12700" marR="1672589">
              <a:lnSpc>
                <a:spcPct val="100000"/>
              </a:lnSpc>
            </a:pPr>
            <a:r>
              <a:rPr sz="1050" spc="-5" dirty="0">
                <a:latin typeface="Verdana"/>
                <a:cs typeface="Verdana"/>
              </a:rPr>
              <a:t>apiVersion: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v1  kind: Service  </a:t>
            </a:r>
            <a:r>
              <a:rPr sz="1050" spc="-5" dirty="0">
                <a:latin typeface="Verdana"/>
                <a:cs typeface="Verdana"/>
              </a:rPr>
              <a:t>metadata:</a:t>
            </a:r>
            <a:endParaRPr sz="1050">
              <a:latin typeface="Verdana"/>
              <a:cs typeface="Verdana"/>
            </a:endParaRPr>
          </a:p>
          <a:p>
            <a:pPr marL="59690" marR="5080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name: {{ .Values.name }}  namespace: {{ .Values.namespace</a:t>
            </a:r>
            <a:r>
              <a:rPr sz="1050" spc="-13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}}  </a:t>
            </a:r>
            <a:r>
              <a:rPr sz="1050" spc="-5" dirty="0">
                <a:latin typeface="Verdana"/>
                <a:cs typeface="Verdana"/>
              </a:rPr>
              <a:t>labels:</a:t>
            </a:r>
            <a:endParaRPr sz="1050">
              <a:latin typeface="Verdana"/>
              <a:cs typeface="Verdana"/>
            </a:endParaRPr>
          </a:p>
          <a:p>
            <a:pPr marL="155575" marR="473709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app: {{ .Values.name }}  </a:t>
            </a:r>
            <a:r>
              <a:rPr sz="1050" spc="-5" dirty="0">
                <a:latin typeface="Verdana"/>
                <a:cs typeface="Verdana"/>
              </a:rPr>
              <a:t>release: </a:t>
            </a:r>
            <a:r>
              <a:rPr sz="1050" dirty="0">
                <a:latin typeface="Verdana"/>
                <a:cs typeface="Verdana"/>
              </a:rPr>
              <a:t>{{ .Release.Name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}}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Verdana"/>
                <a:cs typeface="Verdana"/>
              </a:rPr>
              <a:t>spec:</a:t>
            </a:r>
            <a:endParaRPr sz="1050">
              <a:latin typeface="Verdana"/>
              <a:cs typeface="Verdana"/>
            </a:endParaRPr>
          </a:p>
          <a:p>
            <a:pPr marL="59690" marR="406400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type: {{ .Values.service.type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}}  ports:</a:t>
            </a:r>
            <a:endParaRPr sz="1050">
              <a:latin typeface="Verdana"/>
              <a:cs typeface="Verdana"/>
            </a:endParaRPr>
          </a:p>
          <a:p>
            <a:pPr marL="106680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- </a:t>
            </a:r>
            <a:r>
              <a:rPr sz="1050" spc="-5" dirty="0">
                <a:latin typeface="Verdana"/>
                <a:cs typeface="Verdana"/>
              </a:rPr>
              <a:t>protocol: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TCP</a:t>
            </a:r>
            <a:endParaRPr sz="105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port: {{ .Values.service.port</a:t>
            </a:r>
            <a:r>
              <a:rPr sz="1050" spc="-8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}}</a:t>
            </a:r>
            <a:endParaRPr sz="105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targetPort: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8000</a:t>
            </a:r>
            <a:endParaRPr sz="1050">
              <a:latin typeface="Verdana"/>
              <a:cs typeface="Verdana"/>
            </a:endParaRPr>
          </a:p>
          <a:p>
            <a:pPr marL="59690">
              <a:lnSpc>
                <a:spcPct val="100000"/>
              </a:lnSpc>
            </a:pPr>
            <a:r>
              <a:rPr sz="1050" spc="-5" dirty="0">
                <a:latin typeface="Verdana"/>
                <a:cs typeface="Verdana"/>
              </a:rPr>
              <a:t>selector:</a:t>
            </a:r>
            <a:endParaRPr sz="1050">
              <a:latin typeface="Verdana"/>
              <a:cs typeface="Verdana"/>
            </a:endParaRPr>
          </a:p>
          <a:p>
            <a:pPr marL="155575" marR="473709">
              <a:lnSpc>
                <a:spcPct val="100000"/>
              </a:lnSpc>
            </a:pPr>
            <a:r>
              <a:rPr sz="1050" dirty="0">
                <a:latin typeface="Verdana"/>
                <a:cs typeface="Verdana"/>
              </a:rPr>
              <a:t>app: {{ .Values.name }}  </a:t>
            </a:r>
            <a:r>
              <a:rPr sz="1050" spc="-5" dirty="0">
                <a:latin typeface="Verdana"/>
                <a:cs typeface="Verdana"/>
              </a:rPr>
              <a:t>release: </a:t>
            </a:r>
            <a:r>
              <a:rPr sz="1050" dirty="0">
                <a:latin typeface="Verdana"/>
                <a:cs typeface="Verdana"/>
              </a:rPr>
              <a:t>{{ .Release.Name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}}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8970" y="1199133"/>
            <a:ext cx="8636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alues.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8970" y="1630807"/>
            <a:ext cx="2330450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8171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namespace: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Verdana"/>
                <a:cs typeface="Verdana"/>
              </a:rPr>
              <a:t>default 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name: </a:t>
            </a:r>
            <a:r>
              <a:rPr sz="1050" spc="-5" dirty="0">
                <a:solidFill>
                  <a:srgbClr val="FFFFFF"/>
                </a:solidFill>
                <a:latin typeface="Verdana"/>
                <a:cs typeface="Verdana"/>
              </a:rPr>
              <a:t>application 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image:</a:t>
            </a:r>
            <a:endParaRPr sz="1050">
              <a:latin typeface="Verdana"/>
              <a:cs typeface="Verdana"/>
            </a:endParaRPr>
          </a:p>
          <a:p>
            <a:pPr marL="155575" marR="508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repository: </a:t>
            </a:r>
            <a:r>
              <a:rPr sz="1050" spc="-5" dirty="0">
                <a:solidFill>
                  <a:srgbClr val="FFFFFF"/>
                </a:solidFill>
                <a:latin typeface="Verdana"/>
                <a:cs typeface="Verdana"/>
              </a:rPr>
              <a:t>10clouds/application 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tag:</a:t>
            </a:r>
            <a:r>
              <a:rPr sz="10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latest</a:t>
            </a:r>
            <a:endParaRPr sz="105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Verdana"/>
                <a:cs typeface="Verdana"/>
              </a:rPr>
              <a:t>pullPolicy:</a:t>
            </a:r>
            <a:r>
              <a:rPr sz="10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IfNotPresent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214" y="2751201"/>
            <a:ext cx="113919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service:</a:t>
            </a:r>
            <a:endParaRPr sz="1050">
              <a:latin typeface="Verdana"/>
              <a:cs typeface="Verdana"/>
            </a:endParaRPr>
          </a:p>
          <a:p>
            <a:pPr marL="108585" marR="508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type:</a:t>
            </a:r>
            <a:r>
              <a:rPr sz="10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NodePort  port:</a:t>
            </a:r>
            <a:r>
              <a:rPr sz="10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80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6214" y="3391280"/>
            <a:ext cx="1512570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env:</a:t>
            </a:r>
            <a:endParaRPr sz="1050">
              <a:latin typeface="Verdana"/>
              <a:cs typeface="Verdana"/>
            </a:endParaRPr>
          </a:p>
          <a:p>
            <a:pPr marL="108585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DJANGO_DEBUG:</a:t>
            </a:r>
            <a:r>
              <a:rPr sz="10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‘1’</a:t>
            </a:r>
            <a:endParaRPr sz="1050">
              <a:latin typeface="Verdana"/>
              <a:cs typeface="Verdana"/>
            </a:endParaRPr>
          </a:p>
          <a:p>
            <a:pPr marL="108585">
              <a:lnSpc>
                <a:spcPct val="100000"/>
              </a:lnSpc>
            </a:pP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050">
              <a:latin typeface="Verdana"/>
              <a:cs typeface="Verdana"/>
            </a:endParaRPr>
          </a:p>
          <a:p>
            <a:pPr marL="108585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050">
              <a:latin typeface="Verdana"/>
              <a:cs typeface="Verdana"/>
            </a:endParaRPr>
          </a:p>
          <a:p>
            <a:pPr marL="108585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6552" y="459104"/>
            <a:ext cx="286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4 </a:t>
            </a:r>
            <a:r>
              <a:rPr sz="2400" b="1" spc="-65" dirty="0">
                <a:solidFill>
                  <a:srgbClr val="FFFFFF"/>
                </a:solidFill>
                <a:latin typeface="Verdana"/>
                <a:cs typeface="Verdana"/>
              </a:rPr>
              <a:t>Words to</a:t>
            </a:r>
            <a:r>
              <a:rPr sz="2400" b="1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Verdana"/>
                <a:cs typeface="Verdana"/>
              </a:rPr>
              <a:t>know!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4354" y="2087956"/>
            <a:ext cx="702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3372" y="1194816"/>
            <a:ext cx="888491" cy="89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5080" y="2447290"/>
            <a:ext cx="1912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templated K8S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manifest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2476" y="1307591"/>
            <a:ext cx="1515110" cy="486409"/>
            <a:chOff x="5332476" y="1307591"/>
            <a:chExt cx="1515110" cy="486409"/>
          </a:xfrm>
        </p:grpSpPr>
        <p:sp>
          <p:nvSpPr>
            <p:cNvPr id="7" name="object 7"/>
            <p:cNvSpPr/>
            <p:nvPr/>
          </p:nvSpPr>
          <p:spPr>
            <a:xfrm>
              <a:off x="5332476" y="1307591"/>
              <a:ext cx="486155" cy="486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1176" y="1307591"/>
              <a:ext cx="486155" cy="486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47588" y="1307591"/>
              <a:ext cx="484632" cy="486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89397" y="1730965"/>
            <a:ext cx="2277745" cy="7239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charts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2400">
              <a:latin typeface="Arial"/>
              <a:cs typeface="Arial"/>
            </a:endParaRPr>
          </a:p>
          <a:p>
            <a:pPr marR="25400" algn="ctr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registry of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4644" y="3569208"/>
            <a:ext cx="486156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2361" y="3562299"/>
            <a:ext cx="2482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2467" y="3602735"/>
            <a:ext cx="417576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8082" y="4061256"/>
            <a:ext cx="317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chart + value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10884" y="2903220"/>
            <a:ext cx="947928" cy="949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39230" y="3703726"/>
            <a:ext cx="582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til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0646" y="4062780"/>
            <a:ext cx="19297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pod to manage</a:t>
            </a: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releases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5080" y="1370457"/>
            <a:ext cx="36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82C6A4"/>
                </a:solidFill>
                <a:latin typeface="Arial"/>
                <a:cs typeface="Arial"/>
              </a:rPr>
              <a:t>1</a:t>
            </a:r>
            <a:endParaRPr sz="4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1280" y="3123133"/>
            <a:ext cx="365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82C6A4"/>
                </a:solidFill>
                <a:latin typeface="Arial"/>
                <a:cs typeface="Arial"/>
              </a:rPr>
              <a:t>3</a:t>
            </a:r>
            <a:endParaRPr sz="4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04861" y="3169666"/>
            <a:ext cx="36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82C6A4"/>
                </a:solidFill>
                <a:latin typeface="Arial"/>
                <a:cs typeface="Arial"/>
              </a:rPr>
              <a:t>4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459104"/>
            <a:ext cx="239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2400" b="1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charts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027" y="1086326"/>
            <a:ext cx="4443730" cy="603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Install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$ helm install -n release-name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-f values.yml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./application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20977" y="1977581"/>
          <a:ext cx="7256145" cy="1244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284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 helm list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--all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346075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2989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UPDATED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8704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release-name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 marR="32575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10:00</a:t>
                      </a:r>
                      <a:r>
                        <a:rPr sz="14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21/03/2018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EPLO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83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 marR="325755" algn="r">
                        <a:lnSpc>
                          <a:spcPts val="16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ts val="16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09:15</a:t>
                      </a:r>
                      <a:r>
                        <a:rPr sz="14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21/03/2018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1600"/>
                        </a:lnSpc>
                        <a:spcBef>
                          <a:spcPts val="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1B202C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6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anothe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_a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40027" y="3434250"/>
            <a:ext cx="7321550" cy="14116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$ helm upgrade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--recreate-pods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-f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values.yml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--set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image.tag=123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release-name</a:t>
            </a:r>
            <a:r>
              <a:rPr sz="1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./application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ROLLBACK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$ helm rollback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--recreate-pods release-name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&lt;version&gt;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6552" y="459104"/>
            <a:ext cx="1853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FFFFFF"/>
                </a:solidFill>
                <a:latin typeface="Verdana"/>
                <a:cs typeface="Verdana"/>
              </a:rPr>
              <a:t>Why</a:t>
            </a:r>
            <a:r>
              <a:rPr sz="2400" b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teams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4668" y="459104"/>
            <a:ext cx="113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HELM?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952" y="1602740"/>
            <a:ext cx="4414648" cy="2550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Font typeface="Arial"/>
              <a:buChar char="●"/>
              <a:tabLst>
                <a:tab pos="393065" algn="l"/>
                <a:tab pos="393700" algn="l"/>
              </a:tabLst>
            </a:pPr>
            <a:r>
              <a:rPr sz="2400" spc="-40" dirty="0">
                <a:solidFill>
                  <a:srgbClr val="FFFFFF"/>
                </a:solidFill>
                <a:latin typeface="Lato Black"/>
                <a:cs typeface="Lato Black"/>
              </a:rPr>
              <a:t>easy</a:t>
            </a:r>
            <a:r>
              <a:rPr sz="2400" spc="-11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ato Black"/>
                <a:cs typeface="Lato Black"/>
              </a:rPr>
              <a:t>install</a:t>
            </a:r>
            <a:endParaRPr sz="2400" dirty="0">
              <a:latin typeface="Lato Black"/>
              <a:cs typeface="Lato Black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393065" algn="l"/>
                <a:tab pos="393700" algn="l"/>
              </a:tabLst>
            </a:pPr>
            <a:r>
              <a:rPr sz="2400" spc="-50" dirty="0">
                <a:solidFill>
                  <a:srgbClr val="FFFFFF"/>
                </a:solidFill>
                <a:latin typeface="Lato Black"/>
                <a:cs typeface="Lato Black"/>
              </a:rPr>
              <a:t>app</a:t>
            </a:r>
            <a:r>
              <a:rPr sz="2400" spc="-10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Lato Black"/>
                <a:cs typeface="Lato Black"/>
              </a:rPr>
              <a:t>portability</a:t>
            </a:r>
            <a:endParaRPr sz="2400" dirty="0">
              <a:latin typeface="Lato Black"/>
              <a:cs typeface="Lato Black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Font typeface="Arial"/>
              <a:buChar char="●"/>
              <a:tabLst>
                <a:tab pos="393065" algn="l"/>
                <a:tab pos="393700" algn="l"/>
              </a:tabLst>
            </a:pPr>
            <a:r>
              <a:rPr sz="2400" spc="-30" dirty="0">
                <a:solidFill>
                  <a:srgbClr val="FFFFFF"/>
                </a:solidFill>
                <a:latin typeface="Lato Black"/>
                <a:cs typeface="Lato Black"/>
              </a:rPr>
              <a:t>versionable</a:t>
            </a:r>
            <a:endParaRPr sz="2400" dirty="0">
              <a:latin typeface="Lato Black"/>
              <a:cs typeface="Lato Black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Font typeface="Arial"/>
              <a:buChar char="●"/>
              <a:tabLst>
                <a:tab pos="393065" algn="l"/>
                <a:tab pos="393700" algn="l"/>
              </a:tabLst>
            </a:pPr>
            <a:r>
              <a:rPr sz="2400" spc="-40" dirty="0">
                <a:solidFill>
                  <a:srgbClr val="FFFFFF"/>
                </a:solidFill>
                <a:latin typeface="Lato Black"/>
                <a:cs typeface="Lato Black"/>
              </a:rPr>
              <a:t>easy</a:t>
            </a:r>
            <a:r>
              <a:rPr sz="2400" spc="-110" dirty="0">
                <a:solidFill>
                  <a:srgbClr val="FFFFFF"/>
                </a:solidFill>
                <a:latin typeface="Lato Black"/>
                <a:cs typeface="Lato Black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Lato Black"/>
                <a:cs typeface="Lato Black"/>
              </a:rPr>
              <a:t>rollbacks</a:t>
            </a:r>
            <a:endParaRPr sz="2400" dirty="0">
              <a:latin typeface="Lato Black"/>
              <a:cs typeface="Lato Black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393065" algn="l"/>
                <a:tab pos="393700" algn="l"/>
              </a:tabLst>
            </a:pPr>
            <a:r>
              <a:rPr sz="2400" spc="-35" dirty="0">
                <a:solidFill>
                  <a:srgbClr val="FFFFFF"/>
                </a:solidFill>
                <a:latin typeface="Lato Black"/>
                <a:cs typeface="Lato Black"/>
              </a:rPr>
              <a:t>templatable</a:t>
            </a:r>
            <a:endParaRPr sz="2400" dirty="0">
              <a:latin typeface="Lato Black"/>
              <a:cs typeface="Lato Black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Font typeface="Arial"/>
              <a:buChar char="●"/>
              <a:tabLst>
                <a:tab pos="393065" algn="l"/>
                <a:tab pos="393700" algn="l"/>
              </a:tabLst>
            </a:pPr>
            <a:r>
              <a:rPr sz="2400" spc="-20" dirty="0">
                <a:solidFill>
                  <a:srgbClr val="FFFFFF"/>
                </a:solidFill>
                <a:latin typeface="Lato Black"/>
                <a:cs typeface="Lato Black"/>
              </a:rPr>
              <a:t>better </a:t>
            </a:r>
            <a:r>
              <a:rPr sz="2400" spc="-35" dirty="0">
                <a:solidFill>
                  <a:srgbClr val="FFFFFF"/>
                </a:solidFill>
                <a:latin typeface="Lato Black"/>
                <a:cs typeface="Lato Black"/>
              </a:rPr>
              <a:t>then </a:t>
            </a:r>
            <a:r>
              <a:rPr sz="2400" b="1" spc="15" dirty="0">
                <a:solidFill>
                  <a:srgbClr val="FFFFFF"/>
                </a:solidFill>
                <a:latin typeface="Lato"/>
                <a:cs typeface="Lato"/>
              </a:rPr>
              <a:t>kubectl apply</a:t>
            </a:r>
            <a:r>
              <a:rPr sz="2400" b="1" spc="-4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Lato"/>
                <a:cs typeface="Lato"/>
              </a:rPr>
              <a:t>-f</a:t>
            </a:r>
            <a:endParaRPr sz="2400" dirty="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8520" y="496823"/>
            <a:ext cx="402336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398</Words>
  <Application>Microsoft Office PowerPoint</Application>
  <PresentationFormat>On-screen Show (16:9)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Lato</vt:lpstr>
      <vt:lpstr>Lato Black</vt:lpstr>
      <vt:lpstr>Times New Roman</vt:lpstr>
      <vt:lpstr>Verdana</vt:lpstr>
      <vt:lpstr>Office Theme</vt:lpstr>
      <vt:lpstr>PowerPoint Presentation</vt:lpstr>
      <vt:lpstr>Agenda</vt:lpstr>
      <vt:lpstr>What is HELM?</vt:lpstr>
      <vt:lpstr>Simple chart</vt:lpstr>
      <vt:lpstr>Sample chart</vt:lpstr>
      <vt:lpstr>2</vt:lpstr>
      <vt:lpstr>Manage charts</vt:lpstr>
      <vt:lpstr>HELM?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 Murthy P</cp:lastModifiedBy>
  <cp:revision>1</cp:revision>
  <dcterms:created xsi:type="dcterms:W3CDTF">2021-01-18T02:16:37Z</dcterms:created>
  <dcterms:modified xsi:type="dcterms:W3CDTF">2021-01-18T04:07:10Z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2021-01-18T00:00:00Z</vt:filetime>
  </property>
</Properties>
</file>