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1995" y="1613178"/>
            <a:ext cx="2700008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2973" y="1624856"/>
            <a:ext cx="2926715" cy="275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8190" y="1112772"/>
            <a:ext cx="4016375" cy="307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607" y="368912"/>
            <a:ext cx="2028785" cy="284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686" y="1105923"/>
            <a:ext cx="7240627" cy="274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kube.sigs.k8s.io/docs/drivers/hyperkit/" TargetMode="External"/><Relationship Id="rId2" Type="http://schemas.openxmlformats.org/officeDocument/2006/relationships/hyperlink" Target="https://tech.paulcz.net/blog/getting-started-with-hel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nosophos/helm-gp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deepd@jfrog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keydemo@gmail.co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demokey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vaultproject.io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whitesourcesoftware.com/blog-whitesource/kubernetes-pod-security-policy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whitesourcesoftware.com/blog-whitesource/kubernetes-pod-security-policy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whitesourcesoftware.com/blog-whitesource/kubernetes-pod-security-policy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whitesourcesoftware.com/blog-whitesource/kubernetes-pod-security-policy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whitesourcesoftware.com/blog-whitesource/kubernetes-pod-security-policy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frog/chartcenter/blob/master/docs/security-mitigation.ya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651" y="2053058"/>
            <a:ext cx="43230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-20" dirty="0"/>
              <a:t>Helm </a:t>
            </a:r>
            <a:r>
              <a:rPr sz="3000" spc="-5" dirty="0"/>
              <a:t>Charts </a:t>
            </a:r>
            <a:r>
              <a:rPr sz="3000" spc="-60" dirty="0"/>
              <a:t>Security</a:t>
            </a:r>
            <a:r>
              <a:rPr sz="3000" spc="-430" dirty="0"/>
              <a:t> </a:t>
            </a:r>
            <a:r>
              <a:rPr sz="3000" spc="-320" dirty="0"/>
              <a:t>101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3319" y="2175292"/>
            <a:ext cx="2817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/>
              <a:t>Helm </a:t>
            </a:r>
            <a:r>
              <a:rPr sz="3000" spc="-5" dirty="0"/>
              <a:t>Charts</a:t>
            </a:r>
            <a:r>
              <a:rPr sz="3000" spc="-325" dirty="0"/>
              <a:t> </a:t>
            </a:r>
            <a:r>
              <a:rPr sz="3000" spc="-320" dirty="0"/>
              <a:t>101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459" y="230826"/>
            <a:ext cx="2150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30" dirty="0">
                <a:solidFill>
                  <a:srgbClr val="000000"/>
                </a:solidFill>
                <a:latin typeface="Play"/>
                <a:cs typeface="Play"/>
              </a:rPr>
              <a:t>Demo</a:t>
            </a:r>
            <a:r>
              <a:rPr sz="2800" spc="5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2800" spc="120" dirty="0">
                <a:solidFill>
                  <a:srgbClr val="000000"/>
                </a:solidFill>
                <a:latin typeface="Play"/>
                <a:cs typeface="Play"/>
              </a:rPr>
              <a:t>Chart</a:t>
            </a:r>
            <a:endParaRPr sz="2800">
              <a:latin typeface="Play"/>
              <a:cs typeface="Play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1699" y="772098"/>
            <a:ext cx="6348730" cy="4067175"/>
            <a:chOff x="311699" y="772098"/>
            <a:chExt cx="6348730" cy="4067175"/>
          </a:xfrm>
        </p:grpSpPr>
        <p:sp>
          <p:nvSpPr>
            <p:cNvPr id="4" name="object 4"/>
            <p:cNvSpPr/>
            <p:nvPr/>
          </p:nvSpPr>
          <p:spPr>
            <a:xfrm>
              <a:off x="311699" y="772098"/>
              <a:ext cx="2949319" cy="4066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1291" y="4337641"/>
              <a:ext cx="4291965" cy="52069"/>
            </a:xfrm>
            <a:custGeom>
              <a:avLst/>
              <a:gdLst/>
              <a:ahLst/>
              <a:cxnLst/>
              <a:rect l="l" t="t" r="r" b="b"/>
              <a:pathLst>
                <a:path w="4291965" h="52070">
                  <a:moveTo>
                    <a:pt x="4291946" y="5152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8068" y="43219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034" y="31474"/>
                  </a:moveTo>
                  <a:lnTo>
                    <a:pt x="0" y="15224"/>
                  </a:lnTo>
                  <a:lnTo>
                    <a:pt x="43412" y="0"/>
                  </a:lnTo>
                  <a:lnTo>
                    <a:pt x="43034" y="314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8068" y="43219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412" y="0"/>
                  </a:moveTo>
                  <a:lnTo>
                    <a:pt x="0" y="15224"/>
                  </a:lnTo>
                  <a:lnTo>
                    <a:pt x="43034" y="31474"/>
                  </a:lnTo>
                  <a:lnTo>
                    <a:pt x="4341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1291" y="4594190"/>
              <a:ext cx="4291965" cy="52069"/>
            </a:xfrm>
            <a:custGeom>
              <a:avLst/>
              <a:gdLst/>
              <a:ahLst/>
              <a:cxnLst/>
              <a:rect l="l" t="t" r="r" b="b"/>
              <a:pathLst>
                <a:path w="4291965" h="52070">
                  <a:moveTo>
                    <a:pt x="4291946" y="5152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8068" y="457846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034" y="31474"/>
                  </a:moveTo>
                  <a:lnTo>
                    <a:pt x="0" y="15224"/>
                  </a:lnTo>
                  <a:lnTo>
                    <a:pt x="43412" y="0"/>
                  </a:lnTo>
                  <a:lnTo>
                    <a:pt x="43034" y="314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8068" y="457846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412" y="0"/>
                  </a:moveTo>
                  <a:lnTo>
                    <a:pt x="0" y="15224"/>
                  </a:lnTo>
                  <a:lnTo>
                    <a:pt x="43034" y="31474"/>
                  </a:lnTo>
                  <a:lnTo>
                    <a:pt x="4341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3440" y="1169557"/>
              <a:ext cx="4291965" cy="52069"/>
            </a:xfrm>
            <a:custGeom>
              <a:avLst/>
              <a:gdLst/>
              <a:ahLst/>
              <a:cxnLst/>
              <a:rect l="l" t="t" r="r" b="b"/>
              <a:pathLst>
                <a:path w="4291965" h="52069">
                  <a:moveTo>
                    <a:pt x="4291946" y="5151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0217" y="1153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034" y="31462"/>
                  </a:moveTo>
                  <a:lnTo>
                    <a:pt x="0" y="15212"/>
                  </a:lnTo>
                  <a:lnTo>
                    <a:pt x="43412" y="0"/>
                  </a:lnTo>
                  <a:lnTo>
                    <a:pt x="43034" y="3146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20217" y="11538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412" y="0"/>
                  </a:moveTo>
                  <a:lnTo>
                    <a:pt x="0" y="15212"/>
                  </a:lnTo>
                  <a:lnTo>
                    <a:pt x="43034" y="31462"/>
                  </a:lnTo>
                  <a:lnTo>
                    <a:pt x="4341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3415" y="1497756"/>
              <a:ext cx="4291965" cy="52069"/>
            </a:xfrm>
            <a:custGeom>
              <a:avLst/>
              <a:gdLst/>
              <a:ahLst/>
              <a:cxnLst/>
              <a:rect l="l" t="t" r="r" b="b"/>
              <a:pathLst>
                <a:path w="4291965" h="52069">
                  <a:moveTo>
                    <a:pt x="4291946" y="5151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20192" y="14820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034" y="31462"/>
                  </a:moveTo>
                  <a:lnTo>
                    <a:pt x="0" y="15212"/>
                  </a:lnTo>
                  <a:lnTo>
                    <a:pt x="43412" y="0"/>
                  </a:lnTo>
                  <a:lnTo>
                    <a:pt x="43034" y="3146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0192" y="14820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412" y="0"/>
                  </a:moveTo>
                  <a:lnTo>
                    <a:pt x="0" y="15212"/>
                  </a:lnTo>
                  <a:lnTo>
                    <a:pt x="43034" y="31462"/>
                  </a:lnTo>
                  <a:lnTo>
                    <a:pt x="4341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97933" y="1039489"/>
            <a:ext cx="842644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charts</a:t>
            </a:r>
            <a:endParaRPr sz="14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1035"/>
              </a:spcBef>
            </a:pPr>
            <a:r>
              <a:rPr sz="1400" spc="-5" dirty="0">
                <a:latin typeface="Arial"/>
                <a:cs typeface="Arial"/>
              </a:rPr>
              <a:t>templates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26514" y="4207583"/>
            <a:ext cx="964565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Chart.yaml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dirty="0">
                <a:latin typeface="Arial"/>
                <a:cs typeface="Arial"/>
              </a:rPr>
              <a:t>values.yaml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24611" y="1071222"/>
            <a:ext cx="247499" cy="24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4611" y="1399422"/>
            <a:ext cx="247499" cy="24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6273787" y="4239316"/>
            <a:ext cx="247650" cy="601980"/>
            <a:chOff x="6273787" y="4239316"/>
            <a:chExt cx="247650" cy="601980"/>
          </a:xfrm>
        </p:grpSpPr>
        <p:sp>
          <p:nvSpPr>
            <p:cNvPr id="22" name="object 22"/>
            <p:cNvSpPr/>
            <p:nvPr/>
          </p:nvSpPr>
          <p:spPr>
            <a:xfrm>
              <a:off x="6273787" y="4239316"/>
              <a:ext cx="247499" cy="247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73787" y="4593515"/>
              <a:ext cx="247499" cy="247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9939" y="270206"/>
            <a:ext cx="13252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00C323"/>
                </a:solidFill>
              </a:rPr>
              <a:t>Chart</a:t>
            </a:r>
            <a:r>
              <a:rPr sz="2100" spc="-350" dirty="0">
                <a:solidFill>
                  <a:srgbClr val="00C323"/>
                </a:solidFill>
              </a:rPr>
              <a:t>.</a:t>
            </a:r>
            <a:r>
              <a:rPr sz="2100" spc="-35" dirty="0">
                <a:solidFill>
                  <a:srgbClr val="00C323"/>
                </a:solidFill>
              </a:rPr>
              <a:t>yaml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407724" y="768045"/>
            <a:ext cx="7939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This is where metadata about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chart lives. </a:t>
            </a:r>
            <a:r>
              <a:rPr sz="1600" b="1" spc="-45" dirty="0">
                <a:latin typeface="Arial"/>
                <a:cs typeface="Arial"/>
              </a:rPr>
              <a:t>You </a:t>
            </a:r>
            <a:r>
              <a:rPr sz="1600" b="1" spc="-5" dirty="0">
                <a:latin typeface="Arial"/>
                <a:cs typeface="Arial"/>
              </a:rPr>
              <a:t>also declare dependencies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here.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874" y="1194522"/>
            <a:ext cx="6228080" cy="3697604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225425" marR="4394200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apiVersion: v2  name:</a:t>
            </a:r>
            <a:r>
              <a:rPr sz="1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demochart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description: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Helm chart for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Kubernetes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 marL="225425" marR="4180840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type:</a:t>
            </a:r>
            <a:r>
              <a:rPr sz="1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application  version:</a:t>
            </a:r>
            <a:r>
              <a:rPr sz="1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0.1.0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appVersion: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1.16.0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64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dependencies:</a:t>
            </a:r>
            <a:endParaRPr sz="1400">
              <a:latin typeface="Courier New"/>
              <a:cs typeface="Courier New"/>
            </a:endParaRPr>
          </a:p>
          <a:p>
            <a:pPr marL="438784" marR="4074160" indent="-213360">
              <a:lnSpc>
                <a:spcPts val="1650"/>
              </a:lnSpc>
              <a:spcBef>
                <a:spcPts val="65"/>
              </a:spcBef>
              <a:buChar char="-"/>
              <a:tabLst>
                <a:tab pos="439420" algn="l"/>
              </a:tabLst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name: nginx  version:</a:t>
            </a:r>
            <a:r>
              <a:rPr sz="1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"1.2.3"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ts val="1585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repository: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"https://example.com/charts"</a:t>
            </a:r>
            <a:endParaRPr sz="1400">
              <a:latin typeface="Courier New"/>
              <a:cs typeface="Courier New"/>
            </a:endParaRPr>
          </a:p>
          <a:p>
            <a:pPr marL="438784" marR="4074160" indent="-213360">
              <a:lnSpc>
                <a:spcPts val="1650"/>
              </a:lnSpc>
              <a:spcBef>
                <a:spcPts val="65"/>
              </a:spcBef>
              <a:buChar char="-"/>
              <a:tabLst>
                <a:tab pos="439420" algn="l"/>
              </a:tabLst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name: memcached  version:</a:t>
            </a:r>
            <a:r>
              <a:rPr sz="1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"3.2.1"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ts val="16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repository: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"https://another.example.com/charts"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265" y="153006"/>
            <a:ext cx="14344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solidFill>
                  <a:srgbClr val="00C323"/>
                </a:solidFill>
              </a:rPr>
              <a:t>values</a:t>
            </a:r>
            <a:r>
              <a:rPr sz="2100" spc="-350" dirty="0">
                <a:solidFill>
                  <a:srgbClr val="00C323"/>
                </a:solidFill>
              </a:rPr>
              <a:t>.</a:t>
            </a:r>
            <a:r>
              <a:rPr sz="2100" spc="-35" dirty="0">
                <a:solidFill>
                  <a:srgbClr val="00C323"/>
                </a:solidFill>
              </a:rPr>
              <a:t>yaml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407724" y="538937"/>
            <a:ext cx="761745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This is where you define your configurations options </a:t>
            </a:r>
            <a:r>
              <a:rPr sz="1700" b="1" dirty="0">
                <a:latin typeface="Arial"/>
                <a:cs typeface="Arial"/>
              </a:rPr>
              <a:t>for </a:t>
            </a:r>
            <a:r>
              <a:rPr sz="1700" b="1" spc="-5" dirty="0">
                <a:latin typeface="Arial"/>
                <a:cs typeface="Arial"/>
              </a:rPr>
              <a:t>each</a:t>
            </a:r>
            <a:r>
              <a:rPr sz="1700" b="1" spc="-6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deployment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549" y="954173"/>
            <a:ext cx="8521065" cy="4189729"/>
          </a:xfrm>
          <a:custGeom>
            <a:avLst/>
            <a:gdLst/>
            <a:ahLst/>
            <a:cxnLst/>
            <a:rect l="l" t="t" r="r" b="b"/>
            <a:pathLst>
              <a:path w="8521065" h="4189729">
                <a:moveTo>
                  <a:pt x="0" y="0"/>
                </a:moveTo>
                <a:lnTo>
                  <a:pt x="8520583" y="0"/>
                </a:lnTo>
                <a:lnTo>
                  <a:pt x="8520583" y="4189316"/>
                </a:lnTo>
                <a:lnTo>
                  <a:pt x="0" y="4189316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574" y="1089042"/>
            <a:ext cx="6273165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replicaCount:</a:t>
            </a:r>
            <a:r>
              <a:rPr sz="1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image:</a:t>
            </a:r>
            <a:endParaRPr sz="1000">
              <a:latin typeface="Courier New"/>
              <a:cs typeface="Courier New"/>
            </a:endParaRPr>
          </a:p>
          <a:p>
            <a:pPr marL="164465" marR="4271645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repository: nginx  pullPolicy:</a:t>
            </a:r>
            <a:r>
              <a:rPr sz="10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IfNotPresent</a:t>
            </a:r>
            <a:endParaRPr sz="1000">
              <a:latin typeface="Courier New"/>
              <a:cs typeface="Courier New"/>
            </a:endParaRPr>
          </a:p>
          <a:p>
            <a:pPr marL="164465" marR="1223645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Overrides the image tag whose default is the chart appVersion.  tag:</a:t>
            </a:r>
            <a:r>
              <a:rPr sz="1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""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4728845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imagePullSecrets:</a:t>
            </a:r>
            <a:r>
              <a:rPr sz="10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[]  nameOverride: ""  fullnameOverride:</a:t>
            </a:r>
            <a:r>
              <a:rPr sz="10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""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serviceAccount:</a:t>
            </a:r>
            <a:endParaRPr sz="1000">
              <a:latin typeface="Courier New"/>
              <a:cs typeface="Courier New"/>
            </a:endParaRPr>
          </a:p>
          <a:p>
            <a:pPr marL="164465" marR="1909445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Specifies whether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service account should be created  create:</a:t>
            </a:r>
            <a:r>
              <a:rPr sz="1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endParaRPr sz="1000">
              <a:latin typeface="Courier New"/>
              <a:cs typeface="Courier New"/>
            </a:endParaRPr>
          </a:p>
          <a:p>
            <a:pPr marL="164465" marR="2823845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Annotations to add to the service account  annotations:</a:t>
            </a:r>
            <a:r>
              <a:rPr sz="1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The name of the service account to</a:t>
            </a:r>
            <a:r>
              <a:rPr sz="1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use.</a:t>
            </a:r>
            <a:endParaRPr sz="1000">
              <a:latin typeface="Courier New"/>
              <a:cs typeface="Courier New"/>
            </a:endParaRPr>
          </a:p>
          <a:p>
            <a:pPr marL="164465" marR="5080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If not set and create is true,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name is generated using the fullname template  name:</a:t>
            </a:r>
            <a:r>
              <a:rPr sz="1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""</a:t>
            </a:r>
            <a:endParaRPr sz="1000">
              <a:latin typeface="Courier New"/>
              <a:cs typeface="Courier New"/>
            </a:endParaRPr>
          </a:p>
          <a:p>
            <a:pPr marL="12700" marR="4576445">
              <a:lnSpc>
                <a:spcPct val="2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podAnnotations: {}  podSecurityContext:</a:t>
            </a:r>
            <a:r>
              <a:rPr sz="10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{}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fsGroup:</a:t>
            </a:r>
            <a:r>
              <a:rPr sz="1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2000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917" y="302866"/>
            <a:ext cx="25977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5" dirty="0">
                <a:solidFill>
                  <a:srgbClr val="00C323"/>
                </a:solidFill>
              </a:rPr>
              <a:t>Templates</a:t>
            </a:r>
            <a:r>
              <a:rPr sz="2600" spc="-185" dirty="0">
                <a:solidFill>
                  <a:srgbClr val="00C323"/>
                </a:solidFill>
              </a:rPr>
              <a:t> </a:t>
            </a:r>
            <a:r>
              <a:rPr sz="2600" spc="-60" dirty="0">
                <a:solidFill>
                  <a:srgbClr val="00C323"/>
                </a:solidFill>
              </a:rPr>
              <a:t>Folder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07724" y="996136"/>
            <a:ext cx="4728845" cy="322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This is where Helm </a:t>
            </a:r>
            <a:r>
              <a:rPr sz="1700" b="1" dirty="0">
                <a:latin typeface="Arial"/>
                <a:cs typeface="Arial"/>
              </a:rPr>
              <a:t>finds the </a:t>
            </a:r>
            <a:r>
              <a:rPr sz="1700" b="1" spc="-45" dirty="0">
                <a:latin typeface="Arial"/>
                <a:cs typeface="Arial"/>
              </a:rPr>
              <a:t>YAML</a:t>
            </a:r>
            <a:r>
              <a:rPr sz="1700" b="1" spc="-14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definitions</a:t>
            </a:r>
            <a:endParaRPr sz="1700">
              <a:latin typeface="Arial"/>
              <a:cs typeface="Arial"/>
            </a:endParaRPr>
          </a:p>
          <a:p>
            <a:pPr marL="12700" marR="2941955">
              <a:lnSpc>
                <a:spcPct val="196400"/>
              </a:lnSpc>
              <a:spcBef>
                <a:spcPts val="25"/>
              </a:spcBef>
            </a:pPr>
            <a:r>
              <a:rPr sz="1400" b="1" spc="-5" dirty="0">
                <a:latin typeface="Arial"/>
                <a:cs typeface="Arial"/>
              </a:rPr>
              <a:t>service.yaml  deployment.yaml  hpa.yaml  Ingress.yaml  Serviceaccount.yaml  helpers.tpl  NOTES.txt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3069" y="423649"/>
            <a:ext cx="247499" cy="247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4305" y="1566539"/>
            <a:ext cx="4345305" cy="76835"/>
            <a:chOff x="2224305" y="1566539"/>
            <a:chExt cx="4345305" cy="76835"/>
          </a:xfrm>
        </p:grpSpPr>
        <p:sp>
          <p:nvSpPr>
            <p:cNvPr id="6" name="object 6"/>
            <p:cNvSpPr/>
            <p:nvPr/>
          </p:nvSpPr>
          <p:spPr>
            <a:xfrm>
              <a:off x="2272290" y="1587031"/>
              <a:ext cx="4291965" cy="52069"/>
            </a:xfrm>
            <a:custGeom>
              <a:avLst/>
              <a:gdLst/>
              <a:ahLst/>
              <a:cxnLst/>
              <a:rect l="l" t="t" r="r" b="b"/>
              <a:pathLst>
                <a:path w="4291965" h="52069">
                  <a:moveTo>
                    <a:pt x="4291946" y="5151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9068" y="157130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034" y="31462"/>
                  </a:moveTo>
                  <a:lnTo>
                    <a:pt x="0" y="15212"/>
                  </a:lnTo>
                  <a:lnTo>
                    <a:pt x="43412" y="0"/>
                  </a:lnTo>
                  <a:lnTo>
                    <a:pt x="43034" y="3146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29068" y="157130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412" y="0"/>
                  </a:moveTo>
                  <a:lnTo>
                    <a:pt x="0" y="15212"/>
                  </a:lnTo>
                  <a:lnTo>
                    <a:pt x="43034" y="31462"/>
                  </a:lnTo>
                  <a:lnTo>
                    <a:pt x="4341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224305" y="2008488"/>
            <a:ext cx="4345305" cy="76835"/>
            <a:chOff x="2224305" y="2008488"/>
            <a:chExt cx="4345305" cy="76835"/>
          </a:xfrm>
        </p:grpSpPr>
        <p:sp>
          <p:nvSpPr>
            <p:cNvPr id="10" name="object 10"/>
            <p:cNvSpPr/>
            <p:nvPr/>
          </p:nvSpPr>
          <p:spPr>
            <a:xfrm>
              <a:off x="2272290" y="2028980"/>
              <a:ext cx="4291965" cy="52069"/>
            </a:xfrm>
            <a:custGeom>
              <a:avLst/>
              <a:gdLst/>
              <a:ahLst/>
              <a:cxnLst/>
              <a:rect l="l" t="t" r="r" b="b"/>
              <a:pathLst>
                <a:path w="4291965" h="52069">
                  <a:moveTo>
                    <a:pt x="4291946" y="5151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9068" y="201325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034" y="31462"/>
                  </a:moveTo>
                  <a:lnTo>
                    <a:pt x="0" y="15212"/>
                  </a:lnTo>
                  <a:lnTo>
                    <a:pt x="43412" y="0"/>
                  </a:lnTo>
                  <a:lnTo>
                    <a:pt x="43034" y="3146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9068" y="201325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412" y="0"/>
                  </a:moveTo>
                  <a:lnTo>
                    <a:pt x="0" y="15212"/>
                  </a:lnTo>
                  <a:lnTo>
                    <a:pt x="43034" y="31462"/>
                  </a:lnTo>
                  <a:lnTo>
                    <a:pt x="4341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7127" y="381606"/>
            <a:ext cx="15106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0" dirty="0">
                <a:solidFill>
                  <a:srgbClr val="00C323"/>
                </a:solidFill>
              </a:rPr>
              <a:t>servic</a:t>
            </a:r>
            <a:r>
              <a:rPr sz="2100" spc="-60" dirty="0">
                <a:solidFill>
                  <a:srgbClr val="00C323"/>
                </a:solidFill>
              </a:rPr>
              <a:t>e</a:t>
            </a:r>
            <a:r>
              <a:rPr sz="2100" spc="-350" dirty="0">
                <a:solidFill>
                  <a:srgbClr val="00C323"/>
                </a:solidFill>
              </a:rPr>
              <a:t>.</a:t>
            </a:r>
            <a:r>
              <a:rPr sz="2100" spc="-35" dirty="0">
                <a:solidFill>
                  <a:srgbClr val="00C323"/>
                </a:solidFill>
              </a:rPr>
              <a:t>yaml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407724" y="996136"/>
            <a:ext cx="653160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Here you define your set of services </a:t>
            </a:r>
            <a:r>
              <a:rPr sz="1700" b="1" dirty="0">
                <a:latin typeface="Arial"/>
                <a:cs typeface="Arial"/>
              </a:rPr>
              <a:t>for the </a:t>
            </a:r>
            <a:r>
              <a:rPr sz="1700" b="1" spc="-5" dirty="0">
                <a:latin typeface="Arial"/>
                <a:cs typeface="Arial"/>
              </a:rPr>
              <a:t>pods in</a:t>
            </a:r>
            <a:r>
              <a:rPr sz="1700" b="1" spc="-7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Kubernetes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549" y="1411372"/>
            <a:ext cx="8521065" cy="3732529"/>
          </a:xfrm>
          <a:custGeom>
            <a:avLst/>
            <a:gdLst/>
            <a:ahLst/>
            <a:cxnLst/>
            <a:rect l="l" t="t" r="r" b="b"/>
            <a:pathLst>
              <a:path w="8521065" h="3732529">
                <a:moveTo>
                  <a:pt x="0" y="0"/>
                </a:moveTo>
                <a:lnTo>
                  <a:pt x="8520583" y="0"/>
                </a:lnTo>
                <a:lnTo>
                  <a:pt x="8520583" y="3732117"/>
                </a:lnTo>
                <a:lnTo>
                  <a:pt x="0" y="3732117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749" y="1576952"/>
            <a:ext cx="6768465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731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apiVersion:</a:t>
            </a:r>
            <a:r>
              <a:rPr sz="15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v1  kind: Service  metadata:</a:t>
            </a:r>
            <a:endParaRPr sz="1500">
              <a:latin typeface="Courier New"/>
              <a:cs typeface="Courier New"/>
            </a:endParaRPr>
          </a:p>
          <a:p>
            <a:pPr marL="240665" marR="171894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name: {{ include "demochart.fullname"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}}  labels:</a:t>
            </a:r>
            <a:endParaRPr sz="1500">
              <a:latin typeface="Courier New"/>
              <a:cs typeface="Courier New"/>
            </a:endParaRPr>
          </a:p>
          <a:p>
            <a:pPr marL="12700" marR="918844" indent="4572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{{- include "demochart.labels"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. |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nindent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}}  spec:</a:t>
            </a:r>
            <a:endParaRPr sz="1500">
              <a:latin typeface="Courier New"/>
              <a:cs typeface="Courier New"/>
            </a:endParaRPr>
          </a:p>
          <a:p>
            <a:pPr marL="240665" marR="286194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type: {{ .Values.service.type }}  ports:</a:t>
            </a:r>
            <a:endParaRPr sz="1500">
              <a:latin typeface="Courier New"/>
              <a:cs typeface="Courier New"/>
            </a:endParaRPr>
          </a:p>
          <a:p>
            <a:pPr marL="697865" marR="2404745" indent="-2286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port: {{ .Values.service.port }}  targetPort:</a:t>
            </a:r>
            <a:r>
              <a:rPr sz="15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endParaRPr sz="1500">
              <a:latin typeface="Courier New"/>
              <a:cs typeface="Courier New"/>
            </a:endParaRPr>
          </a:p>
          <a:p>
            <a:pPr marL="697865" marR="457581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protocol:</a:t>
            </a:r>
            <a:r>
              <a:rPr sz="15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TCP  name:</a:t>
            </a:r>
            <a:r>
              <a:rPr sz="15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endParaRPr sz="150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selector:</a:t>
            </a:r>
            <a:endParaRPr sz="15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{{- include "demochart.selectorLabels"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. |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nindent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15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}}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425" y="381606"/>
            <a:ext cx="2092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" dirty="0">
                <a:solidFill>
                  <a:srgbClr val="00C323"/>
                </a:solidFill>
              </a:rPr>
              <a:t>deployment.yaml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407724" y="996136"/>
            <a:ext cx="45294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Generates </a:t>
            </a:r>
            <a:r>
              <a:rPr sz="1700" b="1" dirty="0">
                <a:latin typeface="Arial"/>
                <a:cs typeface="Arial"/>
              </a:rPr>
              <a:t>the </a:t>
            </a:r>
            <a:r>
              <a:rPr sz="1700" b="1" spc="-5" dirty="0">
                <a:latin typeface="Arial"/>
                <a:cs typeface="Arial"/>
              </a:rPr>
              <a:t>metadata of your</a:t>
            </a:r>
            <a:r>
              <a:rPr sz="1700" b="1" spc="-8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deployment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549" y="1411372"/>
            <a:ext cx="8521065" cy="3732529"/>
          </a:xfrm>
          <a:custGeom>
            <a:avLst/>
            <a:gdLst/>
            <a:ahLst/>
            <a:cxnLst/>
            <a:rect l="l" t="t" r="r" b="b"/>
            <a:pathLst>
              <a:path w="8521065" h="3732529">
                <a:moveTo>
                  <a:pt x="0" y="0"/>
                </a:moveTo>
                <a:lnTo>
                  <a:pt x="8520583" y="0"/>
                </a:lnTo>
                <a:lnTo>
                  <a:pt x="8520583" y="3732117"/>
                </a:lnTo>
                <a:lnTo>
                  <a:pt x="0" y="3732117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749" y="1576952"/>
            <a:ext cx="6997065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0441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apiVersion:</a:t>
            </a:r>
            <a:r>
              <a:rPr sz="15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apps/v1  kind: Deployment  metadata:</a:t>
            </a:r>
            <a:endParaRPr sz="1500">
              <a:latin typeface="Courier New"/>
              <a:cs typeface="Courier New"/>
            </a:endParaRPr>
          </a:p>
          <a:p>
            <a:pPr marL="240665" marR="194754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name: {{ include "demochart.fullname"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.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}}  labels:</a:t>
            </a:r>
            <a:endParaRPr sz="1500">
              <a:latin typeface="Courier New"/>
              <a:cs typeface="Courier New"/>
            </a:endParaRPr>
          </a:p>
          <a:p>
            <a:pPr marL="12700" marR="1147445" indent="4572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{{- include "demochart.labels"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. |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nindent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}}  spec:</a:t>
            </a:r>
            <a:endParaRPr sz="1500">
              <a:latin typeface="Courier New"/>
              <a:cs typeface="Courier New"/>
            </a:endParaRPr>
          </a:p>
          <a:p>
            <a:pPr marL="240665" marR="2290445" indent="-2286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{{- if not .Values.autoscaling.enabled }}  replicas: {{ .Values.replicaCount</a:t>
            </a:r>
            <a:r>
              <a:rPr sz="15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}}</a:t>
            </a:r>
            <a:endParaRPr sz="1500">
              <a:latin typeface="Courier New"/>
              <a:cs typeface="Courier New"/>
            </a:endParaRPr>
          </a:p>
          <a:p>
            <a:pPr marL="240665" marR="5718810" indent="-2286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{{- end }}  selector:</a:t>
            </a:r>
            <a:endParaRPr sz="15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matchLabels:</a:t>
            </a:r>
            <a:endParaRPr sz="1500">
              <a:latin typeface="Courier New"/>
              <a:cs typeface="Courier New"/>
            </a:endParaRPr>
          </a:p>
          <a:p>
            <a:pPr marL="240665" marR="5080" indent="4572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{{- include "demochart.selectorLabels"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. |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nindent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6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}}  template:</a:t>
            </a:r>
            <a:endParaRPr sz="15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metadata: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690" y="243684"/>
            <a:ext cx="2271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C323"/>
                </a:solidFill>
              </a:rPr>
              <a:t>Charts</a:t>
            </a:r>
            <a:r>
              <a:rPr sz="3000" spc="-220" dirty="0">
                <a:solidFill>
                  <a:srgbClr val="00C323"/>
                </a:solidFill>
              </a:rPr>
              <a:t> </a:t>
            </a:r>
            <a:r>
              <a:rPr sz="3000" spc="-80" dirty="0">
                <a:solidFill>
                  <a:srgbClr val="00C323"/>
                </a:solidFill>
              </a:rPr>
              <a:t>folder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28249" y="1076397"/>
            <a:ext cx="4016375" cy="1639570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434340" marR="2651760" indent="-167640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demochart/  Chart.yaml  values.yaml  </a:t>
            </a:r>
            <a:r>
              <a:rPr sz="1100" b="1" spc="-5" dirty="0">
                <a:solidFill>
                  <a:srgbClr val="00C323"/>
                </a:solidFill>
                <a:latin typeface="Courier New"/>
                <a:cs typeface="Courier New"/>
              </a:rPr>
              <a:t>charts/ 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templates/</a:t>
            </a:r>
            <a:endParaRPr sz="1100">
              <a:latin typeface="Courier New"/>
              <a:cs typeface="Courier New"/>
            </a:endParaRPr>
          </a:p>
          <a:p>
            <a:pPr marL="57404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967" y="1119013"/>
            <a:ext cx="317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charts/ </a:t>
            </a:r>
            <a:r>
              <a:rPr sz="1400" spc="-5" dirty="0">
                <a:latin typeface="Arial"/>
                <a:cs typeface="Arial"/>
              </a:rPr>
              <a:t>directory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subcharts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009" y="2130134"/>
            <a:ext cx="4168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/>
              <a:t>Helm </a:t>
            </a:r>
            <a:r>
              <a:rPr sz="3000" spc="-60" dirty="0"/>
              <a:t>Security</a:t>
            </a:r>
            <a:r>
              <a:rPr sz="3000" spc="-290" dirty="0"/>
              <a:t> </a:t>
            </a:r>
            <a:r>
              <a:rPr sz="3000" spc="-55" dirty="0"/>
              <a:t>Overview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664" y="415699"/>
            <a:ext cx="7980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>
              <a:lnSpc>
                <a:spcPct val="100000"/>
              </a:lnSpc>
              <a:spcBef>
                <a:spcPts val="100"/>
              </a:spcBef>
            </a:pPr>
            <a:r>
              <a:rPr sz="2500" spc="-55" dirty="0">
                <a:solidFill>
                  <a:srgbClr val="00C323"/>
                </a:solidFill>
              </a:rPr>
              <a:t>The </a:t>
            </a:r>
            <a:r>
              <a:rPr sz="2500" spc="-15" dirty="0">
                <a:solidFill>
                  <a:srgbClr val="00C323"/>
                </a:solidFill>
              </a:rPr>
              <a:t>Helm </a:t>
            </a:r>
            <a:r>
              <a:rPr sz="2500" spc="-50" dirty="0">
                <a:solidFill>
                  <a:srgbClr val="00C323"/>
                </a:solidFill>
              </a:rPr>
              <a:t>community </a:t>
            </a:r>
            <a:r>
              <a:rPr sz="2500" dirty="0">
                <a:solidFill>
                  <a:srgbClr val="00C323"/>
                </a:solidFill>
              </a:rPr>
              <a:t>is </a:t>
            </a:r>
            <a:r>
              <a:rPr sz="2500" spc="-15" dirty="0">
                <a:solidFill>
                  <a:srgbClr val="00C323"/>
                </a:solidFill>
              </a:rPr>
              <a:t>developing </a:t>
            </a:r>
            <a:r>
              <a:rPr sz="2500" spc="-70" dirty="0">
                <a:solidFill>
                  <a:srgbClr val="00C323"/>
                </a:solidFill>
              </a:rPr>
              <a:t>expertise </a:t>
            </a:r>
            <a:r>
              <a:rPr sz="2500" spc="-85" dirty="0">
                <a:solidFill>
                  <a:srgbClr val="00C323"/>
                </a:solidFill>
              </a:rPr>
              <a:t>with </a:t>
            </a:r>
            <a:r>
              <a:rPr sz="2500" spc="25" dirty="0">
                <a:solidFill>
                  <a:srgbClr val="00C323"/>
                </a:solidFill>
              </a:rPr>
              <a:t>a  </a:t>
            </a:r>
            <a:r>
              <a:rPr sz="2500" spc="-50" dirty="0">
                <a:solidFill>
                  <a:srgbClr val="00C323"/>
                </a:solidFill>
              </a:rPr>
              <a:t>number </a:t>
            </a:r>
            <a:r>
              <a:rPr sz="2500" spc="-45" dirty="0">
                <a:solidFill>
                  <a:srgbClr val="00C323"/>
                </a:solidFill>
              </a:rPr>
              <a:t>of </a:t>
            </a:r>
            <a:r>
              <a:rPr sz="2500" spc="-90" dirty="0">
                <a:solidFill>
                  <a:srgbClr val="00C323"/>
                </a:solidFill>
              </a:rPr>
              <a:t>built-in </a:t>
            </a:r>
            <a:r>
              <a:rPr sz="2500" spc="5" dirty="0">
                <a:solidFill>
                  <a:srgbClr val="00C323"/>
                </a:solidFill>
              </a:rPr>
              <a:t>processes </a:t>
            </a:r>
            <a:r>
              <a:rPr sz="2500" spc="-75" dirty="0">
                <a:solidFill>
                  <a:srgbClr val="00C323"/>
                </a:solidFill>
              </a:rPr>
              <a:t>that </a:t>
            </a:r>
            <a:r>
              <a:rPr sz="2500" spc="-15" dirty="0">
                <a:solidFill>
                  <a:srgbClr val="00C323"/>
                </a:solidFill>
              </a:rPr>
              <a:t>can</a:t>
            </a:r>
            <a:r>
              <a:rPr sz="2500" spc="-540" dirty="0">
                <a:solidFill>
                  <a:srgbClr val="00C323"/>
                </a:solidFill>
              </a:rPr>
              <a:t> </a:t>
            </a:r>
            <a:r>
              <a:rPr sz="2500" spc="-50" dirty="0">
                <a:solidFill>
                  <a:srgbClr val="00C323"/>
                </a:solidFill>
              </a:rPr>
              <a:t>help </a:t>
            </a:r>
            <a:r>
              <a:rPr sz="2500" spc="-85" dirty="0">
                <a:solidFill>
                  <a:srgbClr val="00C323"/>
                </a:solidFill>
              </a:rPr>
              <a:t>with </a:t>
            </a:r>
            <a:r>
              <a:rPr sz="2500" spc="-60" dirty="0">
                <a:solidFill>
                  <a:srgbClr val="00C323"/>
                </a:solidFill>
              </a:rPr>
              <a:t>security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SHA and</a:t>
            </a:r>
            <a:r>
              <a:rPr spc="-90" dirty="0"/>
              <a:t> </a:t>
            </a:r>
            <a:r>
              <a:rPr spc="-5" dirty="0"/>
              <a:t>Checksums</a:t>
            </a:r>
          </a:p>
          <a:p>
            <a:pPr marL="12700" marR="5080">
              <a:lnSpc>
                <a:spcPct val="196400"/>
              </a:lnSpc>
            </a:pPr>
            <a:r>
              <a:rPr spc="-5" dirty="0"/>
              <a:t>Signatures and </a:t>
            </a:r>
            <a:r>
              <a:rPr dirty="0"/>
              <a:t>signing charts</a:t>
            </a:r>
            <a:r>
              <a:rPr spc="-100" dirty="0"/>
              <a:t> </a:t>
            </a:r>
            <a:r>
              <a:rPr dirty="0"/>
              <a:t>(GPG)  </a:t>
            </a:r>
            <a:r>
              <a:rPr spc="-5" dirty="0"/>
              <a:t>Provenance Files and Helm </a:t>
            </a:r>
            <a:r>
              <a:rPr spc="-20" dirty="0"/>
              <a:t>Verify  </a:t>
            </a:r>
            <a:r>
              <a:rPr spc="-5" dirty="0"/>
              <a:t>Secrets </a:t>
            </a:r>
            <a:r>
              <a:rPr dirty="0"/>
              <a:t>Management</a:t>
            </a:r>
            <a:r>
              <a:rPr spc="-40" dirty="0"/>
              <a:t> Tools</a:t>
            </a:r>
          </a:p>
          <a:p>
            <a:pPr marL="12700" marR="657225">
              <a:lnSpc>
                <a:spcPct val="196400"/>
              </a:lnSpc>
            </a:pPr>
            <a:r>
              <a:rPr spc="-5" dirty="0"/>
              <a:t>RBAC and Service</a:t>
            </a:r>
            <a:r>
              <a:rPr spc="-165" dirty="0"/>
              <a:t> </a:t>
            </a:r>
            <a:r>
              <a:rPr spc="-5" dirty="0"/>
              <a:t>Accounts  POD Security Policies  Network</a:t>
            </a:r>
            <a:r>
              <a:rPr spc="-1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12318" y="1624856"/>
            <a:ext cx="280035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Image </a:t>
            </a:r>
            <a:r>
              <a:rPr sz="1400" dirty="0">
                <a:latin typeface="Arial"/>
                <a:cs typeface="Arial"/>
              </a:rPr>
              <a:t>security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subcharts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Cert-Manager for </a:t>
            </a:r>
            <a:r>
              <a:rPr sz="1400" dirty="0">
                <a:latin typeface="Arial"/>
                <a:cs typeface="Arial"/>
              </a:rPr>
              <a:t>certificate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signing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318" y="2463054"/>
            <a:ext cx="7169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Helm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318" y="2882154"/>
            <a:ext cx="132842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CVE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Mitigation</a:t>
            </a:r>
            <a:r>
              <a:rPr sz="1400" i="1" spc="-105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Notes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680" y="220123"/>
            <a:ext cx="87756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35" dirty="0">
                <a:solidFill>
                  <a:srgbClr val="00C323"/>
                </a:solidFill>
              </a:rPr>
              <a:t>Agenda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5597761" y="639420"/>
            <a:ext cx="2599690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Arial"/>
                <a:cs typeface="Arial"/>
              </a:rPr>
              <a:t>About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Me</a:t>
            </a:r>
            <a:endParaRPr sz="1300">
              <a:latin typeface="Arial"/>
              <a:cs typeface="Arial"/>
            </a:endParaRPr>
          </a:p>
          <a:p>
            <a:pPr marL="12700" marR="1084580">
              <a:lnSpc>
                <a:spcPct val="201900"/>
              </a:lnSpc>
            </a:pPr>
            <a:r>
              <a:rPr sz="1300" b="1" spc="-5" dirty="0">
                <a:latin typeface="Arial"/>
                <a:cs typeface="Arial"/>
              </a:rPr>
              <a:t>Helm </a:t>
            </a:r>
            <a:r>
              <a:rPr sz="1300" b="1" dirty="0">
                <a:latin typeface="Arial"/>
                <a:cs typeface="Arial"/>
              </a:rPr>
              <a:t>3 </a:t>
            </a:r>
            <a:r>
              <a:rPr sz="1300" b="1" spc="-5" dirty="0">
                <a:latin typeface="Arial"/>
                <a:cs typeface="Arial"/>
              </a:rPr>
              <a:t>Basics  About Helm</a:t>
            </a:r>
            <a:r>
              <a:rPr sz="1300" b="1" spc="-9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Charts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Chart.yaml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values.yaml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25" dirty="0">
                <a:latin typeface="Arial"/>
                <a:cs typeface="Arial"/>
              </a:rPr>
              <a:t>Templates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Charts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Helm Chart Security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Overview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Signing Charts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(Provenance)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Secrets </a:t>
            </a:r>
            <a:r>
              <a:rPr sz="1300" dirty="0">
                <a:latin typeface="Arial"/>
                <a:cs typeface="Arial"/>
              </a:rPr>
              <a:t>Management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Tools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RBAC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Certificates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Using </a:t>
            </a:r>
            <a:r>
              <a:rPr sz="1300" b="1" dirty="0">
                <a:latin typeface="Arial"/>
                <a:cs typeface="Arial"/>
              </a:rPr>
              <a:t>a </a:t>
            </a:r>
            <a:r>
              <a:rPr sz="1300" b="1" spc="-15" dirty="0">
                <a:latin typeface="Arial"/>
                <a:cs typeface="Arial"/>
              </a:rPr>
              <a:t>Trusted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Source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Dependency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Management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"/>
                <a:cs typeface="Arial"/>
              </a:rPr>
              <a:t>CVEs</a:t>
            </a:r>
            <a:endParaRPr sz="1300">
              <a:latin typeface="Arial"/>
              <a:cs typeface="Arial"/>
            </a:endParaRPr>
          </a:p>
          <a:p>
            <a:pPr marL="469900" indent="-328295">
              <a:lnSpc>
                <a:spcPct val="100000"/>
              </a:lnSpc>
              <a:spcBef>
                <a:spcPts val="1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dirty="0">
                <a:latin typeface="Arial"/>
                <a:cs typeface="Arial"/>
              </a:rPr>
              <a:t>Mitigation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549" y="881382"/>
            <a:ext cx="4199890" cy="21894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91440" algn="just">
              <a:lnSpc>
                <a:spcPts val="1720"/>
              </a:lnSpc>
              <a:spcBef>
                <a:spcPts val="170"/>
              </a:spcBef>
            </a:pPr>
            <a:r>
              <a:rPr sz="1450" spc="-50" dirty="0">
                <a:solidFill>
                  <a:srgbClr val="1C1C1C"/>
                </a:solidFill>
                <a:latin typeface="Arial"/>
                <a:cs typeface="Arial"/>
              </a:rPr>
              <a:t>Today,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we’ll discuss Helm </a:t>
            </a:r>
            <a:r>
              <a:rPr sz="1450" dirty="0">
                <a:solidFill>
                  <a:srgbClr val="1C1C1C"/>
                </a:solidFill>
                <a:latin typeface="Arial"/>
                <a:cs typeface="Arial"/>
              </a:rPr>
              <a:t>charts, commands,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best  practices, and tools from the </a:t>
            </a:r>
            <a:r>
              <a:rPr sz="1450" dirty="0">
                <a:solidFill>
                  <a:srgbClr val="1C1C1C"/>
                </a:solidFill>
                <a:latin typeface="Arial"/>
                <a:cs typeface="Arial"/>
              </a:rPr>
              <a:t>community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that help  automate </a:t>
            </a:r>
            <a:r>
              <a:rPr sz="1450" dirty="0">
                <a:solidFill>
                  <a:srgbClr val="1C1C1C"/>
                </a:solidFill>
                <a:latin typeface="Arial"/>
                <a:cs typeface="Arial"/>
              </a:rPr>
              <a:t>security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in Helm and</a:t>
            </a:r>
            <a:r>
              <a:rPr sz="1450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Kubernetes.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16399"/>
              </a:lnSpc>
            </a:pP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Why use trusted </a:t>
            </a:r>
            <a:r>
              <a:rPr sz="1450" dirty="0">
                <a:solidFill>
                  <a:srgbClr val="1C1C1C"/>
                </a:solidFill>
                <a:latin typeface="Arial"/>
                <a:cs typeface="Arial"/>
              </a:rPr>
              <a:t>registries,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how to </a:t>
            </a:r>
            <a:r>
              <a:rPr sz="1450" dirty="0">
                <a:solidFill>
                  <a:srgbClr val="1C1C1C"/>
                </a:solidFill>
                <a:latin typeface="Arial"/>
                <a:cs typeface="Arial"/>
              </a:rPr>
              <a:t>keep your 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dependencies </a:t>
            </a:r>
            <a:r>
              <a:rPr sz="1450" dirty="0">
                <a:solidFill>
                  <a:srgbClr val="1C1C1C"/>
                </a:solidFill>
                <a:latin typeface="Arial"/>
                <a:cs typeface="Arial"/>
              </a:rPr>
              <a:t>safe,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and and how </a:t>
            </a:r>
            <a:r>
              <a:rPr sz="1450" dirty="0">
                <a:solidFill>
                  <a:srgbClr val="1C1C1C"/>
                </a:solidFill>
                <a:latin typeface="Arial"/>
                <a:cs typeface="Arial"/>
              </a:rPr>
              <a:t>chart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authors </a:t>
            </a:r>
            <a:r>
              <a:rPr sz="1450" dirty="0">
                <a:solidFill>
                  <a:srgbClr val="1C1C1C"/>
                </a:solidFill>
                <a:latin typeface="Arial"/>
                <a:cs typeface="Arial"/>
              </a:rPr>
              <a:t>can 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provide </a:t>
            </a:r>
            <a:r>
              <a:rPr sz="1450" dirty="0">
                <a:solidFill>
                  <a:srgbClr val="1C1C1C"/>
                </a:solidFill>
                <a:latin typeface="Arial"/>
                <a:cs typeface="Arial"/>
              </a:rPr>
              <a:t>mitigation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details for their</a:t>
            </a:r>
            <a:r>
              <a:rPr sz="1450" spc="-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1C1C1C"/>
                </a:solidFill>
                <a:latin typeface="Arial"/>
                <a:cs typeface="Arial"/>
              </a:rPr>
              <a:t>consumers.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Blueprint for Helm</a:t>
            </a:r>
            <a:r>
              <a:rPr sz="1450" spc="-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50" spc="-5" dirty="0">
                <a:solidFill>
                  <a:srgbClr val="1C1C1C"/>
                </a:solidFill>
                <a:latin typeface="Arial"/>
                <a:cs typeface="Arial"/>
              </a:rPr>
              <a:t>Security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7689" y="792348"/>
            <a:ext cx="0" cy="3839845"/>
          </a:xfrm>
          <a:custGeom>
            <a:avLst/>
            <a:gdLst/>
            <a:ahLst/>
            <a:cxnLst/>
            <a:rect l="l" t="t" r="r" b="b"/>
            <a:pathLst>
              <a:path h="3839845">
                <a:moveTo>
                  <a:pt x="0" y="0"/>
                </a:moveTo>
                <a:lnTo>
                  <a:pt x="0" y="3839392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348" y="2175302"/>
            <a:ext cx="3876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/>
              <a:t>Creating </a:t>
            </a:r>
            <a:r>
              <a:rPr sz="3000" spc="30" dirty="0"/>
              <a:t>a </a:t>
            </a:r>
            <a:r>
              <a:rPr sz="3000" spc="-20" dirty="0"/>
              <a:t>Helm</a:t>
            </a:r>
            <a:r>
              <a:rPr sz="3000" spc="-495" dirty="0"/>
              <a:t> </a:t>
            </a:r>
            <a:r>
              <a:rPr sz="3000" spc="-35" dirty="0"/>
              <a:t>Chart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800" y="791659"/>
            <a:ext cx="39954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5" dirty="0">
                <a:solidFill>
                  <a:srgbClr val="000000"/>
                </a:solidFill>
                <a:latin typeface="Arial"/>
                <a:cs typeface="Arial"/>
              </a:rPr>
              <a:t>first...</a:t>
            </a:r>
            <a:r>
              <a:rPr sz="5200" spc="-5" dirty="0">
                <a:solidFill>
                  <a:srgbClr val="000000"/>
                </a:solidFill>
                <a:latin typeface="Arial"/>
                <a:cs typeface="Arial"/>
              </a:rPr>
              <a:t>minikube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6767" y="3216757"/>
            <a:ext cx="33013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https://tech.paulcz.net/blog/getting-started-with-helm/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5884" y="1870379"/>
            <a:ext cx="50565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666666"/>
                </a:solidFill>
                <a:latin typeface="Arial"/>
                <a:cs typeface="Arial"/>
              </a:rPr>
              <a:t>Minikube </a:t>
            </a:r>
            <a:r>
              <a:rPr sz="1500" b="1" spc="-5" dirty="0">
                <a:solidFill>
                  <a:srgbClr val="666666"/>
                </a:solidFill>
                <a:latin typeface="Arial"/>
                <a:cs typeface="Arial"/>
              </a:rPr>
              <a:t>is </a:t>
            </a:r>
            <a:r>
              <a:rPr sz="1500" b="1" dirty="0">
                <a:solidFill>
                  <a:srgbClr val="666666"/>
                </a:solidFill>
                <a:latin typeface="Arial"/>
                <a:cs typeface="Arial"/>
              </a:rPr>
              <a:t>a tool that </a:t>
            </a:r>
            <a:r>
              <a:rPr sz="1500" b="1" spc="-5" dirty="0">
                <a:solidFill>
                  <a:srgbClr val="666666"/>
                </a:solidFill>
                <a:latin typeface="Arial"/>
                <a:cs typeface="Arial"/>
              </a:rPr>
              <a:t>quickly sets up Kubernetes  </a:t>
            </a:r>
            <a:r>
              <a:rPr sz="1500" b="1" spc="-20" dirty="0">
                <a:solidFill>
                  <a:srgbClr val="666666"/>
                </a:solidFill>
                <a:latin typeface="Arial"/>
                <a:cs typeface="Arial"/>
              </a:rPr>
              <a:t>locally. </a:t>
            </a:r>
            <a:r>
              <a:rPr sz="1500" b="1" dirty="0">
                <a:solidFill>
                  <a:srgbClr val="666666"/>
                </a:solidFill>
                <a:latin typeface="Arial"/>
                <a:cs typeface="Arial"/>
              </a:rPr>
              <a:t>Minikube </a:t>
            </a:r>
            <a:r>
              <a:rPr sz="1500" b="1" spc="-5" dirty="0">
                <a:solidFill>
                  <a:srgbClr val="666666"/>
                </a:solidFill>
                <a:latin typeface="Arial"/>
                <a:cs typeface="Arial"/>
              </a:rPr>
              <a:t>runs </a:t>
            </a:r>
            <a:r>
              <a:rPr sz="1500" b="1" dirty="0">
                <a:solidFill>
                  <a:srgbClr val="666666"/>
                </a:solidFill>
                <a:latin typeface="Arial"/>
                <a:cs typeface="Arial"/>
              </a:rPr>
              <a:t>a </a:t>
            </a:r>
            <a:r>
              <a:rPr sz="1500" b="1" spc="-5" dirty="0">
                <a:solidFill>
                  <a:srgbClr val="666666"/>
                </a:solidFill>
                <a:latin typeface="Arial"/>
                <a:cs typeface="Arial"/>
              </a:rPr>
              <a:t>single-node Kubernetes cluster  inside </a:t>
            </a:r>
            <a:r>
              <a:rPr sz="1500" b="1" dirty="0">
                <a:solidFill>
                  <a:srgbClr val="666666"/>
                </a:solidFill>
                <a:latin typeface="Arial"/>
                <a:cs typeface="Arial"/>
              </a:rPr>
              <a:t>a </a:t>
            </a:r>
            <a:r>
              <a:rPr sz="1500" b="1" spc="-10" dirty="0">
                <a:solidFill>
                  <a:srgbClr val="666666"/>
                </a:solidFill>
                <a:latin typeface="Arial"/>
                <a:cs typeface="Arial"/>
              </a:rPr>
              <a:t>Virtual </a:t>
            </a:r>
            <a:r>
              <a:rPr sz="1500" b="1" dirty="0">
                <a:solidFill>
                  <a:srgbClr val="666666"/>
                </a:solidFill>
                <a:latin typeface="Arial"/>
                <a:cs typeface="Arial"/>
              </a:rPr>
              <a:t>Machine for </a:t>
            </a:r>
            <a:r>
              <a:rPr sz="1500" b="1" spc="-5" dirty="0">
                <a:solidFill>
                  <a:srgbClr val="666666"/>
                </a:solidFill>
                <a:latin typeface="Arial"/>
                <a:cs typeface="Arial"/>
              </a:rPr>
              <a:t>users looking </a:t>
            </a:r>
            <a:r>
              <a:rPr sz="1500" b="1" dirty="0">
                <a:solidFill>
                  <a:srgbClr val="666666"/>
                </a:solidFill>
                <a:latin typeface="Arial"/>
                <a:cs typeface="Arial"/>
              </a:rPr>
              <a:t>to try </a:t>
            </a:r>
            <a:r>
              <a:rPr sz="1500" b="1" spc="-5" dirty="0">
                <a:solidFill>
                  <a:srgbClr val="666666"/>
                </a:solidFill>
                <a:latin typeface="Arial"/>
                <a:cs typeface="Arial"/>
              </a:rPr>
              <a:t>out  Kubernetes or develop with it</a:t>
            </a:r>
            <a:r>
              <a:rPr sz="1500" b="1" spc="-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666666"/>
                </a:solidFill>
                <a:latin typeface="Arial"/>
                <a:cs typeface="Arial"/>
              </a:rPr>
              <a:t>day-to-day.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9476" y="3782871"/>
            <a:ext cx="4153535" cy="53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666666"/>
                </a:solidFill>
                <a:latin typeface="Arial"/>
                <a:cs typeface="Arial"/>
              </a:rPr>
              <a:t>brew install</a:t>
            </a:r>
            <a:r>
              <a:rPr sz="1800" b="1" i="1" spc="-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666666"/>
                </a:solidFill>
                <a:latin typeface="Arial"/>
                <a:cs typeface="Arial"/>
              </a:rPr>
              <a:t>hyperkit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500" i="1" u="heavy" spc="-5" dirty="0">
                <a:solidFill>
                  <a:srgbClr val="666666"/>
                </a:solidFill>
                <a:uFill>
                  <a:solidFill>
                    <a:srgbClr val="666666"/>
                  </a:solidFill>
                </a:uFill>
                <a:latin typeface="Arial"/>
                <a:cs typeface="Arial"/>
                <a:hlinkClick r:id="rId3"/>
              </a:rPr>
              <a:t>https://minikube.sigs.k8s.io/docs/drivers/hyperkit/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723" y="1506289"/>
            <a:ext cx="5236210" cy="238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C323"/>
                </a:solidFill>
                <a:latin typeface="Arial"/>
                <a:cs typeface="Arial"/>
              </a:rPr>
              <a:t>Helm create</a:t>
            </a:r>
            <a:r>
              <a:rPr sz="1700" b="1" spc="-10" dirty="0">
                <a:solidFill>
                  <a:srgbClr val="00C323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C323"/>
                </a:solidFill>
                <a:latin typeface="Arial"/>
                <a:cs typeface="Arial"/>
              </a:rPr>
              <a:t>demochart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Create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chart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Define</a:t>
            </a:r>
            <a:r>
              <a:rPr sz="2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Sign the</a:t>
            </a:r>
            <a:r>
              <a:rPr sz="2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chart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pc="-25" dirty="0">
                <a:solidFill>
                  <a:srgbClr val="595959"/>
                </a:solidFill>
                <a:latin typeface="Arial"/>
                <a:cs typeface="Arial"/>
              </a:rPr>
              <a:t>Verify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595959"/>
                </a:solidFill>
                <a:latin typeface="Arial"/>
                <a:cs typeface="Arial"/>
              </a:rPr>
              <a:t>chart’s</a:t>
            </a:r>
            <a:r>
              <a:rPr sz="20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provenance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Secrets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Management (encode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0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enrypt)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Helm Lint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|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Helm Status </a:t>
            </a:r>
            <a:r>
              <a:rPr sz="2000" dirty="0">
                <a:solidFill>
                  <a:srgbClr val="595959"/>
                </a:solidFill>
                <a:latin typeface="Arial"/>
                <a:cs typeface="Arial"/>
              </a:rPr>
              <a:t>|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Helm</a:t>
            </a:r>
            <a:r>
              <a:rPr sz="20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"/>
                <a:cs typeface="Arial"/>
              </a:rPr>
              <a:t>History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5456" y="298437"/>
            <a:ext cx="13722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>
                <a:solidFill>
                  <a:srgbClr val="000000"/>
                </a:solidFill>
                <a:latin typeface="Arial"/>
                <a:cs typeface="Arial"/>
              </a:rPr>
              <a:t>Steps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590" y="424333"/>
            <a:ext cx="4043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  <a:latin typeface="Play"/>
                <a:cs typeface="Play"/>
              </a:rPr>
              <a:t>Set </a:t>
            </a:r>
            <a:r>
              <a:rPr sz="3000" spc="70" dirty="0">
                <a:solidFill>
                  <a:srgbClr val="000000"/>
                </a:solidFill>
                <a:latin typeface="Play"/>
                <a:cs typeface="Play"/>
              </a:rPr>
              <a:t>Resource</a:t>
            </a:r>
            <a:r>
              <a:rPr sz="3000" spc="105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3000" spc="65" dirty="0">
                <a:solidFill>
                  <a:srgbClr val="000000"/>
                </a:solidFill>
                <a:latin typeface="Play"/>
                <a:cs typeface="Play"/>
              </a:rPr>
              <a:t>Quotes!</a:t>
            </a:r>
            <a:endParaRPr sz="3000">
              <a:latin typeface="Play"/>
              <a:cs typeface="Pl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249" y="1228797"/>
            <a:ext cx="4016375" cy="2814955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276860" marR="1631950">
              <a:lnSpc>
                <a:spcPts val="1720"/>
              </a:lnSpc>
              <a:spcBef>
                <a:spcPts val="5"/>
              </a:spcBef>
            </a:pPr>
            <a:r>
              <a:rPr sz="1450" b="1" spc="-5" dirty="0">
                <a:solidFill>
                  <a:srgbClr val="FFFFFF"/>
                </a:solidFill>
                <a:latin typeface="Courier New"/>
                <a:cs typeface="Courier New"/>
              </a:rPr>
              <a:t>apiVersion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: v1  </a:t>
            </a:r>
            <a:r>
              <a:rPr sz="1450" b="1" spc="-5" dirty="0">
                <a:solidFill>
                  <a:srgbClr val="FFFFFF"/>
                </a:solidFill>
                <a:latin typeface="Courier New"/>
                <a:cs typeface="Courier New"/>
              </a:rPr>
              <a:t>kind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45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ResourceQuota  </a:t>
            </a:r>
            <a:r>
              <a:rPr sz="1450" b="1" spc="-5" dirty="0">
                <a:solidFill>
                  <a:srgbClr val="FFFFFF"/>
                </a:solidFill>
                <a:latin typeface="Courier New"/>
                <a:cs typeface="Courier New"/>
              </a:rPr>
              <a:t>metadata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450">
              <a:latin typeface="Courier New"/>
              <a:cs typeface="Courier New"/>
            </a:endParaRPr>
          </a:p>
          <a:p>
            <a:pPr marL="494030">
              <a:lnSpc>
                <a:spcPts val="1675"/>
              </a:lnSpc>
            </a:pPr>
            <a:r>
              <a:rPr sz="1450" b="1" spc="-5" dirty="0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4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mem-cpu-demo</a:t>
            </a:r>
            <a:endParaRPr sz="1450">
              <a:latin typeface="Courier New"/>
              <a:cs typeface="Courier New"/>
            </a:endParaRPr>
          </a:p>
          <a:p>
            <a:pPr marL="276860">
              <a:lnSpc>
                <a:spcPts val="1725"/>
              </a:lnSpc>
            </a:pPr>
            <a:r>
              <a:rPr sz="1450" b="1" spc="-5" dirty="0">
                <a:solidFill>
                  <a:srgbClr val="FFFFFF"/>
                </a:solidFill>
                <a:latin typeface="Courier New"/>
                <a:cs typeface="Courier New"/>
              </a:rPr>
              <a:t>spec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450">
              <a:latin typeface="Courier New"/>
              <a:cs typeface="Courier New"/>
            </a:endParaRPr>
          </a:p>
          <a:p>
            <a:pPr marL="494030">
              <a:lnSpc>
                <a:spcPts val="1725"/>
              </a:lnSpc>
            </a:pPr>
            <a:r>
              <a:rPr sz="1450" b="1" spc="-5" dirty="0">
                <a:solidFill>
                  <a:srgbClr val="FFFFFF"/>
                </a:solidFill>
                <a:latin typeface="Courier New"/>
                <a:cs typeface="Courier New"/>
              </a:rPr>
              <a:t>hard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450">
              <a:latin typeface="Courier New"/>
              <a:cs typeface="Courier New"/>
            </a:endParaRPr>
          </a:p>
          <a:p>
            <a:pPr marL="711200" marR="1087120">
              <a:lnSpc>
                <a:spcPts val="1720"/>
              </a:lnSpc>
              <a:spcBef>
                <a:spcPts val="65"/>
              </a:spcBef>
            </a:pPr>
            <a:r>
              <a:rPr sz="1450" b="1" spc="-5" dirty="0">
                <a:solidFill>
                  <a:srgbClr val="FFFFFF"/>
                </a:solidFill>
                <a:latin typeface="Courier New"/>
                <a:cs typeface="Courier New"/>
              </a:rPr>
              <a:t>requests.cpu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: "1"  </a:t>
            </a:r>
            <a:r>
              <a:rPr sz="1450" b="1" spc="-5" dirty="0">
                <a:solidFill>
                  <a:srgbClr val="FFFFFF"/>
                </a:solidFill>
                <a:latin typeface="Courier New"/>
                <a:cs typeface="Courier New"/>
              </a:rPr>
              <a:t>requests.memory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: 1Gi  </a:t>
            </a:r>
            <a:r>
              <a:rPr sz="1450" b="1" spc="-5" dirty="0">
                <a:solidFill>
                  <a:srgbClr val="FFFFFF"/>
                </a:solidFill>
                <a:latin typeface="Courier New"/>
                <a:cs typeface="Courier New"/>
              </a:rPr>
              <a:t>limits.cpu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: "2"  </a:t>
            </a:r>
            <a:r>
              <a:rPr sz="1450" b="1" spc="-5" dirty="0">
                <a:solidFill>
                  <a:srgbClr val="FFFFFF"/>
                </a:solidFill>
                <a:latin typeface="Courier New"/>
                <a:cs typeface="Courier New"/>
              </a:rPr>
              <a:t>limits.memory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45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50" spc="-5" dirty="0">
                <a:solidFill>
                  <a:srgbClr val="FFFFFF"/>
                </a:solidFill>
                <a:latin typeface="Courier New"/>
                <a:cs typeface="Courier New"/>
              </a:rPr>
              <a:t>2Gi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2857" y="368912"/>
            <a:ext cx="29864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Navigating </a:t>
            </a:r>
            <a:r>
              <a:rPr spc="-35" dirty="0"/>
              <a:t>Security </a:t>
            </a:r>
            <a:r>
              <a:rPr spc="-60" dirty="0"/>
              <a:t>with</a:t>
            </a:r>
            <a:r>
              <a:rPr spc="-245" dirty="0"/>
              <a:t> </a:t>
            </a:r>
            <a:r>
              <a:rPr spc="-10" dirty="0"/>
              <a:t>Helm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49685" y="1983888"/>
            <a:ext cx="1305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Signing</a:t>
            </a:r>
            <a:r>
              <a:rPr sz="12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Charts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4960" y="2638626"/>
            <a:ext cx="2677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Verifying Charts</a:t>
            </a:r>
            <a:r>
              <a:rPr sz="12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(Provenance)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3488" y="3291534"/>
            <a:ext cx="1671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Secrets</a:t>
            </a:r>
            <a:r>
              <a:rPr sz="12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Management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9808" y="2220346"/>
            <a:ext cx="1488440" cy="3892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78460" marR="5080" indent="-366395">
              <a:lnSpc>
                <a:spcPts val="1420"/>
              </a:lnSpc>
              <a:spcBef>
                <a:spcPts val="16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RBAC and</a:t>
            </a:r>
            <a:r>
              <a:rPr sz="12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Service  Accounts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3014" y="2943463"/>
            <a:ext cx="1122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POD</a:t>
            </a:r>
            <a:r>
              <a:rPr sz="12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Security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9362" y="3486958"/>
            <a:ext cx="24872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Dependencies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Helm</a:t>
            </a:r>
            <a:r>
              <a:rPr sz="12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Lint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2718" y="1687671"/>
            <a:ext cx="1122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Certificates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18367" y="2078245"/>
            <a:ext cx="1192172" cy="119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61471" y="1258313"/>
            <a:ext cx="1122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C323"/>
                </a:solidFill>
                <a:latin typeface="Courier New"/>
                <a:cs typeface="Courier New"/>
              </a:rPr>
              <a:t>Chart</a:t>
            </a:r>
            <a:r>
              <a:rPr sz="1200" b="1" spc="-85" dirty="0">
                <a:solidFill>
                  <a:srgbClr val="00C323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C323"/>
                </a:solidFill>
                <a:latin typeface="Courier New"/>
                <a:cs typeface="Courier New"/>
              </a:rPr>
              <a:t>Hashes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439" y="517219"/>
            <a:ext cx="7493634" cy="1185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08250" marR="5080" indent="-2496185">
              <a:lnSpc>
                <a:spcPct val="100299"/>
              </a:lnSpc>
              <a:spcBef>
                <a:spcPts val="85"/>
              </a:spcBef>
            </a:pPr>
            <a:r>
              <a:rPr sz="3800" spc="-60" dirty="0">
                <a:solidFill>
                  <a:srgbClr val="000000"/>
                </a:solidFill>
                <a:latin typeface="Play"/>
                <a:cs typeface="Play"/>
              </a:rPr>
              <a:t>SHA-256 </a:t>
            </a:r>
            <a:r>
              <a:rPr sz="3800" spc="160" dirty="0">
                <a:solidFill>
                  <a:srgbClr val="000000"/>
                </a:solidFill>
                <a:latin typeface="Play"/>
                <a:cs typeface="Play"/>
              </a:rPr>
              <a:t>and </a:t>
            </a:r>
            <a:r>
              <a:rPr sz="3800" spc="-60" dirty="0">
                <a:solidFill>
                  <a:srgbClr val="000000"/>
                </a:solidFill>
                <a:latin typeface="Play"/>
                <a:cs typeface="Play"/>
              </a:rPr>
              <a:t>SHA-512 </a:t>
            </a:r>
            <a:r>
              <a:rPr sz="3800" spc="100" dirty="0">
                <a:solidFill>
                  <a:srgbClr val="000000"/>
                </a:solidFill>
                <a:latin typeface="Play"/>
                <a:cs typeface="Play"/>
              </a:rPr>
              <a:t>Hash </a:t>
            </a:r>
            <a:r>
              <a:rPr sz="3800" spc="20" dirty="0">
                <a:solidFill>
                  <a:srgbClr val="000000"/>
                </a:solidFill>
                <a:latin typeface="Play"/>
                <a:cs typeface="Play"/>
              </a:rPr>
              <a:t>as </a:t>
            </a:r>
            <a:r>
              <a:rPr sz="3800" spc="150" dirty="0">
                <a:solidFill>
                  <a:srgbClr val="000000"/>
                </a:solidFill>
                <a:latin typeface="Play"/>
                <a:cs typeface="Play"/>
              </a:rPr>
              <a:t>a  </a:t>
            </a:r>
            <a:r>
              <a:rPr sz="3800" spc="175" dirty="0">
                <a:solidFill>
                  <a:srgbClr val="000000"/>
                </a:solidFill>
                <a:latin typeface="Play"/>
                <a:cs typeface="Play"/>
              </a:rPr>
              <a:t>Checksum</a:t>
            </a:r>
            <a:endParaRPr sz="3800">
              <a:latin typeface="Play"/>
              <a:cs typeface="Play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2574" y="2113970"/>
            <a:ext cx="8839182" cy="154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Navigating</a:t>
            </a:r>
            <a:r>
              <a:rPr spc="-120" dirty="0"/>
              <a:t> </a:t>
            </a:r>
            <a:r>
              <a:rPr spc="-35" dirty="0"/>
              <a:t>Security</a:t>
            </a:r>
          </a:p>
        </p:txBody>
      </p:sp>
      <p:sp>
        <p:nvSpPr>
          <p:cNvPr id="4" name="object 4"/>
          <p:cNvSpPr/>
          <p:nvPr/>
        </p:nvSpPr>
        <p:spPr>
          <a:xfrm>
            <a:off x="3918367" y="1773446"/>
            <a:ext cx="1192172" cy="119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3014" y="1011854"/>
            <a:ext cx="6268720" cy="301752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Chart</a:t>
            </a:r>
            <a:r>
              <a:rPr sz="1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Hashes</a:t>
            </a:r>
            <a:endParaRPr sz="1200">
              <a:latin typeface="Courier New"/>
              <a:cs typeface="Courier New"/>
            </a:endParaRPr>
          </a:p>
          <a:p>
            <a:pPr marR="4378960" algn="ctr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Certificates</a:t>
            </a:r>
            <a:endParaRPr sz="1200">
              <a:latin typeface="Courier New"/>
              <a:cs typeface="Courier New"/>
            </a:endParaRPr>
          </a:p>
          <a:p>
            <a:pPr marL="3538854">
              <a:lnSpc>
                <a:spcPct val="100000"/>
              </a:lnSpc>
              <a:spcBef>
                <a:spcPts val="890"/>
              </a:spcBef>
            </a:pPr>
            <a:r>
              <a:rPr sz="1200" b="1" spc="-5" dirty="0">
                <a:solidFill>
                  <a:srgbClr val="00C323"/>
                </a:solidFill>
                <a:latin typeface="Courier New"/>
                <a:cs typeface="Courier New"/>
              </a:rPr>
              <a:t>Signing</a:t>
            </a:r>
            <a:r>
              <a:rPr sz="1200" b="1" spc="-15" dirty="0">
                <a:solidFill>
                  <a:srgbClr val="00C323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C323"/>
                </a:solidFill>
                <a:latin typeface="Courier New"/>
                <a:cs typeface="Courier New"/>
              </a:rPr>
              <a:t>Charts</a:t>
            </a:r>
            <a:endParaRPr sz="1200">
              <a:latin typeface="Courier New"/>
              <a:cs typeface="Courier New"/>
            </a:endParaRPr>
          </a:p>
          <a:p>
            <a:pPr marL="208915" marR="4588510" algn="ctr">
              <a:lnSpc>
                <a:spcPts val="1420"/>
              </a:lnSpc>
              <a:spcBef>
                <a:spcPts val="489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RBAC and</a:t>
            </a:r>
            <a:r>
              <a:rPr sz="12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Service  Accounts</a:t>
            </a:r>
            <a:endParaRPr sz="1200">
              <a:latin typeface="Courier New"/>
              <a:cs typeface="Courier New"/>
            </a:endParaRPr>
          </a:p>
          <a:p>
            <a:pPr marL="3604260">
              <a:lnSpc>
                <a:spcPct val="100000"/>
              </a:lnSpc>
              <a:spcBef>
                <a:spcPts val="39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Verifying Charts</a:t>
            </a:r>
            <a:r>
              <a:rPr sz="12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(Provenance)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POD</a:t>
            </a:r>
            <a:r>
              <a:rPr sz="1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Security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ourier New"/>
              <a:cs typeface="Courier New"/>
            </a:endParaRPr>
          </a:p>
          <a:p>
            <a:pPr marL="340296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Secrets</a:t>
            </a:r>
            <a:r>
              <a:rPr sz="1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Management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Dependencies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1825625" marR="2788920" algn="ctr">
              <a:lnSpc>
                <a:spcPts val="1420"/>
              </a:lnSpc>
              <a:spcBef>
                <a:spcPts val="755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Helm Lint and</a:t>
            </a:r>
            <a:r>
              <a:rPr sz="12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Helm  Status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9896" y="2348492"/>
            <a:ext cx="37439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/>
              <a:t>Chart </a:t>
            </a:r>
            <a:r>
              <a:rPr sz="2200" spc="30" dirty="0"/>
              <a:t>signing </a:t>
            </a:r>
            <a:r>
              <a:rPr sz="2200" dirty="0"/>
              <a:t>and </a:t>
            </a:r>
            <a:r>
              <a:rPr sz="2200" spc="-50" dirty="0"/>
              <a:t>helm</a:t>
            </a:r>
            <a:r>
              <a:rPr sz="2200" spc="-450" dirty="0"/>
              <a:t> </a:t>
            </a:r>
            <a:r>
              <a:rPr sz="2200" spc="-80" dirty="0"/>
              <a:t>verify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771" y="1588227"/>
            <a:ext cx="610616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5" dirty="0">
                <a:solidFill>
                  <a:srgbClr val="000000"/>
                </a:solidFill>
                <a:latin typeface="Play"/>
                <a:cs typeface="Play"/>
              </a:rPr>
              <a:t>Signing </a:t>
            </a:r>
            <a:r>
              <a:rPr sz="3100" spc="105" dirty="0">
                <a:solidFill>
                  <a:srgbClr val="000000"/>
                </a:solidFill>
                <a:latin typeface="Play"/>
                <a:cs typeface="Play"/>
              </a:rPr>
              <a:t>with </a:t>
            </a:r>
            <a:r>
              <a:rPr sz="3100" spc="80" dirty="0">
                <a:solidFill>
                  <a:srgbClr val="000000"/>
                </a:solidFill>
                <a:latin typeface="Play"/>
                <a:cs typeface="Play"/>
              </a:rPr>
              <a:t>GnuPGP</a:t>
            </a:r>
            <a:r>
              <a:rPr sz="3100" spc="85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3100" spc="65" dirty="0">
                <a:solidFill>
                  <a:srgbClr val="000000"/>
                </a:solidFill>
                <a:latin typeface="Play"/>
                <a:cs typeface="Play"/>
              </a:rPr>
              <a:t>Signature</a:t>
            </a:r>
            <a:endParaRPr sz="3100">
              <a:latin typeface="Play"/>
              <a:cs typeface="Pl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936" y="2328758"/>
            <a:ext cx="6802755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700" b="1" spc="55" dirty="0">
                <a:solidFill>
                  <a:srgbClr val="666666"/>
                </a:solidFill>
                <a:latin typeface="Play"/>
                <a:cs typeface="Play"/>
              </a:rPr>
              <a:t>brew </a:t>
            </a:r>
            <a:r>
              <a:rPr sz="1700" b="1" spc="35" dirty="0">
                <a:solidFill>
                  <a:srgbClr val="666666"/>
                </a:solidFill>
                <a:latin typeface="Play"/>
                <a:cs typeface="Play"/>
              </a:rPr>
              <a:t>install</a:t>
            </a:r>
            <a:r>
              <a:rPr sz="1700" b="1" spc="30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700" b="1" spc="-45" dirty="0">
                <a:solidFill>
                  <a:srgbClr val="666666"/>
                </a:solidFill>
                <a:latin typeface="Play"/>
                <a:cs typeface="Play"/>
              </a:rPr>
              <a:t>gpg</a:t>
            </a:r>
            <a:endParaRPr sz="1700">
              <a:latin typeface="Play"/>
              <a:cs typeface="Play"/>
            </a:endParaRPr>
          </a:p>
          <a:p>
            <a:pPr algn="ctr">
              <a:lnSpc>
                <a:spcPct val="100000"/>
              </a:lnSpc>
              <a:spcBef>
                <a:spcPts val="2010"/>
              </a:spcBef>
            </a:pPr>
            <a:r>
              <a:rPr sz="1700" b="1" spc="90" dirty="0">
                <a:solidFill>
                  <a:srgbClr val="666666"/>
                </a:solidFill>
                <a:latin typeface="Play"/>
                <a:cs typeface="Play"/>
              </a:rPr>
              <a:t>helm </a:t>
            </a:r>
            <a:r>
              <a:rPr sz="1700" b="1" spc="35" dirty="0">
                <a:solidFill>
                  <a:srgbClr val="666666"/>
                </a:solidFill>
                <a:latin typeface="Play"/>
                <a:cs typeface="Play"/>
              </a:rPr>
              <a:t>plugin install</a:t>
            </a:r>
            <a:r>
              <a:rPr sz="1700" b="1" spc="5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700" b="1" u="heavy" spc="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Play"/>
                <a:cs typeface="Play"/>
                <a:hlinkClick r:id="rId2"/>
              </a:rPr>
              <a:t>https://github.com/technosophos/helm-gpg</a:t>
            </a:r>
            <a:endParaRPr sz="17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611" y="1850808"/>
            <a:ext cx="8225155" cy="2226310"/>
            <a:chOff x="531611" y="1850808"/>
            <a:chExt cx="8225155" cy="2226310"/>
          </a:xfrm>
        </p:grpSpPr>
        <p:sp>
          <p:nvSpPr>
            <p:cNvPr id="3" name="object 3"/>
            <p:cNvSpPr/>
            <p:nvPr/>
          </p:nvSpPr>
          <p:spPr>
            <a:xfrm>
              <a:off x="536373" y="1855571"/>
              <a:ext cx="8215630" cy="2216785"/>
            </a:xfrm>
            <a:custGeom>
              <a:avLst/>
              <a:gdLst/>
              <a:ahLst/>
              <a:cxnLst/>
              <a:rect l="l" t="t" r="r" b="b"/>
              <a:pathLst>
                <a:path w="8215630" h="2216785">
                  <a:moveTo>
                    <a:pt x="8215183" y="2216695"/>
                  </a:moveTo>
                  <a:lnTo>
                    <a:pt x="0" y="2216695"/>
                  </a:lnTo>
                  <a:lnTo>
                    <a:pt x="0" y="0"/>
                  </a:lnTo>
                  <a:lnTo>
                    <a:pt x="8215183" y="0"/>
                  </a:lnTo>
                  <a:lnTo>
                    <a:pt x="8215183" y="2216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373" y="1855571"/>
              <a:ext cx="8215630" cy="2216785"/>
            </a:xfrm>
            <a:custGeom>
              <a:avLst/>
              <a:gdLst/>
              <a:ahLst/>
              <a:cxnLst/>
              <a:rect l="l" t="t" r="r" b="b"/>
              <a:pathLst>
                <a:path w="8215630" h="2216785">
                  <a:moveTo>
                    <a:pt x="0" y="0"/>
                  </a:moveTo>
                  <a:lnTo>
                    <a:pt x="8215183" y="0"/>
                  </a:lnTo>
                  <a:lnTo>
                    <a:pt x="8215183" y="2216695"/>
                  </a:lnTo>
                  <a:lnTo>
                    <a:pt x="0" y="22166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373" y="2229207"/>
              <a:ext cx="4343400" cy="0"/>
            </a:xfrm>
            <a:custGeom>
              <a:avLst/>
              <a:gdLst/>
              <a:ahLst/>
              <a:cxnLst/>
              <a:rect l="l" t="t" r="r" b="b"/>
              <a:pathLst>
                <a:path w="4343400">
                  <a:moveTo>
                    <a:pt x="0" y="0"/>
                  </a:moveTo>
                  <a:lnTo>
                    <a:pt x="4343391" y="0"/>
                  </a:lnTo>
                </a:path>
              </a:pathLst>
            </a:custGeom>
            <a:ln w="11239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9045" y="573971"/>
            <a:ext cx="3520440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270"/>
              </a:lnSpc>
              <a:spcBef>
                <a:spcPts val="100"/>
              </a:spcBef>
            </a:pPr>
            <a:r>
              <a:rPr sz="1900" spc="65" dirty="0">
                <a:solidFill>
                  <a:srgbClr val="000000"/>
                </a:solidFill>
                <a:latin typeface="Play"/>
                <a:cs typeface="Play"/>
              </a:rPr>
              <a:t>Create </a:t>
            </a:r>
            <a:r>
              <a:rPr sz="1900" spc="70" dirty="0">
                <a:solidFill>
                  <a:srgbClr val="000000"/>
                </a:solidFill>
                <a:latin typeface="Play"/>
                <a:cs typeface="Play"/>
              </a:rPr>
              <a:t>the </a:t>
            </a:r>
            <a:r>
              <a:rPr sz="1900" spc="45" dirty="0">
                <a:solidFill>
                  <a:srgbClr val="000000"/>
                </a:solidFill>
                <a:latin typeface="Play"/>
                <a:cs typeface="Play"/>
              </a:rPr>
              <a:t>public-private</a:t>
            </a:r>
            <a:r>
              <a:rPr sz="1900" spc="-15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1900" spc="85" dirty="0">
                <a:solidFill>
                  <a:srgbClr val="000000"/>
                </a:solidFill>
                <a:latin typeface="Play"/>
                <a:cs typeface="Play"/>
              </a:rPr>
              <a:t>key</a:t>
            </a:r>
            <a:endParaRPr sz="1900">
              <a:latin typeface="Play"/>
              <a:cs typeface="Play"/>
            </a:endParaRPr>
          </a:p>
          <a:p>
            <a:pPr marL="3175" algn="ctr">
              <a:lnSpc>
                <a:spcPts val="1910"/>
              </a:lnSpc>
            </a:pPr>
            <a:r>
              <a:rPr sz="1600" spc="-40" dirty="0">
                <a:solidFill>
                  <a:srgbClr val="666666"/>
                </a:solidFill>
                <a:latin typeface="Play"/>
                <a:cs typeface="Play"/>
              </a:rPr>
              <a:t>gpg</a:t>
            </a:r>
            <a:r>
              <a:rPr sz="1600" spc="35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600" spc="-10" dirty="0">
                <a:solidFill>
                  <a:srgbClr val="666666"/>
                </a:solidFill>
                <a:latin typeface="Play"/>
                <a:cs typeface="Play"/>
              </a:rPr>
              <a:t>--gen-key</a:t>
            </a:r>
            <a:endParaRPr sz="1600">
              <a:latin typeface="Play"/>
              <a:cs typeface="Pla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042" y="1356548"/>
            <a:ext cx="20167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5" dirty="0">
                <a:solidFill>
                  <a:srgbClr val="666666"/>
                </a:solidFill>
                <a:latin typeface="Play"/>
                <a:cs typeface="Play"/>
              </a:rPr>
              <a:t>Keyname:</a:t>
            </a:r>
            <a:r>
              <a:rPr sz="1600" b="1" spc="5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600" b="1" spc="70" dirty="0">
                <a:solidFill>
                  <a:srgbClr val="666666"/>
                </a:solidFill>
                <a:latin typeface="Play"/>
                <a:cs typeface="Play"/>
              </a:rPr>
              <a:t>demokey</a:t>
            </a:r>
            <a:endParaRPr sz="1600">
              <a:latin typeface="Play"/>
              <a:cs typeface="Pla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373" y="2308423"/>
            <a:ext cx="64128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pub	rsa2048 2020-07-21 [SC] [expires:</a:t>
            </a:r>
            <a:r>
              <a:rPr sz="15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2022-07-21]</a:t>
            </a:r>
            <a:endParaRPr sz="15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tabLst>
                <a:tab pos="3656965" algn="l"/>
              </a:tabLst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DBA3 F0A7 F87B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D112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800D	A50A 388E B5D0 D62C</a:t>
            </a:r>
            <a:r>
              <a:rPr sz="15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07FF</a:t>
            </a:r>
            <a:endParaRPr sz="1500">
              <a:latin typeface="Courier New"/>
              <a:cs typeface="Courier New"/>
            </a:endParaRPr>
          </a:p>
          <a:p>
            <a:pPr marR="690245">
              <a:lnSpc>
                <a:spcPct val="100000"/>
              </a:lnSpc>
              <a:tabLst>
                <a:tab pos="685165" algn="l"/>
                <a:tab pos="1599565" algn="l"/>
              </a:tabLst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uid		[ultimate] demokey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&lt;deepd@jfrog.com&gt;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 sub	rsa2048 2020-07-21 [E] [expires:</a:t>
            </a:r>
            <a:r>
              <a:rPr sz="15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2022-07-21]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228" y="571089"/>
            <a:ext cx="287147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/>
              <a:t>Graduating </a:t>
            </a:r>
            <a:r>
              <a:rPr sz="2300" spc="-60" dirty="0"/>
              <a:t>to </a:t>
            </a:r>
            <a:r>
              <a:rPr sz="2300" spc="-15" dirty="0"/>
              <a:t>Helm</a:t>
            </a:r>
            <a:r>
              <a:rPr sz="2300" spc="-315" dirty="0"/>
              <a:t> </a:t>
            </a:r>
            <a:r>
              <a:rPr sz="2300" dirty="0"/>
              <a:t>3</a:t>
            </a:r>
            <a:endParaRPr sz="230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9522" y="1195060"/>
            <a:ext cx="7143735" cy="2971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711" y="717308"/>
            <a:ext cx="3731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000000"/>
                </a:solidFill>
                <a:latin typeface="Play"/>
                <a:cs typeface="Play"/>
              </a:rPr>
              <a:t>Sign </a:t>
            </a:r>
            <a:r>
              <a:rPr sz="3000" spc="114" dirty="0">
                <a:solidFill>
                  <a:srgbClr val="000000"/>
                </a:solidFill>
                <a:latin typeface="Play"/>
                <a:cs typeface="Play"/>
              </a:rPr>
              <a:t>the </a:t>
            </a:r>
            <a:r>
              <a:rPr sz="3000" spc="125" dirty="0">
                <a:solidFill>
                  <a:srgbClr val="000000"/>
                </a:solidFill>
                <a:latin typeface="Play"/>
                <a:cs typeface="Play"/>
              </a:rPr>
              <a:t>chart</a:t>
            </a:r>
            <a:r>
              <a:rPr sz="3000" spc="80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3000" spc="100" dirty="0">
                <a:solidFill>
                  <a:srgbClr val="000000"/>
                </a:solidFill>
                <a:latin typeface="Play"/>
                <a:cs typeface="Play"/>
              </a:rPr>
              <a:t>with:</a:t>
            </a:r>
            <a:endParaRPr sz="3000">
              <a:latin typeface="Play"/>
              <a:cs typeface="Pl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148" y="1416772"/>
            <a:ext cx="8031480" cy="587375"/>
          </a:xfrm>
          <a:prstGeom prst="rect">
            <a:avLst/>
          </a:prstGeom>
          <a:solidFill>
            <a:srgbClr val="000000"/>
          </a:solidFill>
          <a:ln w="9524">
            <a:solidFill>
              <a:srgbClr val="595959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85"/>
              </a:spcBef>
            </a:pP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Helm package --sign --key ‘demokey’ --keyring ~/.gnupg/secring.gpg</a:t>
            </a:r>
            <a:r>
              <a:rPr sz="13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demochart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023" y="3313940"/>
            <a:ext cx="1178560" cy="259079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0"/>
              </a:lnSpc>
            </a:pPr>
            <a:r>
              <a:rPr sz="1700" spc="-5" dirty="0">
                <a:solidFill>
                  <a:srgbClr val="CC0000"/>
                </a:solidFill>
                <a:latin typeface="Courier New"/>
                <a:cs typeface="Courier New"/>
              </a:rPr>
              <a:t>GNUPG</a:t>
            </a:r>
            <a:r>
              <a:rPr sz="1700" spc="-9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CC0000"/>
                </a:solidFill>
                <a:latin typeface="Courier New"/>
                <a:cs typeface="Courier New"/>
              </a:rPr>
              <a:t>2.1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023" y="3742564"/>
            <a:ext cx="6046470" cy="228600"/>
          </a:xfrm>
          <a:prstGeom prst="rect">
            <a:avLst/>
          </a:prstGeom>
          <a:solidFill>
            <a:srgbClr val="EFF2F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500" spc="-5" dirty="0">
                <a:latin typeface="Arial"/>
                <a:cs typeface="Arial"/>
              </a:rPr>
              <a:t>Use the following </a:t>
            </a:r>
            <a:r>
              <a:rPr sz="1500" dirty="0">
                <a:latin typeface="Arial"/>
                <a:cs typeface="Arial"/>
              </a:rPr>
              <a:t>command </a:t>
            </a:r>
            <a:r>
              <a:rPr sz="1500" spc="-5" dirty="0">
                <a:latin typeface="Arial"/>
                <a:cs typeface="Arial"/>
              </a:rPr>
              <a:t>to transfer </a:t>
            </a:r>
            <a:r>
              <a:rPr sz="1500" dirty="0">
                <a:latin typeface="Arial"/>
                <a:cs typeface="Arial"/>
              </a:rPr>
              <a:t>your keys </a:t>
            </a:r>
            <a:r>
              <a:rPr sz="1500" spc="-5" dirty="0">
                <a:latin typeface="Arial"/>
                <a:cs typeface="Arial"/>
              </a:rPr>
              <a:t>into the old file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format: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323" y="4114039"/>
            <a:ext cx="4013835" cy="228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gpg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--export-secret-keys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&gt;~/.gnupg/secring.gpg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93" y="1156779"/>
            <a:ext cx="80816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5" dirty="0">
                <a:solidFill>
                  <a:srgbClr val="000000"/>
                </a:solidFill>
                <a:latin typeface="Play"/>
                <a:cs typeface="Play"/>
              </a:rPr>
              <a:t>You’ve </a:t>
            </a:r>
            <a:r>
              <a:rPr sz="2100" spc="20" dirty="0">
                <a:solidFill>
                  <a:srgbClr val="000000"/>
                </a:solidFill>
                <a:latin typeface="Play"/>
                <a:cs typeface="Play"/>
              </a:rPr>
              <a:t>signed </a:t>
            </a:r>
            <a:r>
              <a:rPr sz="2100" spc="85" dirty="0">
                <a:solidFill>
                  <a:srgbClr val="000000"/>
                </a:solidFill>
                <a:latin typeface="Play"/>
                <a:cs typeface="Play"/>
              </a:rPr>
              <a:t>and </a:t>
            </a:r>
            <a:r>
              <a:rPr sz="2100" spc="65" dirty="0">
                <a:solidFill>
                  <a:srgbClr val="000000"/>
                </a:solidFill>
                <a:latin typeface="Play"/>
                <a:cs typeface="Play"/>
              </a:rPr>
              <a:t>created </a:t>
            </a:r>
            <a:r>
              <a:rPr sz="2100" spc="80" dirty="0">
                <a:solidFill>
                  <a:srgbClr val="000000"/>
                </a:solidFill>
                <a:latin typeface="Play"/>
                <a:cs typeface="Play"/>
              </a:rPr>
              <a:t>a </a:t>
            </a:r>
            <a:r>
              <a:rPr sz="2100" spc="85" dirty="0">
                <a:solidFill>
                  <a:srgbClr val="000000"/>
                </a:solidFill>
                <a:latin typeface="Play"/>
                <a:cs typeface="Play"/>
              </a:rPr>
              <a:t>provenance </a:t>
            </a:r>
            <a:r>
              <a:rPr sz="2100" spc="70" dirty="0">
                <a:solidFill>
                  <a:srgbClr val="000000"/>
                </a:solidFill>
                <a:latin typeface="Play"/>
                <a:cs typeface="Play"/>
              </a:rPr>
              <a:t>ﬁle </a:t>
            </a:r>
            <a:r>
              <a:rPr sz="2100" spc="50" dirty="0">
                <a:solidFill>
                  <a:srgbClr val="000000"/>
                </a:solidFill>
                <a:latin typeface="Play"/>
                <a:cs typeface="Play"/>
              </a:rPr>
              <a:t>to </a:t>
            </a:r>
            <a:r>
              <a:rPr sz="2100" spc="95" dirty="0">
                <a:solidFill>
                  <a:srgbClr val="000000"/>
                </a:solidFill>
                <a:latin typeface="Play"/>
                <a:cs typeface="Play"/>
              </a:rPr>
              <a:t>track</a:t>
            </a:r>
            <a:r>
              <a:rPr sz="2100" spc="45" dirty="0">
                <a:solidFill>
                  <a:srgbClr val="000000"/>
                </a:solidFill>
                <a:latin typeface="Play"/>
                <a:cs typeface="Play"/>
              </a:rPr>
              <a:t> lineage:</a:t>
            </a:r>
            <a:endParaRPr sz="2100">
              <a:latin typeface="Play"/>
              <a:cs typeface="Pl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48" y="1873921"/>
            <a:ext cx="7672070" cy="1002030"/>
          </a:xfrm>
          <a:prstGeom prst="rect">
            <a:avLst/>
          </a:prstGeom>
          <a:solidFill>
            <a:srgbClr val="000000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 marR="5124450">
              <a:lnSpc>
                <a:spcPts val="3150"/>
              </a:lnSpc>
            </a:pP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demochart-0.1.0.tgz  demochart-0.1.0.tgz.prov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Navigating</a:t>
            </a:r>
            <a:r>
              <a:rPr spc="-120" dirty="0"/>
              <a:t> </a:t>
            </a:r>
            <a:r>
              <a:rPr spc="-35" dirty="0"/>
              <a:t>Security</a:t>
            </a:r>
          </a:p>
        </p:txBody>
      </p:sp>
      <p:sp>
        <p:nvSpPr>
          <p:cNvPr id="4" name="object 4"/>
          <p:cNvSpPr/>
          <p:nvPr/>
        </p:nvSpPr>
        <p:spPr>
          <a:xfrm>
            <a:off x="3918367" y="1773446"/>
            <a:ext cx="1192172" cy="119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3014" y="1011854"/>
            <a:ext cx="6268720" cy="28365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R="3212465" algn="r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Chart</a:t>
            </a:r>
            <a:r>
              <a:rPr sz="12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Hashes</a:t>
            </a:r>
            <a:endParaRPr sz="1200">
              <a:latin typeface="Courier New"/>
              <a:cs typeface="Courier New"/>
            </a:endParaRPr>
          </a:p>
          <a:p>
            <a:pPr marR="4378960" algn="ctr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Certificates</a:t>
            </a:r>
            <a:endParaRPr sz="1200">
              <a:latin typeface="Courier New"/>
              <a:cs typeface="Courier New"/>
            </a:endParaRPr>
          </a:p>
          <a:p>
            <a:pPr marL="3538854">
              <a:lnSpc>
                <a:spcPct val="100000"/>
              </a:lnSpc>
              <a:spcBef>
                <a:spcPts val="89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Signing</a:t>
            </a:r>
            <a:r>
              <a:rPr sz="1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Charts</a:t>
            </a:r>
            <a:endParaRPr sz="1200">
              <a:latin typeface="Courier New"/>
              <a:cs typeface="Courier New"/>
            </a:endParaRPr>
          </a:p>
          <a:p>
            <a:pPr marL="208915" marR="4588510" algn="ctr">
              <a:lnSpc>
                <a:spcPts val="1420"/>
              </a:lnSpc>
              <a:spcBef>
                <a:spcPts val="489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RBAC and</a:t>
            </a:r>
            <a:r>
              <a:rPr sz="12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Service  Accounts</a:t>
            </a:r>
            <a:endParaRPr sz="1200">
              <a:latin typeface="Courier New"/>
              <a:cs typeface="Courier New"/>
            </a:endParaRPr>
          </a:p>
          <a:p>
            <a:pPr marL="3604260">
              <a:lnSpc>
                <a:spcPct val="100000"/>
              </a:lnSpc>
              <a:spcBef>
                <a:spcPts val="390"/>
              </a:spcBef>
            </a:pPr>
            <a:r>
              <a:rPr sz="1200" b="1" spc="-5" dirty="0">
                <a:solidFill>
                  <a:srgbClr val="00C323"/>
                </a:solidFill>
                <a:latin typeface="Courier New"/>
                <a:cs typeface="Courier New"/>
              </a:rPr>
              <a:t>Verifying Charts</a:t>
            </a:r>
            <a:r>
              <a:rPr sz="1200" b="1" spc="-85" dirty="0">
                <a:solidFill>
                  <a:srgbClr val="00C323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C323"/>
                </a:solidFill>
                <a:latin typeface="Courier New"/>
                <a:cs typeface="Courier New"/>
              </a:rPr>
              <a:t>(Provenance)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POD</a:t>
            </a:r>
            <a:r>
              <a:rPr sz="1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Security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ourier New"/>
              <a:cs typeface="Courier New"/>
            </a:endParaRPr>
          </a:p>
          <a:p>
            <a:pPr marL="340296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Secrets</a:t>
            </a:r>
            <a:r>
              <a:rPr sz="1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Management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Dependencies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R="3200400" algn="r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Helm</a:t>
            </a:r>
            <a:r>
              <a:rPr sz="12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Lint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616" y="597534"/>
            <a:ext cx="22244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40" dirty="0">
                <a:solidFill>
                  <a:srgbClr val="000000"/>
                </a:solidFill>
                <a:latin typeface="Play"/>
                <a:cs typeface="Play"/>
              </a:rPr>
              <a:t>Helm</a:t>
            </a:r>
            <a:r>
              <a:rPr sz="3000" spc="25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3000" spc="95" dirty="0">
                <a:solidFill>
                  <a:srgbClr val="000000"/>
                </a:solidFill>
                <a:latin typeface="Play"/>
                <a:cs typeface="Play"/>
              </a:rPr>
              <a:t>verify</a:t>
            </a:r>
            <a:endParaRPr sz="3000">
              <a:latin typeface="Play"/>
              <a:cs typeface="Pl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548" y="1416722"/>
            <a:ext cx="7672070" cy="539750"/>
          </a:xfrm>
          <a:prstGeom prst="rect">
            <a:avLst/>
          </a:prstGeom>
          <a:solidFill>
            <a:srgbClr val="000000"/>
          </a:solidFill>
          <a:ln w="9524">
            <a:solidFill>
              <a:srgbClr val="595959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180"/>
              </a:spcBef>
            </a:pP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helm verify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demochart-0.1.0.tgz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548" y="2626144"/>
            <a:ext cx="7672070" cy="1939925"/>
          </a:xfrm>
          <a:prstGeom prst="rect">
            <a:avLst/>
          </a:prstGeom>
          <a:solidFill>
            <a:srgbClr val="000000"/>
          </a:solidFill>
          <a:ln w="9524">
            <a:solidFill>
              <a:srgbClr val="59595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</a:pP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Signed by: demokey (demokey)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1300" spc="-4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demokey@gmail.com</a:t>
            </a:r>
            <a:r>
              <a:rPr sz="1300" spc="-4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238125" marR="491490">
              <a:lnSpc>
                <a:spcPct val="101000"/>
              </a:lnSpc>
            </a:pP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Using Key With Fingerprint: 1CFE2BD91BD3847C@9743661D82D917761CFEA75  Chart Hash Verified:  sha256:471c655ef1d4de91a782ecfcb2a83aeee341e8fc786ebfd9ee34d682f3895e0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Navigating</a:t>
            </a:r>
            <a:r>
              <a:rPr spc="-120" dirty="0"/>
              <a:t> </a:t>
            </a:r>
            <a:r>
              <a:rPr spc="-35" dirty="0"/>
              <a:t>Security</a:t>
            </a:r>
          </a:p>
        </p:txBody>
      </p:sp>
      <p:sp>
        <p:nvSpPr>
          <p:cNvPr id="4" name="object 4"/>
          <p:cNvSpPr/>
          <p:nvPr/>
        </p:nvSpPr>
        <p:spPr>
          <a:xfrm>
            <a:off x="3918367" y="1773446"/>
            <a:ext cx="1192172" cy="119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3014" y="1011854"/>
            <a:ext cx="6268720" cy="28365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R="3212465" algn="r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Chart</a:t>
            </a:r>
            <a:r>
              <a:rPr sz="12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Hashes</a:t>
            </a:r>
            <a:endParaRPr sz="1200">
              <a:latin typeface="Courier New"/>
              <a:cs typeface="Courier New"/>
            </a:endParaRPr>
          </a:p>
          <a:p>
            <a:pPr marR="4378960" algn="ctr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Certificates</a:t>
            </a:r>
            <a:endParaRPr sz="1200">
              <a:latin typeface="Courier New"/>
              <a:cs typeface="Courier New"/>
            </a:endParaRPr>
          </a:p>
          <a:p>
            <a:pPr marL="3538854">
              <a:lnSpc>
                <a:spcPct val="100000"/>
              </a:lnSpc>
              <a:spcBef>
                <a:spcPts val="89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Signing</a:t>
            </a:r>
            <a:r>
              <a:rPr sz="1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Charts</a:t>
            </a:r>
            <a:endParaRPr sz="1200">
              <a:latin typeface="Courier New"/>
              <a:cs typeface="Courier New"/>
            </a:endParaRPr>
          </a:p>
          <a:p>
            <a:pPr marL="208915" marR="4588510" algn="ctr">
              <a:lnSpc>
                <a:spcPts val="1420"/>
              </a:lnSpc>
              <a:spcBef>
                <a:spcPts val="489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RBAC and</a:t>
            </a:r>
            <a:r>
              <a:rPr sz="12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Service  Accounts</a:t>
            </a:r>
            <a:endParaRPr sz="1200">
              <a:latin typeface="Courier New"/>
              <a:cs typeface="Courier New"/>
            </a:endParaRPr>
          </a:p>
          <a:p>
            <a:pPr marL="3604260">
              <a:lnSpc>
                <a:spcPct val="100000"/>
              </a:lnSpc>
              <a:spcBef>
                <a:spcPts val="39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Verifying Charts</a:t>
            </a:r>
            <a:r>
              <a:rPr sz="12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(Provenance)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POD</a:t>
            </a:r>
            <a:r>
              <a:rPr sz="1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Security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ourier New"/>
              <a:cs typeface="Courier New"/>
            </a:endParaRPr>
          </a:p>
          <a:p>
            <a:pPr marL="340296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00C323"/>
                </a:solidFill>
                <a:latin typeface="Courier New"/>
                <a:cs typeface="Courier New"/>
              </a:rPr>
              <a:t>Secrets</a:t>
            </a:r>
            <a:r>
              <a:rPr sz="1200" b="1" spc="-15" dirty="0">
                <a:solidFill>
                  <a:srgbClr val="00C323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C323"/>
                </a:solidFill>
                <a:latin typeface="Courier New"/>
                <a:cs typeface="Courier New"/>
              </a:rPr>
              <a:t>Management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Dependencies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R="3200400" algn="r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Helm</a:t>
            </a:r>
            <a:r>
              <a:rPr sz="12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Lint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144" y="619162"/>
            <a:ext cx="522605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45" dirty="0">
                <a:solidFill>
                  <a:srgbClr val="000000"/>
                </a:solidFill>
                <a:latin typeface="Play"/>
                <a:cs typeface="Play"/>
              </a:rPr>
              <a:t>Secrets</a:t>
            </a:r>
            <a:r>
              <a:rPr sz="3900" spc="25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3900" spc="155" dirty="0">
                <a:solidFill>
                  <a:srgbClr val="000000"/>
                </a:solidFill>
                <a:latin typeface="Play"/>
                <a:cs typeface="Play"/>
              </a:rPr>
              <a:t>Management</a:t>
            </a:r>
            <a:endParaRPr sz="3900">
              <a:latin typeface="Play"/>
              <a:cs typeface="Play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5620" y="2004220"/>
            <a:ext cx="7313295" cy="381000"/>
          </a:xfrm>
          <a:custGeom>
            <a:avLst/>
            <a:gdLst/>
            <a:ahLst/>
            <a:cxnLst/>
            <a:rect l="l" t="t" r="r" b="b"/>
            <a:pathLst>
              <a:path w="7313295" h="381000">
                <a:moveTo>
                  <a:pt x="7312756" y="380999"/>
                </a:moveTo>
                <a:lnTo>
                  <a:pt x="0" y="380999"/>
                </a:lnTo>
                <a:lnTo>
                  <a:pt x="0" y="0"/>
                </a:lnTo>
                <a:lnTo>
                  <a:pt x="7312756" y="0"/>
                </a:lnTo>
                <a:lnTo>
                  <a:pt x="7312756" y="38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920" y="1597821"/>
            <a:ext cx="73393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1484">
              <a:lnSpc>
                <a:spcPct val="100000"/>
              </a:lnSpc>
              <a:spcBef>
                <a:spcPts val="100"/>
              </a:spcBef>
            </a:pPr>
            <a:r>
              <a:rPr sz="2500" b="1" spc="-60" dirty="0">
                <a:solidFill>
                  <a:srgbClr val="282828"/>
                </a:solidFill>
                <a:latin typeface="Trebuchet MS"/>
                <a:cs typeface="Trebuchet MS"/>
              </a:rPr>
              <a:t>Don’t </a:t>
            </a:r>
            <a:r>
              <a:rPr sz="2500" b="1" spc="-50" dirty="0">
                <a:solidFill>
                  <a:srgbClr val="282828"/>
                </a:solidFill>
                <a:latin typeface="Trebuchet MS"/>
                <a:cs typeface="Trebuchet MS"/>
              </a:rPr>
              <a:t>store </a:t>
            </a:r>
            <a:r>
              <a:rPr sz="2500" b="1" spc="-35" dirty="0">
                <a:solidFill>
                  <a:srgbClr val="282828"/>
                </a:solidFill>
                <a:latin typeface="Trebuchet MS"/>
                <a:cs typeface="Trebuchet MS"/>
              </a:rPr>
              <a:t>sensitive </a:t>
            </a:r>
            <a:r>
              <a:rPr sz="2500" b="1" spc="-60" dirty="0">
                <a:solidFill>
                  <a:srgbClr val="282828"/>
                </a:solidFill>
                <a:latin typeface="Trebuchet MS"/>
                <a:cs typeface="Trebuchet MS"/>
              </a:rPr>
              <a:t>information </a:t>
            </a:r>
            <a:r>
              <a:rPr sz="2500" spc="-20" dirty="0">
                <a:solidFill>
                  <a:srgbClr val="282828"/>
                </a:solidFill>
                <a:latin typeface="Trebuchet MS"/>
                <a:cs typeface="Trebuchet MS"/>
              </a:rPr>
              <a:t>(passwords,  </a:t>
            </a:r>
            <a:r>
              <a:rPr sz="2500" spc="-65" dirty="0">
                <a:solidFill>
                  <a:srgbClr val="282828"/>
                </a:solidFill>
                <a:latin typeface="Trebuchet MS"/>
                <a:cs typeface="Trebuchet MS"/>
              </a:rPr>
              <a:t>authentication credentials, </a:t>
            </a:r>
            <a:r>
              <a:rPr sz="2500" spc="45" dirty="0">
                <a:solidFill>
                  <a:srgbClr val="282828"/>
                </a:solidFill>
                <a:latin typeface="Trebuchet MS"/>
                <a:cs typeface="Trebuchet MS"/>
              </a:rPr>
              <a:t>API </a:t>
            </a:r>
            <a:r>
              <a:rPr sz="2500" spc="-145" dirty="0">
                <a:solidFill>
                  <a:srgbClr val="282828"/>
                </a:solidFill>
                <a:latin typeface="Trebuchet MS"/>
                <a:cs typeface="Trebuchet MS"/>
              </a:rPr>
              <a:t>keys...) </a:t>
            </a:r>
            <a:r>
              <a:rPr sz="2500" spc="-70" dirty="0">
                <a:solidFill>
                  <a:srgbClr val="282828"/>
                </a:solidFill>
                <a:latin typeface="Trebuchet MS"/>
                <a:cs typeface="Trebuchet MS"/>
              </a:rPr>
              <a:t>in</a:t>
            </a:r>
            <a:r>
              <a:rPr sz="2500" spc="-325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82828"/>
                </a:solidFill>
                <a:latin typeface="Trebuchet MS"/>
                <a:cs typeface="Trebuchet MS"/>
              </a:rPr>
              <a:t>ConﬁgMaps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8" y="2865144"/>
            <a:ext cx="3619500" cy="1203325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Secrets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Sensitive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1990" y="2865144"/>
            <a:ext cx="3619500" cy="1203325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b="1" spc="-5" dirty="0">
                <a:latin typeface="Arial"/>
                <a:cs typeface="Arial"/>
              </a:rPr>
              <a:t>ConfigMaps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85090" marR="49784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Key:value pairs that not intended to be  hidden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849" y="750323"/>
            <a:ext cx="8561070" cy="2110105"/>
            <a:chOff x="271849" y="750323"/>
            <a:chExt cx="8561070" cy="2110105"/>
          </a:xfrm>
        </p:grpSpPr>
        <p:sp>
          <p:nvSpPr>
            <p:cNvPr id="3" name="object 3"/>
            <p:cNvSpPr/>
            <p:nvPr/>
          </p:nvSpPr>
          <p:spPr>
            <a:xfrm>
              <a:off x="271849" y="750323"/>
              <a:ext cx="8561070" cy="2110105"/>
            </a:xfrm>
            <a:custGeom>
              <a:avLst/>
              <a:gdLst/>
              <a:ahLst/>
              <a:cxnLst/>
              <a:rect l="l" t="t" r="r" b="b"/>
              <a:pathLst>
                <a:path w="8561070" h="2110105">
                  <a:moveTo>
                    <a:pt x="8560482" y="2109595"/>
                  </a:moveTo>
                  <a:lnTo>
                    <a:pt x="0" y="2109595"/>
                  </a:lnTo>
                  <a:lnTo>
                    <a:pt x="0" y="0"/>
                  </a:lnTo>
                  <a:lnTo>
                    <a:pt x="8560482" y="0"/>
                  </a:lnTo>
                  <a:lnTo>
                    <a:pt x="8560482" y="21095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85947" y="2044325"/>
              <a:ext cx="2186305" cy="414020"/>
            </a:xfrm>
            <a:custGeom>
              <a:avLst/>
              <a:gdLst/>
              <a:ahLst/>
              <a:cxnLst/>
              <a:rect l="l" t="t" r="r" b="b"/>
              <a:pathLst>
                <a:path w="2186304" h="414019">
                  <a:moveTo>
                    <a:pt x="2186043" y="41386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3477" y="202886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39542" y="30917"/>
                  </a:moveTo>
                  <a:lnTo>
                    <a:pt x="0" y="7417"/>
                  </a:lnTo>
                  <a:lnTo>
                    <a:pt x="45397" y="0"/>
                  </a:lnTo>
                  <a:lnTo>
                    <a:pt x="39542" y="3091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3477" y="202886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45397" y="0"/>
                  </a:moveTo>
                  <a:lnTo>
                    <a:pt x="0" y="7417"/>
                  </a:lnTo>
                  <a:lnTo>
                    <a:pt x="39542" y="30917"/>
                  </a:lnTo>
                  <a:lnTo>
                    <a:pt x="45397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1849" y="750323"/>
            <a:ext cx="8561070" cy="211010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1050" b="1" spc="-5" dirty="0">
                <a:solidFill>
                  <a:srgbClr val="FFFFFF"/>
                </a:solidFill>
                <a:latin typeface="Courier New"/>
                <a:cs typeface="Courier New"/>
              </a:rPr>
              <a:t>env:</a:t>
            </a:r>
            <a:endParaRPr sz="105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  <a:spcBef>
                <a:spcPts val="15"/>
              </a:spcBef>
            </a:pPr>
            <a:r>
              <a:rPr sz="1050" b="1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1050" b="1" spc="-5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10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Courier New"/>
                <a:cs typeface="Courier New"/>
              </a:rPr>
              <a:t>MYSQL_ROOT_PASSWORD</a:t>
            </a:r>
            <a:endParaRPr sz="1050">
              <a:latin typeface="Courier New"/>
              <a:cs typeface="Courier New"/>
            </a:endParaRPr>
          </a:p>
          <a:p>
            <a:pPr marL="685165" marR="6826884" indent="-160020">
              <a:lnSpc>
                <a:spcPct val="101200"/>
              </a:lnSpc>
            </a:pPr>
            <a:r>
              <a:rPr sz="1050" b="1" spc="-5" dirty="0">
                <a:solidFill>
                  <a:srgbClr val="FFFFFF"/>
                </a:solidFill>
                <a:latin typeface="Courier New"/>
                <a:cs typeface="Courier New"/>
              </a:rPr>
              <a:t>valueFrom:  secretKeyRef:</a:t>
            </a:r>
            <a:endParaRPr sz="1050">
              <a:latin typeface="Courier New"/>
              <a:cs typeface="Courier New"/>
            </a:endParaRPr>
          </a:p>
          <a:p>
            <a:pPr marL="845185" marR="5546725">
              <a:lnSpc>
                <a:spcPct val="101200"/>
              </a:lnSpc>
            </a:pPr>
            <a:r>
              <a:rPr sz="1050" b="1" spc="-5" dirty="0">
                <a:solidFill>
                  <a:srgbClr val="FFFFFF"/>
                </a:solidFill>
                <a:latin typeface="Courier New"/>
                <a:cs typeface="Courier New"/>
              </a:rPr>
              <a:t>name: mariadb-root-password  key:</a:t>
            </a:r>
            <a:r>
              <a:rPr sz="105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FFFFFF"/>
                </a:solidFill>
                <a:latin typeface="Courier New"/>
                <a:cs typeface="Courier New"/>
              </a:rPr>
              <a:t>password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4463415">
              <a:lnSpc>
                <a:spcPct val="100000"/>
              </a:lnSpc>
              <a:spcBef>
                <a:spcPts val="900"/>
              </a:spcBef>
            </a:pPr>
            <a:r>
              <a:rPr sz="1400" spc="-5" dirty="0">
                <a:solidFill>
                  <a:srgbClr val="00C323"/>
                </a:solidFill>
                <a:latin typeface="Arial"/>
                <a:cs typeface="Arial"/>
              </a:rPr>
              <a:t>These are</a:t>
            </a:r>
            <a:r>
              <a:rPr sz="1400" spc="-10" dirty="0">
                <a:solidFill>
                  <a:srgbClr val="00C32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C323"/>
                </a:solidFill>
                <a:latin typeface="Arial"/>
                <a:cs typeface="Arial"/>
              </a:rPr>
              <a:t>secret!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5052" y="1475883"/>
            <a:ext cx="31915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55" dirty="0">
                <a:latin typeface="Play"/>
                <a:cs typeface="Play"/>
              </a:rPr>
              <a:t>Encrypting</a:t>
            </a:r>
            <a:r>
              <a:rPr sz="2700" b="1" spc="25" dirty="0">
                <a:latin typeface="Play"/>
                <a:cs typeface="Play"/>
              </a:rPr>
              <a:t> </a:t>
            </a:r>
            <a:r>
              <a:rPr sz="2700" b="1" spc="30" dirty="0">
                <a:latin typeface="Play"/>
                <a:cs typeface="Play"/>
              </a:rPr>
              <a:t>Secrets</a:t>
            </a:r>
            <a:endParaRPr sz="2700">
              <a:latin typeface="Play"/>
              <a:cs typeface="Pl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681" y="2248926"/>
            <a:ext cx="7085965" cy="7531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116455">
              <a:lnSpc>
                <a:spcPts val="2850"/>
              </a:lnSpc>
              <a:spcBef>
                <a:spcPts val="219"/>
              </a:spcBef>
            </a:pPr>
            <a:r>
              <a:rPr sz="2400" b="1" spc="130" dirty="0">
                <a:solidFill>
                  <a:srgbClr val="666666"/>
                </a:solidFill>
                <a:latin typeface="Play"/>
                <a:cs typeface="Play"/>
              </a:rPr>
              <a:t>helm </a:t>
            </a:r>
            <a:r>
              <a:rPr sz="2400" b="1" spc="55" dirty="0">
                <a:solidFill>
                  <a:srgbClr val="666666"/>
                </a:solidFill>
                <a:latin typeface="Play"/>
                <a:cs typeface="Play"/>
              </a:rPr>
              <a:t>plugin </a:t>
            </a:r>
            <a:r>
              <a:rPr sz="2400" b="1" spc="50" dirty="0">
                <a:solidFill>
                  <a:srgbClr val="666666"/>
                </a:solidFill>
                <a:latin typeface="Play"/>
                <a:cs typeface="Play"/>
              </a:rPr>
              <a:t>install  </a:t>
            </a:r>
            <a:r>
              <a:rPr sz="2400" b="1" spc="55" dirty="0">
                <a:solidFill>
                  <a:srgbClr val="666666"/>
                </a:solidFill>
                <a:latin typeface="Play"/>
                <a:cs typeface="Play"/>
              </a:rPr>
              <a:t>https://github.com/futuresimple/helm-secrets</a:t>
            </a:r>
            <a:endParaRPr sz="24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5646" y="915015"/>
            <a:ext cx="4046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0" dirty="0">
                <a:latin typeface="Play"/>
                <a:cs typeface="Play"/>
              </a:rPr>
              <a:t>Helm </a:t>
            </a:r>
            <a:r>
              <a:rPr sz="3200" spc="40" dirty="0">
                <a:latin typeface="Play"/>
                <a:cs typeface="Play"/>
              </a:rPr>
              <a:t>Secrets</a:t>
            </a:r>
            <a:r>
              <a:rPr sz="3200" spc="-35" dirty="0">
                <a:latin typeface="Play"/>
                <a:cs typeface="Play"/>
              </a:rPr>
              <a:t> </a:t>
            </a:r>
            <a:r>
              <a:rPr sz="3200" spc="60" dirty="0">
                <a:latin typeface="Play"/>
                <a:cs typeface="Play"/>
              </a:rPr>
              <a:t>Plugin</a:t>
            </a:r>
            <a:endParaRPr sz="3200">
              <a:latin typeface="Play"/>
              <a:cs typeface="Pla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190" y="2142343"/>
            <a:ext cx="752538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666666"/>
                </a:solidFill>
                <a:latin typeface="Play"/>
                <a:cs typeface="Play"/>
              </a:rPr>
              <a:t>Usernames, </a:t>
            </a:r>
            <a:r>
              <a:rPr sz="1600" b="1" spc="15" dirty="0">
                <a:solidFill>
                  <a:srgbClr val="666666"/>
                </a:solidFill>
                <a:latin typeface="Play"/>
                <a:cs typeface="Play"/>
              </a:rPr>
              <a:t>Passwords, </a:t>
            </a:r>
            <a:r>
              <a:rPr sz="1600" b="1" spc="35" dirty="0">
                <a:solidFill>
                  <a:srgbClr val="666666"/>
                </a:solidFill>
                <a:latin typeface="Play"/>
                <a:cs typeface="Play"/>
              </a:rPr>
              <a:t>Database </a:t>
            </a:r>
            <a:r>
              <a:rPr sz="1600" b="1" spc="40" dirty="0">
                <a:solidFill>
                  <a:srgbClr val="666666"/>
                </a:solidFill>
                <a:latin typeface="Play"/>
                <a:cs typeface="Play"/>
              </a:rPr>
              <a:t>Credentials, </a:t>
            </a:r>
            <a:r>
              <a:rPr sz="1600" b="1" spc="25" dirty="0">
                <a:solidFill>
                  <a:srgbClr val="666666"/>
                </a:solidFill>
                <a:latin typeface="Play"/>
                <a:cs typeface="Play"/>
              </a:rPr>
              <a:t>API </a:t>
            </a:r>
            <a:r>
              <a:rPr sz="1600" b="1" spc="35" dirty="0">
                <a:solidFill>
                  <a:srgbClr val="666666"/>
                </a:solidFill>
                <a:latin typeface="Play"/>
                <a:cs typeface="Play"/>
              </a:rPr>
              <a:t>Tokens, </a:t>
            </a:r>
            <a:r>
              <a:rPr sz="1600" b="1" spc="-50" dirty="0">
                <a:solidFill>
                  <a:srgbClr val="666666"/>
                </a:solidFill>
                <a:latin typeface="Play"/>
                <a:cs typeface="Play"/>
              </a:rPr>
              <a:t>TLS</a:t>
            </a:r>
            <a:r>
              <a:rPr sz="1600" b="1" spc="195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600" b="1" spc="40" dirty="0">
                <a:solidFill>
                  <a:srgbClr val="666666"/>
                </a:solidFill>
                <a:latin typeface="Play"/>
                <a:cs typeface="Play"/>
              </a:rPr>
              <a:t>Certiﬁcates</a:t>
            </a:r>
            <a:endParaRPr sz="1600">
              <a:latin typeface="Play"/>
              <a:cs typeface="Pla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0597" y="3283664"/>
            <a:ext cx="384873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18515" marR="5080" indent="-806450">
              <a:lnSpc>
                <a:spcPct val="101600"/>
              </a:lnSpc>
              <a:spcBef>
                <a:spcPts val="70"/>
              </a:spcBef>
            </a:pPr>
            <a:r>
              <a:rPr sz="1600" b="1" spc="5" dirty="0">
                <a:solidFill>
                  <a:srgbClr val="666666"/>
                </a:solidFill>
                <a:latin typeface="Play"/>
                <a:cs typeface="Play"/>
              </a:rPr>
              <a:t>We </a:t>
            </a:r>
            <a:r>
              <a:rPr sz="1600" b="1" spc="60" dirty="0">
                <a:solidFill>
                  <a:srgbClr val="666666"/>
                </a:solidFill>
                <a:latin typeface="Play"/>
                <a:cs typeface="Play"/>
              </a:rPr>
              <a:t>end </a:t>
            </a:r>
            <a:r>
              <a:rPr sz="1600" b="1" spc="65" dirty="0">
                <a:solidFill>
                  <a:srgbClr val="666666"/>
                </a:solidFill>
                <a:latin typeface="Play"/>
                <a:cs typeface="Play"/>
              </a:rPr>
              <a:t>up </a:t>
            </a:r>
            <a:r>
              <a:rPr sz="1600" b="1" spc="35" dirty="0">
                <a:solidFill>
                  <a:srgbClr val="666666"/>
                </a:solidFill>
                <a:latin typeface="Play"/>
                <a:cs typeface="Play"/>
              </a:rPr>
              <a:t>putting </a:t>
            </a:r>
            <a:r>
              <a:rPr sz="1600" b="1" spc="30" dirty="0">
                <a:solidFill>
                  <a:srgbClr val="666666"/>
                </a:solidFill>
                <a:latin typeface="Play"/>
                <a:cs typeface="Play"/>
              </a:rPr>
              <a:t>this </a:t>
            </a:r>
            <a:r>
              <a:rPr sz="1600" b="1" spc="65" dirty="0">
                <a:solidFill>
                  <a:srgbClr val="666666"/>
                </a:solidFill>
                <a:latin typeface="Play"/>
                <a:cs typeface="Play"/>
              </a:rPr>
              <a:t>in </a:t>
            </a:r>
            <a:r>
              <a:rPr sz="1600" b="1" spc="50" dirty="0">
                <a:solidFill>
                  <a:srgbClr val="666666"/>
                </a:solidFill>
                <a:latin typeface="Play"/>
                <a:cs typeface="Play"/>
              </a:rPr>
              <a:t>plain </a:t>
            </a:r>
            <a:r>
              <a:rPr sz="1600" b="1" spc="30" dirty="0">
                <a:solidFill>
                  <a:srgbClr val="666666"/>
                </a:solidFill>
                <a:latin typeface="Play"/>
                <a:cs typeface="Play"/>
              </a:rPr>
              <a:t>text </a:t>
            </a:r>
            <a:r>
              <a:rPr sz="1600" b="1" spc="60" dirty="0">
                <a:solidFill>
                  <a:srgbClr val="666666"/>
                </a:solidFill>
                <a:latin typeface="Play"/>
                <a:cs typeface="Play"/>
              </a:rPr>
              <a:t>in  </a:t>
            </a:r>
            <a:r>
              <a:rPr sz="1600" b="1" spc="90" dirty="0">
                <a:solidFill>
                  <a:srgbClr val="666666"/>
                </a:solidFill>
                <a:latin typeface="Play"/>
                <a:cs typeface="Play"/>
              </a:rPr>
              <a:t>many </a:t>
            </a:r>
            <a:r>
              <a:rPr sz="1600" b="1" spc="60" dirty="0">
                <a:solidFill>
                  <a:srgbClr val="666666"/>
                </a:solidFill>
                <a:latin typeface="Play"/>
                <a:cs typeface="Play"/>
              </a:rPr>
              <a:t>diﬀerent</a:t>
            </a:r>
            <a:r>
              <a:rPr sz="1600" b="1" spc="-20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600" b="1" spc="25" dirty="0">
                <a:solidFill>
                  <a:srgbClr val="666666"/>
                </a:solidFill>
                <a:latin typeface="Play"/>
                <a:cs typeface="Play"/>
              </a:rPr>
              <a:t>places</a:t>
            </a:r>
            <a:endParaRPr sz="16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640" y="801062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$ </a:t>
            </a:r>
            <a:r>
              <a:rPr sz="2000" spc="-5" dirty="0">
                <a:latin typeface="Courier New"/>
                <a:cs typeface="Courier New"/>
              </a:rPr>
              <a:t>gpg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--generate-key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821" y="1410662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gpg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—-fingerprint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3195" y="2403086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391" y="0"/>
                </a:lnTo>
              </a:path>
            </a:pathLst>
          </a:custGeom>
          <a:ln w="11239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0495" y="2482302"/>
            <a:ext cx="64255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pub	rsa2048 2020-07-21 [SC] [expires:</a:t>
            </a:r>
            <a:r>
              <a:rPr sz="15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2022-07-21]</a:t>
            </a:r>
            <a:endParaRPr sz="1500">
              <a:latin typeface="Courier New"/>
              <a:cs typeface="Courier New"/>
            </a:endParaRPr>
          </a:p>
          <a:p>
            <a:pPr marL="697865">
              <a:lnSpc>
                <a:spcPct val="100000"/>
              </a:lnSpc>
              <a:tabLst>
                <a:tab pos="3669665" algn="l"/>
              </a:tabLst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DBA3 F0A7 F87B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D112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800D	A50A 388E B5D0 D62C</a:t>
            </a:r>
            <a:r>
              <a:rPr sz="15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07FF</a:t>
            </a:r>
            <a:endParaRPr sz="1500">
              <a:latin typeface="Courier New"/>
              <a:cs typeface="Courier New"/>
            </a:endParaRPr>
          </a:p>
          <a:p>
            <a:pPr marL="12700" marR="461645">
              <a:lnSpc>
                <a:spcPct val="100000"/>
              </a:lnSpc>
              <a:tabLst>
                <a:tab pos="697865" algn="l"/>
                <a:tab pos="1612265" algn="l"/>
              </a:tabLst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uid		[ultimate] demokey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&lt;demokey@gmail.com&gt;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 sub	rsa2048 2020-07-21 [E] [expires:</a:t>
            </a:r>
            <a:r>
              <a:rPr sz="15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2022-07-21]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466" y="316959"/>
            <a:ext cx="74682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0BB52A"/>
                </a:solidFill>
              </a:rPr>
              <a:t>Helm</a:t>
            </a:r>
            <a:r>
              <a:rPr sz="3000" spc="-150" dirty="0">
                <a:solidFill>
                  <a:srgbClr val="0BB52A"/>
                </a:solidFill>
              </a:rPr>
              <a:t> </a:t>
            </a:r>
            <a:r>
              <a:rPr sz="3000" dirty="0">
                <a:solidFill>
                  <a:srgbClr val="0BB52A"/>
                </a:solidFill>
              </a:rPr>
              <a:t>is</a:t>
            </a:r>
            <a:r>
              <a:rPr sz="3000" spc="-145" dirty="0">
                <a:solidFill>
                  <a:srgbClr val="0BB52A"/>
                </a:solidFill>
              </a:rPr>
              <a:t> </a:t>
            </a:r>
            <a:r>
              <a:rPr sz="3000" spc="30" dirty="0">
                <a:solidFill>
                  <a:srgbClr val="0BB52A"/>
                </a:solidFill>
              </a:rPr>
              <a:t>a</a:t>
            </a:r>
            <a:r>
              <a:rPr sz="3000" spc="-145" dirty="0">
                <a:solidFill>
                  <a:srgbClr val="0BB52A"/>
                </a:solidFill>
              </a:rPr>
              <a:t> </a:t>
            </a:r>
            <a:r>
              <a:rPr sz="3000" spc="30" dirty="0">
                <a:solidFill>
                  <a:srgbClr val="0BB52A"/>
                </a:solidFill>
              </a:rPr>
              <a:t>Package</a:t>
            </a:r>
            <a:r>
              <a:rPr sz="3000" spc="-145" dirty="0">
                <a:solidFill>
                  <a:srgbClr val="0BB52A"/>
                </a:solidFill>
              </a:rPr>
              <a:t> </a:t>
            </a:r>
            <a:r>
              <a:rPr sz="3000" spc="45" dirty="0">
                <a:solidFill>
                  <a:srgbClr val="0BB52A"/>
                </a:solidFill>
              </a:rPr>
              <a:t>Manager</a:t>
            </a:r>
            <a:r>
              <a:rPr sz="3000" spc="-145" dirty="0">
                <a:solidFill>
                  <a:srgbClr val="0BB52A"/>
                </a:solidFill>
              </a:rPr>
              <a:t> </a:t>
            </a:r>
            <a:r>
              <a:rPr sz="3000" spc="-105" dirty="0">
                <a:solidFill>
                  <a:srgbClr val="0BB52A"/>
                </a:solidFill>
              </a:rPr>
              <a:t>for</a:t>
            </a:r>
            <a:r>
              <a:rPr sz="3000" spc="-145" dirty="0">
                <a:solidFill>
                  <a:srgbClr val="0BB52A"/>
                </a:solidFill>
              </a:rPr>
              <a:t> </a:t>
            </a:r>
            <a:r>
              <a:rPr sz="3000" spc="-50" dirty="0">
                <a:solidFill>
                  <a:srgbClr val="0BB52A"/>
                </a:solidFill>
              </a:rPr>
              <a:t>Kubernetes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76273" y="1088933"/>
            <a:ext cx="6708140" cy="2898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180"/>
              </a:spcBef>
            </a:pPr>
            <a:r>
              <a:rPr sz="1700" b="1" spc="-10" dirty="0">
                <a:latin typeface="Trebuchet MS"/>
                <a:cs typeface="Trebuchet MS"/>
              </a:rPr>
              <a:t>Helm</a:t>
            </a:r>
            <a:r>
              <a:rPr sz="1700" b="1" spc="-80" dirty="0">
                <a:latin typeface="Trebuchet MS"/>
                <a:cs typeface="Trebuchet MS"/>
              </a:rPr>
              <a:t> </a:t>
            </a:r>
            <a:r>
              <a:rPr sz="1700" b="1" dirty="0">
                <a:latin typeface="Trebuchet MS"/>
                <a:cs typeface="Trebuchet MS"/>
              </a:rPr>
              <a:t>is</a:t>
            </a:r>
            <a:r>
              <a:rPr sz="1700" b="1" spc="-75" dirty="0">
                <a:latin typeface="Trebuchet MS"/>
                <a:cs typeface="Trebuchet MS"/>
              </a:rPr>
              <a:t> </a:t>
            </a:r>
            <a:r>
              <a:rPr sz="1700" b="1" spc="15" dirty="0">
                <a:latin typeface="Trebuchet MS"/>
                <a:cs typeface="Trebuchet MS"/>
              </a:rPr>
              <a:t>a</a:t>
            </a:r>
            <a:r>
              <a:rPr sz="1700" b="1" spc="-75" dirty="0">
                <a:latin typeface="Trebuchet MS"/>
                <a:cs typeface="Trebuchet MS"/>
              </a:rPr>
              <a:t> </a:t>
            </a:r>
            <a:r>
              <a:rPr sz="1700" b="1" spc="10" dirty="0">
                <a:latin typeface="Trebuchet MS"/>
                <a:cs typeface="Trebuchet MS"/>
              </a:rPr>
              <a:t>package</a:t>
            </a:r>
            <a:r>
              <a:rPr sz="1700" b="1" spc="-80" dirty="0">
                <a:latin typeface="Trebuchet MS"/>
                <a:cs typeface="Trebuchet MS"/>
              </a:rPr>
              <a:t> </a:t>
            </a:r>
            <a:r>
              <a:rPr sz="1700" b="1" spc="-5" dirty="0">
                <a:latin typeface="Trebuchet MS"/>
                <a:cs typeface="Trebuchet MS"/>
              </a:rPr>
              <a:t>manager</a:t>
            </a:r>
            <a:r>
              <a:rPr sz="1700" b="1" spc="-75" dirty="0">
                <a:latin typeface="Trebuchet MS"/>
                <a:cs typeface="Trebuchet MS"/>
              </a:rPr>
              <a:t> </a:t>
            </a:r>
            <a:r>
              <a:rPr sz="1700" b="1" spc="-60" dirty="0">
                <a:latin typeface="Trebuchet MS"/>
                <a:cs typeface="Trebuchet MS"/>
              </a:rPr>
              <a:t>for</a:t>
            </a:r>
            <a:r>
              <a:rPr sz="1700" b="1" spc="-75" dirty="0">
                <a:latin typeface="Trebuchet MS"/>
                <a:cs typeface="Trebuchet MS"/>
              </a:rPr>
              <a:t> </a:t>
            </a:r>
            <a:r>
              <a:rPr sz="1700" b="1" spc="-30" dirty="0">
                <a:latin typeface="Trebuchet MS"/>
                <a:cs typeface="Trebuchet MS"/>
              </a:rPr>
              <a:t>Kubernetes</a:t>
            </a:r>
            <a:r>
              <a:rPr sz="1700" b="1" spc="-75" dirty="0">
                <a:latin typeface="Trebuchet MS"/>
                <a:cs typeface="Trebuchet MS"/>
              </a:rPr>
              <a:t> </a:t>
            </a:r>
            <a:r>
              <a:rPr sz="1700" b="1" spc="-35" dirty="0">
                <a:latin typeface="Trebuchet MS"/>
                <a:cs typeface="Trebuchet MS"/>
              </a:rPr>
              <a:t>which</a:t>
            </a:r>
            <a:r>
              <a:rPr sz="1700" b="1" spc="-80" dirty="0">
                <a:latin typeface="Trebuchet MS"/>
                <a:cs typeface="Trebuchet MS"/>
              </a:rPr>
              <a:t> </a:t>
            </a:r>
            <a:r>
              <a:rPr sz="1700" b="1" spc="-15" dirty="0">
                <a:latin typeface="Trebuchet MS"/>
                <a:cs typeface="Trebuchet MS"/>
              </a:rPr>
              <a:t>helps</a:t>
            </a:r>
            <a:r>
              <a:rPr sz="1700" b="1" spc="-75" dirty="0">
                <a:latin typeface="Trebuchet MS"/>
                <a:cs typeface="Trebuchet MS"/>
              </a:rPr>
              <a:t> </a:t>
            </a:r>
            <a:r>
              <a:rPr sz="1700" b="1" spc="-5" dirty="0">
                <a:latin typeface="Trebuchet MS"/>
                <a:cs typeface="Trebuchet MS"/>
              </a:rPr>
              <a:t>users</a:t>
            </a:r>
            <a:r>
              <a:rPr sz="1700" b="1" spc="-75" dirty="0">
                <a:latin typeface="Trebuchet MS"/>
                <a:cs typeface="Trebuchet MS"/>
              </a:rPr>
              <a:t> </a:t>
            </a:r>
            <a:r>
              <a:rPr sz="1700" b="1" spc="-50" dirty="0">
                <a:latin typeface="Trebuchet MS"/>
                <a:cs typeface="Trebuchet MS"/>
              </a:rPr>
              <a:t>create  </a:t>
            </a:r>
            <a:r>
              <a:rPr sz="1700" b="1" spc="-40" dirty="0">
                <a:latin typeface="Trebuchet MS"/>
                <a:cs typeface="Trebuchet MS"/>
              </a:rPr>
              <a:t>templated </a:t>
            </a:r>
            <a:r>
              <a:rPr sz="1700" b="1" spc="20" dirty="0">
                <a:latin typeface="Trebuchet MS"/>
                <a:cs typeface="Trebuchet MS"/>
              </a:rPr>
              <a:t>packages </a:t>
            </a:r>
            <a:r>
              <a:rPr sz="1700" b="1" spc="-30" dirty="0">
                <a:latin typeface="Trebuchet MS"/>
                <a:cs typeface="Trebuchet MS"/>
              </a:rPr>
              <a:t>called </a:t>
            </a:r>
            <a:r>
              <a:rPr sz="1700" b="1" spc="-10" dirty="0">
                <a:latin typeface="Trebuchet MS"/>
                <a:cs typeface="Trebuchet MS"/>
              </a:rPr>
              <a:t>Helm </a:t>
            </a:r>
            <a:r>
              <a:rPr sz="1700" b="1" spc="-5" dirty="0">
                <a:latin typeface="Trebuchet MS"/>
                <a:cs typeface="Trebuchet MS"/>
              </a:rPr>
              <a:t>Charts </a:t>
            </a:r>
            <a:r>
              <a:rPr sz="1700" b="1" spc="-45" dirty="0">
                <a:latin typeface="Trebuchet MS"/>
                <a:cs typeface="Trebuchet MS"/>
              </a:rPr>
              <a:t>to </a:t>
            </a:r>
            <a:r>
              <a:rPr sz="1700" b="1" spc="-35" dirty="0">
                <a:latin typeface="Trebuchet MS"/>
                <a:cs typeface="Trebuchet MS"/>
              </a:rPr>
              <a:t>include </a:t>
            </a:r>
            <a:r>
              <a:rPr sz="1700" b="1" spc="-45" dirty="0">
                <a:latin typeface="Trebuchet MS"/>
                <a:cs typeface="Trebuchet MS"/>
              </a:rPr>
              <a:t>all </a:t>
            </a:r>
            <a:r>
              <a:rPr sz="1700" b="1" spc="-30" dirty="0">
                <a:latin typeface="Trebuchet MS"/>
                <a:cs typeface="Trebuchet MS"/>
              </a:rPr>
              <a:t>Kubernetes  </a:t>
            </a:r>
            <a:r>
              <a:rPr sz="1700" b="1" spc="-20" dirty="0">
                <a:latin typeface="Trebuchet MS"/>
                <a:cs typeface="Trebuchet MS"/>
              </a:rPr>
              <a:t>resources </a:t>
            </a:r>
            <a:r>
              <a:rPr sz="1700" b="1" spc="-55" dirty="0">
                <a:latin typeface="Trebuchet MS"/>
                <a:cs typeface="Trebuchet MS"/>
              </a:rPr>
              <a:t>that </a:t>
            </a:r>
            <a:r>
              <a:rPr sz="1700" b="1" spc="-45" dirty="0">
                <a:latin typeface="Trebuchet MS"/>
                <a:cs typeface="Trebuchet MS"/>
              </a:rPr>
              <a:t>are </a:t>
            </a:r>
            <a:r>
              <a:rPr sz="1700" b="1" spc="-50" dirty="0">
                <a:latin typeface="Trebuchet MS"/>
                <a:cs typeface="Trebuchet MS"/>
              </a:rPr>
              <a:t>required </a:t>
            </a:r>
            <a:r>
              <a:rPr sz="1700" b="1" spc="-45" dirty="0">
                <a:latin typeface="Trebuchet MS"/>
                <a:cs typeface="Trebuchet MS"/>
              </a:rPr>
              <a:t>to </a:t>
            </a:r>
            <a:r>
              <a:rPr sz="1700" b="1" spc="-20" dirty="0">
                <a:latin typeface="Trebuchet MS"/>
                <a:cs typeface="Trebuchet MS"/>
              </a:rPr>
              <a:t>deploy </a:t>
            </a:r>
            <a:r>
              <a:rPr sz="1700" b="1" spc="15" dirty="0">
                <a:latin typeface="Trebuchet MS"/>
                <a:cs typeface="Trebuchet MS"/>
              </a:rPr>
              <a:t>a</a:t>
            </a:r>
            <a:r>
              <a:rPr sz="1700" b="1" spc="-360" dirty="0">
                <a:latin typeface="Trebuchet MS"/>
                <a:cs typeface="Trebuchet MS"/>
              </a:rPr>
              <a:t> </a:t>
            </a:r>
            <a:r>
              <a:rPr sz="1700" b="1" spc="-50" dirty="0">
                <a:latin typeface="Trebuchet MS"/>
                <a:cs typeface="Trebuchet MS"/>
              </a:rPr>
              <a:t>particular </a:t>
            </a:r>
            <a:r>
              <a:rPr sz="1700" b="1" spc="-45" dirty="0">
                <a:latin typeface="Trebuchet MS"/>
                <a:cs typeface="Trebuchet MS"/>
              </a:rPr>
              <a:t>application.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664"/>
              </a:lnSpc>
              <a:spcBef>
                <a:spcPts val="1595"/>
              </a:spcBef>
            </a:pPr>
            <a:r>
              <a:rPr sz="1400" spc="-10" dirty="0">
                <a:latin typeface="Trebuchet MS"/>
                <a:cs typeface="Trebuchet MS"/>
              </a:rPr>
              <a:t>Helm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then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assists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with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installing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the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Helm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Chart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on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Kubernetes: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25" dirty="0">
                <a:latin typeface="Trebuchet MS"/>
                <a:cs typeface="Trebuchet MS"/>
              </a:rPr>
              <a:t>Install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30" dirty="0">
                <a:latin typeface="Trebuchet MS"/>
                <a:cs typeface="Trebuchet MS"/>
              </a:rPr>
              <a:t>linting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10" dirty="0">
                <a:latin typeface="Trebuchet MS"/>
                <a:cs typeface="Trebuchet MS"/>
              </a:rPr>
              <a:t>status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35" dirty="0">
                <a:latin typeface="Trebuchet MS"/>
                <a:cs typeface="Trebuchet MS"/>
              </a:rPr>
              <a:t>test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50" dirty="0">
                <a:latin typeface="Trebuchet MS"/>
                <a:cs typeface="Trebuchet MS"/>
              </a:rPr>
              <a:t>verify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20" dirty="0">
                <a:latin typeface="Trebuchet MS"/>
                <a:cs typeface="Trebuchet MS"/>
              </a:rPr>
              <a:t>deploy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ts val="165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Trebuchet MS"/>
                <a:cs typeface="Trebuchet MS"/>
              </a:rPr>
              <a:t>upgrade</a:t>
            </a:r>
            <a:endParaRPr sz="1400">
              <a:latin typeface="Trebuchet MS"/>
              <a:cs typeface="Trebuchet MS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30" dirty="0">
                <a:latin typeface="Trebuchet MS"/>
                <a:cs typeface="Trebuchet MS"/>
              </a:rPr>
              <a:t>rollback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2868" y="3360125"/>
            <a:ext cx="2523219" cy="978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1838" y="2140314"/>
            <a:ext cx="24784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80" dirty="0">
                <a:latin typeface="Play"/>
                <a:cs typeface="Play"/>
              </a:rPr>
              <a:t>brew </a:t>
            </a:r>
            <a:r>
              <a:rPr sz="2300" spc="50" dirty="0">
                <a:latin typeface="Play"/>
                <a:cs typeface="Play"/>
              </a:rPr>
              <a:t>install</a:t>
            </a:r>
            <a:r>
              <a:rPr sz="2300" spc="-25" dirty="0">
                <a:latin typeface="Play"/>
                <a:cs typeface="Play"/>
              </a:rPr>
              <a:t> </a:t>
            </a:r>
            <a:r>
              <a:rPr sz="2300" spc="-10" dirty="0">
                <a:latin typeface="Play"/>
                <a:cs typeface="Play"/>
              </a:rPr>
              <a:t>sops</a:t>
            </a:r>
            <a:endParaRPr sz="23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4" y="4003946"/>
            <a:ext cx="9226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FFFFFF"/>
                </a:solidFill>
                <a:latin typeface="Play"/>
                <a:cs typeface="Play"/>
              </a:rPr>
              <a:t>Sops</a:t>
            </a:r>
            <a:r>
              <a:rPr sz="1500" b="1" spc="-25" dirty="0">
                <a:solidFill>
                  <a:srgbClr val="FFFFFF"/>
                </a:solidFill>
                <a:latin typeface="Play"/>
                <a:cs typeface="Play"/>
              </a:rPr>
              <a:t> </a:t>
            </a:r>
            <a:r>
              <a:rPr sz="1500" b="1" spc="15" dirty="0">
                <a:solidFill>
                  <a:srgbClr val="FFFFFF"/>
                </a:solidFill>
                <a:latin typeface="Play"/>
                <a:cs typeface="Play"/>
              </a:rPr>
              <a:t>step</a:t>
            </a:r>
            <a:endParaRPr sz="1500">
              <a:latin typeface="Play"/>
              <a:cs typeface="Pla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599" y="1449322"/>
            <a:ext cx="8155940" cy="1896110"/>
          </a:xfrm>
          <a:prstGeom prst="rect">
            <a:avLst/>
          </a:prstGeom>
          <a:solidFill>
            <a:srgbClr val="0B343D"/>
          </a:solidFill>
        </p:spPr>
        <p:txBody>
          <a:bodyPr vert="horz" wrap="square" lIns="0" tIns="136525" rIns="0" bIns="0" rtlCol="0">
            <a:spAutoFit/>
          </a:bodyPr>
          <a:lstStyle/>
          <a:p>
            <a:pPr marL="207010" marR="4282440">
              <a:lnSpc>
                <a:spcPct val="101600"/>
              </a:lnSpc>
              <a:spcBef>
                <a:spcPts val="1075"/>
              </a:spcBef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secrets.yaml diff=sopsdiffer  secrets.*.yaml</a:t>
            </a:r>
            <a:r>
              <a:rPr sz="16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diff=sopsdiffer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creation_rules: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ourier New"/>
              <a:cs typeface="Courier New"/>
            </a:endParaRPr>
          </a:p>
          <a:p>
            <a:pPr marL="572770">
              <a:lnSpc>
                <a:spcPct val="100000"/>
              </a:lnSpc>
              <a:tabLst>
                <a:tab pos="4474210" algn="l"/>
              </a:tabLst>
            </a:pP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-pgp:"DBA3 F0A7 F87B</a:t>
            </a:r>
            <a:r>
              <a:rPr sz="16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D112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800D	A50A 388E B5D0 D62C</a:t>
            </a:r>
            <a:r>
              <a:rPr sz="16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urier New"/>
                <a:cs typeface="Courier New"/>
              </a:rPr>
              <a:t>07FF"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3038" y="836345"/>
            <a:ext cx="11226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ourier New"/>
                <a:cs typeface="Courier New"/>
              </a:rPr>
              <a:t>helm_vars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273" y="943644"/>
            <a:ext cx="35667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20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1300" b="1" spc="1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00" b="1" spc="-50" dirty="0">
                <a:solidFill>
                  <a:srgbClr val="FFFFFF"/>
                </a:solidFill>
                <a:latin typeface="Trebuchet MS"/>
                <a:cs typeface="Trebuchet MS"/>
              </a:rPr>
              <a:t>ﬁle </a:t>
            </a:r>
            <a:r>
              <a:rPr sz="1300" b="1" spc="-35" dirty="0">
                <a:solidFill>
                  <a:srgbClr val="FFFFFF"/>
                </a:solidFill>
                <a:latin typeface="Trebuchet MS"/>
                <a:cs typeface="Trebuchet MS"/>
              </a:rPr>
              <a:t>.sops.yaml </a:t>
            </a:r>
            <a:r>
              <a:rPr sz="1300" b="1" spc="-20" dirty="0">
                <a:solidFill>
                  <a:srgbClr val="FFFFFF"/>
                </a:solidFill>
                <a:latin typeface="Trebuchet MS"/>
                <a:cs typeface="Trebuchet MS"/>
              </a:rPr>
              <a:t>inside helm_vars</a:t>
            </a:r>
            <a:r>
              <a:rPr sz="13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-70" dirty="0">
                <a:solidFill>
                  <a:srgbClr val="FFFFFF"/>
                </a:solidFill>
                <a:latin typeface="Trebuchet MS"/>
                <a:cs typeface="Trebuchet MS"/>
              </a:rPr>
              <a:t>folder.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8864" y="1892664"/>
            <a:ext cx="6085840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632585">
              <a:lnSpc>
                <a:spcPct val="100499"/>
              </a:lnSpc>
              <a:spcBef>
                <a:spcPts val="85"/>
              </a:spcBef>
            </a:pPr>
            <a:r>
              <a:rPr sz="2300" spc="120" dirty="0">
                <a:latin typeface="Play"/>
                <a:cs typeface="Play"/>
              </a:rPr>
              <a:t>helm </a:t>
            </a:r>
            <a:r>
              <a:rPr sz="2300" spc="50" dirty="0">
                <a:latin typeface="Play"/>
                <a:cs typeface="Play"/>
              </a:rPr>
              <a:t>plugin install:  </a:t>
            </a:r>
            <a:r>
              <a:rPr sz="2300" spc="45" dirty="0">
                <a:latin typeface="Play"/>
                <a:cs typeface="Play"/>
              </a:rPr>
              <a:t>https://github.com/zendesk/helm-secrets</a:t>
            </a:r>
            <a:endParaRPr sz="23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52515"/>
            <a:ext cx="7496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/>
              <a:t>Create</a:t>
            </a:r>
            <a:r>
              <a:rPr sz="1400" spc="-60" dirty="0"/>
              <a:t> </a:t>
            </a:r>
            <a:r>
              <a:rPr sz="1400" spc="10" dirty="0"/>
              <a:t>a</a:t>
            </a:r>
            <a:r>
              <a:rPr sz="1400" spc="-55" dirty="0"/>
              <a:t> </a:t>
            </a:r>
            <a:r>
              <a:rPr sz="1400" spc="-50" dirty="0"/>
              <a:t>ﬁle</a:t>
            </a:r>
            <a:r>
              <a:rPr sz="1400" spc="-60" dirty="0"/>
              <a:t> </a:t>
            </a:r>
            <a:r>
              <a:rPr sz="1400" spc="-40" dirty="0"/>
              <a:t>secrets.yaml</a:t>
            </a:r>
            <a:r>
              <a:rPr sz="1400" spc="-55" dirty="0"/>
              <a:t> </a:t>
            </a:r>
            <a:r>
              <a:rPr sz="1400" spc="-20" dirty="0"/>
              <a:t>inside</a:t>
            </a:r>
            <a:r>
              <a:rPr sz="1400" spc="-60" dirty="0"/>
              <a:t> </a:t>
            </a:r>
            <a:r>
              <a:rPr sz="1400" spc="-25" dirty="0"/>
              <a:t>helm_vars</a:t>
            </a:r>
            <a:r>
              <a:rPr sz="1400" spc="-55" dirty="0"/>
              <a:t> </a:t>
            </a:r>
            <a:r>
              <a:rPr sz="1400" spc="-75" dirty="0"/>
              <a:t>folder.</a:t>
            </a:r>
            <a:r>
              <a:rPr sz="1400" spc="-60" dirty="0"/>
              <a:t> </a:t>
            </a:r>
            <a:r>
              <a:rPr sz="1400" dirty="0"/>
              <a:t>Supply</a:t>
            </a:r>
            <a:r>
              <a:rPr sz="1400" spc="-55" dirty="0"/>
              <a:t> </a:t>
            </a:r>
            <a:r>
              <a:rPr sz="1400" spc="-50" dirty="0"/>
              <a:t>with</a:t>
            </a:r>
            <a:r>
              <a:rPr sz="1400" spc="-60" dirty="0"/>
              <a:t> </a:t>
            </a:r>
            <a:r>
              <a:rPr sz="1400" spc="-35" dirty="0"/>
              <a:t>our</a:t>
            </a:r>
            <a:r>
              <a:rPr sz="1400" spc="-55" dirty="0"/>
              <a:t> </a:t>
            </a:r>
            <a:r>
              <a:rPr sz="1400" spc="-30" dirty="0"/>
              <a:t>key</a:t>
            </a:r>
            <a:r>
              <a:rPr sz="1400" spc="-55" dirty="0"/>
              <a:t> </a:t>
            </a:r>
            <a:r>
              <a:rPr sz="1400" spc="-40" dirty="0"/>
              <a:t>pair</a:t>
            </a:r>
            <a:r>
              <a:rPr sz="1400" spc="-60" dirty="0"/>
              <a:t> </a:t>
            </a:r>
            <a:r>
              <a:rPr sz="1400" spc="-25" dirty="0"/>
              <a:t>value</a:t>
            </a:r>
            <a:r>
              <a:rPr sz="1400" spc="-55" dirty="0"/>
              <a:t> </a:t>
            </a:r>
            <a:r>
              <a:rPr sz="1400" spc="-40" dirty="0"/>
              <a:t>in</a:t>
            </a:r>
            <a:r>
              <a:rPr sz="1400" spc="-60" dirty="0"/>
              <a:t> </a:t>
            </a:r>
            <a:r>
              <a:rPr sz="1400" spc="-25" dirty="0"/>
              <a:t>plain</a:t>
            </a:r>
            <a:r>
              <a:rPr sz="1400" spc="-55" dirty="0"/>
              <a:t> </a:t>
            </a:r>
            <a:r>
              <a:rPr sz="1400" spc="-85" dirty="0"/>
              <a:t>text.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311699" y="877223"/>
            <a:ext cx="8155940" cy="481330"/>
          </a:xfrm>
          <a:prstGeom prst="rect">
            <a:avLst/>
          </a:prstGeom>
          <a:solidFill>
            <a:srgbClr val="0B343D"/>
          </a:solidFill>
        </p:spPr>
        <p:txBody>
          <a:bodyPr vert="horz" wrap="square" lIns="0" tIns="10731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844"/>
              </a:spcBef>
            </a:pPr>
            <a:r>
              <a:rPr sz="1300" b="1" spc="-5" dirty="0">
                <a:solidFill>
                  <a:srgbClr val="FFFFFF"/>
                </a:solidFill>
                <a:latin typeface="Courier New"/>
                <a:cs typeface="Courier New"/>
              </a:rPr>
              <a:t>mysecret:pAssw0rd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1790759"/>
            <a:ext cx="4471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Lets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encrypt </a:t>
            </a:r>
            <a:r>
              <a:rPr sz="1400" b="1" spc="-35" dirty="0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sz="1400" b="1" spc="-40" dirty="0">
                <a:solidFill>
                  <a:srgbClr val="FFFFFF"/>
                </a:solidFill>
                <a:latin typeface="Trebuchet MS"/>
                <a:cs typeface="Trebuchet MS"/>
              </a:rPr>
              <a:t>secrets.yaml </a:t>
            </a:r>
            <a:r>
              <a:rPr sz="1400" b="1" spc="15" dirty="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Helm-secret</a:t>
            </a:r>
            <a:r>
              <a:rPr sz="1400" b="1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Trebuchet MS"/>
                <a:cs typeface="Trebuchet MS"/>
              </a:rPr>
              <a:t>plugin.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2550729"/>
            <a:ext cx="5923280" cy="97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helm secrets enc</a:t>
            </a:r>
            <a:r>
              <a:rPr sz="18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~/helm_vars/secrets.yaml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ourier New"/>
              <a:cs typeface="Courier New"/>
            </a:endParaRPr>
          </a:p>
          <a:p>
            <a:pPr marL="12700" marR="3448685">
              <a:lnSpc>
                <a:spcPts val="1650"/>
              </a:lnSpc>
            </a:pPr>
            <a:r>
              <a:rPr sz="1400" i="1" spc="-5" dirty="0">
                <a:solidFill>
                  <a:srgbClr val="FFFFFF"/>
                </a:solidFill>
                <a:latin typeface="Courier New"/>
                <a:cs typeface="Courier New"/>
              </a:rPr>
              <a:t>Encrypting secrets.yaml  Encrypted</a:t>
            </a:r>
            <a:r>
              <a:rPr sz="1400" i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ourier New"/>
                <a:cs typeface="Courier New"/>
              </a:rPr>
              <a:t>secrets.yaml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549" y="372949"/>
            <a:ext cx="8155940" cy="4770755"/>
          </a:xfrm>
          <a:custGeom>
            <a:avLst/>
            <a:gdLst/>
            <a:ahLst/>
            <a:cxnLst/>
            <a:rect l="l" t="t" r="r" b="b"/>
            <a:pathLst>
              <a:path w="8155940" h="4770755">
                <a:moveTo>
                  <a:pt x="0" y="0"/>
                </a:moveTo>
                <a:lnTo>
                  <a:pt x="8155483" y="0"/>
                </a:lnTo>
                <a:lnTo>
                  <a:pt x="8155483" y="4770540"/>
                </a:lnTo>
                <a:lnTo>
                  <a:pt x="0" y="4770540"/>
                </a:lnTo>
                <a:lnTo>
                  <a:pt x="0" y="0"/>
                </a:lnTo>
                <a:close/>
              </a:path>
            </a:pathLst>
          </a:custGeom>
          <a:solidFill>
            <a:srgbClr val="0B3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5048" y="572735"/>
            <a:ext cx="6731000" cy="447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mysecret:ENC[AES256_GCM,data:sxfEX+kK0U4=,iv:55BozyMoAIB8dD7i3JcOtlzQO6gkwVfSx90  J+27y/SY=,tag:mCHsxJVdFxZ6h9mfkcAG8A==,type:str]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sops:</a:t>
            </a:r>
            <a:endParaRPr sz="1100">
              <a:latin typeface="Courier New"/>
              <a:cs typeface="Courier New"/>
            </a:endParaRPr>
          </a:p>
          <a:p>
            <a:pPr marL="12700" marR="5788660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kms:[]  gcp_kms:[]  azure_kv:[]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lastmodified:'2019-08-20T13:40:56Z'  mac:ENC[AES256_GCM,data:28KV+jAT+L7lZSTiIJTL7XC5XvPH4Vzc3R/P/KOdUwBoLBt8Ozo9Z6qQ</a:t>
            </a:r>
            <a:endParaRPr sz="1100">
              <a:latin typeface="Courier New"/>
              <a:cs typeface="Courier New"/>
            </a:endParaRPr>
          </a:p>
          <a:p>
            <a:pPr marL="12700" marR="5080" algn="just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Mn4QI6XBYhS127GhD9xOLwMnzjm1yEXxM1dRUpy68jzczDghmUXJx494ZK4klIGEDoQLMaGI6s4rAQoa  flix8Tewo3H0ZmQH4P3H/oxcPhRURJY2qns=,iv:f6ZY1L5/Dg9zcIwO5CO8RZ3weQXsHa4+ufkf/iM3  GUo=,tag:ivGMwTGyG27JnbQLzsTlXA==,type:str]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pgp: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-created_at:'2019-08-20T13:40:54Z'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enc:|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-----BEGINPGPMESSAGE-----</a:t>
            </a:r>
            <a:endParaRPr sz="1100">
              <a:latin typeface="Courier New"/>
              <a:cs typeface="Courier New"/>
            </a:endParaRPr>
          </a:p>
          <a:p>
            <a:pPr marL="12700" marR="1346200" algn="just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hQEMA94e2vEPuuuwAQf/fj/fbhRG7w9OeqAmyMKu6UQzEA7HD54287WGbNSmihAc  SgGsUpcgPLRLPO+n2MOrHLlPdx15gUIFfE7q6y1POcYJmTCHiolNDigQFSQj5mQZ  rZ3xT0kzjcrOw8q0HUoHcKgQsn7jQr3Y3MX3z/63wq9jW2lDCqoYk61s7z5SUKLD  J13Q+TUvCEXVfkjO/n2lmuSEgV7rmc5Gq5GkQ3o07hbcJTmCXkapo/s11I4oRMjw  ssxz1psquvx8awKG/SfVhmVllRCIQTINDhCGUHhAqPHhDQ/v79Akh4Snk6Q2Pxfw  QcWJsJvYCMyU68F28j3SNOKkqtHcDOGNSWMATj8+b9JcAZqFXGBjxHdSFUEUs7GJ</a:t>
            </a:r>
            <a:endParaRPr sz="1100">
              <a:latin typeface="Courier New"/>
              <a:cs typeface="Courier New"/>
            </a:endParaRPr>
          </a:p>
          <a:p>
            <a:pPr marL="12700" marR="1346200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tAOH1uBnzW6Jmr3cMluX1mb3YNSG5VYTJ1fmpK/fEgOCZylz91MYt0mMmh+GNVTS  IBN5Z/7V3HAGL24Sq8/+SNB9OZGecyD29Xhcxlw=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=vSV3</a:t>
            </a:r>
            <a:endParaRPr sz="1100">
              <a:latin typeface="Courier New"/>
              <a:cs typeface="Courier New"/>
            </a:endParaRPr>
          </a:p>
          <a:p>
            <a:pPr marL="12700" marR="3106420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-----ENDPGPMESSAGE-----  fp:1189AF85735D53F1285FBBD59EE16A2EC4F2E8FB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6739" y="3088916"/>
            <a:ext cx="1670685" cy="335280"/>
          </a:xfrm>
          <a:custGeom>
            <a:avLst/>
            <a:gdLst/>
            <a:ahLst/>
            <a:cxnLst/>
            <a:rect l="l" t="t" r="r" b="b"/>
            <a:pathLst>
              <a:path w="1670685" h="335279">
                <a:moveTo>
                  <a:pt x="1670510" y="335279"/>
                </a:moveTo>
                <a:lnTo>
                  <a:pt x="0" y="335279"/>
                </a:lnTo>
                <a:lnTo>
                  <a:pt x="0" y="0"/>
                </a:lnTo>
                <a:lnTo>
                  <a:pt x="1670510" y="0"/>
                </a:lnTo>
                <a:lnTo>
                  <a:pt x="1670510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9271" y="2731666"/>
            <a:ext cx="6947534" cy="6940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637155" marR="5080" indent="-2625090">
              <a:lnSpc>
                <a:spcPts val="2620"/>
              </a:lnSpc>
              <a:spcBef>
                <a:spcPts val="200"/>
              </a:spcBef>
            </a:pPr>
            <a:r>
              <a:rPr sz="2200" b="1" spc="-7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10" dirty="0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sz="22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Hashicorp</a:t>
            </a:r>
            <a:r>
              <a:rPr sz="22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Trebuchet MS"/>
                <a:cs typeface="Trebuchet MS"/>
              </a:rPr>
              <a:t>Vault</a:t>
            </a:r>
            <a:r>
              <a:rPr sz="2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7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rebuchet MS"/>
                <a:cs typeface="Trebuchet MS"/>
              </a:rPr>
              <a:t>advanced</a:t>
            </a:r>
            <a:r>
              <a:rPr sz="22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Trebuchet MS"/>
                <a:cs typeface="Trebuchet MS"/>
              </a:rPr>
              <a:t>Secrets  </a:t>
            </a:r>
            <a:r>
              <a:rPr sz="2200" b="1" spc="1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2974" y="3737376"/>
            <a:ext cx="16770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https://www.vaultproject.io/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7119" y="875648"/>
            <a:ext cx="3929742" cy="1494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Navigating</a:t>
            </a:r>
            <a:r>
              <a:rPr spc="-120" dirty="0"/>
              <a:t> </a:t>
            </a:r>
            <a:r>
              <a:rPr spc="-35" dirty="0"/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7747" y="3639663"/>
            <a:ext cx="848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C323"/>
                </a:solidFill>
                <a:latin typeface="Courier New"/>
                <a:cs typeface="Courier New"/>
              </a:rPr>
              <a:t>Helm</a:t>
            </a:r>
            <a:r>
              <a:rPr sz="1200" b="1" spc="-85" dirty="0">
                <a:solidFill>
                  <a:srgbClr val="00C323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00C323"/>
                </a:solidFill>
                <a:latin typeface="Courier New"/>
                <a:cs typeface="Courier New"/>
              </a:rPr>
              <a:t>Lint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8367" y="1773446"/>
            <a:ext cx="1192172" cy="119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3014" y="1011854"/>
            <a:ext cx="6268720" cy="23787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950720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Chart</a:t>
            </a:r>
            <a:r>
              <a:rPr sz="1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Hashes</a:t>
            </a:r>
            <a:endParaRPr sz="1200">
              <a:latin typeface="Courier New"/>
              <a:cs typeface="Courier New"/>
            </a:endParaRPr>
          </a:p>
          <a:p>
            <a:pPr marR="4378960" algn="ctr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Certificates</a:t>
            </a:r>
            <a:endParaRPr sz="1200">
              <a:latin typeface="Courier New"/>
              <a:cs typeface="Courier New"/>
            </a:endParaRPr>
          </a:p>
          <a:p>
            <a:pPr marL="3538854">
              <a:lnSpc>
                <a:spcPct val="100000"/>
              </a:lnSpc>
              <a:spcBef>
                <a:spcPts val="89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Signing</a:t>
            </a:r>
            <a:r>
              <a:rPr sz="1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Charts</a:t>
            </a:r>
            <a:endParaRPr sz="1200">
              <a:latin typeface="Courier New"/>
              <a:cs typeface="Courier New"/>
            </a:endParaRPr>
          </a:p>
          <a:p>
            <a:pPr marL="208915" marR="4588510" algn="ctr">
              <a:lnSpc>
                <a:spcPts val="1420"/>
              </a:lnSpc>
              <a:spcBef>
                <a:spcPts val="489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RBAC and</a:t>
            </a:r>
            <a:r>
              <a:rPr sz="12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Service  Accounts</a:t>
            </a:r>
            <a:endParaRPr sz="1200">
              <a:latin typeface="Courier New"/>
              <a:cs typeface="Courier New"/>
            </a:endParaRPr>
          </a:p>
          <a:p>
            <a:pPr marL="3604260">
              <a:lnSpc>
                <a:spcPct val="100000"/>
              </a:lnSpc>
              <a:spcBef>
                <a:spcPts val="39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Verifying Charts</a:t>
            </a:r>
            <a:r>
              <a:rPr sz="12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(Provenance)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POD</a:t>
            </a:r>
            <a:r>
              <a:rPr sz="1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Security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ourier New"/>
              <a:cs typeface="Courier New"/>
            </a:endParaRPr>
          </a:p>
          <a:p>
            <a:pPr marL="340296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Secrets</a:t>
            </a:r>
            <a:r>
              <a:rPr sz="1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Management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Dependencies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955" y="289083"/>
            <a:ext cx="16040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25" dirty="0">
                <a:solidFill>
                  <a:srgbClr val="000000"/>
                </a:solidFill>
                <a:latin typeface="Play"/>
                <a:cs typeface="Play"/>
              </a:rPr>
              <a:t>Helm</a:t>
            </a:r>
            <a:r>
              <a:rPr sz="2700" spc="10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2700" spc="85" dirty="0">
                <a:solidFill>
                  <a:srgbClr val="000000"/>
                </a:solidFill>
                <a:latin typeface="Play"/>
                <a:cs typeface="Play"/>
              </a:rPr>
              <a:t>lint</a:t>
            </a:r>
            <a:endParaRPr sz="2700">
              <a:latin typeface="Play"/>
              <a:cs typeface="Pl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49" y="2408870"/>
            <a:ext cx="8561070" cy="2110105"/>
          </a:xfrm>
          <a:prstGeom prst="rect">
            <a:avLst/>
          </a:prstGeom>
          <a:solidFill>
            <a:srgbClr val="000000"/>
          </a:solidFill>
          <a:ln w="9524">
            <a:solidFill>
              <a:srgbClr val="595959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helm lint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demochart</a:t>
            </a:r>
            <a:endParaRPr sz="13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==&gt; Linting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demochart</a:t>
            </a:r>
            <a:endParaRPr sz="13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240"/>
              </a:spcBef>
            </a:pP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[INFO] Chart.yaml: icon is</a:t>
            </a:r>
            <a:r>
              <a:rPr sz="13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recommended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chart(s) linted,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chart(s)</a:t>
            </a:r>
            <a:r>
              <a:rPr sz="13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ourier New"/>
                <a:cs typeface="Courier New"/>
              </a:rPr>
              <a:t>failed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Navigating</a:t>
            </a:r>
            <a:r>
              <a:rPr spc="-120" dirty="0"/>
              <a:t> </a:t>
            </a:r>
            <a:r>
              <a:rPr spc="-35" dirty="0"/>
              <a:t>Security</a:t>
            </a:r>
          </a:p>
        </p:txBody>
      </p:sp>
      <p:sp>
        <p:nvSpPr>
          <p:cNvPr id="4" name="object 4"/>
          <p:cNvSpPr/>
          <p:nvPr/>
        </p:nvSpPr>
        <p:spPr>
          <a:xfrm>
            <a:off x="3918367" y="1773446"/>
            <a:ext cx="1192172" cy="119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7765" marR="3212465" algn="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Chart</a:t>
            </a:r>
            <a:r>
              <a:rPr spc="-100" dirty="0"/>
              <a:t> </a:t>
            </a:r>
            <a:r>
              <a:rPr spc="-5" dirty="0"/>
              <a:t>Hashes</a:t>
            </a:r>
          </a:p>
          <a:p>
            <a:pPr marL="1287780">
              <a:lnSpc>
                <a:spcPct val="100000"/>
              </a:lnSpc>
              <a:spcBef>
                <a:spcPts val="925"/>
              </a:spcBef>
            </a:pPr>
            <a:r>
              <a:rPr spc="-5" dirty="0"/>
              <a:t>Dependencies</a:t>
            </a:r>
          </a:p>
          <a:p>
            <a:pPr marL="45097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Signing</a:t>
            </a:r>
            <a:r>
              <a:rPr spc="-15" dirty="0"/>
              <a:t> </a:t>
            </a:r>
            <a:r>
              <a:rPr spc="-5" dirty="0"/>
              <a:t>Charts</a:t>
            </a:r>
          </a:p>
          <a:p>
            <a:pPr marL="1222375">
              <a:lnSpc>
                <a:spcPct val="100000"/>
              </a:lnSpc>
              <a:spcBef>
                <a:spcPts val="1170"/>
              </a:spcBef>
            </a:pPr>
            <a:r>
              <a:rPr spc="-5" dirty="0"/>
              <a:t>Certificates</a:t>
            </a:r>
          </a:p>
          <a:p>
            <a:pPr marL="1167765"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457517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Verifying Charts</a:t>
            </a:r>
            <a:r>
              <a:rPr spc="-85" dirty="0"/>
              <a:t> </a:t>
            </a:r>
            <a:r>
              <a:rPr spc="-5" dirty="0"/>
              <a:t>(Provenance)</a:t>
            </a:r>
          </a:p>
          <a:p>
            <a:pPr marL="1546225" marR="4588510" indent="-366395">
              <a:lnSpc>
                <a:spcPts val="1420"/>
              </a:lnSpc>
              <a:spcBef>
                <a:spcPts val="665"/>
              </a:spcBef>
            </a:pPr>
            <a:r>
              <a:rPr spc="-5" dirty="0"/>
              <a:t>RBAC and</a:t>
            </a:r>
            <a:r>
              <a:rPr spc="-90" dirty="0"/>
              <a:t> </a:t>
            </a:r>
            <a:r>
              <a:rPr spc="-5" dirty="0"/>
              <a:t>Service  Accounts</a:t>
            </a:r>
          </a:p>
          <a:p>
            <a:pPr marL="437388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Secrets</a:t>
            </a:r>
            <a:r>
              <a:rPr spc="-15" dirty="0"/>
              <a:t> </a:t>
            </a:r>
            <a:r>
              <a:rPr spc="-5" dirty="0"/>
              <a:t>Management</a:t>
            </a:r>
          </a:p>
          <a:p>
            <a:pPr marL="1494155">
              <a:lnSpc>
                <a:spcPct val="100000"/>
              </a:lnSpc>
              <a:spcBef>
                <a:spcPts val="655"/>
              </a:spcBef>
            </a:pPr>
            <a:r>
              <a:rPr spc="-5" dirty="0">
                <a:solidFill>
                  <a:srgbClr val="00C323"/>
                </a:solidFill>
              </a:rPr>
              <a:t>POD</a:t>
            </a:r>
            <a:r>
              <a:rPr spc="-10" dirty="0">
                <a:solidFill>
                  <a:srgbClr val="00C323"/>
                </a:solidFill>
              </a:rPr>
              <a:t> </a:t>
            </a:r>
            <a:r>
              <a:rPr spc="-5" dirty="0">
                <a:solidFill>
                  <a:srgbClr val="00C323"/>
                </a:solidFill>
              </a:rPr>
              <a:t>Security</a:t>
            </a:r>
          </a:p>
          <a:p>
            <a:pPr marL="1167765">
              <a:lnSpc>
                <a:spcPct val="100000"/>
              </a:lnSpc>
              <a:spcBef>
                <a:spcPts val="20"/>
              </a:spcBef>
            </a:pPr>
            <a:endParaRPr sz="1400"/>
          </a:p>
          <a:p>
            <a:pPr marL="1167765" marR="3200400" algn="r">
              <a:lnSpc>
                <a:spcPct val="100000"/>
              </a:lnSpc>
            </a:pPr>
            <a:r>
              <a:rPr spc="-5" dirty="0"/>
              <a:t>Helm</a:t>
            </a:r>
            <a:r>
              <a:rPr spc="-100" dirty="0"/>
              <a:t> </a:t>
            </a:r>
            <a:r>
              <a:rPr spc="-5" dirty="0"/>
              <a:t>Lint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605" y="253981"/>
            <a:ext cx="4248785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100" spc="30" dirty="0">
                <a:solidFill>
                  <a:srgbClr val="000000"/>
                </a:solidFill>
                <a:latin typeface="Play"/>
                <a:cs typeface="Play"/>
              </a:rPr>
              <a:t>Pod </a:t>
            </a:r>
            <a:r>
              <a:rPr sz="2100" spc="50" dirty="0">
                <a:solidFill>
                  <a:srgbClr val="000000"/>
                </a:solidFill>
                <a:latin typeface="Play"/>
                <a:cs typeface="Play"/>
              </a:rPr>
              <a:t>Security</a:t>
            </a:r>
            <a:r>
              <a:rPr sz="2100" spc="65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2100" spc="30" dirty="0">
                <a:solidFill>
                  <a:srgbClr val="000000"/>
                </a:solidFill>
                <a:latin typeface="Play"/>
                <a:cs typeface="Play"/>
              </a:rPr>
              <a:t>Policies</a:t>
            </a:r>
            <a:endParaRPr sz="2100">
              <a:latin typeface="Play"/>
              <a:cs typeface="Play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500" spc="30" dirty="0">
                <a:solidFill>
                  <a:srgbClr val="666666"/>
                </a:solidFill>
                <a:latin typeface="Play"/>
                <a:cs typeface="Play"/>
              </a:rPr>
              <a:t>PodSecurityPolicy </a:t>
            </a:r>
            <a:r>
              <a:rPr sz="1500" spc="-30" dirty="0">
                <a:solidFill>
                  <a:srgbClr val="666666"/>
                </a:solidFill>
                <a:latin typeface="Play"/>
                <a:cs typeface="Play"/>
              </a:rPr>
              <a:t>(PSP) </a:t>
            </a:r>
            <a:r>
              <a:rPr sz="1500" spc="40" dirty="0">
                <a:solidFill>
                  <a:srgbClr val="666666"/>
                </a:solidFill>
                <a:latin typeface="Play"/>
                <a:cs typeface="Play"/>
              </a:rPr>
              <a:t>admission</a:t>
            </a:r>
            <a:r>
              <a:rPr sz="1500" spc="85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500" spc="50" dirty="0">
                <a:solidFill>
                  <a:srgbClr val="666666"/>
                </a:solidFill>
                <a:latin typeface="Play"/>
                <a:cs typeface="Play"/>
              </a:rPr>
              <a:t>controller</a:t>
            </a:r>
            <a:endParaRPr sz="1500">
              <a:latin typeface="Play"/>
              <a:cs typeface="Pl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624" y="1921800"/>
            <a:ext cx="5539740" cy="25527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50" b="1" spc="-5" dirty="0">
                <a:solidFill>
                  <a:srgbClr val="525252"/>
                </a:solidFill>
                <a:latin typeface="Arial"/>
                <a:cs typeface="Arial"/>
              </a:rPr>
              <a:t>When you enable Pod Security Policies, you can control </a:t>
            </a:r>
            <a:r>
              <a:rPr sz="1350" b="1" dirty="0">
                <a:solidFill>
                  <a:srgbClr val="525252"/>
                </a:solidFill>
                <a:latin typeface="Arial"/>
                <a:cs typeface="Arial"/>
              </a:rPr>
              <a:t>things</a:t>
            </a:r>
            <a:r>
              <a:rPr sz="1350" b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525252"/>
                </a:solidFill>
                <a:latin typeface="Arial"/>
                <a:cs typeface="Arial"/>
              </a:rPr>
              <a:t>like:</a:t>
            </a:r>
            <a:endParaRPr sz="1350">
              <a:latin typeface="Arial"/>
              <a:cs typeface="Arial"/>
            </a:endParaRPr>
          </a:p>
          <a:p>
            <a:pPr marL="469900" indent="-332740">
              <a:lnSpc>
                <a:spcPct val="100000"/>
              </a:lnSpc>
              <a:spcBef>
                <a:spcPts val="229"/>
              </a:spcBef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running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of privileged</a:t>
            </a:r>
            <a:r>
              <a:rPr sz="1350" spc="-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containers</a:t>
            </a:r>
            <a:endParaRPr sz="1350">
              <a:latin typeface="Arial"/>
              <a:cs typeface="Arial"/>
            </a:endParaRPr>
          </a:p>
          <a:p>
            <a:pPr marL="469900" indent="-33274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Use of host</a:t>
            </a:r>
            <a:r>
              <a:rPr sz="135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namespaces</a:t>
            </a:r>
            <a:endParaRPr sz="1350">
              <a:latin typeface="Arial"/>
              <a:cs typeface="Arial"/>
            </a:endParaRPr>
          </a:p>
          <a:p>
            <a:pPr marL="469900" indent="-33274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Use of host networking and</a:t>
            </a:r>
            <a:r>
              <a:rPr sz="135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ports</a:t>
            </a:r>
            <a:endParaRPr sz="1350">
              <a:latin typeface="Arial"/>
              <a:cs typeface="Arial"/>
            </a:endParaRPr>
          </a:p>
          <a:p>
            <a:pPr marL="469900" indent="-33274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Use of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volume</a:t>
            </a:r>
            <a:r>
              <a:rPr sz="135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types</a:t>
            </a:r>
            <a:endParaRPr sz="1350">
              <a:latin typeface="Arial"/>
              <a:cs typeface="Arial"/>
            </a:endParaRPr>
          </a:p>
          <a:p>
            <a:pPr marL="469900" indent="-33274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Use of the host</a:t>
            </a:r>
            <a:r>
              <a:rPr sz="135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filesystem</a:t>
            </a:r>
            <a:endParaRPr sz="1350">
              <a:latin typeface="Arial"/>
              <a:cs typeface="Arial"/>
            </a:endParaRPr>
          </a:p>
          <a:p>
            <a:pPr marL="469900" indent="-33274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whitelist of Flexvolume</a:t>
            </a:r>
            <a:r>
              <a:rPr sz="1350" spc="-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drivers</a:t>
            </a:r>
            <a:endParaRPr sz="1350">
              <a:latin typeface="Arial"/>
              <a:cs typeface="Arial"/>
            </a:endParaRPr>
          </a:p>
          <a:p>
            <a:pPr marL="469900" indent="-33274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The allocation of an FSGroup that owns the </a:t>
            </a:r>
            <a:r>
              <a:rPr sz="1350" spc="-10" dirty="0">
                <a:solidFill>
                  <a:srgbClr val="525252"/>
                </a:solidFill>
                <a:latin typeface="Arial"/>
                <a:cs typeface="Arial"/>
              </a:rPr>
              <a:t>pod’s</a:t>
            </a:r>
            <a:r>
              <a:rPr sz="135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volumes</a:t>
            </a:r>
            <a:endParaRPr sz="1350">
              <a:latin typeface="Arial"/>
              <a:cs typeface="Arial"/>
            </a:endParaRPr>
          </a:p>
          <a:p>
            <a:pPr marL="469900" indent="-33274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Requirements for use of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a read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only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root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file</a:t>
            </a:r>
            <a:r>
              <a:rPr sz="135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system</a:t>
            </a:r>
            <a:endParaRPr sz="1350">
              <a:latin typeface="Arial"/>
              <a:cs typeface="Arial"/>
            </a:endParaRPr>
          </a:p>
          <a:p>
            <a:pPr marL="469900" indent="-33274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The user and group IDs of the</a:t>
            </a:r>
            <a:r>
              <a:rPr sz="135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container</a:t>
            </a:r>
            <a:endParaRPr sz="1350">
              <a:latin typeface="Arial"/>
              <a:cs typeface="Arial"/>
            </a:endParaRPr>
          </a:p>
          <a:p>
            <a:pPr marL="469900" indent="-332740">
              <a:lnSpc>
                <a:spcPct val="100000"/>
              </a:lnSpc>
              <a:spcBef>
                <a:spcPts val="180"/>
              </a:spcBef>
              <a:buChar char="●"/>
              <a:tabLst>
                <a:tab pos="469265" algn="l"/>
                <a:tab pos="469900" algn="l"/>
              </a:tabLst>
            </a:pP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Escalations of </a:t>
            </a:r>
            <a:r>
              <a:rPr sz="1350" dirty="0">
                <a:solidFill>
                  <a:srgbClr val="525252"/>
                </a:solidFill>
                <a:latin typeface="Arial"/>
                <a:cs typeface="Arial"/>
              </a:rPr>
              <a:t>root</a:t>
            </a:r>
            <a:r>
              <a:rPr sz="135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525252"/>
                </a:solidFill>
                <a:latin typeface="Arial"/>
                <a:cs typeface="Arial"/>
              </a:rPr>
              <a:t>privileges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574" y="1066747"/>
            <a:ext cx="5534660" cy="469265"/>
          </a:xfrm>
          <a:prstGeom prst="rect">
            <a:avLst/>
          </a:prstGeom>
          <a:solidFill>
            <a:srgbClr val="000000"/>
          </a:solidFill>
          <a:ln w="9524">
            <a:solidFill>
              <a:srgbClr val="595959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72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kubectl create -f</a:t>
            </a:r>
            <a:r>
              <a:rPr sz="15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your-new-policy.yaml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9498" y="243684"/>
            <a:ext cx="3065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C323"/>
                </a:solidFill>
                <a:latin typeface="Trebuchet MS"/>
                <a:cs typeface="Trebuchet MS"/>
              </a:rPr>
              <a:t>Helm </a:t>
            </a:r>
            <a:r>
              <a:rPr sz="3000" b="1" spc="40" dirty="0">
                <a:solidFill>
                  <a:srgbClr val="00C323"/>
                </a:solidFill>
                <a:latin typeface="Trebuchet MS"/>
                <a:cs typeface="Trebuchet MS"/>
              </a:rPr>
              <a:t>2 </a:t>
            </a:r>
            <a:r>
              <a:rPr sz="3000" b="1" spc="45" dirty="0">
                <a:solidFill>
                  <a:srgbClr val="00C323"/>
                </a:solidFill>
                <a:latin typeface="Trebuchet MS"/>
                <a:cs typeface="Trebuchet MS"/>
              </a:rPr>
              <a:t>vs</a:t>
            </a:r>
            <a:r>
              <a:rPr sz="3000" b="1" spc="-630" dirty="0">
                <a:solidFill>
                  <a:srgbClr val="00C323"/>
                </a:solidFill>
                <a:latin typeface="Trebuchet MS"/>
                <a:cs typeface="Trebuchet MS"/>
              </a:rPr>
              <a:t> </a:t>
            </a:r>
            <a:r>
              <a:rPr sz="3000" b="1" spc="-20" dirty="0">
                <a:solidFill>
                  <a:srgbClr val="00C323"/>
                </a:solidFill>
                <a:latin typeface="Trebuchet MS"/>
                <a:cs typeface="Trebuchet MS"/>
              </a:rPr>
              <a:t>Helm </a:t>
            </a:r>
            <a:r>
              <a:rPr sz="3000" b="1" dirty="0">
                <a:solidFill>
                  <a:srgbClr val="00C323"/>
                </a:solidFill>
                <a:latin typeface="Trebuchet MS"/>
                <a:cs typeface="Trebuchet MS"/>
              </a:rPr>
              <a:t>3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973" y="1016826"/>
            <a:ext cx="3764279" cy="71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latin typeface="Arial"/>
                <a:cs typeface="Arial"/>
              </a:rPr>
              <a:t>Tiller </a:t>
            </a:r>
            <a:r>
              <a:rPr sz="2100" b="1" spc="-5" dirty="0">
                <a:latin typeface="Arial"/>
                <a:cs typeface="Arial"/>
              </a:rPr>
              <a:t>was removed in Helm</a:t>
            </a:r>
            <a:r>
              <a:rPr sz="2100" b="1" spc="-9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3: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200" b="1" spc="-5" dirty="0">
                <a:latin typeface="Arial"/>
                <a:cs typeface="Arial"/>
              </a:rPr>
              <a:t>Removal of</a:t>
            </a:r>
            <a:r>
              <a:rPr sz="1200" b="1" spc="-10" dirty="0">
                <a:latin typeface="Arial"/>
                <a:cs typeface="Arial"/>
              </a:rPr>
              <a:t> Tiller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6435" y="4330920"/>
            <a:ext cx="1505171" cy="583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423" y="1956021"/>
            <a:ext cx="4571990" cy="2524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9" y="821273"/>
            <a:ext cx="5534660" cy="1927225"/>
          </a:xfrm>
          <a:custGeom>
            <a:avLst/>
            <a:gdLst/>
            <a:ahLst/>
            <a:cxnLst/>
            <a:rect l="l" t="t" r="r" b="b"/>
            <a:pathLst>
              <a:path w="5534660" h="1927225">
                <a:moveTo>
                  <a:pt x="5534088" y="1927196"/>
                </a:moveTo>
                <a:lnTo>
                  <a:pt x="0" y="1927196"/>
                </a:lnTo>
                <a:lnTo>
                  <a:pt x="0" y="0"/>
                </a:lnTo>
                <a:lnTo>
                  <a:pt x="5534088" y="0"/>
                </a:lnTo>
                <a:lnTo>
                  <a:pt x="5534088" y="1927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699" y="821273"/>
            <a:ext cx="5534660" cy="1927225"/>
          </a:xfrm>
          <a:custGeom>
            <a:avLst/>
            <a:gdLst/>
            <a:ahLst/>
            <a:cxnLst/>
            <a:rect l="l" t="t" r="r" b="b"/>
            <a:pathLst>
              <a:path w="5534660" h="1927225">
                <a:moveTo>
                  <a:pt x="0" y="0"/>
                </a:moveTo>
                <a:lnTo>
                  <a:pt x="5534088" y="0"/>
                </a:lnTo>
                <a:lnTo>
                  <a:pt x="5534088" y="1927196"/>
                </a:lnTo>
                <a:lnTo>
                  <a:pt x="0" y="19271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397636"/>
            <a:ext cx="2595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solidFill>
                  <a:srgbClr val="000000"/>
                </a:solidFill>
                <a:latin typeface="Play"/>
                <a:cs typeface="Play"/>
              </a:rPr>
              <a:t>Disable </a:t>
            </a:r>
            <a:r>
              <a:rPr sz="1400" spc="30" dirty="0">
                <a:solidFill>
                  <a:srgbClr val="000000"/>
                </a:solidFill>
                <a:latin typeface="Play"/>
                <a:cs typeface="Play"/>
              </a:rPr>
              <a:t>privileged</a:t>
            </a:r>
            <a:r>
              <a:rPr sz="1400" spc="15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1400" spc="40" dirty="0">
                <a:solidFill>
                  <a:srgbClr val="000000"/>
                </a:solidFill>
                <a:latin typeface="Play"/>
                <a:cs typeface="Play"/>
              </a:rPr>
              <a:t>containers</a:t>
            </a:r>
            <a:endParaRPr sz="1400">
              <a:latin typeface="Play"/>
              <a:cs typeface="Pla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573" y="1095026"/>
            <a:ext cx="42545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51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apiVersion: policy/v1demobeta1  kind: PodSecurityPolicy  metadata:</a:t>
            </a:r>
            <a:endParaRPr sz="1500">
              <a:latin typeface="Courier New"/>
              <a:cs typeface="Courier New"/>
            </a:endParaRPr>
          </a:p>
          <a:p>
            <a:pPr marL="12700" marR="5080" indent="2286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name: prevent-privileged-containers  spec:</a:t>
            </a:r>
            <a:endParaRPr sz="150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privileged:</a:t>
            </a: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74" y="4625873"/>
            <a:ext cx="570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B6B6B6"/>
                </a:solidFill>
                <a:uFill>
                  <a:solidFill>
                    <a:srgbClr val="B6B6B6"/>
                  </a:solidFill>
                </a:uFill>
                <a:latin typeface="Arial"/>
                <a:cs typeface="Arial"/>
                <a:hlinkClick r:id="rId2"/>
              </a:rPr>
              <a:t>https://resources.whitesourcesoftware.com/blog-whitesource/kubernetes-pod-security-policy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9" y="821273"/>
            <a:ext cx="5534660" cy="1927225"/>
          </a:xfrm>
          <a:custGeom>
            <a:avLst/>
            <a:gdLst/>
            <a:ahLst/>
            <a:cxnLst/>
            <a:rect l="l" t="t" r="r" b="b"/>
            <a:pathLst>
              <a:path w="5534660" h="1927225">
                <a:moveTo>
                  <a:pt x="5534088" y="1927196"/>
                </a:moveTo>
                <a:lnTo>
                  <a:pt x="0" y="1927196"/>
                </a:lnTo>
                <a:lnTo>
                  <a:pt x="0" y="0"/>
                </a:lnTo>
                <a:lnTo>
                  <a:pt x="5534088" y="0"/>
                </a:lnTo>
                <a:lnTo>
                  <a:pt x="5534088" y="1927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699" y="821273"/>
            <a:ext cx="5534660" cy="1927225"/>
          </a:xfrm>
          <a:custGeom>
            <a:avLst/>
            <a:gdLst/>
            <a:ahLst/>
            <a:cxnLst/>
            <a:rect l="l" t="t" r="r" b="b"/>
            <a:pathLst>
              <a:path w="5534660" h="1927225">
                <a:moveTo>
                  <a:pt x="0" y="0"/>
                </a:moveTo>
                <a:lnTo>
                  <a:pt x="5534088" y="0"/>
                </a:lnTo>
                <a:lnTo>
                  <a:pt x="5534088" y="1927196"/>
                </a:lnTo>
                <a:lnTo>
                  <a:pt x="0" y="19271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378078"/>
            <a:ext cx="19831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B3B3B"/>
                </a:solidFill>
                <a:latin typeface="Arial"/>
                <a:cs typeface="Arial"/>
              </a:rPr>
              <a:t>Read-only </a:t>
            </a:r>
            <a:r>
              <a:rPr sz="1500" dirty="0">
                <a:solidFill>
                  <a:srgbClr val="3B3B3B"/>
                </a:solidFill>
                <a:latin typeface="Arial"/>
                <a:cs typeface="Arial"/>
              </a:rPr>
              <a:t>file</a:t>
            </a:r>
            <a:r>
              <a:rPr sz="15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3B3B3B"/>
                </a:solidFill>
                <a:latin typeface="Arial"/>
                <a:cs typeface="Arial"/>
              </a:rPr>
              <a:t>system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573" y="1095026"/>
            <a:ext cx="3454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apiVersion: policy/v1demobeta1  kind: PodSecurityPolicy  metadata:</a:t>
            </a:r>
            <a:endParaRPr sz="1500">
              <a:latin typeface="Courier New"/>
              <a:cs typeface="Courier New"/>
            </a:endParaRPr>
          </a:p>
          <a:p>
            <a:pPr marL="12700" marR="1147445" indent="2286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15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read-only-fs  spec:</a:t>
            </a:r>
            <a:endParaRPr sz="15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readOnlyRootFilesystem:</a:t>
            </a:r>
            <a:r>
              <a:rPr sz="15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74" y="4625873"/>
            <a:ext cx="570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B6B6B6"/>
                </a:solidFill>
                <a:uFill>
                  <a:solidFill>
                    <a:srgbClr val="B6B6B6"/>
                  </a:solidFill>
                </a:uFill>
                <a:latin typeface="Arial"/>
                <a:cs typeface="Arial"/>
                <a:hlinkClick r:id="rId2"/>
              </a:rPr>
              <a:t>https://resources.whitesourcesoftware.com/blog-whitesource/kubernetes-pod-security-policy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99" y="821273"/>
            <a:ext cx="5534660" cy="1927225"/>
          </a:xfrm>
          <a:custGeom>
            <a:avLst/>
            <a:gdLst/>
            <a:ahLst/>
            <a:cxnLst/>
            <a:rect l="l" t="t" r="r" b="b"/>
            <a:pathLst>
              <a:path w="5534660" h="1927225">
                <a:moveTo>
                  <a:pt x="5534088" y="1927196"/>
                </a:moveTo>
                <a:lnTo>
                  <a:pt x="0" y="1927196"/>
                </a:lnTo>
                <a:lnTo>
                  <a:pt x="0" y="0"/>
                </a:lnTo>
                <a:lnTo>
                  <a:pt x="5534088" y="0"/>
                </a:lnTo>
                <a:lnTo>
                  <a:pt x="5534088" y="1927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699" y="821273"/>
            <a:ext cx="5534660" cy="1927225"/>
          </a:xfrm>
          <a:custGeom>
            <a:avLst/>
            <a:gdLst/>
            <a:ahLst/>
            <a:cxnLst/>
            <a:rect l="l" t="t" r="r" b="b"/>
            <a:pathLst>
              <a:path w="5534660" h="1927225">
                <a:moveTo>
                  <a:pt x="0" y="0"/>
                </a:moveTo>
                <a:lnTo>
                  <a:pt x="5534088" y="0"/>
                </a:lnTo>
                <a:lnTo>
                  <a:pt x="5534088" y="1927196"/>
                </a:lnTo>
                <a:lnTo>
                  <a:pt x="0" y="19271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4" y="378078"/>
            <a:ext cx="25393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B3B3B"/>
                </a:solidFill>
                <a:latin typeface="Arial"/>
                <a:cs typeface="Arial"/>
              </a:rPr>
              <a:t>Prevent privilege</a:t>
            </a:r>
            <a:r>
              <a:rPr sz="15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3B3B3B"/>
                </a:solidFill>
                <a:latin typeface="Arial"/>
                <a:cs typeface="Arial"/>
              </a:rPr>
              <a:t>escalation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573" y="1095026"/>
            <a:ext cx="3683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3045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apiVersion: policy/v1demobeta1  kind: PodSecurityPolicy  metadata:</a:t>
            </a:r>
            <a:endParaRPr sz="1500">
              <a:latin typeface="Courier New"/>
              <a:cs typeface="Courier New"/>
            </a:endParaRPr>
          </a:p>
          <a:p>
            <a:pPr marL="12700" marR="118745" indent="2286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name: no-privilege-escalation  spec:</a:t>
            </a:r>
            <a:endParaRPr sz="1500">
              <a:latin typeface="Courier New"/>
              <a:cs typeface="Courier New"/>
            </a:endParaRPr>
          </a:p>
          <a:p>
            <a:pPr marL="126364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allowPrivilegeEscalation:</a:t>
            </a:r>
            <a:r>
              <a:rPr sz="15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674" y="4625873"/>
            <a:ext cx="570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B6B6B6"/>
                </a:solidFill>
                <a:uFill>
                  <a:solidFill>
                    <a:srgbClr val="B6B6B6"/>
                  </a:solidFill>
                </a:uFill>
                <a:latin typeface="Arial"/>
                <a:cs typeface="Arial"/>
                <a:hlinkClick r:id="rId2"/>
              </a:rPr>
              <a:t>https://resources.whitesourcesoftware.com/blog-whitesource/kubernetes-pod-security-policy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78078"/>
            <a:ext cx="3662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B3B3B"/>
                </a:solidFill>
                <a:latin typeface="Arial"/>
                <a:cs typeface="Arial"/>
              </a:rPr>
              <a:t>Prevent containers </a:t>
            </a:r>
            <a:r>
              <a:rPr sz="1500" dirty="0">
                <a:solidFill>
                  <a:srgbClr val="3B3B3B"/>
                </a:solidFill>
                <a:latin typeface="Arial"/>
                <a:cs typeface="Arial"/>
              </a:rPr>
              <a:t>from </a:t>
            </a:r>
            <a:r>
              <a:rPr sz="1500" spc="-5" dirty="0">
                <a:solidFill>
                  <a:srgbClr val="3B3B3B"/>
                </a:solidFill>
                <a:latin typeface="Arial"/>
                <a:cs typeface="Arial"/>
              </a:rPr>
              <a:t>running as</a:t>
            </a:r>
            <a:r>
              <a:rPr sz="15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3B3B3B"/>
                </a:solidFill>
                <a:latin typeface="Arial"/>
                <a:cs typeface="Arial"/>
              </a:rPr>
              <a:t>root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99" y="821273"/>
            <a:ext cx="5534660" cy="1927225"/>
          </a:xfrm>
          <a:prstGeom prst="rect">
            <a:avLst/>
          </a:prstGeom>
          <a:solidFill>
            <a:srgbClr val="000000"/>
          </a:solidFill>
          <a:ln w="9524">
            <a:solidFill>
              <a:srgbClr val="59595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72085" marR="238188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apiVersion: policy/v1beta1  kind: PodSecurityPolicy  metadata:</a:t>
            </a:r>
            <a:endParaRPr sz="1500">
              <a:latin typeface="Courier New"/>
              <a:cs typeface="Courier New"/>
            </a:endParaRPr>
          </a:p>
          <a:p>
            <a:pPr marL="172085" marR="1810385" indent="2286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name: no-privilege-escalation  spec:</a:t>
            </a:r>
            <a:endParaRPr sz="15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MustRunAsNonRoot:</a:t>
            </a: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674" y="4625873"/>
            <a:ext cx="570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B6B6B6"/>
                </a:solidFill>
                <a:uFill>
                  <a:solidFill>
                    <a:srgbClr val="B6B6B6"/>
                  </a:solidFill>
                </a:uFill>
                <a:latin typeface="Arial"/>
                <a:cs typeface="Arial"/>
                <a:hlinkClick r:id="rId2"/>
              </a:rPr>
              <a:t>https://resources.whitesourcesoftware.com/blog-whitesource/kubernetes-pod-security-policy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78078"/>
            <a:ext cx="26352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3B3B3B"/>
                </a:solidFill>
                <a:latin typeface="Arial"/>
                <a:cs typeface="Arial"/>
              </a:rPr>
              <a:t>Group your policies</a:t>
            </a:r>
            <a:r>
              <a:rPr sz="15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3B3B3B"/>
                </a:solidFill>
                <a:latin typeface="Arial"/>
                <a:cs typeface="Arial"/>
              </a:rPr>
              <a:t>together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99" y="821273"/>
            <a:ext cx="5534660" cy="3373120"/>
          </a:xfrm>
          <a:prstGeom prst="rect">
            <a:avLst/>
          </a:prstGeom>
          <a:solidFill>
            <a:srgbClr val="000000"/>
          </a:solidFill>
          <a:ln w="9524">
            <a:solidFill>
              <a:srgbClr val="59595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72085" marR="238188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apiVersion: policy/v1beta1  kind: PodSecurityPolicy  metadata:</a:t>
            </a:r>
            <a:endParaRPr sz="1500">
              <a:latin typeface="Courier New"/>
              <a:cs typeface="Courier New"/>
            </a:endParaRPr>
          </a:p>
          <a:p>
            <a:pPr marL="172085" marR="3639185" indent="2286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15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example  spec:</a:t>
            </a:r>
            <a:endParaRPr sz="1500">
              <a:latin typeface="Courier New"/>
              <a:cs typeface="Courier New"/>
            </a:endParaRPr>
          </a:p>
          <a:p>
            <a:pPr marL="172085" marR="3181985" indent="2286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privileged:</a:t>
            </a:r>
            <a:r>
              <a:rPr sz="15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false  spec:</a:t>
            </a:r>
            <a:endParaRPr sz="1500">
              <a:latin typeface="Courier New"/>
              <a:cs typeface="Courier New"/>
            </a:endParaRPr>
          </a:p>
          <a:p>
            <a:pPr marL="172085" marR="2039620" indent="1143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readOnlyRootFilesystem: true  spec:</a:t>
            </a:r>
            <a:endParaRPr sz="1500">
              <a:latin typeface="Courier New"/>
              <a:cs typeface="Courier New"/>
            </a:endParaRPr>
          </a:p>
          <a:p>
            <a:pPr marL="172085" marR="1696720" indent="1143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allowPrivilegeEscalation: false  spec:</a:t>
            </a:r>
            <a:endParaRPr sz="15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MustRunAsNonRoot:</a:t>
            </a: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674" y="4625873"/>
            <a:ext cx="57073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B6B6B6"/>
                </a:solidFill>
                <a:uFill>
                  <a:solidFill>
                    <a:srgbClr val="B6B6B6"/>
                  </a:solidFill>
                </a:uFill>
                <a:latin typeface="Arial"/>
                <a:cs typeface="Arial"/>
                <a:hlinkClick r:id="rId2"/>
              </a:rPr>
              <a:t>https://resources.whitesourcesoftware.com/blog-whitesource/kubernetes-pod-security-policy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843" y="262255"/>
            <a:ext cx="194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0000"/>
                </a:solidFill>
                <a:latin typeface="Play"/>
                <a:cs typeface="Play"/>
              </a:rPr>
              <a:t>Network</a:t>
            </a:r>
            <a:r>
              <a:rPr sz="1800" spc="-20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1800" spc="25" dirty="0">
                <a:solidFill>
                  <a:srgbClr val="000000"/>
                </a:solidFill>
                <a:latin typeface="Play"/>
                <a:cs typeface="Play"/>
              </a:rPr>
              <a:t>Policies</a:t>
            </a:r>
            <a:endParaRPr sz="1800">
              <a:latin typeface="Play"/>
              <a:cs typeface="Pl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99" y="1342647"/>
            <a:ext cx="5534660" cy="3373120"/>
          </a:xfrm>
          <a:prstGeom prst="rect">
            <a:avLst/>
          </a:prstGeom>
          <a:solidFill>
            <a:srgbClr val="000000"/>
          </a:solidFill>
          <a:ln w="9524">
            <a:solidFill>
              <a:srgbClr val="59595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294640" marR="1817370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apiVersion: networking.k8s.io/v1  kind:</a:t>
            </a:r>
            <a:r>
              <a:rPr sz="1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NetworkPolicy</a:t>
            </a:r>
            <a:endParaRPr sz="1400">
              <a:latin typeface="Courier New"/>
              <a:cs typeface="Courier New"/>
            </a:endParaRPr>
          </a:p>
          <a:p>
            <a:pPr marL="294640">
              <a:lnSpc>
                <a:spcPts val="1585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metadata:</a:t>
            </a:r>
            <a:endParaRPr sz="1400">
              <a:latin typeface="Courier New"/>
              <a:cs typeface="Courier New"/>
            </a:endParaRPr>
          </a:p>
          <a:p>
            <a:pPr marL="294640" marR="3097530" indent="213360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r>
              <a:rPr sz="14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access-nginx  spec:</a:t>
            </a:r>
            <a:endParaRPr sz="1400">
              <a:latin typeface="Courier New"/>
              <a:cs typeface="Courier New"/>
            </a:endParaRPr>
          </a:p>
          <a:p>
            <a:pPr marL="721360" marR="3524250" indent="-213360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podSelector:  matchLabels:</a:t>
            </a:r>
            <a:endParaRPr sz="1400">
              <a:latin typeface="Courier New"/>
              <a:cs typeface="Courier New"/>
            </a:endParaRPr>
          </a:p>
          <a:p>
            <a:pPr marL="508000" marR="3524250" indent="426720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app:</a:t>
            </a:r>
            <a:r>
              <a:rPr sz="14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nginx  ingress:</a:t>
            </a:r>
            <a:endParaRPr sz="1400">
              <a:latin typeface="Courier New"/>
              <a:cs typeface="Courier New"/>
            </a:endParaRPr>
          </a:p>
          <a:p>
            <a:pPr marL="508000">
              <a:lnSpc>
                <a:spcPts val="1585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from:</a:t>
            </a:r>
            <a:endParaRPr sz="1400">
              <a:latin typeface="Courier New"/>
              <a:cs typeface="Courier New"/>
            </a:endParaRPr>
          </a:p>
          <a:p>
            <a:pPr marL="1148080" marR="3097530" indent="-42672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podSelector:  matchLabels:</a:t>
            </a:r>
            <a:endParaRPr sz="1400">
              <a:latin typeface="Courier New"/>
              <a:cs typeface="Courier New"/>
            </a:endParaRPr>
          </a:p>
          <a:p>
            <a:pPr marL="1361440">
              <a:lnSpc>
                <a:spcPts val="1600"/>
              </a:lnSpc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access: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"true"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711961"/>
            <a:ext cx="757364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limit the access to the nginx </a:t>
            </a:r>
            <a:r>
              <a:rPr sz="1400" dirty="0">
                <a:latin typeface="Arial"/>
                <a:cs typeface="Arial"/>
              </a:rPr>
              <a:t>service so </a:t>
            </a:r>
            <a:r>
              <a:rPr sz="1400" spc="-5" dirty="0">
                <a:latin typeface="Arial"/>
                <a:cs typeface="Arial"/>
              </a:rPr>
              <a:t>that only Pods with the label access: true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query it,  </a:t>
            </a:r>
            <a:r>
              <a:rPr sz="1400" dirty="0">
                <a:latin typeface="Arial"/>
                <a:cs typeface="Arial"/>
              </a:rPr>
              <a:t>create a </a:t>
            </a:r>
            <a:r>
              <a:rPr sz="1400" spc="-5" dirty="0">
                <a:latin typeface="Arial"/>
                <a:cs typeface="Arial"/>
              </a:rPr>
              <a:t>NetworkPolicy object 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follows: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Navigating</a:t>
            </a:r>
            <a:r>
              <a:rPr spc="-120" dirty="0"/>
              <a:t> </a:t>
            </a:r>
            <a:r>
              <a:rPr spc="-35" dirty="0"/>
              <a:t>Security</a:t>
            </a:r>
          </a:p>
        </p:txBody>
      </p:sp>
      <p:sp>
        <p:nvSpPr>
          <p:cNvPr id="4" name="object 4"/>
          <p:cNvSpPr/>
          <p:nvPr/>
        </p:nvSpPr>
        <p:spPr>
          <a:xfrm>
            <a:off x="3918367" y="1773446"/>
            <a:ext cx="1192172" cy="119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7765" marR="3212465" algn="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Chart</a:t>
            </a:r>
            <a:r>
              <a:rPr spc="-100" dirty="0"/>
              <a:t> </a:t>
            </a:r>
            <a:r>
              <a:rPr spc="-5" dirty="0"/>
              <a:t>Hashes</a:t>
            </a:r>
          </a:p>
          <a:p>
            <a:pPr marL="1287780">
              <a:lnSpc>
                <a:spcPct val="100000"/>
              </a:lnSpc>
              <a:spcBef>
                <a:spcPts val="925"/>
              </a:spcBef>
            </a:pPr>
            <a:r>
              <a:rPr spc="-5" dirty="0"/>
              <a:t>Dependencies</a:t>
            </a:r>
          </a:p>
          <a:p>
            <a:pPr marL="45097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Signing</a:t>
            </a:r>
            <a:r>
              <a:rPr spc="-15" dirty="0"/>
              <a:t> </a:t>
            </a:r>
            <a:r>
              <a:rPr spc="-5" dirty="0"/>
              <a:t>Charts</a:t>
            </a:r>
          </a:p>
          <a:p>
            <a:pPr marL="1222375">
              <a:lnSpc>
                <a:spcPct val="100000"/>
              </a:lnSpc>
              <a:spcBef>
                <a:spcPts val="1170"/>
              </a:spcBef>
            </a:pPr>
            <a:r>
              <a:rPr spc="-5" dirty="0"/>
              <a:t>Certificates</a:t>
            </a:r>
          </a:p>
          <a:p>
            <a:pPr marL="1167765"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457517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Verifying Charts</a:t>
            </a:r>
            <a:r>
              <a:rPr spc="-85" dirty="0"/>
              <a:t> </a:t>
            </a:r>
            <a:r>
              <a:rPr spc="-5" dirty="0"/>
              <a:t>(Provenance)</a:t>
            </a:r>
          </a:p>
          <a:p>
            <a:pPr marL="1546225" marR="4588510" indent="-366395">
              <a:lnSpc>
                <a:spcPts val="1420"/>
              </a:lnSpc>
              <a:spcBef>
                <a:spcPts val="665"/>
              </a:spcBef>
            </a:pPr>
            <a:r>
              <a:rPr spc="-5" dirty="0">
                <a:solidFill>
                  <a:srgbClr val="00C323"/>
                </a:solidFill>
              </a:rPr>
              <a:t>RBAC and</a:t>
            </a:r>
            <a:r>
              <a:rPr spc="-90" dirty="0">
                <a:solidFill>
                  <a:srgbClr val="00C323"/>
                </a:solidFill>
              </a:rPr>
              <a:t> </a:t>
            </a:r>
            <a:r>
              <a:rPr spc="-5" dirty="0">
                <a:solidFill>
                  <a:srgbClr val="00C323"/>
                </a:solidFill>
              </a:rPr>
              <a:t>Service  Accounts</a:t>
            </a:r>
          </a:p>
          <a:p>
            <a:pPr marL="437388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Secrets</a:t>
            </a:r>
            <a:r>
              <a:rPr spc="-15" dirty="0"/>
              <a:t> </a:t>
            </a:r>
            <a:r>
              <a:rPr spc="-5" dirty="0"/>
              <a:t>Management</a:t>
            </a:r>
          </a:p>
          <a:p>
            <a:pPr marL="1494155">
              <a:lnSpc>
                <a:spcPct val="100000"/>
              </a:lnSpc>
              <a:spcBef>
                <a:spcPts val="655"/>
              </a:spcBef>
            </a:pPr>
            <a:r>
              <a:rPr spc="-5" dirty="0"/>
              <a:t>POD</a:t>
            </a:r>
            <a:r>
              <a:rPr spc="-10" dirty="0"/>
              <a:t> </a:t>
            </a:r>
            <a:r>
              <a:rPr spc="-5" dirty="0"/>
              <a:t>Security</a:t>
            </a:r>
          </a:p>
          <a:p>
            <a:pPr marL="1167765">
              <a:lnSpc>
                <a:spcPct val="100000"/>
              </a:lnSpc>
              <a:spcBef>
                <a:spcPts val="20"/>
              </a:spcBef>
            </a:pPr>
            <a:endParaRPr sz="1400"/>
          </a:p>
          <a:p>
            <a:pPr marL="1167765" marR="3200400" algn="r">
              <a:lnSpc>
                <a:spcPct val="100000"/>
              </a:lnSpc>
            </a:pPr>
            <a:r>
              <a:rPr spc="-5" dirty="0"/>
              <a:t>Helm</a:t>
            </a:r>
            <a:r>
              <a:rPr spc="-100" dirty="0"/>
              <a:t> </a:t>
            </a:r>
            <a:r>
              <a:rPr spc="-5" dirty="0"/>
              <a:t>Lint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09423"/>
            <a:ext cx="26543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0" dirty="0">
                <a:solidFill>
                  <a:srgbClr val="000000"/>
                </a:solidFill>
              </a:rPr>
              <a:t>Let’s </a:t>
            </a:r>
            <a:r>
              <a:rPr sz="2200" spc="-60" dirty="0">
                <a:solidFill>
                  <a:srgbClr val="000000"/>
                </a:solidFill>
              </a:rPr>
              <a:t>talk </a:t>
            </a:r>
            <a:r>
              <a:rPr sz="2200" spc="-25" dirty="0">
                <a:solidFill>
                  <a:srgbClr val="000000"/>
                </a:solidFill>
              </a:rPr>
              <a:t>about</a:t>
            </a:r>
            <a:r>
              <a:rPr sz="2200" spc="-175" dirty="0">
                <a:solidFill>
                  <a:srgbClr val="000000"/>
                </a:solidFill>
              </a:rPr>
              <a:t> </a:t>
            </a:r>
            <a:r>
              <a:rPr sz="2200" spc="40" dirty="0">
                <a:solidFill>
                  <a:srgbClr val="000000"/>
                </a:solidFill>
              </a:rPr>
              <a:t>Pods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397421" y="1414373"/>
            <a:ext cx="8322945" cy="967740"/>
          </a:xfrm>
          <a:custGeom>
            <a:avLst/>
            <a:gdLst/>
            <a:ahLst/>
            <a:cxnLst/>
            <a:rect l="l" t="t" r="r" b="b"/>
            <a:pathLst>
              <a:path w="8322945" h="967739">
                <a:moveTo>
                  <a:pt x="5672988" y="647700"/>
                </a:moveTo>
                <a:lnTo>
                  <a:pt x="0" y="647700"/>
                </a:lnTo>
                <a:lnTo>
                  <a:pt x="0" y="967740"/>
                </a:lnTo>
                <a:lnTo>
                  <a:pt x="5672988" y="967740"/>
                </a:lnTo>
                <a:lnTo>
                  <a:pt x="5672988" y="647700"/>
                </a:lnTo>
                <a:close/>
              </a:path>
              <a:path w="8322945" h="967739">
                <a:moveTo>
                  <a:pt x="7752181" y="0"/>
                </a:moveTo>
                <a:lnTo>
                  <a:pt x="0" y="0"/>
                </a:lnTo>
                <a:lnTo>
                  <a:pt x="0" y="320040"/>
                </a:lnTo>
                <a:lnTo>
                  <a:pt x="7752181" y="320040"/>
                </a:lnTo>
                <a:lnTo>
                  <a:pt x="7752181" y="0"/>
                </a:lnTo>
                <a:close/>
              </a:path>
              <a:path w="8322945" h="967739">
                <a:moveTo>
                  <a:pt x="8322653" y="323850"/>
                </a:moveTo>
                <a:lnTo>
                  <a:pt x="0" y="323850"/>
                </a:lnTo>
                <a:lnTo>
                  <a:pt x="0" y="643890"/>
                </a:lnTo>
                <a:lnTo>
                  <a:pt x="8322653" y="643890"/>
                </a:lnTo>
                <a:lnTo>
                  <a:pt x="8322653" y="323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421" y="3033623"/>
            <a:ext cx="7976234" cy="643890"/>
          </a:xfrm>
          <a:custGeom>
            <a:avLst/>
            <a:gdLst/>
            <a:ahLst/>
            <a:cxnLst/>
            <a:rect l="l" t="t" r="r" b="b"/>
            <a:pathLst>
              <a:path w="7976234" h="643889">
                <a:moveTo>
                  <a:pt x="5690844" y="323850"/>
                </a:moveTo>
                <a:lnTo>
                  <a:pt x="0" y="323850"/>
                </a:lnTo>
                <a:lnTo>
                  <a:pt x="0" y="643890"/>
                </a:lnTo>
                <a:lnTo>
                  <a:pt x="5690844" y="643890"/>
                </a:lnTo>
                <a:lnTo>
                  <a:pt x="5690844" y="323850"/>
                </a:lnTo>
                <a:close/>
              </a:path>
              <a:path w="7976234" h="643889">
                <a:moveTo>
                  <a:pt x="7975676" y="0"/>
                </a:moveTo>
                <a:lnTo>
                  <a:pt x="0" y="0"/>
                </a:lnTo>
                <a:lnTo>
                  <a:pt x="0" y="320040"/>
                </a:lnTo>
                <a:lnTo>
                  <a:pt x="7975676" y="320040"/>
                </a:lnTo>
                <a:lnTo>
                  <a:pt x="79756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067154"/>
            <a:ext cx="8348345" cy="26123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5" dirty="0">
                <a:latin typeface="Trebuchet MS"/>
                <a:cs typeface="Trebuchet MS"/>
              </a:rPr>
              <a:t>The </a:t>
            </a:r>
            <a:r>
              <a:rPr sz="2100" dirty="0">
                <a:latin typeface="Trebuchet MS"/>
                <a:cs typeface="Trebuchet MS"/>
              </a:rPr>
              <a:t>desired </a:t>
            </a:r>
            <a:r>
              <a:rPr sz="2100" spc="-55" dirty="0">
                <a:latin typeface="Trebuchet MS"/>
                <a:cs typeface="Trebuchet MS"/>
              </a:rPr>
              <a:t>state of </a:t>
            </a:r>
            <a:r>
              <a:rPr sz="2100" spc="10" dirty="0">
                <a:latin typeface="Trebuchet MS"/>
                <a:cs typeface="Trebuchet MS"/>
              </a:rPr>
              <a:t>each </a:t>
            </a:r>
            <a:r>
              <a:rPr sz="2100" spc="-45" dirty="0">
                <a:latin typeface="Trebuchet MS"/>
                <a:cs typeface="Trebuchet MS"/>
              </a:rPr>
              <a:t>cluster </a:t>
            </a:r>
            <a:r>
              <a:rPr sz="2100" spc="15" dirty="0">
                <a:latin typeface="Trebuchet MS"/>
                <a:cs typeface="Trebuchet MS"/>
              </a:rPr>
              <a:t>and </a:t>
            </a:r>
            <a:r>
              <a:rPr sz="2100" spc="45" dirty="0">
                <a:latin typeface="Trebuchet MS"/>
                <a:cs typeface="Trebuchet MS"/>
              </a:rPr>
              <a:t>access </a:t>
            </a:r>
            <a:r>
              <a:rPr sz="2100" spc="-15" dirty="0">
                <a:latin typeface="Trebuchet MS"/>
                <a:cs typeface="Trebuchet MS"/>
              </a:rPr>
              <a:t>privileges </a:t>
            </a:r>
            <a:r>
              <a:rPr sz="2100" spc="-80" dirty="0">
                <a:latin typeface="Trebuchet MS"/>
                <a:cs typeface="Trebuchet MS"/>
              </a:rPr>
              <a:t>within </a:t>
            </a:r>
            <a:r>
              <a:rPr sz="2100" spc="10" dirty="0">
                <a:latin typeface="Trebuchet MS"/>
                <a:cs typeface="Trebuchet MS"/>
              </a:rPr>
              <a:t>each  </a:t>
            </a:r>
            <a:r>
              <a:rPr sz="2100" spc="35" dirty="0">
                <a:latin typeface="Trebuchet MS"/>
                <a:cs typeface="Trebuchet MS"/>
              </a:rPr>
              <a:t>node </a:t>
            </a:r>
            <a:r>
              <a:rPr sz="2100" dirty="0">
                <a:latin typeface="Trebuchet MS"/>
                <a:cs typeface="Trebuchet MS"/>
              </a:rPr>
              <a:t>is </a:t>
            </a:r>
            <a:r>
              <a:rPr sz="2100" spc="-20" dirty="0">
                <a:latin typeface="Trebuchet MS"/>
                <a:cs typeface="Trebuchet MS"/>
              </a:rPr>
              <a:t>highly </a:t>
            </a:r>
            <a:r>
              <a:rPr sz="2100" spc="-35" dirty="0">
                <a:latin typeface="Trebuchet MS"/>
                <a:cs typeface="Trebuchet MS"/>
              </a:rPr>
              <a:t>conﬁgurable. </a:t>
            </a:r>
            <a:r>
              <a:rPr sz="2100" dirty="0">
                <a:latin typeface="Trebuchet MS"/>
                <a:cs typeface="Trebuchet MS"/>
              </a:rPr>
              <a:t>For </a:t>
            </a:r>
            <a:r>
              <a:rPr sz="2100" spc="-55" dirty="0">
                <a:latin typeface="Trebuchet MS"/>
                <a:cs typeface="Trebuchet MS"/>
              </a:rPr>
              <a:t>example, </a:t>
            </a:r>
            <a:r>
              <a:rPr sz="2100" spc="30" dirty="0">
                <a:latin typeface="Trebuchet MS"/>
                <a:cs typeface="Trebuchet MS"/>
              </a:rPr>
              <a:t>namespaces </a:t>
            </a:r>
            <a:r>
              <a:rPr sz="2100" spc="15" dirty="0">
                <a:latin typeface="Trebuchet MS"/>
                <a:cs typeface="Trebuchet MS"/>
              </a:rPr>
              <a:t>and </a:t>
            </a:r>
            <a:r>
              <a:rPr sz="2100" spc="-10" dirty="0">
                <a:latin typeface="Trebuchet MS"/>
                <a:cs typeface="Trebuchet MS"/>
              </a:rPr>
              <a:t>service  </a:t>
            </a:r>
            <a:r>
              <a:rPr sz="2100" dirty="0">
                <a:latin typeface="Trebuchet MS"/>
                <a:cs typeface="Trebuchet MS"/>
              </a:rPr>
              <a:t>accounts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can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be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used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to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divide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the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cluster’s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resources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to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multiple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users  </a:t>
            </a:r>
            <a:r>
              <a:rPr sz="2100" spc="15" dirty="0">
                <a:latin typeface="Trebuchet MS"/>
                <a:cs typeface="Trebuchet MS"/>
              </a:rPr>
              <a:t>and </a:t>
            </a:r>
            <a:r>
              <a:rPr sz="2100" spc="-35" dirty="0">
                <a:latin typeface="Trebuchet MS"/>
                <a:cs typeface="Trebuchet MS"/>
              </a:rPr>
              <a:t>grant </a:t>
            </a:r>
            <a:r>
              <a:rPr sz="2100" spc="-5" dirty="0">
                <a:latin typeface="Trebuchet MS"/>
                <a:cs typeface="Trebuchet MS"/>
              </a:rPr>
              <a:t>unique </a:t>
            </a:r>
            <a:r>
              <a:rPr sz="2100" spc="5" dirty="0">
                <a:latin typeface="Trebuchet MS"/>
                <a:cs typeface="Trebuchet MS"/>
              </a:rPr>
              <a:t>permissions </a:t>
            </a:r>
            <a:r>
              <a:rPr sz="2100" spc="-80" dirty="0">
                <a:latin typeface="Trebuchet MS"/>
                <a:cs typeface="Trebuchet MS"/>
              </a:rPr>
              <a:t>within </a:t>
            </a:r>
            <a:r>
              <a:rPr sz="2100" spc="10" dirty="0">
                <a:latin typeface="Trebuchet MS"/>
                <a:cs typeface="Trebuchet MS"/>
              </a:rPr>
              <a:t>each</a:t>
            </a:r>
            <a:r>
              <a:rPr sz="2100" spc="-470" dirty="0">
                <a:latin typeface="Trebuchet MS"/>
                <a:cs typeface="Trebuchet MS"/>
              </a:rPr>
              <a:t> </a:t>
            </a:r>
            <a:r>
              <a:rPr sz="2100" spc="-30" dirty="0">
                <a:latin typeface="Trebuchet MS"/>
                <a:cs typeface="Trebuchet MS"/>
              </a:rPr>
              <a:t>group.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rebuchet MS"/>
              <a:cs typeface="Trebuchet MS"/>
            </a:endParaRPr>
          </a:p>
          <a:p>
            <a:pPr marL="12700" marR="351790">
              <a:lnSpc>
                <a:spcPct val="101200"/>
              </a:lnSpc>
            </a:pPr>
            <a:r>
              <a:rPr sz="2100" spc="25" dirty="0">
                <a:latin typeface="Trebuchet MS"/>
                <a:cs typeface="Trebuchet MS"/>
              </a:rPr>
              <a:t>Even </a:t>
            </a:r>
            <a:r>
              <a:rPr sz="2100" spc="65" dirty="0">
                <a:latin typeface="Trebuchet MS"/>
                <a:cs typeface="Trebuchet MS"/>
              </a:rPr>
              <a:t>pods </a:t>
            </a:r>
            <a:r>
              <a:rPr sz="2100" spc="10" dirty="0">
                <a:latin typeface="Trebuchet MS"/>
                <a:cs typeface="Trebuchet MS"/>
              </a:rPr>
              <a:t>have </a:t>
            </a:r>
            <a:r>
              <a:rPr sz="2100" spc="-40" dirty="0">
                <a:latin typeface="Trebuchet MS"/>
                <a:cs typeface="Trebuchet MS"/>
              </a:rPr>
              <a:t>security features </a:t>
            </a:r>
            <a:r>
              <a:rPr sz="2100" spc="-105" dirty="0">
                <a:latin typeface="Trebuchet MS"/>
                <a:cs typeface="Trebuchet MS"/>
              </a:rPr>
              <a:t>that </a:t>
            </a:r>
            <a:r>
              <a:rPr sz="2100" dirty="0">
                <a:latin typeface="Trebuchet MS"/>
                <a:cs typeface="Trebuchet MS"/>
              </a:rPr>
              <a:t>can </a:t>
            </a:r>
            <a:r>
              <a:rPr sz="2100" spc="35" dirty="0">
                <a:latin typeface="Trebuchet MS"/>
                <a:cs typeface="Trebuchet MS"/>
              </a:rPr>
              <a:t>be </a:t>
            </a:r>
            <a:r>
              <a:rPr sz="2100" spc="-55" dirty="0">
                <a:latin typeface="Trebuchet MS"/>
                <a:cs typeface="Trebuchet MS"/>
              </a:rPr>
              <a:t>activated </a:t>
            </a:r>
            <a:r>
              <a:rPr sz="2100" spc="-90" dirty="0">
                <a:latin typeface="Trebuchet MS"/>
                <a:cs typeface="Trebuchet MS"/>
              </a:rPr>
              <a:t>with </a:t>
            </a:r>
            <a:r>
              <a:rPr sz="2100" spc="-60" dirty="0">
                <a:latin typeface="Trebuchet MS"/>
                <a:cs typeface="Trebuchet MS"/>
              </a:rPr>
              <a:t>the  </a:t>
            </a:r>
            <a:r>
              <a:rPr sz="2100" spc="5" dirty="0">
                <a:latin typeface="Trebuchet MS"/>
                <a:cs typeface="Trebuchet MS"/>
              </a:rPr>
              <a:t>admission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60" dirty="0">
                <a:latin typeface="Trebuchet MS"/>
                <a:cs typeface="Trebuchet MS"/>
              </a:rPr>
              <a:t>controller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and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by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assigning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unique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-15" dirty="0">
                <a:latin typeface="Trebuchet MS"/>
                <a:cs typeface="Trebuchet MS"/>
              </a:rPr>
              <a:t>privileges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75" dirty="0">
                <a:latin typeface="Trebuchet MS"/>
                <a:cs typeface="Trebuchet MS"/>
              </a:rPr>
              <a:t>to</a:t>
            </a:r>
            <a:r>
              <a:rPr sz="2100" spc="-90" dirty="0">
                <a:latin typeface="Trebuchet MS"/>
                <a:cs typeface="Trebuchet MS"/>
              </a:rPr>
              <a:t> </a:t>
            </a:r>
            <a:r>
              <a:rPr sz="2100" spc="35" dirty="0">
                <a:latin typeface="Trebuchet MS"/>
                <a:cs typeface="Trebuchet MS"/>
              </a:rPr>
              <a:t>users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and  </a:t>
            </a:r>
            <a:r>
              <a:rPr sz="2100" spc="45" dirty="0">
                <a:latin typeface="Trebuchet MS"/>
                <a:cs typeface="Trebuchet MS"/>
              </a:rPr>
              <a:t>groups</a:t>
            </a:r>
            <a:r>
              <a:rPr sz="2100" spc="-100" dirty="0">
                <a:latin typeface="Trebuchet MS"/>
                <a:cs typeface="Trebuchet MS"/>
              </a:rPr>
              <a:t> </a:t>
            </a:r>
            <a:r>
              <a:rPr sz="2100" spc="30" dirty="0">
                <a:latin typeface="Trebuchet MS"/>
                <a:cs typeface="Trebuchet MS"/>
              </a:rPr>
              <a:t>using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15" dirty="0">
                <a:latin typeface="Trebuchet MS"/>
                <a:cs typeface="Trebuchet MS"/>
              </a:rPr>
              <a:t>Role-Based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Access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Control</a:t>
            </a:r>
            <a:r>
              <a:rPr sz="2100" spc="-100" dirty="0">
                <a:latin typeface="Trebuchet MS"/>
                <a:cs typeface="Trebuchet MS"/>
              </a:rPr>
              <a:t> </a:t>
            </a:r>
            <a:r>
              <a:rPr sz="2100" spc="-55" dirty="0">
                <a:latin typeface="Trebuchet MS"/>
                <a:cs typeface="Trebuchet MS"/>
              </a:rPr>
              <a:t>(RBAC).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747" y="455826"/>
            <a:ext cx="107251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65" dirty="0">
                <a:solidFill>
                  <a:srgbClr val="000000"/>
                </a:solidFill>
                <a:latin typeface="Play"/>
                <a:cs typeface="Play"/>
              </a:rPr>
              <a:t>RBAC</a:t>
            </a:r>
            <a:endParaRPr sz="3100">
              <a:latin typeface="Play"/>
              <a:cs typeface="Pl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973" y="1184751"/>
            <a:ext cx="4246880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30" dirty="0">
                <a:solidFill>
                  <a:srgbClr val="666666"/>
                </a:solidFill>
                <a:latin typeface="Play"/>
                <a:cs typeface="Play"/>
              </a:rPr>
              <a:t>Role</a:t>
            </a:r>
            <a:endParaRPr sz="2100">
              <a:latin typeface="Play"/>
              <a:cs typeface="Play"/>
            </a:endParaRPr>
          </a:p>
          <a:p>
            <a:pPr marL="12700" marR="1681480">
              <a:lnSpc>
                <a:spcPct val="202400"/>
              </a:lnSpc>
            </a:pPr>
            <a:r>
              <a:rPr sz="2100" b="1" spc="50" dirty="0">
                <a:solidFill>
                  <a:srgbClr val="666666"/>
                </a:solidFill>
                <a:latin typeface="Play"/>
                <a:cs typeface="Play"/>
              </a:rPr>
              <a:t>ClusterRole  </a:t>
            </a:r>
            <a:r>
              <a:rPr sz="2100" b="1" spc="45" dirty="0">
                <a:solidFill>
                  <a:srgbClr val="666666"/>
                </a:solidFill>
                <a:latin typeface="Play"/>
                <a:cs typeface="Play"/>
              </a:rPr>
              <a:t>RoleBinding  </a:t>
            </a:r>
            <a:r>
              <a:rPr sz="2100" b="1" spc="50" dirty="0">
                <a:solidFill>
                  <a:srgbClr val="666666"/>
                </a:solidFill>
                <a:latin typeface="Play"/>
                <a:cs typeface="Play"/>
              </a:rPr>
              <a:t>ClusterRoleBinding</a:t>
            </a:r>
            <a:endParaRPr sz="2100">
              <a:latin typeface="Play"/>
              <a:cs typeface="Play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Play"/>
              <a:cs typeface="Play"/>
            </a:endParaRPr>
          </a:p>
          <a:p>
            <a:pPr marL="12700">
              <a:lnSpc>
                <a:spcPct val="100000"/>
              </a:lnSpc>
            </a:pPr>
            <a:r>
              <a:rPr sz="2100" b="1" spc="55" dirty="0">
                <a:solidFill>
                  <a:srgbClr val="666666"/>
                </a:solidFill>
                <a:latin typeface="Play"/>
                <a:cs typeface="Play"/>
              </a:rPr>
              <a:t>(ServiceAccount, User </a:t>
            </a:r>
            <a:r>
              <a:rPr sz="2100" b="1" spc="85" dirty="0">
                <a:solidFill>
                  <a:srgbClr val="666666"/>
                </a:solidFill>
                <a:latin typeface="Play"/>
                <a:cs typeface="Play"/>
              </a:rPr>
              <a:t>or</a:t>
            </a:r>
            <a:r>
              <a:rPr sz="2100" b="1" spc="25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2100" b="1" spc="55" dirty="0">
                <a:solidFill>
                  <a:srgbClr val="666666"/>
                </a:solidFill>
                <a:latin typeface="Play"/>
                <a:cs typeface="Play"/>
              </a:rPr>
              <a:t>Group)</a:t>
            </a:r>
            <a:endParaRPr sz="21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107" y="132769"/>
            <a:ext cx="4612005" cy="97218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4"/>
              </a:spcBef>
            </a:pPr>
            <a:r>
              <a:rPr sz="4300" spc="100" dirty="0">
                <a:solidFill>
                  <a:srgbClr val="000000"/>
                </a:solidFill>
                <a:latin typeface="Play"/>
                <a:cs typeface="Play"/>
              </a:rPr>
              <a:t>Service</a:t>
            </a:r>
            <a:r>
              <a:rPr sz="4300" spc="50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4300" spc="120" dirty="0">
                <a:solidFill>
                  <a:srgbClr val="000000"/>
                </a:solidFill>
                <a:latin typeface="Play"/>
                <a:cs typeface="Play"/>
              </a:rPr>
              <a:t>Accounts</a:t>
            </a:r>
            <a:endParaRPr sz="4300">
              <a:latin typeface="Play"/>
              <a:cs typeface="Play"/>
            </a:endParaRPr>
          </a:p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500" spc="30" dirty="0">
                <a:solidFill>
                  <a:srgbClr val="666666"/>
                </a:solidFill>
                <a:latin typeface="Play"/>
                <a:cs typeface="Play"/>
              </a:rPr>
              <a:t>Who </a:t>
            </a:r>
            <a:r>
              <a:rPr sz="1500" spc="-10" dirty="0">
                <a:solidFill>
                  <a:srgbClr val="666666"/>
                </a:solidFill>
                <a:latin typeface="Play"/>
                <a:cs typeface="Play"/>
              </a:rPr>
              <a:t>is </a:t>
            </a:r>
            <a:r>
              <a:rPr sz="1500" spc="55" dirty="0">
                <a:solidFill>
                  <a:srgbClr val="666666"/>
                </a:solidFill>
                <a:latin typeface="Play"/>
                <a:cs typeface="Play"/>
              </a:rPr>
              <a:t>the </a:t>
            </a:r>
            <a:r>
              <a:rPr sz="1500" spc="40" dirty="0">
                <a:solidFill>
                  <a:srgbClr val="666666"/>
                </a:solidFill>
                <a:latin typeface="Play"/>
                <a:cs typeface="Play"/>
              </a:rPr>
              <a:t>user </a:t>
            </a:r>
            <a:r>
              <a:rPr sz="1500" spc="45" dirty="0">
                <a:solidFill>
                  <a:srgbClr val="666666"/>
                </a:solidFill>
                <a:latin typeface="Play"/>
                <a:cs typeface="Play"/>
              </a:rPr>
              <a:t>working </a:t>
            </a:r>
            <a:r>
              <a:rPr sz="1500" spc="50" dirty="0">
                <a:solidFill>
                  <a:srgbClr val="666666"/>
                </a:solidFill>
                <a:latin typeface="Play"/>
                <a:cs typeface="Play"/>
              </a:rPr>
              <a:t>within </a:t>
            </a:r>
            <a:r>
              <a:rPr sz="1500" spc="55" dirty="0">
                <a:solidFill>
                  <a:srgbClr val="666666"/>
                </a:solidFill>
                <a:latin typeface="Play"/>
                <a:cs typeface="Play"/>
              </a:rPr>
              <a:t>the</a:t>
            </a:r>
            <a:r>
              <a:rPr sz="1500" spc="65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500" dirty="0">
                <a:solidFill>
                  <a:srgbClr val="666666"/>
                </a:solidFill>
                <a:latin typeface="Play"/>
                <a:cs typeface="Play"/>
              </a:rPr>
              <a:t>pod?</a:t>
            </a:r>
            <a:endParaRPr sz="1500">
              <a:latin typeface="Play"/>
              <a:cs typeface="Pla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949" y="1743221"/>
            <a:ext cx="4327525" cy="2337435"/>
          </a:xfrm>
          <a:prstGeom prst="rect">
            <a:avLst/>
          </a:prstGeom>
          <a:solidFill>
            <a:srgbClr val="000000"/>
          </a:solidFill>
          <a:ln w="9524">
            <a:solidFill>
              <a:srgbClr val="59595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rbac:</a:t>
            </a:r>
            <a:endParaRPr sz="1100">
              <a:latin typeface="Courier New"/>
              <a:cs typeface="Courier New"/>
            </a:endParaRPr>
          </a:p>
          <a:p>
            <a:pPr marL="44577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create: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445770" marR="2699385" indent="-167640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serviceAccounts:  client:</a:t>
            </a:r>
            <a:endParaRPr sz="1100">
              <a:latin typeface="Courier New"/>
              <a:cs typeface="Courier New"/>
            </a:endParaRPr>
          </a:p>
          <a:p>
            <a:pPr marL="613410" marR="2699385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create:</a:t>
            </a:r>
            <a:r>
              <a:rPr sz="11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true  name:</a:t>
            </a:r>
            <a:endParaRPr sz="1100">
              <a:latin typeface="Courier New"/>
              <a:cs typeface="Courier New"/>
            </a:endParaRPr>
          </a:p>
          <a:p>
            <a:pPr marL="613410" marR="2699385" indent="-167640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server:  create:</a:t>
            </a:r>
            <a:r>
              <a:rPr sz="11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true  name: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311" y="1722287"/>
            <a:ext cx="3736975" cy="105600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180"/>
              </a:spcBef>
            </a:pPr>
            <a:r>
              <a:rPr sz="1700" b="1" spc="-5" dirty="0">
                <a:latin typeface="Arial"/>
                <a:cs typeface="Arial"/>
              </a:rPr>
              <a:t>Service accounts are </a:t>
            </a:r>
            <a:r>
              <a:rPr sz="1700" b="1" dirty="0">
                <a:latin typeface="Arial"/>
                <a:cs typeface="Arial"/>
              </a:rPr>
              <a:t>tied to a </a:t>
            </a:r>
            <a:r>
              <a:rPr sz="1700" b="1" spc="-5" dirty="0">
                <a:latin typeface="Arial"/>
                <a:cs typeface="Arial"/>
              </a:rPr>
              <a:t>set of  credentials are mounted into pods  allowing in-cluster processes </a:t>
            </a:r>
            <a:r>
              <a:rPr sz="1700" b="1" dirty="0">
                <a:latin typeface="Arial"/>
                <a:cs typeface="Arial"/>
              </a:rPr>
              <a:t>to</a:t>
            </a:r>
            <a:r>
              <a:rPr sz="1700" b="1" spc="-9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talk  to the </a:t>
            </a:r>
            <a:r>
              <a:rPr sz="1700" b="1" spc="-5" dirty="0">
                <a:latin typeface="Arial"/>
                <a:cs typeface="Arial"/>
              </a:rPr>
              <a:t>Kubernetes</a:t>
            </a:r>
            <a:r>
              <a:rPr sz="1700" b="1" spc="-9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API.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7311" y="3008160"/>
            <a:ext cx="3463290" cy="5416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180"/>
              </a:spcBef>
            </a:pPr>
            <a:r>
              <a:rPr sz="1700" b="1" spc="-5" dirty="0">
                <a:latin typeface="Arial"/>
                <a:cs typeface="Arial"/>
              </a:rPr>
              <a:t>API requests are </a:t>
            </a:r>
            <a:r>
              <a:rPr sz="1700" b="1" dirty="0">
                <a:latin typeface="Arial"/>
                <a:cs typeface="Arial"/>
              </a:rPr>
              <a:t>tied to </a:t>
            </a:r>
            <a:r>
              <a:rPr sz="1700" b="1" spc="-5" dirty="0">
                <a:latin typeface="Arial"/>
                <a:cs typeface="Arial"/>
              </a:rPr>
              <a:t>either </a:t>
            </a:r>
            <a:r>
              <a:rPr sz="1700" b="1" dirty="0">
                <a:latin typeface="Arial"/>
                <a:cs typeface="Arial"/>
              </a:rPr>
              <a:t>a  </a:t>
            </a:r>
            <a:r>
              <a:rPr sz="1700" b="1" spc="-5" dirty="0">
                <a:latin typeface="Arial"/>
                <a:cs typeface="Arial"/>
              </a:rPr>
              <a:t>normal user or </a:t>
            </a:r>
            <a:r>
              <a:rPr sz="1700" b="1" dirty="0">
                <a:latin typeface="Arial"/>
                <a:cs typeface="Arial"/>
              </a:rPr>
              <a:t>a </a:t>
            </a:r>
            <a:r>
              <a:rPr sz="1700" b="1" spc="-5" dirty="0">
                <a:latin typeface="Arial"/>
                <a:cs typeface="Arial"/>
              </a:rPr>
              <a:t>service</a:t>
            </a:r>
            <a:r>
              <a:rPr sz="1700" b="1" spc="-9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account.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9498" y="243684"/>
            <a:ext cx="3065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0C323"/>
                </a:solidFill>
                <a:latin typeface="Trebuchet MS"/>
                <a:cs typeface="Trebuchet MS"/>
              </a:rPr>
              <a:t>Helm </a:t>
            </a:r>
            <a:r>
              <a:rPr sz="3000" b="1" spc="40" dirty="0">
                <a:solidFill>
                  <a:srgbClr val="00C323"/>
                </a:solidFill>
                <a:latin typeface="Trebuchet MS"/>
                <a:cs typeface="Trebuchet MS"/>
              </a:rPr>
              <a:t>2 </a:t>
            </a:r>
            <a:r>
              <a:rPr sz="3000" b="1" spc="45" dirty="0">
                <a:solidFill>
                  <a:srgbClr val="00C323"/>
                </a:solidFill>
                <a:latin typeface="Trebuchet MS"/>
                <a:cs typeface="Trebuchet MS"/>
              </a:rPr>
              <a:t>vs</a:t>
            </a:r>
            <a:r>
              <a:rPr sz="3000" b="1" spc="-630" dirty="0">
                <a:solidFill>
                  <a:srgbClr val="00C323"/>
                </a:solidFill>
                <a:latin typeface="Trebuchet MS"/>
                <a:cs typeface="Trebuchet MS"/>
              </a:rPr>
              <a:t> </a:t>
            </a:r>
            <a:r>
              <a:rPr sz="3000" b="1" spc="-20" dirty="0">
                <a:solidFill>
                  <a:srgbClr val="00C323"/>
                </a:solidFill>
                <a:latin typeface="Trebuchet MS"/>
                <a:cs typeface="Trebuchet MS"/>
              </a:rPr>
              <a:t>Helm </a:t>
            </a:r>
            <a:r>
              <a:rPr sz="3000" b="1" dirty="0">
                <a:solidFill>
                  <a:srgbClr val="00C323"/>
                </a:solidFill>
                <a:latin typeface="Trebuchet MS"/>
                <a:cs typeface="Trebuchet MS"/>
              </a:rPr>
              <a:t>3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56435" y="4330920"/>
            <a:ext cx="1505171" cy="583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0448" y="1998196"/>
            <a:ext cx="4562465" cy="2533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973" y="1016826"/>
            <a:ext cx="6228080" cy="71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Arial"/>
                <a:cs typeface="Arial"/>
              </a:rPr>
              <a:t>Helm </a:t>
            </a:r>
            <a:r>
              <a:rPr sz="2100" b="1" dirty="0">
                <a:latin typeface="Arial"/>
                <a:cs typeface="Arial"/>
              </a:rPr>
              <a:t>3 </a:t>
            </a:r>
            <a:r>
              <a:rPr sz="2100" b="1" spc="-5" dirty="0">
                <a:latin typeface="Arial"/>
                <a:cs typeface="Arial"/>
              </a:rPr>
              <a:t>interacts directly with </a:t>
            </a:r>
            <a:r>
              <a:rPr sz="2100" b="1" dirty="0">
                <a:latin typeface="Arial"/>
                <a:cs typeface="Arial"/>
              </a:rPr>
              <a:t>the </a:t>
            </a:r>
            <a:r>
              <a:rPr sz="2100" b="1" spc="-5" dirty="0">
                <a:latin typeface="Arial"/>
                <a:cs typeface="Arial"/>
              </a:rPr>
              <a:t>Kubernetes</a:t>
            </a:r>
            <a:r>
              <a:rPr sz="2100" b="1" spc="-18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API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200" b="1" spc="-5" dirty="0">
                <a:latin typeface="Arial"/>
                <a:cs typeface="Arial"/>
              </a:rPr>
              <a:t>Role Based Access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Controls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Navigating</a:t>
            </a:r>
            <a:r>
              <a:rPr spc="-120" dirty="0"/>
              <a:t> </a:t>
            </a:r>
            <a:r>
              <a:rPr spc="-35" dirty="0"/>
              <a:t>Security</a:t>
            </a:r>
          </a:p>
        </p:txBody>
      </p:sp>
      <p:sp>
        <p:nvSpPr>
          <p:cNvPr id="4" name="object 4"/>
          <p:cNvSpPr/>
          <p:nvPr/>
        </p:nvSpPr>
        <p:spPr>
          <a:xfrm>
            <a:off x="3918367" y="1773446"/>
            <a:ext cx="1192172" cy="119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7765" marR="3212465" algn="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Chart</a:t>
            </a:r>
            <a:r>
              <a:rPr spc="-100" dirty="0"/>
              <a:t> </a:t>
            </a:r>
            <a:r>
              <a:rPr spc="-5" dirty="0"/>
              <a:t>Hashes</a:t>
            </a:r>
          </a:p>
          <a:p>
            <a:pPr marL="1287780">
              <a:lnSpc>
                <a:spcPct val="100000"/>
              </a:lnSpc>
              <a:spcBef>
                <a:spcPts val="925"/>
              </a:spcBef>
            </a:pPr>
            <a:r>
              <a:rPr spc="-5" dirty="0"/>
              <a:t>Dependencies</a:t>
            </a:r>
          </a:p>
          <a:p>
            <a:pPr marL="45097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Signing</a:t>
            </a:r>
            <a:r>
              <a:rPr spc="-15" dirty="0"/>
              <a:t> </a:t>
            </a:r>
            <a:r>
              <a:rPr spc="-5" dirty="0"/>
              <a:t>Charts</a:t>
            </a:r>
          </a:p>
          <a:p>
            <a:pPr marL="1222375">
              <a:lnSpc>
                <a:spcPct val="100000"/>
              </a:lnSpc>
              <a:spcBef>
                <a:spcPts val="1170"/>
              </a:spcBef>
            </a:pPr>
            <a:r>
              <a:rPr spc="-5" dirty="0">
                <a:solidFill>
                  <a:srgbClr val="00C323"/>
                </a:solidFill>
              </a:rPr>
              <a:t>Certificates</a:t>
            </a:r>
          </a:p>
          <a:p>
            <a:pPr marL="1167765"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457517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Verifying Charts</a:t>
            </a:r>
            <a:r>
              <a:rPr spc="-85" dirty="0"/>
              <a:t> </a:t>
            </a:r>
            <a:r>
              <a:rPr spc="-5" dirty="0"/>
              <a:t>(Provenance)</a:t>
            </a:r>
          </a:p>
          <a:p>
            <a:pPr marL="1546225" marR="4588510" indent="-366395">
              <a:lnSpc>
                <a:spcPts val="1420"/>
              </a:lnSpc>
              <a:spcBef>
                <a:spcPts val="665"/>
              </a:spcBef>
            </a:pPr>
            <a:r>
              <a:rPr spc="-5" dirty="0"/>
              <a:t>RBAC and</a:t>
            </a:r>
            <a:r>
              <a:rPr spc="-90" dirty="0"/>
              <a:t> </a:t>
            </a:r>
            <a:r>
              <a:rPr spc="-5" dirty="0"/>
              <a:t>Service  Accounts</a:t>
            </a:r>
          </a:p>
          <a:p>
            <a:pPr marL="437388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Secrets</a:t>
            </a:r>
            <a:r>
              <a:rPr spc="-15" dirty="0"/>
              <a:t> </a:t>
            </a:r>
            <a:r>
              <a:rPr spc="-5" dirty="0"/>
              <a:t>Management</a:t>
            </a:r>
          </a:p>
          <a:p>
            <a:pPr marL="1494155">
              <a:lnSpc>
                <a:spcPct val="100000"/>
              </a:lnSpc>
              <a:spcBef>
                <a:spcPts val="655"/>
              </a:spcBef>
            </a:pPr>
            <a:r>
              <a:rPr spc="-5" dirty="0"/>
              <a:t>POD</a:t>
            </a:r>
            <a:r>
              <a:rPr spc="-10" dirty="0"/>
              <a:t> </a:t>
            </a:r>
            <a:r>
              <a:rPr spc="-5" dirty="0"/>
              <a:t>Security</a:t>
            </a:r>
          </a:p>
          <a:p>
            <a:pPr marL="1167765">
              <a:lnSpc>
                <a:spcPct val="100000"/>
              </a:lnSpc>
              <a:spcBef>
                <a:spcPts val="20"/>
              </a:spcBef>
            </a:pPr>
            <a:endParaRPr sz="1400"/>
          </a:p>
          <a:p>
            <a:pPr marL="1167765" marR="3200400" algn="r">
              <a:lnSpc>
                <a:spcPct val="100000"/>
              </a:lnSpc>
            </a:pPr>
            <a:r>
              <a:rPr spc="-5" dirty="0"/>
              <a:t>Helm</a:t>
            </a:r>
            <a:r>
              <a:rPr spc="-100" dirty="0"/>
              <a:t> </a:t>
            </a:r>
            <a:r>
              <a:rPr spc="-5" dirty="0"/>
              <a:t>Lint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424" y="799051"/>
            <a:ext cx="7263130" cy="304800"/>
          </a:xfrm>
          <a:custGeom>
            <a:avLst/>
            <a:gdLst/>
            <a:ahLst/>
            <a:cxnLst/>
            <a:rect l="l" t="t" r="r" b="b"/>
            <a:pathLst>
              <a:path w="7263130" h="304800">
                <a:moveTo>
                  <a:pt x="7262540" y="304799"/>
                </a:moveTo>
                <a:lnTo>
                  <a:pt x="0" y="304799"/>
                </a:lnTo>
                <a:lnTo>
                  <a:pt x="0" y="0"/>
                </a:lnTo>
                <a:lnTo>
                  <a:pt x="7262540" y="0"/>
                </a:lnTo>
                <a:lnTo>
                  <a:pt x="7262540" y="30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4" y="471391"/>
            <a:ext cx="76504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282828"/>
                </a:solidFill>
                <a:latin typeface="Trebuchet MS"/>
                <a:cs typeface="Trebuchet MS"/>
              </a:rPr>
              <a:t>We</a:t>
            </a:r>
            <a:r>
              <a:rPr sz="2000" b="1" spc="-95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282828"/>
                </a:solidFill>
                <a:latin typeface="Trebuchet MS"/>
                <a:cs typeface="Trebuchet MS"/>
              </a:rPr>
              <a:t>need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282828"/>
                </a:solidFill>
                <a:latin typeface="Trebuchet MS"/>
                <a:cs typeface="Trebuchet MS"/>
              </a:rPr>
              <a:t>to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282828"/>
                </a:solidFill>
                <a:latin typeface="Trebuchet MS"/>
                <a:cs typeface="Trebuchet MS"/>
              </a:rPr>
              <a:t>install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282828"/>
                </a:solidFill>
                <a:latin typeface="Trebuchet MS"/>
                <a:cs typeface="Trebuchet MS"/>
              </a:rPr>
              <a:t>cert-manager</a:t>
            </a:r>
            <a:r>
              <a:rPr sz="2000" b="1" spc="-95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282828"/>
                </a:solidFill>
                <a:latin typeface="Trebuchet MS"/>
                <a:cs typeface="Trebuchet MS"/>
              </a:rPr>
              <a:t>to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10" dirty="0">
                <a:solidFill>
                  <a:srgbClr val="282828"/>
                </a:solidFill>
                <a:latin typeface="Trebuchet MS"/>
                <a:cs typeface="Trebuchet MS"/>
              </a:rPr>
              <a:t>do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282828"/>
                </a:solidFill>
                <a:latin typeface="Trebuchet MS"/>
                <a:cs typeface="Trebuchet MS"/>
              </a:rPr>
              <a:t>the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282828"/>
                </a:solidFill>
                <a:latin typeface="Trebuchet MS"/>
                <a:cs typeface="Trebuchet MS"/>
              </a:rPr>
              <a:t>work</a:t>
            </a:r>
            <a:r>
              <a:rPr sz="2000" b="1" spc="-95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282828"/>
                </a:solidFill>
                <a:latin typeface="Trebuchet MS"/>
                <a:cs typeface="Trebuchet MS"/>
              </a:rPr>
              <a:t>with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35" dirty="0">
                <a:solidFill>
                  <a:srgbClr val="282828"/>
                </a:solidFill>
                <a:latin typeface="Trebuchet MS"/>
                <a:cs typeface="Trebuchet MS"/>
              </a:rPr>
              <a:t>Kubernetes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282828"/>
                </a:solidFill>
                <a:latin typeface="Trebuchet MS"/>
                <a:cs typeface="Trebuchet MS"/>
              </a:rPr>
              <a:t>to  </a:t>
            </a:r>
            <a:r>
              <a:rPr sz="2000" b="1" spc="-40" dirty="0">
                <a:solidFill>
                  <a:srgbClr val="282828"/>
                </a:solidFill>
                <a:latin typeface="Trebuchet MS"/>
                <a:cs typeface="Trebuchet MS"/>
              </a:rPr>
              <a:t>request</a:t>
            </a:r>
            <a:r>
              <a:rPr sz="2000" b="1" spc="-95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20" dirty="0">
                <a:solidFill>
                  <a:srgbClr val="282828"/>
                </a:solidFill>
                <a:latin typeface="Trebuchet MS"/>
                <a:cs typeface="Trebuchet MS"/>
              </a:rPr>
              <a:t>a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282828"/>
                </a:solidFill>
                <a:latin typeface="Trebuchet MS"/>
                <a:cs typeface="Trebuchet MS"/>
              </a:rPr>
              <a:t>certiﬁcate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282828"/>
                </a:solidFill>
                <a:latin typeface="Trebuchet MS"/>
                <a:cs typeface="Trebuchet MS"/>
              </a:rPr>
              <a:t>and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282828"/>
                </a:solidFill>
                <a:latin typeface="Trebuchet MS"/>
                <a:cs typeface="Trebuchet MS"/>
              </a:rPr>
              <a:t>respond</a:t>
            </a:r>
            <a:r>
              <a:rPr sz="2000" b="1" spc="-95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282828"/>
                </a:solidFill>
                <a:latin typeface="Trebuchet MS"/>
                <a:cs typeface="Trebuchet MS"/>
              </a:rPr>
              <a:t>to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282828"/>
                </a:solidFill>
                <a:latin typeface="Trebuchet MS"/>
                <a:cs typeface="Trebuchet MS"/>
              </a:rPr>
              <a:t>the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282828"/>
                </a:solidFill>
                <a:latin typeface="Trebuchet MS"/>
                <a:cs typeface="Trebuchet MS"/>
              </a:rPr>
              <a:t>challenge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282828"/>
                </a:solidFill>
                <a:latin typeface="Trebuchet MS"/>
                <a:cs typeface="Trebuchet MS"/>
              </a:rPr>
              <a:t>to</a:t>
            </a:r>
            <a:r>
              <a:rPr sz="2000" b="1" spc="-9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40" dirty="0">
                <a:solidFill>
                  <a:srgbClr val="282828"/>
                </a:solidFill>
                <a:latin typeface="Trebuchet MS"/>
                <a:cs typeface="Trebuchet MS"/>
              </a:rPr>
              <a:t>validate</a:t>
            </a:r>
            <a:r>
              <a:rPr sz="2000" b="1" spc="-95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145" dirty="0">
                <a:solidFill>
                  <a:srgbClr val="282828"/>
                </a:solidFill>
                <a:latin typeface="Trebuchet MS"/>
                <a:cs typeface="Trebuchet MS"/>
              </a:rPr>
              <a:t>it.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30" dirty="0">
                <a:solidFill>
                  <a:srgbClr val="282828"/>
                </a:solidFill>
                <a:latin typeface="Trebuchet MS"/>
                <a:cs typeface="Trebuchet MS"/>
              </a:rPr>
              <a:t>We </a:t>
            </a:r>
            <a:r>
              <a:rPr sz="2000" b="1" spc="-10" dirty="0">
                <a:solidFill>
                  <a:srgbClr val="282828"/>
                </a:solidFill>
                <a:latin typeface="Trebuchet MS"/>
                <a:cs typeface="Trebuchet MS"/>
              </a:rPr>
              <a:t>can </a:t>
            </a:r>
            <a:r>
              <a:rPr sz="2000" b="1" spc="5" dirty="0">
                <a:solidFill>
                  <a:srgbClr val="282828"/>
                </a:solidFill>
                <a:latin typeface="Trebuchet MS"/>
                <a:cs typeface="Trebuchet MS"/>
              </a:rPr>
              <a:t>use </a:t>
            </a:r>
            <a:r>
              <a:rPr sz="2000" b="1" spc="-15" dirty="0">
                <a:solidFill>
                  <a:srgbClr val="282828"/>
                </a:solidFill>
                <a:latin typeface="Trebuchet MS"/>
                <a:cs typeface="Trebuchet MS"/>
              </a:rPr>
              <a:t>Helm</a:t>
            </a:r>
            <a:r>
              <a:rPr sz="2000" b="1" spc="-434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282828"/>
                </a:solidFill>
                <a:latin typeface="Trebuchet MS"/>
                <a:cs typeface="Trebuchet MS"/>
              </a:rPr>
              <a:t>to </a:t>
            </a:r>
            <a:r>
              <a:rPr sz="2000" b="1" spc="-45" dirty="0">
                <a:solidFill>
                  <a:srgbClr val="282828"/>
                </a:solidFill>
                <a:latin typeface="Trebuchet MS"/>
                <a:cs typeface="Trebuchet MS"/>
              </a:rPr>
              <a:t>install </a:t>
            </a:r>
            <a:r>
              <a:rPr sz="2000" b="1" spc="-70" dirty="0">
                <a:solidFill>
                  <a:srgbClr val="282828"/>
                </a:solidFill>
                <a:latin typeface="Trebuchet MS"/>
                <a:cs typeface="Trebuchet MS"/>
              </a:rPr>
              <a:t>cert-manager.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1217" y="2256370"/>
            <a:ext cx="2181220" cy="2105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4884" y="2134199"/>
            <a:ext cx="1773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Cert-Manager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8074" y="2245089"/>
            <a:ext cx="60826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5" dirty="0">
                <a:latin typeface="Play"/>
                <a:cs typeface="Play"/>
              </a:rPr>
              <a:t>Let’s </a:t>
            </a:r>
            <a:r>
              <a:rPr sz="2300" spc="45" dirty="0">
                <a:latin typeface="Play"/>
                <a:cs typeface="Play"/>
              </a:rPr>
              <a:t>use </a:t>
            </a:r>
            <a:r>
              <a:rPr sz="2300" spc="65" dirty="0">
                <a:latin typeface="Play"/>
                <a:cs typeface="Play"/>
              </a:rPr>
              <a:t>cert-manager </a:t>
            </a:r>
            <a:r>
              <a:rPr sz="2300" spc="60" dirty="0">
                <a:latin typeface="Play"/>
                <a:cs typeface="Play"/>
              </a:rPr>
              <a:t>by </a:t>
            </a:r>
            <a:r>
              <a:rPr sz="2300" spc="20" dirty="0">
                <a:latin typeface="Play"/>
                <a:cs typeface="Play"/>
              </a:rPr>
              <a:t>Jetstack </a:t>
            </a:r>
            <a:r>
              <a:rPr sz="2300" spc="60" dirty="0">
                <a:latin typeface="Play"/>
                <a:cs typeface="Play"/>
              </a:rPr>
              <a:t>for</a:t>
            </a:r>
            <a:r>
              <a:rPr sz="2300" spc="190" dirty="0">
                <a:latin typeface="Play"/>
                <a:cs typeface="Play"/>
              </a:rPr>
              <a:t> </a:t>
            </a:r>
            <a:r>
              <a:rPr sz="2300" spc="-75" dirty="0">
                <a:latin typeface="Play"/>
                <a:cs typeface="Play"/>
              </a:rPr>
              <a:t>TLS</a:t>
            </a:r>
            <a:endParaRPr sz="23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256" y="2245089"/>
            <a:ext cx="57575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5" dirty="0">
                <a:latin typeface="Play"/>
                <a:cs typeface="Play"/>
              </a:rPr>
              <a:t>Install Cert-Manager </a:t>
            </a:r>
            <a:r>
              <a:rPr sz="2300" spc="30" dirty="0">
                <a:latin typeface="Play"/>
                <a:cs typeface="Play"/>
              </a:rPr>
              <a:t>using </a:t>
            </a:r>
            <a:r>
              <a:rPr sz="2300" spc="110" dirty="0">
                <a:latin typeface="Play"/>
                <a:cs typeface="Play"/>
              </a:rPr>
              <a:t>Helm</a:t>
            </a:r>
            <a:r>
              <a:rPr sz="2300" spc="90" dirty="0">
                <a:latin typeface="Play"/>
                <a:cs typeface="Play"/>
              </a:rPr>
              <a:t> </a:t>
            </a:r>
            <a:r>
              <a:rPr sz="2300" spc="70" dirty="0">
                <a:latin typeface="Play"/>
                <a:cs typeface="Play"/>
              </a:rPr>
              <a:t>Charts</a:t>
            </a:r>
            <a:endParaRPr sz="2300">
              <a:latin typeface="Play"/>
              <a:cs typeface="Play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286" y="888810"/>
            <a:ext cx="8599805" cy="3954779"/>
            <a:chOff x="272286" y="888810"/>
            <a:chExt cx="8599805" cy="3954779"/>
          </a:xfrm>
        </p:grpSpPr>
        <p:sp>
          <p:nvSpPr>
            <p:cNvPr id="3" name="object 3"/>
            <p:cNvSpPr/>
            <p:nvPr/>
          </p:nvSpPr>
          <p:spPr>
            <a:xfrm>
              <a:off x="277049" y="893573"/>
              <a:ext cx="8590280" cy="3945254"/>
            </a:xfrm>
            <a:custGeom>
              <a:avLst/>
              <a:gdLst/>
              <a:ahLst/>
              <a:cxnLst/>
              <a:rect l="l" t="t" r="r" b="b"/>
              <a:pathLst>
                <a:path w="8590280" h="3945254">
                  <a:moveTo>
                    <a:pt x="8589882" y="3944692"/>
                  </a:moveTo>
                  <a:lnTo>
                    <a:pt x="0" y="3944692"/>
                  </a:lnTo>
                  <a:lnTo>
                    <a:pt x="0" y="0"/>
                  </a:lnTo>
                  <a:lnTo>
                    <a:pt x="8589882" y="0"/>
                  </a:lnTo>
                  <a:lnTo>
                    <a:pt x="8589882" y="394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049" y="893573"/>
              <a:ext cx="8590280" cy="3945254"/>
            </a:xfrm>
            <a:custGeom>
              <a:avLst/>
              <a:gdLst/>
              <a:ahLst/>
              <a:cxnLst/>
              <a:rect l="l" t="t" r="r" b="b"/>
              <a:pathLst>
                <a:path w="8590280" h="3945254">
                  <a:moveTo>
                    <a:pt x="0" y="0"/>
                  </a:moveTo>
                  <a:lnTo>
                    <a:pt x="8589882" y="0"/>
                  </a:lnTo>
                  <a:lnTo>
                    <a:pt x="8589882" y="3944692"/>
                  </a:lnTo>
                  <a:lnTo>
                    <a:pt x="0" y="394469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7163" y="362655"/>
            <a:ext cx="29260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00"/>
                </a:solidFill>
                <a:latin typeface="Arial"/>
                <a:cs typeface="Arial"/>
              </a:rPr>
              <a:t>TLS with</a:t>
            </a:r>
            <a:r>
              <a:rPr sz="210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00"/>
                </a:solidFill>
                <a:latin typeface="Arial"/>
                <a:cs typeface="Arial"/>
              </a:rPr>
              <a:t>Cert-Manager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1095626"/>
            <a:ext cx="8163559" cy="3284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Then you’ll need to get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TLS certificate by installing</a:t>
            </a:r>
            <a:r>
              <a:rPr sz="12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cert-manager: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Install the CustomResourceDefinition resources</a:t>
            </a:r>
            <a:r>
              <a:rPr sz="12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separately: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kubectl apply --validate=false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-f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430"/>
              </a:lnSpc>
            </a:pP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https://github.com/jetstack/cert-manager/releases/download/v0.15.0/cert-manager.crds.yaml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Create the namespace for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cert-manager: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kubectl create namespace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cert-manager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Install the cert-manager Helm chart from</a:t>
            </a:r>
            <a:r>
              <a:rPr sz="12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ChartCenter:</a:t>
            </a:r>
            <a:endParaRPr sz="1200">
              <a:latin typeface="Courier New"/>
              <a:cs typeface="Courier New"/>
            </a:endParaRPr>
          </a:p>
          <a:p>
            <a:pPr marL="12700" marR="3022600">
              <a:lnSpc>
                <a:spcPct val="1979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helm install cert-manager center/jetstack/cert-manager  You can do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final rollout status check</a:t>
            </a:r>
            <a:r>
              <a:rPr sz="1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with: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kubectl -n cert-manager rollout status deploy</a:t>
            </a:r>
            <a:r>
              <a:rPr sz="12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ourier New"/>
                <a:cs typeface="Courier New"/>
              </a:rPr>
              <a:t>cert-manager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Navigating</a:t>
            </a:r>
            <a:r>
              <a:rPr spc="-120" dirty="0"/>
              <a:t> </a:t>
            </a:r>
            <a:r>
              <a:rPr spc="-35" dirty="0"/>
              <a:t>Security</a:t>
            </a:r>
          </a:p>
        </p:txBody>
      </p:sp>
      <p:sp>
        <p:nvSpPr>
          <p:cNvPr id="4" name="object 4"/>
          <p:cNvSpPr/>
          <p:nvPr/>
        </p:nvSpPr>
        <p:spPr>
          <a:xfrm>
            <a:off x="3918367" y="1773446"/>
            <a:ext cx="1192172" cy="119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7765" marR="3212465" algn="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Chart</a:t>
            </a:r>
            <a:r>
              <a:rPr spc="-100" dirty="0"/>
              <a:t> </a:t>
            </a:r>
            <a:r>
              <a:rPr spc="-5" dirty="0"/>
              <a:t>Hashes</a:t>
            </a:r>
          </a:p>
          <a:p>
            <a:pPr marL="1287780">
              <a:lnSpc>
                <a:spcPct val="100000"/>
              </a:lnSpc>
              <a:spcBef>
                <a:spcPts val="925"/>
              </a:spcBef>
            </a:pPr>
            <a:r>
              <a:rPr spc="-5" dirty="0">
                <a:solidFill>
                  <a:srgbClr val="00C323"/>
                </a:solidFill>
              </a:rPr>
              <a:t>Dependencies</a:t>
            </a:r>
          </a:p>
          <a:p>
            <a:pPr marL="45097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Signing</a:t>
            </a:r>
            <a:r>
              <a:rPr spc="-15" dirty="0"/>
              <a:t> </a:t>
            </a:r>
            <a:r>
              <a:rPr spc="-5" dirty="0"/>
              <a:t>Charts</a:t>
            </a:r>
          </a:p>
          <a:p>
            <a:pPr marL="1222375">
              <a:lnSpc>
                <a:spcPct val="100000"/>
              </a:lnSpc>
              <a:spcBef>
                <a:spcPts val="1170"/>
              </a:spcBef>
            </a:pPr>
            <a:r>
              <a:rPr spc="-5" dirty="0"/>
              <a:t>Certificates</a:t>
            </a:r>
          </a:p>
          <a:p>
            <a:pPr marL="1167765"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457517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Verifying Charts</a:t>
            </a:r>
            <a:r>
              <a:rPr spc="-85" dirty="0"/>
              <a:t> </a:t>
            </a:r>
            <a:r>
              <a:rPr spc="-5" dirty="0"/>
              <a:t>(Provenance)</a:t>
            </a:r>
          </a:p>
          <a:p>
            <a:pPr marL="1546225" marR="4588510" indent="-366395">
              <a:lnSpc>
                <a:spcPts val="1420"/>
              </a:lnSpc>
              <a:spcBef>
                <a:spcPts val="665"/>
              </a:spcBef>
            </a:pPr>
            <a:r>
              <a:rPr spc="-5" dirty="0"/>
              <a:t>RBAC and</a:t>
            </a:r>
            <a:r>
              <a:rPr spc="-90" dirty="0"/>
              <a:t> </a:t>
            </a:r>
            <a:r>
              <a:rPr spc="-5" dirty="0"/>
              <a:t>Service  Accounts</a:t>
            </a:r>
          </a:p>
          <a:p>
            <a:pPr marL="437388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Secrets</a:t>
            </a:r>
            <a:r>
              <a:rPr spc="-15" dirty="0"/>
              <a:t> </a:t>
            </a:r>
            <a:r>
              <a:rPr spc="-5" dirty="0"/>
              <a:t>Management</a:t>
            </a:r>
          </a:p>
          <a:p>
            <a:pPr marL="1494155">
              <a:lnSpc>
                <a:spcPct val="100000"/>
              </a:lnSpc>
              <a:spcBef>
                <a:spcPts val="655"/>
              </a:spcBef>
            </a:pPr>
            <a:r>
              <a:rPr spc="-5" dirty="0"/>
              <a:t>POD</a:t>
            </a:r>
            <a:r>
              <a:rPr spc="-10" dirty="0"/>
              <a:t> </a:t>
            </a:r>
            <a:r>
              <a:rPr spc="-5" dirty="0"/>
              <a:t>Security</a:t>
            </a:r>
          </a:p>
          <a:p>
            <a:pPr marL="1167765">
              <a:lnSpc>
                <a:spcPct val="100000"/>
              </a:lnSpc>
              <a:spcBef>
                <a:spcPts val="20"/>
              </a:spcBef>
            </a:pPr>
            <a:endParaRPr sz="1400"/>
          </a:p>
          <a:p>
            <a:pPr marL="1167765" marR="3200400" algn="r">
              <a:lnSpc>
                <a:spcPct val="100000"/>
              </a:lnSpc>
            </a:pPr>
            <a:r>
              <a:rPr spc="-5" dirty="0"/>
              <a:t>Helm</a:t>
            </a:r>
            <a:r>
              <a:rPr spc="-100" dirty="0"/>
              <a:t> </a:t>
            </a:r>
            <a:r>
              <a:rPr spc="-5" dirty="0"/>
              <a:t>Lint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0405" y="2134199"/>
            <a:ext cx="4403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solidFill>
                  <a:srgbClr val="00C323"/>
                </a:solidFill>
              </a:rPr>
              <a:t>Last </a:t>
            </a:r>
            <a:r>
              <a:rPr sz="2200" spc="-95" dirty="0">
                <a:solidFill>
                  <a:srgbClr val="00C323"/>
                </a:solidFill>
              </a:rPr>
              <a:t>Item: </a:t>
            </a:r>
            <a:r>
              <a:rPr sz="2200" spc="10" dirty="0">
                <a:solidFill>
                  <a:srgbClr val="00C323"/>
                </a:solidFill>
              </a:rPr>
              <a:t>Checking</a:t>
            </a:r>
            <a:r>
              <a:rPr sz="2200" spc="-210" dirty="0">
                <a:solidFill>
                  <a:srgbClr val="00C323"/>
                </a:solidFill>
              </a:rPr>
              <a:t> </a:t>
            </a:r>
            <a:r>
              <a:rPr sz="2200" spc="-10" dirty="0">
                <a:solidFill>
                  <a:srgbClr val="00C323"/>
                </a:solidFill>
              </a:rPr>
              <a:t>Dependencies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2939948" y="2800948"/>
            <a:ext cx="38239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25" dirty="0">
                <a:solidFill>
                  <a:srgbClr val="FFFFFF"/>
                </a:solidFill>
                <a:latin typeface="Trebuchet MS"/>
                <a:cs typeface="Trebuchet MS"/>
              </a:rPr>
              <a:t>Image </a:t>
            </a:r>
            <a:r>
              <a:rPr sz="2200" b="1" spc="-55" dirty="0">
                <a:solidFill>
                  <a:srgbClr val="FFFFFF"/>
                </a:solidFill>
                <a:latin typeface="Trebuchet MS"/>
                <a:cs typeface="Trebuchet MS"/>
              </a:rPr>
              <a:t>security 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30" dirty="0">
                <a:solidFill>
                  <a:srgbClr val="FFFFFF"/>
                </a:solidFill>
                <a:latin typeface="Trebuchet MS"/>
                <a:cs typeface="Trebuchet MS"/>
              </a:rPr>
              <a:t>sub-charts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803" y="243684"/>
            <a:ext cx="1209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solidFill>
                  <a:srgbClr val="00C323"/>
                </a:solidFill>
              </a:rPr>
              <a:t>Mor</a:t>
            </a:r>
            <a:r>
              <a:rPr sz="3000" spc="5" dirty="0">
                <a:solidFill>
                  <a:srgbClr val="00C323"/>
                </a:solidFill>
              </a:rPr>
              <a:t>e</a:t>
            </a:r>
            <a:r>
              <a:rPr sz="3000" spc="-335" dirty="0">
                <a:solidFill>
                  <a:srgbClr val="00C323"/>
                </a:solidFill>
              </a:rPr>
              <a:t>...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72973" y="1014794"/>
            <a:ext cx="342772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Arial"/>
                <a:cs typeface="Arial"/>
              </a:rPr>
              <a:t>Helm Charts</a:t>
            </a:r>
            <a:r>
              <a:rPr sz="2500" b="1" spc="-9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Summary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249" y="1685996"/>
            <a:ext cx="4016375" cy="1639570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434340" marR="2651760" indent="-167640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demochart/  Chart.yaml  values.yaml  </a:t>
            </a:r>
            <a:r>
              <a:rPr sz="1100" b="1" spc="-5" dirty="0">
                <a:solidFill>
                  <a:srgbClr val="00C323"/>
                </a:solidFill>
                <a:latin typeface="Courier New"/>
                <a:cs typeface="Courier New"/>
              </a:rPr>
              <a:t>charts/ 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templates/</a:t>
            </a:r>
            <a:endParaRPr sz="1100">
              <a:latin typeface="Courier New"/>
              <a:cs typeface="Courier New"/>
            </a:endParaRPr>
          </a:p>
          <a:p>
            <a:pPr marL="57404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6967" y="1728612"/>
            <a:ext cx="3176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charts/ </a:t>
            </a:r>
            <a:r>
              <a:rPr sz="1400" spc="-5" dirty="0">
                <a:latin typeface="Arial"/>
                <a:cs typeface="Arial"/>
              </a:rPr>
              <a:t>directory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subcharts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191" y="243684"/>
            <a:ext cx="34220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00C323"/>
                </a:solidFill>
              </a:rPr>
              <a:t>Creating </a:t>
            </a:r>
            <a:r>
              <a:rPr sz="3000" spc="30" dirty="0">
                <a:solidFill>
                  <a:srgbClr val="00C323"/>
                </a:solidFill>
              </a:rPr>
              <a:t>a</a:t>
            </a:r>
            <a:r>
              <a:rPr sz="3000" spc="-335" dirty="0">
                <a:solidFill>
                  <a:srgbClr val="00C323"/>
                </a:solidFill>
              </a:rPr>
              <a:t> </a:t>
            </a:r>
            <a:r>
              <a:rPr sz="3000" spc="-40" dirty="0">
                <a:solidFill>
                  <a:srgbClr val="00C323"/>
                </a:solidFill>
              </a:rPr>
              <a:t>subchart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28249" y="1685996"/>
            <a:ext cx="7107555" cy="2219960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208915" rIns="0" bIns="0" rtlCol="0">
            <a:spAutoFit/>
          </a:bodyPr>
          <a:lstStyle/>
          <a:p>
            <a:pPr marL="266700">
              <a:lnSpc>
                <a:spcPts val="2030"/>
              </a:lnSpc>
              <a:spcBef>
                <a:spcPts val="1645"/>
              </a:spcBef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700" spc="-5" dirty="0">
                <a:solidFill>
                  <a:srgbClr val="FFFFFF"/>
                </a:solidFill>
                <a:latin typeface="Courier New"/>
                <a:cs typeface="Courier New"/>
              </a:rPr>
              <a:t>cd</a:t>
            </a: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/>
                <a:cs typeface="Courier New"/>
              </a:rPr>
              <a:t>demochart/charts</a:t>
            </a:r>
            <a:endParaRPr sz="1700">
              <a:latin typeface="Courier New"/>
              <a:cs typeface="Courier New"/>
            </a:endParaRPr>
          </a:p>
          <a:p>
            <a:pPr marL="266700">
              <a:lnSpc>
                <a:spcPts val="2030"/>
              </a:lnSpc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700" spc="-5" dirty="0">
                <a:solidFill>
                  <a:srgbClr val="FFFFFF"/>
                </a:solidFill>
                <a:latin typeface="Courier New"/>
                <a:cs typeface="Courier New"/>
              </a:rPr>
              <a:t>helm create</a:t>
            </a: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/>
                <a:cs typeface="Courier New"/>
              </a:rPr>
              <a:t>mysubchart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urier New"/>
              <a:cs typeface="Courier New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solidFill>
                  <a:srgbClr val="FFFFFF"/>
                </a:solidFill>
                <a:latin typeface="Courier New"/>
                <a:cs typeface="Courier New"/>
              </a:rPr>
              <a:t>Creating</a:t>
            </a:r>
            <a:r>
              <a:rPr sz="17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Courier New"/>
                <a:cs typeface="Courier New"/>
              </a:rPr>
              <a:t>mysubchart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urier New"/>
              <a:cs typeface="Courier New"/>
            </a:endParaRPr>
          </a:p>
          <a:p>
            <a:pPr marL="266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700" spc="-5" dirty="0">
                <a:solidFill>
                  <a:srgbClr val="FFFFFF"/>
                </a:solidFill>
                <a:latin typeface="Courier New"/>
                <a:cs typeface="Courier New"/>
              </a:rPr>
              <a:t>rm -rf</a:t>
            </a:r>
            <a:r>
              <a:rPr sz="17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ourier New"/>
                <a:cs typeface="Courier New"/>
              </a:rPr>
              <a:t>mysubchart/templates/*.*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56435" y="4330920"/>
            <a:ext cx="1505171" cy="583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0798" y="446081"/>
            <a:ext cx="50717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BB52A"/>
                </a:solidFill>
                <a:latin typeface="Arial"/>
                <a:cs typeface="Arial"/>
              </a:rPr>
              <a:t>Here are more improvements </a:t>
            </a:r>
            <a:r>
              <a:rPr sz="2100" dirty="0">
                <a:solidFill>
                  <a:srgbClr val="0BB52A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0BB52A"/>
                </a:solidFill>
                <a:latin typeface="Arial"/>
                <a:cs typeface="Arial"/>
              </a:rPr>
              <a:t>Helm</a:t>
            </a:r>
            <a:r>
              <a:rPr sz="2100" spc="-90" dirty="0">
                <a:solidFill>
                  <a:srgbClr val="0BB52A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BB52A"/>
                </a:solidFill>
                <a:latin typeface="Arial"/>
                <a:cs typeface="Arial"/>
              </a:rPr>
              <a:t>3: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798" y="1135435"/>
            <a:ext cx="7468234" cy="275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Dependencies: </a:t>
            </a:r>
            <a:r>
              <a:rPr sz="1400" spc="-5" dirty="0">
                <a:latin typeface="Arial"/>
                <a:cs typeface="Arial"/>
              </a:rPr>
              <a:t>used to live in </a:t>
            </a:r>
            <a:r>
              <a:rPr sz="1400" dirty="0">
                <a:latin typeface="Arial"/>
                <a:cs typeface="Arial"/>
              </a:rPr>
              <a:t>a requirements.yaml </a:t>
            </a:r>
            <a:r>
              <a:rPr sz="1400" spc="-5" dirty="0">
                <a:latin typeface="Arial"/>
                <a:cs typeface="Arial"/>
              </a:rPr>
              <a:t>file, but are now part of the Chart.yaml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Releases in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namespaces</a:t>
            </a:r>
            <a:endParaRPr sz="1400">
              <a:latin typeface="Arial"/>
              <a:cs typeface="Arial"/>
            </a:endParaRPr>
          </a:p>
          <a:p>
            <a:pPr marL="12700" marR="4675505">
              <a:lnSpc>
                <a:spcPct val="196400"/>
              </a:lnSpc>
            </a:pPr>
            <a:r>
              <a:rPr sz="1400" b="1" spc="-5" dirty="0">
                <a:latin typeface="Arial"/>
                <a:cs typeface="Arial"/>
              </a:rPr>
              <a:t>Three-way strategic merge patch  OCI Registries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charts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Chart validation: </a:t>
            </a:r>
            <a:r>
              <a:rPr sz="1400" dirty="0">
                <a:latin typeface="Arial"/>
                <a:cs typeface="Arial"/>
              </a:rPr>
              <a:t>JSONSchema support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Improved CRD support: </a:t>
            </a:r>
            <a:r>
              <a:rPr sz="1400" spc="-5" dirty="0">
                <a:latin typeface="Arial"/>
                <a:cs typeface="Arial"/>
              </a:rPr>
              <a:t>Kubernetes Custom Resource Definition </a:t>
            </a:r>
            <a:r>
              <a:rPr sz="1400" dirty="0">
                <a:latin typeface="Arial"/>
                <a:cs typeface="Arial"/>
              </a:rPr>
              <a:t>(CRD)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installations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Library charts: </a:t>
            </a:r>
            <a:r>
              <a:rPr sz="1400" dirty="0">
                <a:latin typeface="Arial"/>
                <a:cs typeface="Arial"/>
              </a:rPr>
              <a:t>a class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charts called “library charts” </a:t>
            </a:r>
            <a:r>
              <a:rPr sz="1400" spc="-5" dirty="0">
                <a:latin typeface="Arial"/>
                <a:cs typeface="Arial"/>
              </a:rPr>
              <a:t>are introduced in Helm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2715" y="2134199"/>
            <a:ext cx="6764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" dirty="0"/>
              <a:t>Checking </a:t>
            </a:r>
            <a:r>
              <a:rPr sz="2200" spc="-10" dirty="0"/>
              <a:t>Dependencies </a:t>
            </a:r>
            <a:r>
              <a:rPr sz="2000" spc="-5" dirty="0"/>
              <a:t>(Image </a:t>
            </a:r>
            <a:r>
              <a:rPr sz="2000" spc="-40" dirty="0"/>
              <a:t>Security </a:t>
            </a:r>
            <a:r>
              <a:rPr sz="2000" dirty="0"/>
              <a:t>and</a:t>
            </a:r>
            <a:r>
              <a:rPr sz="2000" spc="-430" dirty="0"/>
              <a:t> </a:t>
            </a:r>
            <a:r>
              <a:rPr sz="2000" spc="-20" dirty="0"/>
              <a:t>Subcharts)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5671" y="221789"/>
            <a:ext cx="1492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00"/>
                </a:solidFill>
                <a:latin typeface="Arial"/>
                <a:cs typeface="Arial"/>
              </a:rPr>
              <a:t>ChartCenter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599" y="725598"/>
            <a:ext cx="8341983" cy="4203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732" y="2039857"/>
            <a:ext cx="40665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4965">
              <a:lnSpc>
                <a:spcPct val="100000"/>
              </a:lnSpc>
              <a:spcBef>
                <a:spcPts val="100"/>
              </a:spcBef>
            </a:pPr>
            <a:r>
              <a:rPr sz="3000" spc="145" dirty="0"/>
              <a:t>CVE </a:t>
            </a:r>
            <a:r>
              <a:rPr sz="3000" dirty="0"/>
              <a:t>and </a:t>
            </a:r>
            <a:r>
              <a:rPr sz="3000" spc="-20" dirty="0"/>
              <a:t>Mitigation  </a:t>
            </a:r>
            <a:r>
              <a:rPr sz="3000" spc="-100" dirty="0"/>
              <a:t>with </a:t>
            </a:r>
            <a:r>
              <a:rPr sz="3000" spc="-25" dirty="0">
                <a:solidFill>
                  <a:srgbClr val="0BB52A"/>
                </a:solidFill>
              </a:rPr>
              <a:t>JFrog</a:t>
            </a:r>
            <a:r>
              <a:rPr sz="3000" spc="-235" dirty="0">
                <a:solidFill>
                  <a:srgbClr val="0BB52A"/>
                </a:solidFill>
              </a:rPr>
              <a:t> </a:t>
            </a:r>
            <a:r>
              <a:rPr sz="3000" spc="-45" dirty="0">
                <a:solidFill>
                  <a:srgbClr val="0BB52A"/>
                </a:solidFill>
              </a:rPr>
              <a:t>ChartCenter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710" y="208022"/>
            <a:ext cx="30524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75" dirty="0">
                <a:solidFill>
                  <a:srgbClr val="000000"/>
                </a:solidFill>
                <a:latin typeface="Play"/>
                <a:cs typeface="Play"/>
              </a:rPr>
              <a:t>ChartCenter </a:t>
            </a:r>
            <a:r>
              <a:rPr sz="1900" spc="45" dirty="0">
                <a:solidFill>
                  <a:srgbClr val="000000"/>
                </a:solidFill>
                <a:latin typeface="Play"/>
                <a:cs typeface="Play"/>
              </a:rPr>
              <a:t>Security</a:t>
            </a:r>
            <a:r>
              <a:rPr sz="1900" spc="-15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1900" spc="20" dirty="0">
                <a:solidFill>
                  <a:srgbClr val="000000"/>
                </a:solidFill>
                <a:latin typeface="Play"/>
                <a:cs typeface="Play"/>
              </a:rPr>
              <a:t>Tab</a:t>
            </a:r>
            <a:endParaRPr sz="1900">
              <a:latin typeface="Play"/>
              <a:cs typeface="Play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9598" y="658448"/>
            <a:ext cx="7598409" cy="0"/>
          </a:xfrm>
          <a:custGeom>
            <a:avLst/>
            <a:gdLst/>
            <a:ahLst/>
            <a:cxnLst/>
            <a:rect l="l" t="t" r="r" b="b"/>
            <a:pathLst>
              <a:path w="7598409">
                <a:moveTo>
                  <a:pt x="0" y="0"/>
                </a:moveTo>
                <a:lnTo>
                  <a:pt x="7598084" y="0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349" y="754248"/>
            <a:ext cx="8322183" cy="4236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329" y="1852453"/>
            <a:ext cx="41414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0605" marR="135890" indent="-887730">
              <a:lnSpc>
                <a:spcPct val="100000"/>
              </a:lnSpc>
              <a:spcBef>
                <a:spcPts val="100"/>
              </a:spcBef>
            </a:pPr>
            <a:r>
              <a:rPr sz="3000" spc="-75" dirty="0"/>
              <a:t>For </a:t>
            </a:r>
            <a:r>
              <a:rPr sz="3000" spc="-35" dirty="0"/>
              <a:t>Chart</a:t>
            </a:r>
            <a:r>
              <a:rPr sz="3000" spc="-265" dirty="0"/>
              <a:t> </a:t>
            </a:r>
            <a:r>
              <a:rPr sz="3000" spc="-50" dirty="0"/>
              <a:t>Maintainers,  </a:t>
            </a:r>
            <a:r>
              <a:rPr sz="3000" spc="-65" dirty="0"/>
              <a:t>Introducing:</a:t>
            </a:r>
            <a:endParaRPr sz="3000"/>
          </a:p>
          <a:p>
            <a:pPr marL="12700">
              <a:lnSpc>
                <a:spcPct val="100000"/>
              </a:lnSpc>
            </a:pPr>
            <a:r>
              <a:rPr sz="3000" spc="-85" dirty="0">
                <a:solidFill>
                  <a:srgbClr val="00C323"/>
                </a:solidFill>
              </a:rPr>
              <a:t>security-mitigation.yaml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249" y="955673"/>
            <a:ext cx="8224520" cy="3902075"/>
          </a:xfrm>
          <a:custGeom>
            <a:avLst/>
            <a:gdLst/>
            <a:ahLst/>
            <a:cxnLst/>
            <a:rect l="l" t="t" r="r" b="b"/>
            <a:pathLst>
              <a:path w="8224520" h="3902075">
                <a:moveTo>
                  <a:pt x="8224183" y="3901492"/>
                </a:moveTo>
                <a:lnTo>
                  <a:pt x="0" y="3901492"/>
                </a:lnTo>
                <a:lnTo>
                  <a:pt x="0" y="0"/>
                </a:lnTo>
                <a:lnTo>
                  <a:pt x="8224183" y="0"/>
                </a:lnTo>
                <a:lnTo>
                  <a:pt x="8224183" y="3901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4594" y="186746"/>
            <a:ext cx="1687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solidFill>
                  <a:srgbClr val="000000"/>
                </a:solidFill>
                <a:latin typeface="Play"/>
                <a:cs typeface="Play"/>
              </a:rPr>
              <a:t>Here </a:t>
            </a:r>
            <a:r>
              <a:rPr sz="1600" spc="-10" dirty="0">
                <a:solidFill>
                  <a:srgbClr val="000000"/>
                </a:solidFill>
                <a:latin typeface="Play"/>
                <a:cs typeface="Play"/>
              </a:rPr>
              <a:t>is </a:t>
            </a:r>
            <a:r>
              <a:rPr sz="1600" spc="60" dirty="0">
                <a:solidFill>
                  <a:srgbClr val="000000"/>
                </a:solidFill>
                <a:latin typeface="Play"/>
                <a:cs typeface="Play"/>
              </a:rPr>
              <a:t>the</a:t>
            </a:r>
            <a:r>
              <a:rPr sz="1600" spc="40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1600" spc="20" dirty="0">
                <a:solidFill>
                  <a:srgbClr val="000000"/>
                </a:solidFill>
                <a:latin typeface="Play"/>
                <a:cs typeface="Play"/>
              </a:rPr>
              <a:t>spec:</a:t>
            </a:r>
            <a:endParaRPr sz="1600">
              <a:latin typeface="Play"/>
              <a:cs typeface="Pla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7273" y="841348"/>
            <a:ext cx="7598409" cy="0"/>
          </a:xfrm>
          <a:custGeom>
            <a:avLst/>
            <a:gdLst/>
            <a:ahLst/>
            <a:cxnLst/>
            <a:rect l="l" t="t" r="r" b="b"/>
            <a:pathLst>
              <a:path w="7598409">
                <a:moveTo>
                  <a:pt x="0" y="0"/>
                </a:moveTo>
                <a:lnTo>
                  <a:pt x="7598084" y="0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3048" y="1160822"/>
            <a:ext cx="718756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## Schema version of this YAML</a:t>
            </a:r>
            <a:r>
              <a:rPr sz="1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schemaVersion:</a:t>
            </a:r>
            <a:r>
              <a:rPr sz="1000" b="1" spc="-10" dirty="0">
                <a:solidFill>
                  <a:srgbClr val="00C323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v1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## Overall mitigation</a:t>
            </a:r>
            <a:r>
              <a:rPr sz="1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summary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summary:</a:t>
            </a:r>
            <a:r>
              <a:rPr sz="1000" b="1" spc="-10" dirty="0">
                <a:solidFill>
                  <a:srgbClr val="00C323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text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## External URL if you'd like to link to an external</a:t>
            </a:r>
            <a:r>
              <a:rPr sz="10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page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securityAdvisoryUrl:</a:t>
            </a:r>
            <a:r>
              <a:rPr sz="1000" b="1" spc="-10" dirty="0">
                <a:solidFill>
                  <a:srgbClr val="00C323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URL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## If you want to point us to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file instead of filling out the CVE's</a:t>
            </a:r>
            <a:r>
              <a:rPr sz="1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here</a:t>
            </a:r>
            <a:endParaRPr sz="1000">
              <a:latin typeface="Courier New"/>
              <a:cs typeface="Courier New"/>
            </a:endParaRPr>
          </a:p>
          <a:p>
            <a:pPr marL="12700" marR="4575810">
              <a:lnSpc>
                <a:spcPct val="100000"/>
              </a:lnSpc>
            </a:pP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useMitigationExternalFile: boolean  mitigationExternalFileUrl:</a:t>
            </a:r>
            <a:r>
              <a:rPr sz="1000" b="1" spc="-25" dirty="0">
                <a:solidFill>
                  <a:srgbClr val="00C323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URL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## Mitigation notes for individual</a:t>
            </a:r>
            <a:r>
              <a:rPr sz="1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CVEs</a:t>
            </a:r>
            <a:endParaRPr sz="1000">
              <a:latin typeface="Courier New"/>
              <a:cs typeface="Courier New"/>
            </a:endParaRPr>
          </a:p>
          <a:p>
            <a:pPr marL="164465" marR="6252210" indent="-152400">
              <a:lnSpc>
                <a:spcPct val="100000"/>
              </a:lnSpc>
            </a:pP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mitigations:  cves: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## Indicates package Uri for which the security mitigation is provided. helm://… ||</a:t>
            </a:r>
            <a:r>
              <a:rPr sz="1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docker://…</a:t>
            </a:r>
            <a:endParaRPr sz="1000">
              <a:latin typeface="Courier New"/>
              <a:cs typeface="Courier New"/>
            </a:endParaRPr>
          </a:p>
          <a:p>
            <a:pPr marL="161290">
              <a:lnSpc>
                <a:spcPct val="100000"/>
              </a:lnSpc>
            </a:pP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affectedPackageUri:</a:t>
            </a:r>
            <a:endParaRPr sz="1000">
              <a:latin typeface="Courier New"/>
              <a:cs typeface="Courier New"/>
            </a:endParaRPr>
          </a:p>
          <a:p>
            <a:pPr marR="3509645" algn="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## Which chart versions this cve note belongs</a:t>
            </a:r>
            <a:r>
              <a:rPr sz="1000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1000">
              <a:latin typeface="Courier New"/>
              <a:cs typeface="Courier New"/>
            </a:endParaRPr>
          </a:p>
          <a:p>
            <a:pPr marR="3511550" algn="r">
              <a:lnSpc>
                <a:spcPct val="100000"/>
              </a:lnSpc>
            </a:pP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affectedVersions: mastermind SemVer</a:t>
            </a:r>
            <a:r>
              <a:rPr sz="1000" b="1" spc="-90" dirty="0">
                <a:solidFill>
                  <a:srgbClr val="00C323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constraint</a:t>
            </a:r>
            <a:endParaRPr sz="1000">
              <a:latin typeface="Courier New"/>
              <a:cs typeface="Courier New"/>
            </a:endParaRPr>
          </a:p>
          <a:p>
            <a:pPr marR="5553710" algn="ct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## Description </a:t>
            </a:r>
            <a:r>
              <a:rPr sz="100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sz="10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ourier New"/>
                <a:cs typeface="Courier New"/>
              </a:rPr>
              <a:t>note</a:t>
            </a:r>
            <a:endParaRPr sz="1000">
              <a:latin typeface="Courier New"/>
              <a:cs typeface="Courier New"/>
            </a:endParaRPr>
          </a:p>
          <a:p>
            <a:pPr marR="5561330" algn="ctr">
              <a:lnSpc>
                <a:spcPct val="100000"/>
              </a:lnSpc>
            </a:pP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description:</a:t>
            </a:r>
            <a:r>
              <a:rPr sz="1000" b="1" spc="-35" dirty="0">
                <a:solidFill>
                  <a:srgbClr val="00C323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C323"/>
                </a:solidFill>
                <a:latin typeface="Courier New"/>
                <a:cs typeface="Courier New"/>
              </a:rPr>
              <a:t>text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3770" y="485810"/>
            <a:ext cx="47758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https://github.com/jfrog/chartcenter/blob/master/docs/security-mitigation.yaml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14" y="380163"/>
            <a:ext cx="8180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000000"/>
                </a:solidFill>
                <a:latin typeface="Play"/>
                <a:cs typeface="Play"/>
              </a:rPr>
              <a:t>Here </a:t>
            </a:r>
            <a:r>
              <a:rPr sz="2000" spc="-10" dirty="0">
                <a:solidFill>
                  <a:srgbClr val="000000"/>
                </a:solidFill>
                <a:latin typeface="Play"/>
                <a:cs typeface="Play"/>
              </a:rPr>
              <a:t>is </a:t>
            </a:r>
            <a:r>
              <a:rPr sz="2000" spc="100" dirty="0">
                <a:solidFill>
                  <a:srgbClr val="000000"/>
                </a:solidFill>
                <a:latin typeface="Play"/>
                <a:cs typeface="Play"/>
              </a:rPr>
              <a:t>an </a:t>
            </a:r>
            <a:r>
              <a:rPr sz="2000" spc="70" dirty="0">
                <a:solidFill>
                  <a:srgbClr val="000000"/>
                </a:solidFill>
                <a:latin typeface="Play"/>
                <a:cs typeface="Play"/>
              </a:rPr>
              <a:t>example </a:t>
            </a:r>
            <a:r>
              <a:rPr sz="2000" spc="20" dirty="0">
                <a:solidFill>
                  <a:srgbClr val="000000"/>
                </a:solidFill>
                <a:latin typeface="Play"/>
                <a:cs typeface="Play"/>
              </a:rPr>
              <a:t>of </a:t>
            </a:r>
            <a:r>
              <a:rPr sz="2000" spc="75" dirty="0">
                <a:solidFill>
                  <a:srgbClr val="000000"/>
                </a:solidFill>
                <a:latin typeface="Play"/>
                <a:cs typeface="Play"/>
              </a:rPr>
              <a:t>what </a:t>
            </a:r>
            <a:r>
              <a:rPr sz="2000" spc="45" dirty="0">
                <a:solidFill>
                  <a:srgbClr val="000000"/>
                </a:solidFill>
                <a:latin typeface="Play"/>
                <a:cs typeface="Play"/>
              </a:rPr>
              <a:t>these </a:t>
            </a:r>
            <a:r>
              <a:rPr sz="2000" spc="40" dirty="0">
                <a:solidFill>
                  <a:srgbClr val="000000"/>
                </a:solidFill>
                <a:latin typeface="Play"/>
                <a:cs typeface="Play"/>
              </a:rPr>
              <a:t>notes </a:t>
            </a:r>
            <a:r>
              <a:rPr sz="2000" spc="75" dirty="0">
                <a:solidFill>
                  <a:srgbClr val="000000"/>
                </a:solidFill>
                <a:latin typeface="Play"/>
                <a:cs typeface="Play"/>
              </a:rPr>
              <a:t>look like </a:t>
            </a:r>
            <a:r>
              <a:rPr sz="2000" spc="85" dirty="0">
                <a:solidFill>
                  <a:srgbClr val="000000"/>
                </a:solidFill>
                <a:latin typeface="Play"/>
                <a:cs typeface="Play"/>
              </a:rPr>
              <a:t>on</a:t>
            </a:r>
            <a:r>
              <a:rPr sz="2000" spc="20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2000" spc="80" dirty="0">
                <a:solidFill>
                  <a:srgbClr val="000000"/>
                </a:solidFill>
                <a:latin typeface="Play"/>
                <a:cs typeface="Play"/>
              </a:rPr>
              <a:t>ChartCenter</a:t>
            </a:r>
            <a:endParaRPr sz="2000">
              <a:latin typeface="Play"/>
              <a:cs typeface="Play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7273" y="841348"/>
            <a:ext cx="7598409" cy="0"/>
          </a:xfrm>
          <a:custGeom>
            <a:avLst/>
            <a:gdLst/>
            <a:ahLst/>
            <a:cxnLst/>
            <a:rect l="l" t="t" r="r" b="b"/>
            <a:pathLst>
              <a:path w="7598409">
                <a:moveTo>
                  <a:pt x="0" y="0"/>
                </a:moveTo>
                <a:lnTo>
                  <a:pt x="7598084" y="0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99" y="1022147"/>
            <a:ext cx="8839182" cy="253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973" y="3281718"/>
            <a:ext cx="3084830" cy="1600835"/>
            <a:chOff x="533973" y="3281718"/>
            <a:chExt cx="3084830" cy="1600835"/>
          </a:xfrm>
        </p:grpSpPr>
        <p:sp>
          <p:nvSpPr>
            <p:cNvPr id="3" name="object 3"/>
            <p:cNvSpPr/>
            <p:nvPr/>
          </p:nvSpPr>
          <p:spPr>
            <a:xfrm>
              <a:off x="1187060" y="3281718"/>
              <a:ext cx="2431625" cy="1547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973" y="3977491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452249" y="904498"/>
                  </a:moveTo>
                  <a:lnTo>
                    <a:pt x="402971" y="901844"/>
                  </a:lnTo>
                  <a:lnTo>
                    <a:pt x="355231" y="894067"/>
                  </a:lnTo>
                  <a:lnTo>
                    <a:pt x="309303" y="881442"/>
                  </a:lnTo>
                  <a:lnTo>
                    <a:pt x="265464" y="864246"/>
                  </a:lnTo>
                  <a:lnTo>
                    <a:pt x="223990" y="842753"/>
                  </a:lnTo>
                  <a:lnTo>
                    <a:pt x="185156" y="817241"/>
                  </a:lnTo>
                  <a:lnTo>
                    <a:pt x="149239" y="787985"/>
                  </a:lnTo>
                  <a:lnTo>
                    <a:pt x="116514" y="755260"/>
                  </a:lnTo>
                  <a:lnTo>
                    <a:pt x="87258" y="719343"/>
                  </a:lnTo>
                  <a:lnTo>
                    <a:pt x="61745" y="680509"/>
                  </a:lnTo>
                  <a:lnTo>
                    <a:pt x="40252" y="639035"/>
                  </a:lnTo>
                  <a:lnTo>
                    <a:pt x="23056" y="595196"/>
                  </a:lnTo>
                  <a:lnTo>
                    <a:pt x="10431" y="549268"/>
                  </a:lnTo>
                  <a:lnTo>
                    <a:pt x="2653" y="501527"/>
                  </a:lnTo>
                  <a:lnTo>
                    <a:pt x="0" y="452249"/>
                  </a:lnTo>
                  <a:lnTo>
                    <a:pt x="2653" y="402970"/>
                  </a:lnTo>
                  <a:lnTo>
                    <a:pt x="10431" y="355229"/>
                  </a:lnTo>
                  <a:lnTo>
                    <a:pt x="23056" y="309301"/>
                  </a:lnTo>
                  <a:lnTo>
                    <a:pt x="40252" y="265462"/>
                  </a:lnTo>
                  <a:lnTo>
                    <a:pt x="61745" y="223988"/>
                  </a:lnTo>
                  <a:lnTo>
                    <a:pt x="87258" y="185154"/>
                  </a:lnTo>
                  <a:lnTo>
                    <a:pt x="116514" y="149237"/>
                  </a:lnTo>
                  <a:lnTo>
                    <a:pt x="149239" y="116513"/>
                  </a:lnTo>
                  <a:lnTo>
                    <a:pt x="185156" y="87256"/>
                  </a:lnTo>
                  <a:lnTo>
                    <a:pt x="223990" y="61744"/>
                  </a:lnTo>
                  <a:lnTo>
                    <a:pt x="265464" y="40252"/>
                  </a:lnTo>
                  <a:lnTo>
                    <a:pt x="309303" y="23055"/>
                  </a:lnTo>
                  <a:lnTo>
                    <a:pt x="355231" y="10430"/>
                  </a:lnTo>
                  <a:lnTo>
                    <a:pt x="402971" y="2653"/>
                  </a:lnTo>
                  <a:lnTo>
                    <a:pt x="452249" y="0"/>
                  </a:lnTo>
                  <a:lnTo>
                    <a:pt x="503279" y="2886"/>
                  </a:lnTo>
                  <a:lnTo>
                    <a:pt x="553265" y="11424"/>
                  </a:lnTo>
                  <a:lnTo>
                    <a:pt x="601763" y="25429"/>
                  </a:lnTo>
                  <a:lnTo>
                    <a:pt x="648333" y="44718"/>
                  </a:lnTo>
                  <a:lnTo>
                    <a:pt x="692530" y="69107"/>
                  </a:lnTo>
                  <a:lnTo>
                    <a:pt x="733913" y="98412"/>
                  </a:lnTo>
                  <a:lnTo>
                    <a:pt x="772038" y="132449"/>
                  </a:lnTo>
                  <a:lnTo>
                    <a:pt x="806080" y="170578"/>
                  </a:lnTo>
                  <a:lnTo>
                    <a:pt x="835388" y="211963"/>
                  </a:lnTo>
                  <a:lnTo>
                    <a:pt x="859779" y="256161"/>
                  </a:lnTo>
                  <a:lnTo>
                    <a:pt x="879068" y="302731"/>
                  </a:lnTo>
                  <a:lnTo>
                    <a:pt x="893073" y="351230"/>
                  </a:lnTo>
                  <a:lnTo>
                    <a:pt x="901611" y="401217"/>
                  </a:lnTo>
                  <a:lnTo>
                    <a:pt x="904498" y="452249"/>
                  </a:lnTo>
                  <a:lnTo>
                    <a:pt x="901844" y="501527"/>
                  </a:lnTo>
                  <a:lnTo>
                    <a:pt x="894067" y="549268"/>
                  </a:lnTo>
                  <a:lnTo>
                    <a:pt x="881442" y="595196"/>
                  </a:lnTo>
                  <a:lnTo>
                    <a:pt x="864245" y="639035"/>
                  </a:lnTo>
                  <a:lnTo>
                    <a:pt x="842752" y="680509"/>
                  </a:lnTo>
                  <a:lnTo>
                    <a:pt x="817240" y="719343"/>
                  </a:lnTo>
                  <a:lnTo>
                    <a:pt x="787983" y="755260"/>
                  </a:lnTo>
                  <a:lnTo>
                    <a:pt x="755258" y="787985"/>
                  </a:lnTo>
                  <a:lnTo>
                    <a:pt x="719341" y="817241"/>
                  </a:lnTo>
                  <a:lnTo>
                    <a:pt x="680507" y="842753"/>
                  </a:lnTo>
                  <a:lnTo>
                    <a:pt x="639033" y="864246"/>
                  </a:lnTo>
                  <a:lnTo>
                    <a:pt x="595194" y="881442"/>
                  </a:lnTo>
                  <a:lnTo>
                    <a:pt x="549266" y="894067"/>
                  </a:lnTo>
                  <a:lnTo>
                    <a:pt x="501526" y="901844"/>
                  </a:lnTo>
                  <a:lnTo>
                    <a:pt x="452249" y="904498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6936" y="230826"/>
            <a:ext cx="71475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85" dirty="0">
                <a:solidFill>
                  <a:srgbClr val="000000"/>
                </a:solidFill>
                <a:latin typeface="Play"/>
                <a:cs typeface="Play"/>
              </a:rPr>
              <a:t>How </a:t>
            </a:r>
            <a:r>
              <a:rPr sz="2800" spc="80" dirty="0">
                <a:solidFill>
                  <a:srgbClr val="000000"/>
                </a:solidFill>
                <a:latin typeface="Play"/>
                <a:cs typeface="Play"/>
              </a:rPr>
              <a:t>charts </a:t>
            </a:r>
            <a:r>
              <a:rPr sz="2800" spc="95" dirty="0">
                <a:solidFill>
                  <a:srgbClr val="000000"/>
                </a:solidFill>
                <a:latin typeface="Play"/>
                <a:cs typeface="Play"/>
              </a:rPr>
              <a:t>create </a:t>
            </a:r>
            <a:r>
              <a:rPr sz="2800" spc="90" dirty="0">
                <a:solidFill>
                  <a:srgbClr val="000000"/>
                </a:solidFill>
                <a:latin typeface="Play"/>
                <a:cs typeface="Play"/>
              </a:rPr>
              <a:t>reproducible</a:t>
            </a:r>
            <a:r>
              <a:rPr sz="2800" spc="80" dirty="0">
                <a:solidFill>
                  <a:srgbClr val="000000"/>
                </a:solidFill>
                <a:latin typeface="Play"/>
                <a:cs typeface="Play"/>
              </a:rPr>
              <a:t> </a:t>
            </a:r>
            <a:r>
              <a:rPr sz="2800" spc="75" dirty="0">
                <a:solidFill>
                  <a:srgbClr val="000000"/>
                </a:solidFill>
                <a:latin typeface="Play"/>
                <a:cs typeface="Play"/>
              </a:rPr>
              <a:t>security</a:t>
            </a:r>
            <a:endParaRPr sz="2800">
              <a:latin typeface="Play"/>
              <a:cs typeface="Play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798" y="1208447"/>
            <a:ext cx="2731135" cy="259079"/>
          </a:xfrm>
          <a:custGeom>
            <a:avLst/>
            <a:gdLst/>
            <a:ahLst/>
            <a:cxnLst/>
            <a:rect l="l" t="t" r="r" b="b"/>
            <a:pathLst>
              <a:path w="2731135" h="259080">
                <a:moveTo>
                  <a:pt x="2730516" y="259079"/>
                </a:moveTo>
                <a:lnTo>
                  <a:pt x="0" y="259079"/>
                </a:lnTo>
                <a:lnTo>
                  <a:pt x="0" y="0"/>
                </a:lnTo>
                <a:lnTo>
                  <a:pt x="2730516" y="0"/>
                </a:lnTo>
                <a:lnTo>
                  <a:pt x="2730516" y="259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098" y="929936"/>
            <a:ext cx="2854960" cy="5416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180"/>
              </a:spcBef>
            </a:pPr>
            <a:r>
              <a:rPr sz="1700" b="1" spc="-10" dirty="0">
                <a:solidFill>
                  <a:srgbClr val="0BB52A"/>
                </a:solidFill>
                <a:latin typeface="Trebuchet MS"/>
                <a:cs typeface="Trebuchet MS"/>
              </a:rPr>
              <a:t>Organizations </a:t>
            </a:r>
            <a:r>
              <a:rPr sz="1700" b="1" spc="10" dirty="0">
                <a:solidFill>
                  <a:srgbClr val="0BB52A"/>
                </a:solidFill>
                <a:latin typeface="Trebuchet MS"/>
                <a:cs typeface="Trebuchet MS"/>
              </a:rPr>
              <a:t>do </a:t>
            </a:r>
            <a:r>
              <a:rPr sz="1700" b="1" spc="-35" dirty="0">
                <a:solidFill>
                  <a:srgbClr val="0BB52A"/>
                </a:solidFill>
                <a:latin typeface="Trebuchet MS"/>
                <a:cs typeface="Trebuchet MS"/>
              </a:rPr>
              <a:t>not </a:t>
            </a:r>
            <a:r>
              <a:rPr sz="1700" b="1" spc="-20" dirty="0">
                <a:solidFill>
                  <a:srgbClr val="0BB52A"/>
                </a:solidFill>
                <a:latin typeface="Trebuchet MS"/>
                <a:cs typeface="Trebuchet MS"/>
              </a:rPr>
              <a:t>have</a:t>
            </a:r>
            <a:r>
              <a:rPr sz="1700" b="1" spc="-350" dirty="0">
                <a:solidFill>
                  <a:srgbClr val="0BB52A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0BB52A"/>
                </a:solidFill>
                <a:latin typeface="Trebuchet MS"/>
                <a:cs typeface="Trebuchet MS"/>
              </a:rPr>
              <a:t>to  </a:t>
            </a:r>
            <a:r>
              <a:rPr sz="1700" b="1" spc="-50" dirty="0">
                <a:solidFill>
                  <a:srgbClr val="0BB52A"/>
                </a:solidFill>
                <a:latin typeface="Trebuchet MS"/>
                <a:cs typeface="Trebuchet MS"/>
              </a:rPr>
              <a:t>replicate </a:t>
            </a:r>
            <a:r>
              <a:rPr sz="1700" b="1" spc="-20" dirty="0">
                <a:solidFill>
                  <a:srgbClr val="0BB52A"/>
                </a:solidFill>
                <a:latin typeface="Trebuchet MS"/>
                <a:cs typeface="Trebuchet MS"/>
              </a:rPr>
              <a:t>each </a:t>
            </a:r>
            <a:r>
              <a:rPr sz="1700" b="1" spc="-45" dirty="0">
                <a:solidFill>
                  <a:srgbClr val="0BB52A"/>
                </a:solidFill>
                <a:latin typeface="Trebuchet MS"/>
                <a:cs typeface="Trebuchet MS"/>
              </a:rPr>
              <a:t>security</a:t>
            </a:r>
            <a:r>
              <a:rPr sz="1700" b="1" spc="-185" dirty="0">
                <a:solidFill>
                  <a:srgbClr val="0BB52A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0BB52A"/>
                </a:solidFill>
                <a:latin typeface="Trebuchet MS"/>
                <a:cs typeface="Trebuchet MS"/>
              </a:rPr>
              <a:t>step.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098" y="1673901"/>
            <a:ext cx="34347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latin typeface="Trebuchet MS"/>
                <a:cs typeface="Trebuchet MS"/>
              </a:rPr>
              <a:t>If </a:t>
            </a:r>
            <a:r>
              <a:rPr sz="1500" spc="-15" dirty="0">
                <a:latin typeface="Trebuchet MS"/>
                <a:cs typeface="Trebuchet MS"/>
              </a:rPr>
              <a:t>teams </a:t>
            </a:r>
            <a:r>
              <a:rPr sz="1500" spc="-20" dirty="0">
                <a:latin typeface="Trebuchet MS"/>
                <a:cs typeface="Trebuchet MS"/>
              </a:rPr>
              <a:t>are </a:t>
            </a:r>
            <a:r>
              <a:rPr sz="1500" spc="-35" dirty="0">
                <a:latin typeface="Trebuchet MS"/>
                <a:cs typeface="Trebuchet MS"/>
              </a:rPr>
              <a:t>distributed </a:t>
            </a:r>
            <a:r>
              <a:rPr sz="1500" spc="-20" dirty="0">
                <a:latin typeface="Trebuchet MS"/>
                <a:cs typeface="Trebuchet MS"/>
              </a:rPr>
              <a:t>throughout </a:t>
            </a:r>
            <a:r>
              <a:rPr sz="1500" spc="-40" dirty="0">
                <a:latin typeface="Trebuchet MS"/>
                <a:cs typeface="Trebuchet MS"/>
              </a:rPr>
              <a:t>the  </a:t>
            </a:r>
            <a:r>
              <a:rPr sz="1500" spc="-30" dirty="0">
                <a:latin typeface="Trebuchet MS"/>
                <a:cs typeface="Trebuchet MS"/>
              </a:rPr>
              <a:t>world </a:t>
            </a:r>
            <a:r>
              <a:rPr sz="1500" spc="10" dirty="0">
                <a:latin typeface="Trebuchet MS"/>
                <a:cs typeface="Trebuchet MS"/>
              </a:rPr>
              <a:t>and </a:t>
            </a:r>
            <a:r>
              <a:rPr sz="1500" spc="5" dirty="0">
                <a:latin typeface="Trebuchet MS"/>
                <a:cs typeface="Trebuchet MS"/>
              </a:rPr>
              <a:t>have </a:t>
            </a:r>
            <a:r>
              <a:rPr sz="1500" spc="-55" dirty="0">
                <a:latin typeface="Trebuchet MS"/>
                <a:cs typeface="Trebuchet MS"/>
              </a:rPr>
              <a:t>multiple </a:t>
            </a:r>
            <a:r>
              <a:rPr sz="1500" spc="-30" dirty="0">
                <a:latin typeface="Trebuchet MS"/>
                <a:cs typeface="Trebuchet MS"/>
              </a:rPr>
              <a:t>environments,  </a:t>
            </a:r>
            <a:r>
              <a:rPr sz="1500" spc="25" dirty="0">
                <a:latin typeface="Trebuchet MS"/>
                <a:cs typeface="Trebuchet MS"/>
              </a:rPr>
              <a:t>such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as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-80" dirty="0">
                <a:latin typeface="Trebuchet MS"/>
                <a:cs typeface="Trebuchet MS"/>
              </a:rPr>
              <a:t>test,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QA,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staging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10" dirty="0">
                <a:latin typeface="Trebuchet MS"/>
                <a:cs typeface="Trebuchet MS"/>
              </a:rPr>
              <a:t>and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production.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098" y="2608816"/>
            <a:ext cx="30372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Roboto"/>
                <a:cs typeface="Roboto"/>
              </a:rPr>
              <a:t>Immutable </a:t>
            </a:r>
            <a:r>
              <a:rPr sz="1300" b="1" spc="-10" dirty="0">
                <a:latin typeface="Roboto"/>
                <a:cs typeface="Roboto"/>
              </a:rPr>
              <a:t>Conﬁgurations </a:t>
            </a:r>
            <a:r>
              <a:rPr sz="1300" b="1" spc="-5" dirty="0">
                <a:latin typeface="Roboto"/>
                <a:cs typeface="Roboto"/>
              </a:rPr>
              <a:t>can be</a:t>
            </a:r>
            <a:r>
              <a:rPr sz="1300" b="1" spc="-10" dirty="0">
                <a:latin typeface="Roboto"/>
                <a:cs typeface="Roboto"/>
              </a:rPr>
              <a:t> shared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67576" y="1400984"/>
            <a:ext cx="914400" cy="914400"/>
            <a:chOff x="5367576" y="1400984"/>
            <a:chExt cx="914400" cy="914400"/>
          </a:xfrm>
        </p:grpSpPr>
        <p:sp>
          <p:nvSpPr>
            <p:cNvPr id="11" name="object 11"/>
            <p:cNvSpPr/>
            <p:nvPr/>
          </p:nvSpPr>
          <p:spPr>
            <a:xfrm>
              <a:off x="5372339" y="1405747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452249" y="904498"/>
                  </a:moveTo>
                  <a:lnTo>
                    <a:pt x="402970" y="901844"/>
                  </a:lnTo>
                  <a:lnTo>
                    <a:pt x="355229" y="894067"/>
                  </a:lnTo>
                  <a:lnTo>
                    <a:pt x="309301" y="881442"/>
                  </a:lnTo>
                  <a:lnTo>
                    <a:pt x="265462" y="864245"/>
                  </a:lnTo>
                  <a:lnTo>
                    <a:pt x="223988" y="842752"/>
                  </a:lnTo>
                  <a:lnTo>
                    <a:pt x="185154" y="817240"/>
                  </a:lnTo>
                  <a:lnTo>
                    <a:pt x="149237" y="787983"/>
                  </a:lnTo>
                  <a:lnTo>
                    <a:pt x="116513" y="755258"/>
                  </a:lnTo>
                  <a:lnTo>
                    <a:pt x="87256" y="719341"/>
                  </a:lnTo>
                  <a:lnTo>
                    <a:pt x="61744" y="680507"/>
                  </a:lnTo>
                  <a:lnTo>
                    <a:pt x="40252" y="639033"/>
                  </a:lnTo>
                  <a:lnTo>
                    <a:pt x="23055" y="595194"/>
                  </a:lnTo>
                  <a:lnTo>
                    <a:pt x="10430" y="549266"/>
                  </a:lnTo>
                  <a:lnTo>
                    <a:pt x="2653" y="501526"/>
                  </a:lnTo>
                  <a:lnTo>
                    <a:pt x="0" y="452249"/>
                  </a:lnTo>
                  <a:lnTo>
                    <a:pt x="2653" y="402971"/>
                  </a:lnTo>
                  <a:lnTo>
                    <a:pt x="10430" y="355231"/>
                  </a:lnTo>
                  <a:lnTo>
                    <a:pt x="23055" y="309303"/>
                  </a:lnTo>
                  <a:lnTo>
                    <a:pt x="40252" y="265464"/>
                  </a:lnTo>
                  <a:lnTo>
                    <a:pt x="61744" y="223990"/>
                  </a:lnTo>
                  <a:lnTo>
                    <a:pt x="87256" y="185156"/>
                  </a:lnTo>
                  <a:lnTo>
                    <a:pt x="116513" y="149239"/>
                  </a:lnTo>
                  <a:lnTo>
                    <a:pt x="149237" y="116514"/>
                  </a:lnTo>
                  <a:lnTo>
                    <a:pt x="185154" y="87258"/>
                  </a:lnTo>
                  <a:lnTo>
                    <a:pt x="223988" y="61745"/>
                  </a:lnTo>
                  <a:lnTo>
                    <a:pt x="265462" y="40252"/>
                  </a:lnTo>
                  <a:lnTo>
                    <a:pt x="309301" y="23056"/>
                  </a:lnTo>
                  <a:lnTo>
                    <a:pt x="355229" y="10431"/>
                  </a:lnTo>
                  <a:lnTo>
                    <a:pt x="402970" y="2653"/>
                  </a:lnTo>
                  <a:lnTo>
                    <a:pt x="452249" y="0"/>
                  </a:lnTo>
                  <a:lnTo>
                    <a:pt x="503280" y="2886"/>
                  </a:lnTo>
                  <a:lnTo>
                    <a:pt x="553267" y="11424"/>
                  </a:lnTo>
                  <a:lnTo>
                    <a:pt x="601766" y="25429"/>
                  </a:lnTo>
                  <a:lnTo>
                    <a:pt x="648336" y="44719"/>
                  </a:lnTo>
                  <a:lnTo>
                    <a:pt x="692535" y="69109"/>
                  </a:lnTo>
                  <a:lnTo>
                    <a:pt x="733919" y="98417"/>
                  </a:lnTo>
                  <a:lnTo>
                    <a:pt x="772048" y="132459"/>
                  </a:lnTo>
                  <a:lnTo>
                    <a:pt x="806086" y="170585"/>
                  </a:lnTo>
                  <a:lnTo>
                    <a:pt x="835391" y="211967"/>
                  </a:lnTo>
                  <a:lnTo>
                    <a:pt x="859779" y="256164"/>
                  </a:lnTo>
                  <a:lnTo>
                    <a:pt x="879068" y="302734"/>
                  </a:lnTo>
                  <a:lnTo>
                    <a:pt x="893073" y="351233"/>
                  </a:lnTo>
                  <a:lnTo>
                    <a:pt x="901611" y="401218"/>
                  </a:lnTo>
                  <a:lnTo>
                    <a:pt x="904498" y="452249"/>
                  </a:lnTo>
                  <a:lnTo>
                    <a:pt x="901844" y="501526"/>
                  </a:lnTo>
                  <a:lnTo>
                    <a:pt x="894067" y="549266"/>
                  </a:lnTo>
                  <a:lnTo>
                    <a:pt x="881442" y="595194"/>
                  </a:lnTo>
                  <a:lnTo>
                    <a:pt x="864246" y="639033"/>
                  </a:lnTo>
                  <a:lnTo>
                    <a:pt x="842753" y="680507"/>
                  </a:lnTo>
                  <a:lnTo>
                    <a:pt x="817241" y="719341"/>
                  </a:lnTo>
                  <a:lnTo>
                    <a:pt x="787985" y="755258"/>
                  </a:lnTo>
                  <a:lnTo>
                    <a:pt x="755260" y="787983"/>
                  </a:lnTo>
                  <a:lnTo>
                    <a:pt x="719343" y="817240"/>
                  </a:lnTo>
                  <a:lnTo>
                    <a:pt x="680509" y="842752"/>
                  </a:lnTo>
                  <a:lnTo>
                    <a:pt x="639035" y="864245"/>
                  </a:lnTo>
                  <a:lnTo>
                    <a:pt x="595196" y="881442"/>
                  </a:lnTo>
                  <a:lnTo>
                    <a:pt x="549268" y="894067"/>
                  </a:lnTo>
                  <a:lnTo>
                    <a:pt x="501527" y="901844"/>
                  </a:lnTo>
                  <a:lnTo>
                    <a:pt x="452249" y="9044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72339" y="1405747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0" y="452249"/>
                  </a:moveTo>
                  <a:lnTo>
                    <a:pt x="2653" y="402971"/>
                  </a:lnTo>
                  <a:lnTo>
                    <a:pt x="10430" y="355231"/>
                  </a:lnTo>
                  <a:lnTo>
                    <a:pt x="23055" y="309303"/>
                  </a:lnTo>
                  <a:lnTo>
                    <a:pt x="40252" y="265464"/>
                  </a:lnTo>
                  <a:lnTo>
                    <a:pt x="61744" y="223990"/>
                  </a:lnTo>
                  <a:lnTo>
                    <a:pt x="87256" y="185156"/>
                  </a:lnTo>
                  <a:lnTo>
                    <a:pt x="116513" y="149239"/>
                  </a:lnTo>
                  <a:lnTo>
                    <a:pt x="149237" y="116514"/>
                  </a:lnTo>
                  <a:lnTo>
                    <a:pt x="185154" y="87258"/>
                  </a:lnTo>
                  <a:lnTo>
                    <a:pt x="223988" y="61745"/>
                  </a:lnTo>
                  <a:lnTo>
                    <a:pt x="265462" y="40252"/>
                  </a:lnTo>
                  <a:lnTo>
                    <a:pt x="309301" y="23056"/>
                  </a:lnTo>
                  <a:lnTo>
                    <a:pt x="355229" y="10431"/>
                  </a:lnTo>
                  <a:lnTo>
                    <a:pt x="402970" y="2653"/>
                  </a:lnTo>
                  <a:lnTo>
                    <a:pt x="452249" y="0"/>
                  </a:lnTo>
                  <a:lnTo>
                    <a:pt x="503280" y="2886"/>
                  </a:lnTo>
                  <a:lnTo>
                    <a:pt x="553267" y="11424"/>
                  </a:lnTo>
                  <a:lnTo>
                    <a:pt x="601766" y="25429"/>
                  </a:lnTo>
                  <a:lnTo>
                    <a:pt x="648336" y="44719"/>
                  </a:lnTo>
                  <a:lnTo>
                    <a:pt x="692535" y="69109"/>
                  </a:lnTo>
                  <a:lnTo>
                    <a:pt x="733919" y="98417"/>
                  </a:lnTo>
                  <a:lnTo>
                    <a:pt x="772048" y="132459"/>
                  </a:lnTo>
                  <a:lnTo>
                    <a:pt x="806086" y="170585"/>
                  </a:lnTo>
                  <a:lnTo>
                    <a:pt x="835391" y="211967"/>
                  </a:lnTo>
                  <a:lnTo>
                    <a:pt x="859779" y="256164"/>
                  </a:lnTo>
                  <a:lnTo>
                    <a:pt x="879068" y="302734"/>
                  </a:lnTo>
                  <a:lnTo>
                    <a:pt x="893073" y="351233"/>
                  </a:lnTo>
                  <a:lnTo>
                    <a:pt x="901611" y="401218"/>
                  </a:lnTo>
                  <a:lnTo>
                    <a:pt x="904498" y="452249"/>
                  </a:lnTo>
                  <a:lnTo>
                    <a:pt x="901844" y="501526"/>
                  </a:lnTo>
                  <a:lnTo>
                    <a:pt x="894067" y="549266"/>
                  </a:lnTo>
                  <a:lnTo>
                    <a:pt x="881442" y="595194"/>
                  </a:lnTo>
                  <a:lnTo>
                    <a:pt x="864246" y="639033"/>
                  </a:lnTo>
                  <a:lnTo>
                    <a:pt x="842753" y="680507"/>
                  </a:lnTo>
                  <a:lnTo>
                    <a:pt x="817241" y="719341"/>
                  </a:lnTo>
                  <a:lnTo>
                    <a:pt x="787985" y="755258"/>
                  </a:lnTo>
                  <a:lnTo>
                    <a:pt x="755260" y="787983"/>
                  </a:lnTo>
                  <a:lnTo>
                    <a:pt x="719343" y="817240"/>
                  </a:lnTo>
                  <a:lnTo>
                    <a:pt x="680509" y="842752"/>
                  </a:lnTo>
                  <a:lnTo>
                    <a:pt x="639035" y="864245"/>
                  </a:lnTo>
                  <a:lnTo>
                    <a:pt x="595196" y="881442"/>
                  </a:lnTo>
                  <a:lnTo>
                    <a:pt x="549268" y="894067"/>
                  </a:lnTo>
                  <a:lnTo>
                    <a:pt x="501527" y="901844"/>
                  </a:lnTo>
                  <a:lnTo>
                    <a:pt x="452249" y="904498"/>
                  </a:lnTo>
                  <a:lnTo>
                    <a:pt x="402970" y="901844"/>
                  </a:lnTo>
                  <a:lnTo>
                    <a:pt x="355229" y="894067"/>
                  </a:lnTo>
                  <a:lnTo>
                    <a:pt x="309301" y="881442"/>
                  </a:lnTo>
                  <a:lnTo>
                    <a:pt x="265462" y="864245"/>
                  </a:lnTo>
                  <a:lnTo>
                    <a:pt x="223988" y="842752"/>
                  </a:lnTo>
                  <a:lnTo>
                    <a:pt x="185154" y="817240"/>
                  </a:lnTo>
                  <a:lnTo>
                    <a:pt x="149237" y="787983"/>
                  </a:lnTo>
                  <a:lnTo>
                    <a:pt x="116513" y="755258"/>
                  </a:lnTo>
                  <a:lnTo>
                    <a:pt x="87256" y="719341"/>
                  </a:lnTo>
                  <a:lnTo>
                    <a:pt x="61744" y="680507"/>
                  </a:lnTo>
                  <a:lnTo>
                    <a:pt x="40252" y="639033"/>
                  </a:lnTo>
                  <a:lnTo>
                    <a:pt x="23055" y="595194"/>
                  </a:lnTo>
                  <a:lnTo>
                    <a:pt x="10430" y="549266"/>
                  </a:lnTo>
                  <a:lnTo>
                    <a:pt x="2653" y="501526"/>
                  </a:lnTo>
                  <a:lnTo>
                    <a:pt x="0" y="452249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46758" y="1638668"/>
            <a:ext cx="35560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034" marR="5080" indent="-13970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latin typeface="Arial"/>
                <a:cs typeface="Arial"/>
              </a:rPr>
              <a:t>Feat  </a:t>
            </a:r>
            <a:r>
              <a:rPr sz="1300" spc="-145" dirty="0">
                <a:latin typeface="Arial"/>
                <a:cs typeface="Arial"/>
              </a:rPr>
              <a:t>T</a:t>
            </a:r>
            <a:r>
              <a:rPr sz="1300" spc="-5" dirty="0">
                <a:latin typeface="Arial"/>
                <a:cs typeface="Arial"/>
              </a:rPr>
              <a:t>est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09624" y="1503684"/>
            <a:ext cx="914400" cy="914400"/>
            <a:chOff x="6609624" y="1503684"/>
            <a:chExt cx="914400" cy="914400"/>
          </a:xfrm>
        </p:grpSpPr>
        <p:sp>
          <p:nvSpPr>
            <p:cNvPr id="15" name="object 15"/>
            <p:cNvSpPr/>
            <p:nvPr/>
          </p:nvSpPr>
          <p:spPr>
            <a:xfrm>
              <a:off x="6614387" y="1508447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452249" y="904498"/>
                  </a:moveTo>
                  <a:lnTo>
                    <a:pt x="402970" y="901844"/>
                  </a:lnTo>
                  <a:lnTo>
                    <a:pt x="355229" y="894067"/>
                  </a:lnTo>
                  <a:lnTo>
                    <a:pt x="309301" y="881442"/>
                  </a:lnTo>
                  <a:lnTo>
                    <a:pt x="265462" y="864245"/>
                  </a:lnTo>
                  <a:lnTo>
                    <a:pt x="223988" y="842752"/>
                  </a:lnTo>
                  <a:lnTo>
                    <a:pt x="185154" y="817240"/>
                  </a:lnTo>
                  <a:lnTo>
                    <a:pt x="149237" y="787983"/>
                  </a:lnTo>
                  <a:lnTo>
                    <a:pt x="116513" y="755258"/>
                  </a:lnTo>
                  <a:lnTo>
                    <a:pt x="87256" y="719341"/>
                  </a:lnTo>
                  <a:lnTo>
                    <a:pt x="61744" y="680507"/>
                  </a:lnTo>
                  <a:lnTo>
                    <a:pt x="40252" y="639033"/>
                  </a:lnTo>
                  <a:lnTo>
                    <a:pt x="23055" y="595194"/>
                  </a:lnTo>
                  <a:lnTo>
                    <a:pt x="10430" y="549266"/>
                  </a:lnTo>
                  <a:lnTo>
                    <a:pt x="2653" y="501526"/>
                  </a:lnTo>
                  <a:lnTo>
                    <a:pt x="0" y="452249"/>
                  </a:lnTo>
                  <a:lnTo>
                    <a:pt x="2653" y="402971"/>
                  </a:lnTo>
                  <a:lnTo>
                    <a:pt x="10430" y="355231"/>
                  </a:lnTo>
                  <a:lnTo>
                    <a:pt x="23055" y="309303"/>
                  </a:lnTo>
                  <a:lnTo>
                    <a:pt x="40252" y="265464"/>
                  </a:lnTo>
                  <a:lnTo>
                    <a:pt x="61744" y="223990"/>
                  </a:lnTo>
                  <a:lnTo>
                    <a:pt x="87256" y="185156"/>
                  </a:lnTo>
                  <a:lnTo>
                    <a:pt x="116513" y="149239"/>
                  </a:lnTo>
                  <a:lnTo>
                    <a:pt x="149237" y="116514"/>
                  </a:lnTo>
                  <a:lnTo>
                    <a:pt x="185154" y="87258"/>
                  </a:lnTo>
                  <a:lnTo>
                    <a:pt x="223988" y="61745"/>
                  </a:lnTo>
                  <a:lnTo>
                    <a:pt x="265462" y="40252"/>
                  </a:lnTo>
                  <a:lnTo>
                    <a:pt x="309301" y="23056"/>
                  </a:lnTo>
                  <a:lnTo>
                    <a:pt x="355229" y="10431"/>
                  </a:lnTo>
                  <a:lnTo>
                    <a:pt x="402970" y="2653"/>
                  </a:lnTo>
                  <a:lnTo>
                    <a:pt x="452249" y="0"/>
                  </a:lnTo>
                  <a:lnTo>
                    <a:pt x="503280" y="2886"/>
                  </a:lnTo>
                  <a:lnTo>
                    <a:pt x="553267" y="11424"/>
                  </a:lnTo>
                  <a:lnTo>
                    <a:pt x="601766" y="25429"/>
                  </a:lnTo>
                  <a:lnTo>
                    <a:pt x="648336" y="44719"/>
                  </a:lnTo>
                  <a:lnTo>
                    <a:pt x="692535" y="69109"/>
                  </a:lnTo>
                  <a:lnTo>
                    <a:pt x="733919" y="98417"/>
                  </a:lnTo>
                  <a:lnTo>
                    <a:pt x="772048" y="132459"/>
                  </a:lnTo>
                  <a:lnTo>
                    <a:pt x="806086" y="170585"/>
                  </a:lnTo>
                  <a:lnTo>
                    <a:pt x="835391" y="211967"/>
                  </a:lnTo>
                  <a:lnTo>
                    <a:pt x="859779" y="256164"/>
                  </a:lnTo>
                  <a:lnTo>
                    <a:pt x="879068" y="302734"/>
                  </a:lnTo>
                  <a:lnTo>
                    <a:pt x="893073" y="351233"/>
                  </a:lnTo>
                  <a:lnTo>
                    <a:pt x="901611" y="401218"/>
                  </a:lnTo>
                  <a:lnTo>
                    <a:pt x="904498" y="452249"/>
                  </a:lnTo>
                  <a:lnTo>
                    <a:pt x="901844" y="501526"/>
                  </a:lnTo>
                  <a:lnTo>
                    <a:pt x="894067" y="549266"/>
                  </a:lnTo>
                  <a:lnTo>
                    <a:pt x="881442" y="595194"/>
                  </a:lnTo>
                  <a:lnTo>
                    <a:pt x="864246" y="639033"/>
                  </a:lnTo>
                  <a:lnTo>
                    <a:pt x="842753" y="680507"/>
                  </a:lnTo>
                  <a:lnTo>
                    <a:pt x="817241" y="719341"/>
                  </a:lnTo>
                  <a:lnTo>
                    <a:pt x="787985" y="755258"/>
                  </a:lnTo>
                  <a:lnTo>
                    <a:pt x="755260" y="787983"/>
                  </a:lnTo>
                  <a:lnTo>
                    <a:pt x="719343" y="817240"/>
                  </a:lnTo>
                  <a:lnTo>
                    <a:pt x="680509" y="842752"/>
                  </a:lnTo>
                  <a:lnTo>
                    <a:pt x="639035" y="864245"/>
                  </a:lnTo>
                  <a:lnTo>
                    <a:pt x="595196" y="881442"/>
                  </a:lnTo>
                  <a:lnTo>
                    <a:pt x="549268" y="894067"/>
                  </a:lnTo>
                  <a:lnTo>
                    <a:pt x="501527" y="901844"/>
                  </a:lnTo>
                  <a:lnTo>
                    <a:pt x="452249" y="9044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14386" y="1508446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0" y="452249"/>
                  </a:moveTo>
                  <a:lnTo>
                    <a:pt x="2653" y="402971"/>
                  </a:lnTo>
                  <a:lnTo>
                    <a:pt x="10430" y="355231"/>
                  </a:lnTo>
                  <a:lnTo>
                    <a:pt x="23055" y="309303"/>
                  </a:lnTo>
                  <a:lnTo>
                    <a:pt x="40252" y="265464"/>
                  </a:lnTo>
                  <a:lnTo>
                    <a:pt x="61744" y="223990"/>
                  </a:lnTo>
                  <a:lnTo>
                    <a:pt x="87256" y="185156"/>
                  </a:lnTo>
                  <a:lnTo>
                    <a:pt x="116513" y="149239"/>
                  </a:lnTo>
                  <a:lnTo>
                    <a:pt x="149237" y="116514"/>
                  </a:lnTo>
                  <a:lnTo>
                    <a:pt x="185154" y="87258"/>
                  </a:lnTo>
                  <a:lnTo>
                    <a:pt x="223988" y="61745"/>
                  </a:lnTo>
                  <a:lnTo>
                    <a:pt x="265462" y="40252"/>
                  </a:lnTo>
                  <a:lnTo>
                    <a:pt x="309301" y="23056"/>
                  </a:lnTo>
                  <a:lnTo>
                    <a:pt x="355229" y="10431"/>
                  </a:lnTo>
                  <a:lnTo>
                    <a:pt x="402970" y="2653"/>
                  </a:lnTo>
                  <a:lnTo>
                    <a:pt x="452249" y="0"/>
                  </a:lnTo>
                  <a:lnTo>
                    <a:pt x="503280" y="2886"/>
                  </a:lnTo>
                  <a:lnTo>
                    <a:pt x="553267" y="11424"/>
                  </a:lnTo>
                  <a:lnTo>
                    <a:pt x="601766" y="25429"/>
                  </a:lnTo>
                  <a:lnTo>
                    <a:pt x="648336" y="44719"/>
                  </a:lnTo>
                  <a:lnTo>
                    <a:pt x="692535" y="69109"/>
                  </a:lnTo>
                  <a:lnTo>
                    <a:pt x="733919" y="98417"/>
                  </a:lnTo>
                  <a:lnTo>
                    <a:pt x="772048" y="132459"/>
                  </a:lnTo>
                  <a:lnTo>
                    <a:pt x="806086" y="170585"/>
                  </a:lnTo>
                  <a:lnTo>
                    <a:pt x="835391" y="211967"/>
                  </a:lnTo>
                  <a:lnTo>
                    <a:pt x="859779" y="256164"/>
                  </a:lnTo>
                  <a:lnTo>
                    <a:pt x="879068" y="302734"/>
                  </a:lnTo>
                  <a:lnTo>
                    <a:pt x="893073" y="351233"/>
                  </a:lnTo>
                  <a:lnTo>
                    <a:pt x="901611" y="401218"/>
                  </a:lnTo>
                  <a:lnTo>
                    <a:pt x="904498" y="452249"/>
                  </a:lnTo>
                  <a:lnTo>
                    <a:pt x="901844" y="501526"/>
                  </a:lnTo>
                  <a:lnTo>
                    <a:pt x="894067" y="549266"/>
                  </a:lnTo>
                  <a:lnTo>
                    <a:pt x="881442" y="595194"/>
                  </a:lnTo>
                  <a:lnTo>
                    <a:pt x="864246" y="639033"/>
                  </a:lnTo>
                  <a:lnTo>
                    <a:pt x="842753" y="680507"/>
                  </a:lnTo>
                  <a:lnTo>
                    <a:pt x="817241" y="719341"/>
                  </a:lnTo>
                  <a:lnTo>
                    <a:pt x="787985" y="755258"/>
                  </a:lnTo>
                  <a:lnTo>
                    <a:pt x="755260" y="787983"/>
                  </a:lnTo>
                  <a:lnTo>
                    <a:pt x="719343" y="817240"/>
                  </a:lnTo>
                  <a:lnTo>
                    <a:pt x="680509" y="842752"/>
                  </a:lnTo>
                  <a:lnTo>
                    <a:pt x="639035" y="864245"/>
                  </a:lnTo>
                  <a:lnTo>
                    <a:pt x="595196" y="881442"/>
                  </a:lnTo>
                  <a:lnTo>
                    <a:pt x="549268" y="894067"/>
                  </a:lnTo>
                  <a:lnTo>
                    <a:pt x="501527" y="901844"/>
                  </a:lnTo>
                  <a:lnTo>
                    <a:pt x="452249" y="904498"/>
                  </a:lnTo>
                  <a:lnTo>
                    <a:pt x="402970" y="901844"/>
                  </a:lnTo>
                  <a:lnTo>
                    <a:pt x="355229" y="894067"/>
                  </a:lnTo>
                  <a:lnTo>
                    <a:pt x="309301" y="881442"/>
                  </a:lnTo>
                  <a:lnTo>
                    <a:pt x="265462" y="864245"/>
                  </a:lnTo>
                  <a:lnTo>
                    <a:pt x="223988" y="842752"/>
                  </a:lnTo>
                  <a:lnTo>
                    <a:pt x="185154" y="817240"/>
                  </a:lnTo>
                  <a:lnTo>
                    <a:pt x="149237" y="787983"/>
                  </a:lnTo>
                  <a:lnTo>
                    <a:pt x="116513" y="755258"/>
                  </a:lnTo>
                  <a:lnTo>
                    <a:pt x="87256" y="719341"/>
                  </a:lnTo>
                  <a:lnTo>
                    <a:pt x="61744" y="680507"/>
                  </a:lnTo>
                  <a:lnTo>
                    <a:pt x="40252" y="639033"/>
                  </a:lnTo>
                  <a:lnTo>
                    <a:pt x="23055" y="595194"/>
                  </a:lnTo>
                  <a:lnTo>
                    <a:pt x="10430" y="549266"/>
                  </a:lnTo>
                  <a:lnTo>
                    <a:pt x="2653" y="501526"/>
                  </a:lnTo>
                  <a:lnTo>
                    <a:pt x="0" y="452249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34703" y="1841379"/>
            <a:ext cx="2641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QA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51696" y="1858558"/>
            <a:ext cx="914400" cy="914400"/>
            <a:chOff x="7851696" y="1858558"/>
            <a:chExt cx="914400" cy="914400"/>
          </a:xfrm>
        </p:grpSpPr>
        <p:sp>
          <p:nvSpPr>
            <p:cNvPr id="19" name="object 19"/>
            <p:cNvSpPr/>
            <p:nvPr/>
          </p:nvSpPr>
          <p:spPr>
            <a:xfrm>
              <a:off x="7856459" y="1863321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452249" y="904498"/>
                  </a:moveTo>
                  <a:lnTo>
                    <a:pt x="402970" y="901844"/>
                  </a:lnTo>
                  <a:lnTo>
                    <a:pt x="355229" y="894067"/>
                  </a:lnTo>
                  <a:lnTo>
                    <a:pt x="309301" y="881442"/>
                  </a:lnTo>
                  <a:lnTo>
                    <a:pt x="265462" y="864246"/>
                  </a:lnTo>
                  <a:lnTo>
                    <a:pt x="223988" y="842753"/>
                  </a:lnTo>
                  <a:lnTo>
                    <a:pt x="185154" y="817241"/>
                  </a:lnTo>
                  <a:lnTo>
                    <a:pt x="149237" y="787985"/>
                  </a:lnTo>
                  <a:lnTo>
                    <a:pt x="116513" y="755260"/>
                  </a:lnTo>
                  <a:lnTo>
                    <a:pt x="87256" y="719343"/>
                  </a:lnTo>
                  <a:lnTo>
                    <a:pt x="61744" y="680509"/>
                  </a:lnTo>
                  <a:lnTo>
                    <a:pt x="40252" y="639035"/>
                  </a:lnTo>
                  <a:lnTo>
                    <a:pt x="23055" y="595196"/>
                  </a:lnTo>
                  <a:lnTo>
                    <a:pt x="10430" y="549268"/>
                  </a:lnTo>
                  <a:lnTo>
                    <a:pt x="2653" y="501527"/>
                  </a:lnTo>
                  <a:lnTo>
                    <a:pt x="0" y="452249"/>
                  </a:lnTo>
                  <a:lnTo>
                    <a:pt x="2653" y="402971"/>
                  </a:lnTo>
                  <a:lnTo>
                    <a:pt x="10430" y="355231"/>
                  </a:lnTo>
                  <a:lnTo>
                    <a:pt x="23055" y="309303"/>
                  </a:lnTo>
                  <a:lnTo>
                    <a:pt x="40252" y="265464"/>
                  </a:lnTo>
                  <a:lnTo>
                    <a:pt x="61744" y="223990"/>
                  </a:lnTo>
                  <a:lnTo>
                    <a:pt x="87256" y="185156"/>
                  </a:lnTo>
                  <a:lnTo>
                    <a:pt x="116513" y="149239"/>
                  </a:lnTo>
                  <a:lnTo>
                    <a:pt x="149237" y="116514"/>
                  </a:lnTo>
                  <a:lnTo>
                    <a:pt x="185154" y="87258"/>
                  </a:lnTo>
                  <a:lnTo>
                    <a:pt x="223988" y="61745"/>
                  </a:lnTo>
                  <a:lnTo>
                    <a:pt x="265462" y="40252"/>
                  </a:lnTo>
                  <a:lnTo>
                    <a:pt x="309301" y="23056"/>
                  </a:lnTo>
                  <a:lnTo>
                    <a:pt x="355229" y="10431"/>
                  </a:lnTo>
                  <a:lnTo>
                    <a:pt x="402970" y="2653"/>
                  </a:lnTo>
                  <a:lnTo>
                    <a:pt x="452249" y="0"/>
                  </a:lnTo>
                  <a:lnTo>
                    <a:pt x="503280" y="2886"/>
                  </a:lnTo>
                  <a:lnTo>
                    <a:pt x="553267" y="11424"/>
                  </a:lnTo>
                  <a:lnTo>
                    <a:pt x="601766" y="25429"/>
                  </a:lnTo>
                  <a:lnTo>
                    <a:pt x="648336" y="44719"/>
                  </a:lnTo>
                  <a:lnTo>
                    <a:pt x="692535" y="69109"/>
                  </a:lnTo>
                  <a:lnTo>
                    <a:pt x="733919" y="98417"/>
                  </a:lnTo>
                  <a:lnTo>
                    <a:pt x="772048" y="132459"/>
                  </a:lnTo>
                  <a:lnTo>
                    <a:pt x="806086" y="170585"/>
                  </a:lnTo>
                  <a:lnTo>
                    <a:pt x="835391" y="211967"/>
                  </a:lnTo>
                  <a:lnTo>
                    <a:pt x="859779" y="256164"/>
                  </a:lnTo>
                  <a:lnTo>
                    <a:pt x="879068" y="302734"/>
                  </a:lnTo>
                  <a:lnTo>
                    <a:pt x="893073" y="351233"/>
                  </a:lnTo>
                  <a:lnTo>
                    <a:pt x="901611" y="401218"/>
                  </a:lnTo>
                  <a:lnTo>
                    <a:pt x="904498" y="452249"/>
                  </a:lnTo>
                  <a:lnTo>
                    <a:pt x="901844" y="501527"/>
                  </a:lnTo>
                  <a:lnTo>
                    <a:pt x="894067" y="549268"/>
                  </a:lnTo>
                  <a:lnTo>
                    <a:pt x="881442" y="595196"/>
                  </a:lnTo>
                  <a:lnTo>
                    <a:pt x="864246" y="639035"/>
                  </a:lnTo>
                  <a:lnTo>
                    <a:pt x="842753" y="680509"/>
                  </a:lnTo>
                  <a:lnTo>
                    <a:pt x="817241" y="719343"/>
                  </a:lnTo>
                  <a:lnTo>
                    <a:pt x="787985" y="755260"/>
                  </a:lnTo>
                  <a:lnTo>
                    <a:pt x="755260" y="787985"/>
                  </a:lnTo>
                  <a:lnTo>
                    <a:pt x="719343" y="817241"/>
                  </a:lnTo>
                  <a:lnTo>
                    <a:pt x="680509" y="842753"/>
                  </a:lnTo>
                  <a:lnTo>
                    <a:pt x="639035" y="864246"/>
                  </a:lnTo>
                  <a:lnTo>
                    <a:pt x="595196" y="881442"/>
                  </a:lnTo>
                  <a:lnTo>
                    <a:pt x="549268" y="894067"/>
                  </a:lnTo>
                  <a:lnTo>
                    <a:pt x="501527" y="901844"/>
                  </a:lnTo>
                  <a:lnTo>
                    <a:pt x="452249" y="9044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56459" y="1863321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0" y="452249"/>
                  </a:moveTo>
                  <a:lnTo>
                    <a:pt x="2653" y="402971"/>
                  </a:lnTo>
                  <a:lnTo>
                    <a:pt x="10430" y="355231"/>
                  </a:lnTo>
                  <a:lnTo>
                    <a:pt x="23055" y="309303"/>
                  </a:lnTo>
                  <a:lnTo>
                    <a:pt x="40252" y="265464"/>
                  </a:lnTo>
                  <a:lnTo>
                    <a:pt x="61744" y="223990"/>
                  </a:lnTo>
                  <a:lnTo>
                    <a:pt x="87256" y="185156"/>
                  </a:lnTo>
                  <a:lnTo>
                    <a:pt x="116513" y="149239"/>
                  </a:lnTo>
                  <a:lnTo>
                    <a:pt x="149237" y="116514"/>
                  </a:lnTo>
                  <a:lnTo>
                    <a:pt x="185154" y="87258"/>
                  </a:lnTo>
                  <a:lnTo>
                    <a:pt x="223988" y="61745"/>
                  </a:lnTo>
                  <a:lnTo>
                    <a:pt x="265462" y="40252"/>
                  </a:lnTo>
                  <a:lnTo>
                    <a:pt x="309301" y="23056"/>
                  </a:lnTo>
                  <a:lnTo>
                    <a:pt x="355229" y="10431"/>
                  </a:lnTo>
                  <a:lnTo>
                    <a:pt x="402970" y="2653"/>
                  </a:lnTo>
                  <a:lnTo>
                    <a:pt x="452249" y="0"/>
                  </a:lnTo>
                  <a:lnTo>
                    <a:pt x="503280" y="2886"/>
                  </a:lnTo>
                  <a:lnTo>
                    <a:pt x="553267" y="11424"/>
                  </a:lnTo>
                  <a:lnTo>
                    <a:pt x="601766" y="25429"/>
                  </a:lnTo>
                  <a:lnTo>
                    <a:pt x="648336" y="44719"/>
                  </a:lnTo>
                  <a:lnTo>
                    <a:pt x="692535" y="69109"/>
                  </a:lnTo>
                  <a:lnTo>
                    <a:pt x="733919" y="98417"/>
                  </a:lnTo>
                  <a:lnTo>
                    <a:pt x="772048" y="132459"/>
                  </a:lnTo>
                  <a:lnTo>
                    <a:pt x="806086" y="170585"/>
                  </a:lnTo>
                  <a:lnTo>
                    <a:pt x="835391" y="211967"/>
                  </a:lnTo>
                  <a:lnTo>
                    <a:pt x="859779" y="256164"/>
                  </a:lnTo>
                  <a:lnTo>
                    <a:pt x="879068" y="302734"/>
                  </a:lnTo>
                  <a:lnTo>
                    <a:pt x="893073" y="351233"/>
                  </a:lnTo>
                  <a:lnTo>
                    <a:pt x="901611" y="401218"/>
                  </a:lnTo>
                  <a:lnTo>
                    <a:pt x="904498" y="452249"/>
                  </a:lnTo>
                  <a:lnTo>
                    <a:pt x="901844" y="501527"/>
                  </a:lnTo>
                  <a:lnTo>
                    <a:pt x="894067" y="549268"/>
                  </a:lnTo>
                  <a:lnTo>
                    <a:pt x="881442" y="595196"/>
                  </a:lnTo>
                  <a:lnTo>
                    <a:pt x="864246" y="639035"/>
                  </a:lnTo>
                  <a:lnTo>
                    <a:pt x="842753" y="680509"/>
                  </a:lnTo>
                  <a:lnTo>
                    <a:pt x="817241" y="719343"/>
                  </a:lnTo>
                  <a:lnTo>
                    <a:pt x="787985" y="755260"/>
                  </a:lnTo>
                  <a:lnTo>
                    <a:pt x="755260" y="787985"/>
                  </a:lnTo>
                  <a:lnTo>
                    <a:pt x="719343" y="817241"/>
                  </a:lnTo>
                  <a:lnTo>
                    <a:pt x="680509" y="842753"/>
                  </a:lnTo>
                  <a:lnTo>
                    <a:pt x="639035" y="864246"/>
                  </a:lnTo>
                  <a:lnTo>
                    <a:pt x="595196" y="881442"/>
                  </a:lnTo>
                  <a:lnTo>
                    <a:pt x="549268" y="894067"/>
                  </a:lnTo>
                  <a:lnTo>
                    <a:pt x="501527" y="901844"/>
                  </a:lnTo>
                  <a:lnTo>
                    <a:pt x="452249" y="904498"/>
                  </a:lnTo>
                  <a:lnTo>
                    <a:pt x="402970" y="901844"/>
                  </a:lnTo>
                  <a:lnTo>
                    <a:pt x="355229" y="894067"/>
                  </a:lnTo>
                  <a:lnTo>
                    <a:pt x="309301" y="881442"/>
                  </a:lnTo>
                  <a:lnTo>
                    <a:pt x="265462" y="864246"/>
                  </a:lnTo>
                  <a:lnTo>
                    <a:pt x="223988" y="842753"/>
                  </a:lnTo>
                  <a:lnTo>
                    <a:pt x="185154" y="817241"/>
                  </a:lnTo>
                  <a:lnTo>
                    <a:pt x="149237" y="787985"/>
                  </a:lnTo>
                  <a:lnTo>
                    <a:pt x="116513" y="755260"/>
                  </a:lnTo>
                  <a:lnTo>
                    <a:pt x="87256" y="719343"/>
                  </a:lnTo>
                  <a:lnTo>
                    <a:pt x="61744" y="680509"/>
                  </a:lnTo>
                  <a:lnTo>
                    <a:pt x="40252" y="639035"/>
                  </a:lnTo>
                  <a:lnTo>
                    <a:pt x="23055" y="595196"/>
                  </a:lnTo>
                  <a:lnTo>
                    <a:pt x="10430" y="549268"/>
                  </a:lnTo>
                  <a:lnTo>
                    <a:pt x="2653" y="501527"/>
                  </a:lnTo>
                  <a:lnTo>
                    <a:pt x="0" y="452249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80343" y="2196251"/>
            <a:ext cx="4565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Stage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079522" y="3199681"/>
            <a:ext cx="914400" cy="914400"/>
            <a:chOff x="7079522" y="3199681"/>
            <a:chExt cx="914400" cy="914400"/>
          </a:xfrm>
        </p:grpSpPr>
        <p:sp>
          <p:nvSpPr>
            <p:cNvPr id="23" name="object 23"/>
            <p:cNvSpPr/>
            <p:nvPr/>
          </p:nvSpPr>
          <p:spPr>
            <a:xfrm>
              <a:off x="7084285" y="3204443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452249" y="904498"/>
                  </a:moveTo>
                  <a:lnTo>
                    <a:pt x="402970" y="901844"/>
                  </a:lnTo>
                  <a:lnTo>
                    <a:pt x="355229" y="894067"/>
                  </a:lnTo>
                  <a:lnTo>
                    <a:pt x="309301" y="881442"/>
                  </a:lnTo>
                  <a:lnTo>
                    <a:pt x="265462" y="864246"/>
                  </a:lnTo>
                  <a:lnTo>
                    <a:pt x="223988" y="842753"/>
                  </a:lnTo>
                  <a:lnTo>
                    <a:pt x="185154" y="817241"/>
                  </a:lnTo>
                  <a:lnTo>
                    <a:pt x="149237" y="787985"/>
                  </a:lnTo>
                  <a:lnTo>
                    <a:pt x="116513" y="755260"/>
                  </a:lnTo>
                  <a:lnTo>
                    <a:pt x="87256" y="719343"/>
                  </a:lnTo>
                  <a:lnTo>
                    <a:pt x="61744" y="680509"/>
                  </a:lnTo>
                  <a:lnTo>
                    <a:pt x="40252" y="639035"/>
                  </a:lnTo>
                  <a:lnTo>
                    <a:pt x="23055" y="595196"/>
                  </a:lnTo>
                  <a:lnTo>
                    <a:pt x="10430" y="549268"/>
                  </a:lnTo>
                  <a:lnTo>
                    <a:pt x="2653" y="501527"/>
                  </a:lnTo>
                  <a:lnTo>
                    <a:pt x="0" y="452249"/>
                  </a:lnTo>
                  <a:lnTo>
                    <a:pt x="2653" y="402970"/>
                  </a:lnTo>
                  <a:lnTo>
                    <a:pt x="10430" y="355229"/>
                  </a:lnTo>
                  <a:lnTo>
                    <a:pt x="23055" y="309301"/>
                  </a:lnTo>
                  <a:lnTo>
                    <a:pt x="40252" y="265462"/>
                  </a:lnTo>
                  <a:lnTo>
                    <a:pt x="61744" y="223988"/>
                  </a:lnTo>
                  <a:lnTo>
                    <a:pt x="87256" y="185154"/>
                  </a:lnTo>
                  <a:lnTo>
                    <a:pt x="116513" y="149237"/>
                  </a:lnTo>
                  <a:lnTo>
                    <a:pt x="149237" y="116513"/>
                  </a:lnTo>
                  <a:lnTo>
                    <a:pt x="185154" y="87256"/>
                  </a:lnTo>
                  <a:lnTo>
                    <a:pt x="223988" y="61744"/>
                  </a:lnTo>
                  <a:lnTo>
                    <a:pt x="265462" y="40252"/>
                  </a:lnTo>
                  <a:lnTo>
                    <a:pt x="309301" y="23055"/>
                  </a:lnTo>
                  <a:lnTo>
                    <a:pt x="355229" y="10430"/>
                  </a:lnTo>
                  <a:lnTo>
                    <a:pt x="402970" y="2653"/>
                  </a:lnTo>
                  <a:lnTo>
                    <a:pt x="452249" y="0"/>
                  </a:lnTo>
                  <a:lnTo>
                    <a:pt x="503280" y="2886"/>
                  </a:lnTo>
                  <a:lnTo>
                    <a:pt x="553267" y="11424"/>
                  </a:lnTo>
                  <a:lnTo>
                    <a:pt x="601766" y="25429"/>
                  </a:lnTo>
                  <a:lnTo>
                    <a:pt x="648336" y="44718"/>
                  </a:lnTo>
                  <a:lnTo>
                    <a:pt x="692535" y="69107"/>
                  </a:lnTo>
                  <a:lnTo>
                    <a:pt x="733919" y="98412"/>
                  </a:lnTo>
                  <a:lnTo>
                    <a:pt x="772048" y="132449"/>
                  </a:lnTo>
                  <a:lnTo>
                    <a:pt x="806086" y="170578"/>
                  </a:lnTo>
                  <a:lnTo>
                    <a:pt x="835391" y="211963"/>
                  </a:lnTo>
                  <a:lnTo>
                    <a:pt x="859779" y="256161"/>
                  </a:lnTo>
                  <a:lnTo>
                    <a:pt x="879068" y="302731"/>
                  </a:lnTo>
                  <a:lnTo>
                    <a:pt x="893073" y="351230"/>
                  </a:lnTo>
                  <a:lnTo>
                    <a:pt x="901611" y="401217"/>
                  </a:lnTo>
                  <a:lnTo>
                    <a:pt x="904498" y="452249"/>
                  </a:lnTo>
                  <a:lnTo>
                    <a:pt x="901844" y="501527"/>
                  </a:lnTo>
                  <a:lnTo>
                    <a:pt x="894067" y="549268"/>
                  </a:lnTo>
                  <a:lnTo>
                    <a:pt x="881442" y="595196"/>
                  </a:lnTo>
                  <a:lnTo>
                    <a:pt x="864246" y="639035"/>
                  </a:lnTo>
                  <a:lnTo>
                    <a:pt x="842753" y="680509"/>
                  </a:lnTo>
                  <a:lnTo>
                    <a:pt x="817241" y="719343"/>
                  </a:lnTo>
                  <a:lnTo>
                    <a:pt x="787985" y="755260"/>
                  </a:lnTo>
                  <a:lnTo>
                    <a:pt x="755260" y="787985"/>
                  </a:lnTo>
                  <a:lnTo>
                    <a:pt x="719343" y="817241"/>
                  </a:lnTo>
                  <a:lnTo>
                    <a:pt x="680509" y="842753"/>
                  </a:lnTo>
                  <a:lnTo>
                    <a:pt x="639035" y="864246"/>
                  </a:lnTo>
                  <a:lnTo>
                    <a:pt x="595196" y="881442"/>
                  </a:lnTo>
                  <a:lnTo>
                    <a:pt x="549268" y="894067"/>
                  </a:lnTo>
                  <a:lnTo>
                    <a:pt x="501527" y="901844"/>
                  </a:lnTo>
                  <a:lnTo>
                    <a:pt x="452249" y="9044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84285" y="3204443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0" y="452249"/>
                  </a:moveTo>
                  <a:lnTo>
                    <a:pt x="2653" y="402970"/>
                  </a:lnTo>
                  <a:lnTo>
                    <a:pt x="10430" y="355229"/>
                  </a:lnTo>
                  <a:lnTo>
                    <a:pt x="23055" y="309301"/>
                  </a:lnTo>
                  <a:lnTo>
                    <a:pt x="40252" y="265462"/>
                  </a:lnTo>
                  <a:lnTo>
                    <a:pt x="61744" y="223988"/>
                  </a:lnTo>
                  <a:lnTo>
                    <a:pt x="87256" y="185154"/>
                  </a:lnTo>
                  <a:lnTo>
                    <a:pt x="116513" y="149237"/>
                  </a:lnTo>
                  <a:lnTo>
                    <a:pt x="149237" y="116513"/>
                  </a:lnTo>
                  <a:lnTo>
                    <a:pt x="185154" y="87256"/>
                  </a:lnTo>
                  <a:lnTo>
                    <a:pt x="223988" y="61744"/>
                  </a:lnTo>
                  <a:lnTo>
                    <a:pt x="265462" y="40252"/>
                  </a:lnTo>
                  <a:lnTo>
                    <a:pt x="309301" y="23055"/>
                  </a:lnTo>
                  <a:lnTo>
                    <a:pt x="355229" y="10430"/>
                  </a:lnTo>
                  <a:lnTo>
                    <a:pt x="402970" y="2653"/>
                  </a:lnTo>
                  <a:lnTo>
                    <a:pt x="452249" y="0"/>
                  </a:lnTo>
                  <a:lnTo>
                    <a:pt x="503280" y="2886"/>
                  </a:lnTo>
                  <a:lnTo>
                    <a:pt x="553267" y="11424"/>
                  </a:lnTo>
                  <a:lnTo>
                    <a:pt x="601766" y="25429"/>
                  </a:lnTo>
                  <a:lnTo>
                    <a:pt x="648336" y="44718"/>
                  </a:lnTo>
                  <a:lnTo>
                    <a:pt x="692535" y="69107"/>
                  </a:lnTo>
                  <a:lnTo>
                    <a:pt x="733919" y="98412"/>
                  </a:lnTo>
                  <a:lnTo>
                    <a:pt x="772048" y="132449"/>
                  </a:lnTo>
                  <a:lnTo>
                    <a:pt x="806086" y="170578"/>
                  </a:lnTo>
                  <a:lnTo>
                    <a:pt x="835391" y="211963"/>
                  </a:lnTo>
                  <a:lnTo>
                    <a:pt x="859779" y="256161"/>
                  </a:lnTo>
                  <a:lnTo>
                    <a:pt x="879068" y="302731"/>
                  </a:lnTo>
                  <a:lnTo>
                    <a:pt x="893073" y="351230"/>
                  </a:lnTo>
                  <a:lnTo>
                    <a:pt x="901611" y="401217"/>
                  </a:lnTo>
                  <a:lnTo>
                    <a:pt x="904498" y="452249"/>
                  </a:lnTo>
                  <a:lnTo>
                    <a:pt x="901844" y="501527"/>
                  </a:lnTo>
                  <a:lnTo>
                    <a:pt x="894067" y="549268"/>
                  </a:lnTo>
                  <a:lnTo>
                    <a:pt x="881442" y="595196"/>
                  </a:lnTo>
                  <a:lnTo>
                    <a:pt x="864246" y="639035"/>
                  </a:lnTo>
                  <a:lnTo>
                    <a:pt x="842753" y="680509"/>
                  </a:lnTo>
                  <a:lnTo>
                    <a:pt x="817241" y="719343"/>
                  </a:lnTo>
                  <a:lnTo>
                    <a:pt x="787985" y="755260"/>
                  </a:lnTo>
                  <a:lnTo>
                    <a:pt x="755260" y="787985"/>
                  </a:lnTo>
                  <a:lnTo>
                    <a:pt x="719343" y="817241"/>
                  </a:lnTo>
                  <a:lnTo>
                    <a:pt x="680509" y="842753"/>
                  </a:lnTo>
                  <a:lnTo>
                    <a:pt x="639035" y="864246"/>
                  </a:lnTo>
                  <a:lnTo>
                    <a:pt x="595196" y="881442"/>
                  </a:lnTo>
                  <a:lnTo>
                    <a:pt x="549268" y="894067"/>
                  </a:lnTo>
                  <a:lnTo>
                    <a:pt x="501527" y="901844"/>
                  </a:lnTo>
                  <a:lnTo>
                    <a:pt x="452249" y="904498"/>
                  </a:lnTo>
                  <a:lnTo>
                    <a:pt x="402970" y="901844"/>
                  </a:lnTo>
                  <a:lnTo>
                    <a:pt x="355229" y="894067"/>
                  </a:lnTo>
                  <a:lnTo>
                    <a:pt x="309301" y="881442"/>
                  </a:lnTo>
                  <a:lnTo>
                    <a:pt x="265462" y="864246"/>
                  </a:lnTo>
                  <a:lnTo>
                    <a:pt x="223988" y="842753"/>
                  </a:lnTo>
                  <a:lnTo>
                    <a:pt x="185154" y="817241"/>
                  </a:lnTo>
                  <a:lnTo>
                    <a:pt x="149237" y="787985"/>
                  </a:lnTo>
                  <a:lnTo>
                    <a:pt x="116513" y="755260"/>
                  </a:lnTo>
                  <a:lnTo>
                    <a:pt x="87256" y="719343"/>
                  </a:lnTo>
                  <a:lnTo>
                    <a:pt x="61744" y="680509"/>
                  </a:lnTo>
                  <a:lnTo>
                    <a:pt x="40252" y="639035"/>
                  </a:lnTo>
                  <a:lnTo>
                    <a:pt x="23055" y="595196"/>
                  </a:lnTo>
                  <a:lnTo>
                    <a:pt x="10430" y="549268"/>
                  </a:lnTo>
                  <a:lnTo>
                    <a:pt x="2653" y="501527"/>
                  </a:lnTo>
                  <a:lnTo>
                    <a:pt x="0" y="452249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349514" y="3537378"/>
            <a:ext cx="3740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Prod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5411" y="2182783"/>
            <a:ext cx="7315200" cy="2567940"/>
            <a:chOff x="665411" y="2182783"/>
            <a:chExt cx="7315200" cy="2567940"/>
          </a:xfrm>
        </p:grpSpPr>
        <p:sp>
          <p:nvSpPr>
            <p:cNvPr id="27" name="object 27"/>
            <p:cNvSpPr/>
            <p:nvPr/>
          </p:nvSpPr>
          <p:spPr>
            <a:xfrm>
              <a:off x="665411" y="4108941"/>
              <a:ext cx="641623" cy="6416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18692" y="2218040"/>
              <a:ext cx="1845945" cy="1837689"/>
            </a:xfrm>
            <a:custGeom>
              <a:avLst/>
              <a:gdLst/>
              <a:ahLst/>
              <a:cxnLst/>
              <a:rect l="l" t="t" r="r" b="b"/>
              <a:pathLst>
                <a:path w="1845945" h="1837689">
                  <a:moveTo>
                    <a:pt x="0" y="1837376"/>
                  </a:moveTo>
                  <a:lnTo>
                    <a:pt x="184559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53189" y="2187545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2199" y="41644"/>
                  </a:moveTo>
                  <a:lnTo>
                    <a:pt x="0" y="19347"/>
                  </a:lnTo>
                  <a:lnTo>
                    <a:pt x="41724" y="0"/>
                  </a:lnTo>
                  <a:lnTo>
                    <a:pt x="22199" y="4164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53189" y="2187545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2199" y="41644"/>
                  </a:moveTo>
                  <a:lnTo>
                    <a:pt x="41724" y="0"/>
                  </a:lnTo>
                  <a:lnTo>
                    <a:pt x="0" y="19347"/>
                  </a:lnTo>
                  <a:lnTo>
                    <a:pt x="22199" y="4164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18692" y="2652894"/>
              <a:ext cx="4316095" cy="1402715"/>
            </a:xfrm>
            <a:custGeom>
              <a:avLst/>
              <a:gdLst/>
              <a:ahLst/>
              <a:cxnLst/>
              <a:rect l="l" t="t" r="r" b="b"/>
              <a:pathLst>
                <a:path w="4316095" h="1402714">
                  <a:moveTo>
                    <a:pt x="0" y="1402522"/>
                  </a:moveTo>
                  <a:lnTo>
                    <a:pt x="431574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29559" y="2637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9724" y="29924"/>
                  </a:moveTo>
                  <a:lnTo>
                    <a:pt x="0" y="0"/>
                  </a:lnTo>
                  <a:lnTo>
                    <a:pt x="45974" y="1599"/>
                  </a:lnTo>
                  <a:lnTo>
                    <a:pt x="9724" y="299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29559" y="2637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9724" y="29924"/>
                  </a:moveTo>
                  <a:lnTo>
                    <a:pt x="45974" y="1599"/>
                  </a:lnTo>
                  <a:lnTo>
                    <a:pt x="0" y="0"/>
                  </a:lnTo>
                  <a:lnTo>
                    <a:pt x="9724" y="299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18692" y="3663242"/>
              <a:ext cx="3409315" cy="392430"/>
            </a:xfrm>
            <a:custGeom>
              <a:avLst/>
              <a:gdLst/>
              <a:ahLst/>
              <a:cxnLst/>
              <a:rect l="l" t="t" r="r" b="b"/>
              <a:pathLst>
                <a:path w="3409315" h="392429">
                  <a:moveTo>
                    <a:pt x="0" y="392174"/>
                  </a:moveTo>
                  <a:lnTo>
                    <a:pt x="340881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25710" y="3647617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3599" y="31249"/>
                  </a:moveTo>
                  <a:lnTo>
                    <a:pt x="0" y="0"/>
                  </a:lnTo>
                  <a:lnTo>
                    <a:pt x="44724" y="10699"/>
                  </a:lnTo>
                  <a:lnTo>
                    <a:pt x="3599" y="3124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25710" y="3647617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3599" y="31249"/>
                  </a:moveTo>
                  <a:lnTo>
                    <a:pt x="44724" y="10699"/>
                  </a:lnTo>
                  <a:lnTo>
                    <a:pt x="0" y="0"/>
                  </a:lnTo>
                  <a:lnTo>
                    <a:pt x="3599" y="31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18692" y="2308822"/>
              <a:ext cx="3078480" cy="1746885"/>
            </a:xfrm>
            <a:custGeom>
              <a:avLst/>
              <a:gdLst/>
              <a:ahLst/>
              <a:cxnLst/>
              <a:rect l="l" t="t" r="r" b="b"/>
              <a:pathLst>
                <a:path w="3078479" h="1746885">
                  <a:moveTo>
                    <a:pt x="0" y="1746593"/>
                  </a:moveTo>
                  <a:lnTo>
                    <a:pt x="307836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89311" y="2287492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524" y="35012"/>
                  </a:moveTo>
                  <a:lnTo>
                    <a:pt x="0" y="7644"/>
                  </a:lnTo>
                  <a:lnTo>
                    <a:pt x="45349" y="0"/>
                  </a:lnTo>
                  <a:lnTo>
                    <a:pt x="15524" y="3501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89311" y="2287492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524" y="35012"/>
                  </a:moveTo>
                  <a:lnTo>
                    <a:pt x="45349" y="0"/>
                  </a:lnTo>
                  <a:lnTo>
                    <a:pt x="0" y="7644"/>
                  </a:lnTo>
                  <a:lnTo>
                    <a:pt x="15524" y="3501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836344" y="4585306"/>
            <a:ext cx="16744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666666"/>
                </a:solidFill>
                <a:latin typeface="Arial"/>
                <a:cs typeface="Arial"/>
              </a:rPr>
              <a:t>Chart version:</a:t>
            </a:r>
            <a:r>
              <a:rPr sz="1400" b="1" spc="-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666666"/>
                </a:solidFill>
                <a:latin typeface="Arial"/>
                <a:cs typeface="Arial"/>
              </a:rPr>
              <a:t>1.5.1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7539" y="2133502"/>
            <a:ext cx="3068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/>
              <a:t>Deploying </a:t>
            </a:r>
            <a:r>
              <a:rPr sz="3000" spc="30" dirty="0"/>
              <a:t>a</a:t>
            </a:r>
            <a:r>
              <a:rPr sz="3000" spc="-345" dirty="0"/>
              <a:t> </a:t>
            </a:r>
            <a:r>
              <a:rPr sz="3000" spc="-85" dirty="0"/>
              <a:t>chart</a:t>
            </a:r>
            <a:endParaRPr sz="3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615" y="803609"/>
            <a:ext cx="19392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solidFill>
                  <a:srgbClr val="00C323"/>
                </a:solidFill>
              </a:rPr>
              <a:t>Debugging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28249" y="1685996"/>
            <a:ext cx="7893050" cy="253301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</a:pPr>
            <a:r>
              <a:rPr sz="1100" b="1" spc="-5" dirty="0">
                <a:latin typeface="Courier New"/>
                <a:cs typeface="Courier New"/>
              </a:rPr>
              <a:t>helm lint </a:t>
            </a:r>
            <a:r>
              <a:rPr sz="1100" spc="-5" dirty="0">
                <a:latin typeface="Courier New"/>
                <a:cs typeface="Courier New"/>
              </a:rPr>
              <a:t>is your go-to tool for verifying that your chart follows best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practices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Courier New"/>
              <a:cs typeface="Courier New"/>
            </a:endParaRPr>
          </a:p>
          <a:p>
            <a:pPr marL="406400" marR="187960">
              <a:lnSpc>
                <a:spcPct val="164800"/>
              </a:lnSpc>
            </a:pPr>
            <a:r>
              <a:rPr sz="1100" b="1" spc="-5" dirty="0">
                <a:latin typeface="Courier New"/>
                <a:cs typeface="Courier New"/>
              </a:rPr>
              <a:t>helm install --dry-run --debug </a:t>
            </a:r>
            <a:r>
              <a:rPr sz="1100" spc="-5" dirty="0">
                <a:latin typeface="Courier New"/>
                <a:cs typeface="Courier New"/>
              </a:rPr>
              <a:t>or helm template --debug: We've seen this trick already.  It's </a:t>
            </a:r>
            <a:r>
              <a:rPr sz="1100" dirty="0">
                <a:latin typeface="Courier New"/>
                <a:cs typeface="Courier New"/>
              </a:rPr>
              <a:t>a </a:t>
            </a:r>
            <a:r>
              <a:rPr sz="1100" spc="-5" dirty="0">
                <a:latin typeface="Courier New"/>
                <a:cs typeface="Courier New"/>
              </a:rPr>
              <a:t>great way to have the server render your templates, then return the resulting  manifest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file.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  <a:spcBef>
                <a:spcPts val="910"/>
              </a:spcBef>
            </a:pPr>
            <a:r>
              <a:rPr sz="1100" b="1" spc="-5" dirty="0">
                <a:latin typeface="Courier New"/>
                <a:cs typeface="Courier New"/>
              </a:rPr>
              <a:t>helm get</a:t>
            </a:r>
            <a:r>
              <a:rPr sz="1100" b="1" spc="-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manifest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678" y="156823"/>
            <a:ext cx="3934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5" dirty="0">
                <a:solidFill>
                  <a:srgbClr val="00C323"/>
                </a:solidFill>
              </a:rPr>
              <a:t>New </a:t>
            </a:r>
            <a:r>
              <a:rPr sz="2200" spc="5" dirty="0">
                <a:solidFill>
                  <a:srgbClr val="00C323"/>
                </a:solidFill>
              </a:rPr>
              <a:t>commands </a:t>
            </a:r>
            <a:r>
              <a:rPr sz="2200" spc="-75" dirty="0">
                <a:solidFill>
                  <a:srgbClr val="00C323"/>
                </a:solidFill>
              </a:rPr>
              <a:t>for</a:t>
            </a:r>
            <a:r>
              <a:rPr sz="2200" spc="-355" dirty="0">
                <a:solidFill>
                  <a:srgbClr val="00C323"/>
                </a:solidFill>
              </a:rPr>
              <a:t> </a:t>
            </a:r>
            <a:r>
              <a:rPr sz="2200" spc="-35" dirty="0">
                <a:solidFill>
                  <a:srgbClr val="00C323"/>
                </a:solidFill>
              </a:rPr>
              <a:t>monitoring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493024" y="824760"/>
            <a:ext cx="5568315" cy="193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8104" algn="l"/>
              </a:tabLst>
            </a:pPr>
            <a:r>
              <a:rPr sz="1400" b="1" spc="-5" dirty="0">
                <a:latin typeface="Arial"/>
                <a:cs typeface="Arial"/>
              </a:rPr>
              <a:t>Helm status </a:t>
            </a:r>
            <a:r>
              <a:rPr sz="1400" b="1" dirty="0">
                <a:latin typeface="Arial"/>
                <a:cs typeface="Arial"/>
              </a:rPr>
              <a:t>[RELEASE]	</a:t>
            </a:r>
            <a:r>
              <a:rPr sz="1400" b="1" spc="-5" dirty="0">
                <a:latin typeface="Arial"/>
                <a:cs typeface="Arial"/>
              </a:rPr>
              <a:t>Helm ls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720"/>
              </a:lnSpc>
              <a:spcBef>
                <a:spcPts val="5"/>
              </a:spcBef>
              <a:tabLst>
                <a:tab pos="3888104" algn="l"/>
              </a:tabLst>
            </a:pPr>
            <a:r>
              <a:rPr sz="1450" spc="-5" dirty="0">
                <a:solidFill>
                  <a:srgbClr val="333333"/>
                </a:solidFill>
                <a:latin typeface="Arial"/>
                <a:cs typeface="Arial"/>
              </a:rPr>
              <a:t>Displays the </a:t>
            </a:r>
            <a:r>
              <a:rPr sz="1450" dirty="0">
                <a:solidFill>
                  <a:srgbClr val="333333"/>
                </a:solidFill>
                <a:latin typeface="Arial"/>
                <a:cs typeface="Arial"/>
              </a:rPr>
              <a:t>status </a:t>
            </a:r>
            <a:r>
              <a:rPr sz="1450" spc="-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4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5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4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50" spc="-5" dirty="0">
                <a:solidFill>
                  <a:srgbClr val="333333"/>
                </a:solidFill>
                <a:latin typeface="Arial"/>
                <a:cs typeface="Arial"/>
              </a:rPr>
              <a:t>named	Lists all the</a:t>
            </a:r>
            <a:r>
              <a:rPr sz="145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333333"/>
                </a:solidFill>
                <a:latin typeface="Arial"/>
                <a:cs typeface="Arial"/>
              </a:rPr>
              <a:t>releases  release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400" b="1" spc="-5" dirty="0">
                <a:latin typeface="Arial"/>
                <a:cs typeface="Arial"/>
              </a:rPr>
              <a:t>Helm history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[RELEASE]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history of </a:t>
            </a:r>
            <a:r>
              <a:rPr sz="1400" dirty="0">
                <a:latin typeface="Arial"/>
                <a:cs typeface="Arial"/>
              </a:rPr>
              <a:t>releases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printed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5236" y="2929356"/>
            <a:ext cx="8302625" cy="1951989"/>
            <a:chOff x="415236" y="2929356"/>
            <a:chExt cx="8302625" cy="1951989"/>
          </a:xfrm>
        </p:grpSpPr>
        <p:sp>
          <p:nvSpPr>
            <p:cNvPr id="5" name="object 5"/>
            <p:cNvSpPr/>
            <p:nvPr/>
          </p:nvSpPr>
          <p:spPr>
            <a:xfrm>
              <a:off x="419999" y="2934119"/>
              <a:ext cx="8293100" cy="1942464"/>
            </a:xfrm>
            <a:custGeom>
              <a:avLst/>
              <a:gdLst/>
              <a:ahLst/>
              <a:cxnLst/>
              <a:rect l="l" t="t" r="r" b="b"/>
              <a:pathLst>
                <a:path w="8293100" h="1942464">
                  <a:moveTo>
                    <a:pt x="8292583" y="1942196"/>
                  </a:moveTo>
                  <a:lnTo>
                    <a:pt x="0" y="1942196"/>
                  </a:lnTo>
                  <a:lnTo>
                    <a:pt x="0" y="0"/>
                  </a:lnTo>
                  <a:lnTo>
                    <a:pt x="8292583" y="0"/>
                  </a:lnTo>
                  <a:lnTo>
                    <a:pt x="8292583" y="1942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9999" y="2934119"/>
              <a:ext cx="8293100" cy="1942464"/>
            </a:xfrm>
            <a:custGeom>
              <a:avLst/>
              <a:gdLst/>
              <a:ahLst/>
              <a:cxnLst/>
              <a:rect l="l" t="t" r="r" b="b"/>
              <a:pathLst>
                <a:path w="8293100" h="1942464">
                  <a:moveTo>
                    <a:pt x="0" y="0"/>
                  </a:moveTo>
                  <a:lnTo>
                    <a:pt x="8292583" y="0"/>
                  </a:lnTo>
                  <a:lnTo>
                    <a:pt x="8292583" y="1942196"/>
                  </a:lnTo>
                  <a:lnTo>
                    <a:pt x="0" y="19421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7623" y="3133708"/>
            <a:ext cx="1504315" cy="53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helm history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demo-rel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34390" algn="l"/>
              </a:tabLst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REVISION	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8666" y="3476608"/>
            <a:ext cx="5549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4932" y="3476608"/>
            <a:ext cx="5041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CHA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6242" y="3476608"/>
            <a:ext cx="9677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1876" y="3476608"/>
            <a:ext cx="9804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8573" y="3845440"/>
          <a:ext cx="6359524" cy="708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3760">
                <a:tc>
                  <a:txBody>
                    <a:bodyPr/>
                    <a:lstStyle/>
                    <a:p>
                      <a:pPr marL="31750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Oct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10:15:13</a:t>
                      </a:r>
                      <a:r>
                        <a:rPr sz="11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19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superseded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alpine-0.1.0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19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19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install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49">
                <a:tc>
                  <a:txBody>
                    <a:bodyPr/>
                    <a:lstStyle/>
                    <a:p>
                      <a:pPr marL="31750">
                        <a:lnSpc>
                          <a:spcPts val="125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25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Oct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10:15:13</a:t>
                      </a:r>
                      <a:r>
                        <a:rPr sz="11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25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superseded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alpine-0.1.0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250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Upgraded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successfully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99">
                <a:tc>
                  <a:txBody>
                    <a:bodyPr/>
                    <a:lstStyle/>
                    <a:p>
                      <a:pPr marL="31750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Oct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10:15:13</a:t>
                      </a:r>
                      <a:r>
                        <a:rPr sz="11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275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superseded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alpine-0.1.0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275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275"/>
                        </a:lnSpc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Rolled back to</a:t>
                      </a:r>
                      <a:r>
                        <a:rPr sz="11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10">
                <a:tc>
                  <a:txBody>
                    <a:bodyPr/>
                    <a:lstStyle/>
                    <a:p>
                      <a:pPr marL="31750">
                        <a:lnSpc>
                          <a:spcPts val="1235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235"/>
                        </a:lnSpc>
                        <a:spcBef>
                          <a:spcPts val="10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Oct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10:15:13</a:t>
                      </a:r>
                      <a:r>
                        <a:rPr sz="11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235"/>
                        </a:lnSpc>
                        <a:spcBef>
                          <a:spcPts val="1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deployed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35"/>
                        </a:lnSpc>
                        <a:spcBef>
                          <a:spcPts val="1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alpine-0.1.0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235"/>
                        </a:lnSpc>
                        <a:spcBef>
                          <a:spcPts val="1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235"/>
                        </a:lnSpc>
                        <a:spcBef>
                          <a:spcPts val="10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Upgraded</a:t>
                      </a:r>
                      <a:r>
                        <a:rPr sz="11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successfully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3504" y="803609"/>
            <a:ext cx="2977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00C323"/>
                </a:solidFill>
              </a:rPr>
              <a:t>Build </a:t>
            </a:r>
            <a:r>
              <a:rPr sz="3000" dirty="0">
                <a:solidFill>
                  <a:srgbClr val="00C323"/>
                </a:solidFill>
              </a:rPr>
              <a:t>and</a:t>
            </a:r>
            <a:r>
              <a:rPr sz="3000" spc="-295" dirty="0">
                <a:solidFill>
                  <a:srgbClr val="00C323"/>
                </a:solidFill>
              </a:rPr>
              <a:t> </a:t>
            </a:r>
            <a:r>
              <a:rPr sz="3000" spc="-5" dirty="0">
                <a:solidFill>
                  <a:srgbClr val="00C323"/>
                </a:solidFill>
              </a:rPr>
              <a:t>Deploy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28249" y="1685996"/>
            <a:ext cx="8049895" cy="2533015"/>
            <a:chOff x="428249" y="1685996"/>
            <a:chExt cx="8049895" cy="2533015"/>
          </a:xfrm>
        </p:grpSpPr>
        <p:sp>
          <p:nvSpPr>
            <p:cNvPr id="4" name="object 4"/>
            <p:cNvSpPr/>
            <p:nvPr/>
          </p:nvSpPr>
          <p:spPr>
            <a:xfrm>
              <a:off x="428249" y="1685996"/>
              <a:ext cx="7893050" cy="2533015"/>
            </a:xfrm>
            <a:custGeom>
              <a:avLst/>
              <a:gdLst/>
              <a:ahLst/>
              <a:cxnLst/>
              <a:rect l="l" t="t" r="r" b="b"/>
              <a:pathLst>
                <a:path w="7893050" h="2533015">
                  <a:moveTo>
                    <a:pt x="7892984" y="2532894"/>
                  </a:moveTo>
                  <a:lnTo>
                    <a:pt x="0" y="2532894"/>
                  </a:lnTo>
                  <a:lnTo>
                    <a:pt x="0" y="0"/>
                  </a:lnTo>
                  <a:lnTo>
                    <a:pt x="7892984" y="0"/>
                  </a:lnTo>
                  <a:lnTo>
                    <a:pt x="7892984" y="253289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223" y="2213948"/>
              <a:ext cx="7733665" cy="220979"/>
            </a:xfrm>
            <a:custGeom>
              <a:avLst/>
              <a:gdLst/>
              <a:ahLst/>
              <a:cxnLst/>
              <a:rect l="l" t="t" r="r" b="b"/>
              <a:pathLst>
                <a:path w="7733665" h="220980">
                  <a:moveTo>
                    <a:pt x="7733458" y="220979"/>
                  </a:moveTo>
                  <a:lnTo>
                    <a:pt x="0" y="220979"/>
                  </a:lnTo>
                  <a:lnTo>
                    <a:pt x="0" y="0"/>
                  </a:lnTo>
                  <a:lnTo>
                    <a:pt x="7733458" y="0"/>
                  </a:lnTo>
                  <a:lnTo>
                    <a:pt x="7733458" y="220979"/>
                  </a:lnTo>
                  <a:close/>
                </a:path>
              </a:pathLst>
            </a:custGeom>
            <a:solidFill>
              <a:srgbClr val="E4E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21233" y="2213948"/>
            <a:ext cx="169545" cy="220979"/>
          </a:xfrm>
          <a:prstGeom prst="rect">
            <a:avLst/>
          </a:prstGeom>
          <a:solidFill>
            <a:srgbClr val="E4E8E9"/>
          </a:solidFill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680"/>
              </a:lnSpc>
            </a:pPr>
            <a:r>
              <a:rPr sz="1450" b="1" spc="-5" dirty="0">
                <a:solidFill>
                  <a:srgbClr val="444444"/>
                </a:solidFill>
                <a:latin typeface="Courier New"/>
                <a:cs typeface="Courier New"/>
              </a:rPr>
              <a:t>l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223" y="2213948"/>
            <a:ext cx="7640955" cy="220979"/>
          </a:xfrm>
          <a:prstGeom prst="rect">
            <a:avLst/>
          </a:prstGeom>
          <a:solidFill>
            <a:srgbClr val="E4E8E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sz="1450" b="1" dirty="0">
                <a:solidFill>
                  <a:srgbClr val="444444"/>
                </a:solidFill>
                <a:latin typeface="Courier New"/>
                <a:cs typeface="Courier New"/>
              </a:rPr>
              <a:t>$ </a:t>
            </a:r>
            <a:r>
              <a:rPr sz="1450" b="1" spc="-5" dirty="0">
                <a:solidFill>
                  <a:srgbClr val="444444"/>
                </a:solidFill>
                <a:latin typeface="Courier New"/>
                <a:cs typeface="Courier New"/>
              </a:rPr>
              <a:t>helm install my-demo-chart demochart/ --values</a:t>
            </a:r>
            <a:r>
              <a:rPr sz="1450" b="1" spc="-8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444444"/>
                </a:solidFill>
                <a:latin typeface="Courier New"/>
                <a:cs typeface="Courier New"/>
              </a:rPr>
              <a:t>demochart/values.yam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223" y="2928322"/>
            <a:ext cx="6297295" cy="220979"/>
          </a:xfrm>
          <a:prstGeom prst="rect">
            <a:avLst/>
          </a:prstGeom>
          <a:solidFill>
            <a:srgbClr val="E4E8E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sz="1450" b="1" spc="-5" dirty="0">
                <a:solidFill>
                  <a:srgbClr val="444444"/>
                </a:solidFill>
                <a:latin typeface="Courier New"/>
                <a:cs typeface="Courier New"/>
              </a:rPr>
              <a:t>Release “my-demo-chart” has been upgraded. Happy</a:t>
            </a:r>
            <a:r>
              <a:rPr sz="1450" b="1" spc="-7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450" b="1" spc="-5" dirty="0">
                <a:solidFill>
                  <a:srgbClr val="444444"/>
                </a:solidFill>
                <a:latin typeface="Courier New"/>
                <a:cs typeface="Courier New"/>
              </a:rPr>
              <a:t>Helming!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4375" y="2071003"/>
            <a:ext cx="369442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3415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BB52A"/>
                </a:solidFill>
              </a:rPr>
              <a:t>Wrapping </a:t>
            </a:r>
            <a:r>
              <a:rPr sz="3000" spc="-65" dirty="0">
                <a:solidFill>
                  <a:srgbClr val="0BB52A"/>
                </a:solidFill>
              </a:rPr>
              <a:t>Up:  </a:t>
            </a:r>
            <a:r>
              <a:rPr sz="3000" spc="-65" dirty="0"/>
              <a:t>Blueprint </a:t>
            </a:r>
            <a:r>
              <a:rPr sz="3000" spc="-105" dirty="0"/>
              <a:t>for</a:t>
            </a:r>
            <a:r>
              <a:rPr sz="3000" spc="-260" dirty="0"/>
              <a:t> </a:t>
            </a:r>
            <a:r>
              <a:rPr sz="3000" spc="-60" dirty="0"/>
              <a:t>Security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Navigating</a:t>
            </a:r>
            <a:r>
              <a:rPr spc="-120" dirty="0"/>
              <a:t> </a:t>
            </a:r>
            <a:r>
              <a:rPr spc="-35" dirty="0"/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3014" y="1011835"/>
            <a:ext cx="6268720" cy="28365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R="1001394" algn="ctr">
              <a:lnSpc>
                <a:spcPct val="100000"/>
              </a:lnSpc>
              <a:spcBef>
                <a:spcPts val="84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Chart</a:t>
            </a:r>
            <a:r>
              <a:rPr sz="1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Hashes</a:t>
            </a:r>
            <a:endParaRPr sz="1200">
              <a:latin typeface="Courier New"/>
              <a:cs typeface="Courier New"/>
            </a:endParaRPr>
          </a:p>
          <a:p>
            <a:pPr marR="4378960" algn="ctr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Certificates</a:t>
            </a:r>
            <a:endParaRPr sz="1200">
              <a:latin typeface="Courier New"/>
              <a:cs typeface="Courier New"/>
            </a:endParaRPr>
          </a:p>
          <a:p>
            <a:pPr marL="3538854">
              <a:lnSpc>
                <a:spcPct val="100000"/>
              </a:lnSpc>
              <a:spcBef>
                <a:spcPts val="89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Signing</a:t>
            </a:r>
            <a:r>
              <a:rPr sz="1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Charts</a:t>
            </a:r>
            <a:endParaRPr sz="1200">
              <a:latin typeface="Courier New"/>
              <a:cs typeface="Courier New"/>
            </a:endParaRPr>
          </a:p>
          <a:p>
            <a:pPr marL="208915" marR="4588510" algn="ctr">
              <a:lnSpc>
                <a:spcPts val="1420"/>
              </a:lnSpc>
              <a:spcBef>
                <a:spcPts val="489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RBAC and</a:t>
            </a:r>
            <a:r>
              <a:rPr sz="12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Service  Accounts</a:t>
            </a:r>
            <a:endParaRPr sz="1200">
              <a:latin typeface="Courier New"/>
              <a:cs typeface="Courier New"/>
            </a:endParaRPr>
          </a:p>
          <a:p>
            <a:pPr marL="3604260">
              <a:lnSpc>
                <a:spcPct val="100000"/>
              </a:lnSpc>
              <a:spcBef>
                <a:spcPts val="39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Verifying Charts</a:t>
            </a:r>
            <a:r>
              <a:rPr sz="12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(Provenance)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POD</a:t>
            </a:r>
            <a:r>
              <a:rPr sz="1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Security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Courier New"/>
              <a:cs typeface="Courier New"/>
            </a:endParaRPr>
          </a:p>
          <a:p>
            <a:pPr marL="340296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Secrets</a:t>
            </a:r>
            <a:r>
              <a:rPr sz="1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Management</a:t>
            </a:r>
            <a:endParaRPr sz="1200">
              <a:latin typeface="Courier New"/>
              <a:cs typeface="Courier New"/>
            </a:endParaRPr>
          </a:p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Dependencies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R="963294" algn="ctr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Helm</a:t>
            </a:r>
            <a:r>
              <a:rPr sz="1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Lint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8367" y="1773446"/>
            <a:ext cx="1192172" cy="1192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603" y="413309"/>
            <a:ext cx="5461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/>
              <a:t>Starting </a:t>
            </a:r>
            <a:r>
              <a:rPr sz="3000" spc="30" dirty="0"/>
              <a:t>a </a:t>
            </a:r>
            <a:r>
              <a:rPr sz="3000" spc="-65" dirty="0"/>
              <a:t>Blueprint </a:t>
            </a:r>
            <a:r>
              <a:rPr sz="3000" spc="-105" dirty="0"/>
              <a:t>for</a:t>
            </a:r>
            <a:r>
              <a:rPr sz="3000" spc="-515" dirty="0"/>
              <a:t> </a:t>
            </a:r>
            <a:r>
              <a:rPr sz="3000" spc="-60" dirty="0"/>
              <a:t>Security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8190" y="1112772"/>
            <a:ext cx="4016375" cy="3070225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</a:pPr>
            <a:r>
              <a:rPr sz="1400" i="1" spc="-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i="1" spc="-5" dirty="0">
                <a:solidFill>
                  <a:srgbClr val="FFFFFF"/>
                </a:solidFill>
                <a:latin typeface="Arial"/>
                <a:cs typeface="Arial"/>
              </a:rPr>
              <a:t>trusted</a:t>
            </a:r>
            <a:r>
              <a:rPr sz="14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repository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add...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283845" marR="1580515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Checking dependencies  CVE Information  Reviewing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Mitigation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449" y="1112772"/>
            <a:ext cx="4016375" cy="3070225"/>
          </a:xfrm>
          <a:prstGeom prst="rect">
            <a:avLst/>
          </a:prstGeom>
          <a:solidFill>
            <a:srgbClr val="21212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</a:pPr>
            <a:r>
              <a:rPr sz="1400" i="1" spc="-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creating a</a:t>
            </a:r>
            <a:r>
              <a:rPr sz="14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chart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374015">
              <a:lnSpc>
                <a:spcPts val="1664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Signing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 chart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gpg</a:t>
            </a:r>
            <a:endParaRPr sz="1400">
              <a:latin typeface="Arial"/>
              <a:cs typeface="Arial"/>
            </a:endParaRPr>
          </a:p>
          <a:p>
            <a:pPr marL="374015" marR="592455">
              <a:lnSpc>
                <a:spcPts val="1650"/>
              </a:lnSpc>
              <a:spcBef>
                <a:spcPts val="65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Verification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(Provenance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and SHA256)  Encrypting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secrets</a:t>
            </a:r>
            <a:endParaRPr sz="1400">
              <a:latin typeface="Arial"/>
              <a:cs typeface="Arial"/>
            </a:endParaRPr>
          </a:p>
          <a:p>
            <a:pPr marL="374015">
              <a:lnSpc>
                <a:spcPts val="16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lint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374015" marR="1761489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Certificates  Permissions with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RBAC</a:t>
            </a:r>
            <a:endParaRPr sz="1400">
              <a:latin typeface="Arial"/>
              <a:cs typeface="Arial"/>
            </a:endParaRPr>
          </a:p>
          <a:p>
            <a:pPr marL="374015">
              <a:lnSpc>
                <a:spcPts val="16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Pod Security Policy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(PSP)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37401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Linting and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Debugging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089" y="4327641"/>
            <a:ext cx="754198" cy="587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2964" y="243684"/>
            <a:ext cx="2459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5" dirty="0">
                <a:solidFill>
                  <a:srgbClr val="00C323"/>
                </a:solidFill>
              </a:rPr>
              <a:t>Chartcente</a:t>
            </a:r>
            <a:r>
              <a:rPr sz="3000" spc="-465" dirty="0">
                <a:solidFill>
                  <a:srgbClr val="00C323"/>
                </a:solidFill>
              </a:rPr>
              <a:t>r</a:t>
            </a:r>
            <a:r>
              <a:rPr sz="3000" spc="-150" dirty="0">
                <a:solidFill>
                  <a:srgbClr val="00C323"/>
                </a:solidFill>
              </a:rPr>
              <a:t>.io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28249" y="955673"/>
            <a:ext cx="7893050" cy="32632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100" b="1" spc="-5" dirty="0">
                <a:solidFill>
                  <a:srgbClr val="FFFFFF"/>
                </a:solidFill>
                <a:latin typeface="Courier New"/>
                <a:cs typeface="Courier New"/>
              </a:rPr>
              <a:t>helm repo add center</a:t>
            </a:r>
            <a:r>
              <a:rPr sz="11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ourier New"/>
                <a:cs typeface="Courier New"/>
              </a:rPr>
              <a:t>https://repo.chartcenter.io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100" b="1" spc="-5" dirty="0">
                <a:solidFill>
                  <a:srgbClr val="FFFFFF"/>
                </a:solidFill>
                <a:latin typeface="Courier New"/>
                <a:cs typeface="Courier New"/>
              </a:rPr>
              <a:t>helm repo</a:t>
            </a:r>
            <a:r>
              <a:rPr sz="11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406400" marR="1192530">
              <a:lnSpc>
                <a:spcPct val="102299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Next, you can use this command to see </a:t>
            </a: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list of all the charts available in  ChartCenter: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100" b="1" spc="-5" dirty="0">
                <a:solidFill>
                  <a:srgbClr val="FFFFFF"/>
                </a:solidFill>
                <a:latin typeface="Courier New"/>
                <a:cs typeface="Courier New"/>
              </a:rPr>
              <a:t>helm search repo</a:t>
            </a:r>
            <a:r>
              <a:rPr sz="11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ourier New"/>
                <a:cs typeface="Courier New"/>
              </a:rPr>
              <a:t>center/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To check </a:t>
            </a: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specific Helm repository, you can use something like</a:t>
            </a:r>
            <a:r>
              <a:rPr sz="11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this: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100" b="1" spc="-5" dirty="0">
                <a:solidFill>
                  <a:srgbClr val="FFFFFF"/>
                </a:solidFill>
                <a:latin typeface="Courier New"/>
                <a:cs typeface="Courier New"/>
              </a:rPr>
              <a:t>helm search repo</a:t>
            </a:r>
            <a:r>
              <a:rPr sz="11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ourier New"/>
                <a:cs typeface="Courier New"/>
              </a:rPr>
              <a:t>center/jfrog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1100" b="1" spc="-5" dirty="0">
                <a:solidFill>
                  <a:srgbClr val="FFFFFF"/>
                </a:solidFill>
                <a:latin typeface="Courier New"/>
                <a:cs typeface="Courier New"/>
              </a:rPr>
              <a:t>helm install jfrog</a:t>
            </a:r>
            <a:r>
              <a:rPr sz="11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ourier New"/>
                <a:cs typeface="Courier New"/>
              </a:rPr>
              <a:t>center/jfrog/artifactory-jcr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125" y="302866"/>
            <a:ext cx="2162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solidFill>
                  <a:srgbClr val="00C323"/>
                </a:solidFill>
              </a:rPr>
              <a:t>Helm </a:t>
            </a:r>
            <a:r>
              <a:rPr sz="2600" dirty="0">
                <a:solidFill>
                  <a:srgbClr val="00C323"/>
                </a:solidFill>
              </a:rPr>
              <a:t>3</a:t>
            </a:r>
            <a:r>
              <a:rPr sz="2600" spc="-285" dirty="0">
                <a:solidFill>
                  <a:srgbClr val="00C323"/>
                </a:solidFill>
              </a:rPr>
              <a:t> </a:t>
            </a:r>
            <a:r>
              <a:rPr sz="2600" spc="-5" dirty="0">
                <a:solidFill>
                  <a:srgbClr val="00C323"/>
                </a:solidFill>
              </a:rPr>
              <a:t>Charts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85673" y="1268794"/>
            <a:ext cx="3405504" cy="381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sz="2500" b="1" spc="-5" dirty="0">
                <a:latin typeface="Arial"/>
                <a:cs typeface="Arial"/>
              </a:rPr>
              <a:t>Helm Charts</a:t>
            </a:r>
            <a:r>
              <a:rPr sz="2500" b="1" spc="-90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Summary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2163" y="2227483"/>
            <a:ext cx="3739515" cy="205993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350">
              <a:lnSpc>
                <a:spcPts val="2020"/>
              </a:lnSpc>
              <a:spcBef>
                <a:spcPts val="180"/>
              </a:spcBef>
            </a:pP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When you publish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Helm chart, you  can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care of all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security  issues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beforehand.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167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Helm holds the final package with all of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previously approved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configuration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options and  pieces in place and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creates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 immutable way  to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manage security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with each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chart version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and  each build being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tracked.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2163" y="1130294"/>
            <a:ext cx="961390" cy="8235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b="1" i="1" spc="-5" dirty="0">
                <a:solidFill>
                  <a:srgbClr val="FFFFFF"/>
                </a:solidFill>
                <a:latin typeface="Arial"/>
                <a:cs typeface="Arial"/>
              </a:rPr>
              <a:t>Chart.yaml  Charts  </a:t>
            </a:r>
            <a:r>
              <a:rPr sz="1300" b="1" i="1" spc="-10" dirty="0">
                <a:solidFill>
                  <a:srgbClr val="FFFFFF"/>
                </a:solidFill>
                <a:latin typeface="Arial"/>
                <a:cs typeface="Arial"/>
              </a:rPr>
              <a:t>Templates  </a:t>
            </a:r>
            <a:r>
              <a:rPr sz="1300" b="1" i="1" spc="-5" dirty="0">
                <a:solidFill>
                  <a:srgbClr val="FFFFFF"/>
                </a:solidFill>
                <a:latin typeface="Arial"/>
                <a:cs typeface="Arial"/>
              </a:rPr>
              <a:t>values.yaml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9098" y="1914596"/>
            <a:ext cx="3827392" cy="2427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3111</Words>
  <Application>Microsoft Office PowerPoint</Application>
  <PresentationFormat>On-screen Show (16:9)</PresentationFormat>
  <Paragraphs>600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Calibri</vt:lpstr>
      <vt:lpstr>Courier New</vt:lpstr>
      <vt:lpstr>Play</vt:lpstr>
      <vt:lpstr>Roboto</vt:lpstr>
      <vt:lpstr>Times New Roman</vt:lpstr>
      <vt:lpstr>Trebuchet MS</vt:lpstr>
      <vt:lpstr>Office Theme</vt:lpstr>
      <vt:lpstr>Helm Charts Security 101</vt:lpstr>
      <vt:lpstr>Agenda</vt:lpstr>
      <vt:lpstr>Graduating to Helm 3</vt:lpstr>
      <vt:lpstr>Helm is a Package Manager for Kubernetes</vt:lpstr>
      <vt:lpstr>PowerPoint Presentation</vt:lpstr>
      <vt:lpstr>PowerPoint Presentation</vt:lpstr>
      <vt:lpstr>Here are more improvements to Helm 3:</vt:lpstr>
      <vt:lpstr>New commands for monitoring</vt:lpstr>
      <vt:lpstr>Helm 3 Charts</vt:lpstr>
      <vt:lpstr>Helm Charts 101</vt:lpstr>
      <vt:lpstr>Demo Chart</vt:lpstr>
      <vt:lpstr>Chart.yaml</vt:lpstr>
      <vt:lpstr>values.yaml</vt:lpstr>
      <vt:lpstr>Templates Folder</vt:lpstr>
      <vt:lpstr>service.yaml</vt:lpstr>
      <vt:lpstr>deployment.yaml</vt:lpstr>
      <vt:lpstr>Charts folder</vt:lpstr>
      <vt:lpstr>Helm Security Overview</vt:lpstr>
      <vt:lpstr>The Helm community is developing expertise with a  number of built-in processes that can help with security</vt:lpstr>
      <vt:lpstr>Creating a Helm Chart</vt:lpstr>
      <vt:lpstr>first...minikube</vt:lpstr>
      <vt:lpstr>Steps</vt:lpstr>
      <vt:lpstr>Set Resource Quotes!</vt:lpstr>
      <vt:lpstr>Navigating Security with Helm</vt:lpstr>
      <vt:lpstr>SHA-256 and SHA-512 Hash as a  Checksum</vt:lpstr>
      <vt:lpstr>Navigating Security</vt:lpstr>
      <vt:lpstr>Chart signing and helm verify</vt:lpstr>
      <vt:lpstr>Signing with GnuPGP Signature</vt:lpstr>
      <vt:lpstr>Create the public-private key gpg --gen-key</vt:lpstr>
      <vt:lpstr>Sign the chart with:</vt:lpstr>
      <vt:lpstr>You’ve signed and created a provenance ﬁle to track lineage:</vt:lpstr>
      <vt:lpstr>Navigating Security</vt:lpstr>
      <vt:lpstr>Helm verify</vt:lpstr>
      <vt:lpstr>Navigating Security</vt:lpstr>
      <vt:lpstr>Secrets Management</vt:lpstr>
      <vt:lpstr>PowerPoint Presentation</vt:lpstr>
      <vt:lpstr>PowerPoint Presentation</vt:lpstr>
      <vt:lpstr>Helm Secrets Plugin</vt:lpstr>
      <vt:lpstr>$ gpg --generate-key</vt:lpstr>
      <vt:lpstr>brew install sops</vt:lpstr>
      <vt:lpstr>helm_vars</vt:lpstr>
      <vt:lpstr>helm plugin install:  https://github.com/zendesk/helm-secrets</vt:lpstr>
      <vt:lpstr>Create a ﬁle secrets.yaml inside helm_vars folder. Supply with our key pair value in plain text.</vt:lpstr>
      <vt:lpstr>PowerPoint Presentation</vt:lpstr>
      <vt:lpstr>PowerPoint Presentation</vt:lpstr>
      <vt:lpstr>Navigating Security</vt:lpstr>
      <vt:lpstr>Helm lint</vt:lpstr>
      <vt:lpstr>Navigating Security</vt:lpstr>
      <vt:lpstr>Pod Security Policies PodSecurityPolicy (PSP) admission controller</vt:lpstr>
      <vt:lpstr>Disable privileged containers</vt:lpstr>
      <vt:lpstr>Read-only file system</vt:lpstr>
      <vt:lpstr>Prevent privilege escalation</vt:lpstr>
      <vt:lpstr>Prevent containers from running as root</vt:lpstr>
      <vt:lpstr>Group your policies together</vt:lpstr>
      <vt:lpstr>Network Policies</vt:lpstr>
      <vt:lpstr>Navigating Security</vt:lpstr>
      <vt:lpstr>Let’s talk about Pods</vt:lpstr>
      <vt:lpstr>RBAC</vt:lpstr>
      <vt:lpstr>Service Accounts Who is the user working within the pod?</vt:lpstr>
      <vt:lpstr>Navigating Security</vt:lpstr>
      <vt:lpstr>PowerPoint Presentation</vt:lpstr>
      <vt:lpstr>Cert-Manager</vt:lpstr>
      <vt:lpstr>Let’s use cert-manager by Jetstack for TLS</vt:lpstr>
      <vt:lpstr>Install Cert-Manager using Helm Charts</vt:lpstr>
      <vt:lpstr>TLS with Cert-Manager</vt:lpstr>
      <vt:lpstr>Navigating Security</vt:lpstr>
      <vt:lpstr>Last Item: Checking Dependencies</vt:lpstr>
      <vt:lpstr>More...</vt:lpstr>
      <vt:lpstr>Creating a subchart</vt:lpstr>
      <vt:lpstr>Checking Dependencies (Image Security and Subcharts)</vt:lpstr>
      <vt:lpstr>ChartCenter</vt:lpstr>
      <vt:lpstr>CVE and Mitigation  with JFrog ChartCenter</vt:lpstr>
      <vt:lpstr>ChartCenter Security Tab</vt:lpstr>
      <vt:lpstr>For Chart Maintainers,  Introducing: security-mitigation.yaml</vt:lpstr>
      <vt:lpstr>Here is the spec:</vt:lpstr>
      <vt:lpstr>Here is an example of what these notes look like on ChartCenter</vt:lpstr>
      <vt:lpstr>How charts create reproducible security</vt:lpstr>
      <vt:lpstr>Deploying a chart</vt:lpstr>
      <vt:lpstr>Debugging</vt:lpstr>
      <vt:lpstr>Build and Deploy</vt:lpstr>
      <vt:lpstr>Wrapping Up:  Blueprint for Security</vt:lpstr>
      <vt:lpstr>Navigating Security</vt:lpstr>
      <vt:lpstr>Starting a Blueprint for Security</vt:lpstr>
      <vt:lpstr>Chartcenter.io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 Charts Security 101 with Deep Datta</dc:title>
  <cp:lastModifiedBy>Krishna Murthy P</cp:lastModifiedBy>
  <cp:revision>2</cp:revision>
  <dcterms:created xsi:type="dcterms:W3CDTF">2021-01-18T02:03:41Z</dcterms:created>
  <dcterms:modified xsi:type="dcterms:W3CDTF">2021-01-18T03:28:48Z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2021-01-18T00:00:00Z</vt:filetime>
  </property>
</Properties>
</file>