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6141" y="252884"/>
            <a:ext cx="267171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C5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2894" y="252884"/>
            <a:ext cx="229821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071" y="1645640"/>
            <a:ext cx="8547857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desk/helm-secr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sops" TargetMode="External"/><Relationship Id="rId2" Type="http://schemas.openxmlformats.org/officeDocument/2006/relationships/hyperlink" Target="https://github.com/zendesk/helm-secr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twolfson/01d515258eef8bdbda4f#setting-up-sops-with-pg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resh.io/steps/step/helmf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oll/helm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21" y="1395571"/>
            <a:ext cx="53708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510" marR="5080" indent="-766445">
              <a:lnSpc>
                <a:spcPct val="100000"/>
              </a:lnSpc>
              <a:spcBef>
                <a:spcPts val="100"/>
              </a:spcBef>
            </a:pPr>
            <a:r>
              <a:rPr sz="5000" spc="20" dirty="0"/>
              <a:t>Simplify </a:t>
            </a:r>
            <a:r>
              <a:rPr sz="5000" spc="25" dirty="0"/>
              <a:t>your</a:t>
            </a:r>
            <a:r>
              <a:rPr sz="5000" spc="-590" dirty="0"/>
              <a:t> </a:t>
            </a:r>
            <a:r>
              <a:rPr sz="5000" dirty="0"/>
              <a:t>Code  </a:t>
            </a:r>
            <a:r>
              <a:rPr sz="5000" spc="30" dirty="0"/>
              <a:t>with</a:t>
            </a:r>
            <a:r>
              <a:rPr sz="5000" spc="-265" dirty="0"/>
              <a:t> </a:t>
            </a:r>
            <a:r>
              <a:rPr sz="5000" spc="25" dirty="0"/>
              <a:t>Helmﬁle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888595" y="4642405"/>
            <a:ext cx="3365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BRADEN</a:t>
            </a:r>
            <a:r>
              <a:rPr sz="12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Lato"/>
                <a:cs typeface="Lato"/>
              </a:rPr>
              <a:t>WRIGHT</a:t>
            </a:r>
            <a:r>
              <a:rPr sz="1200" b="1" spc="-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Lato"/>
                <a:cs typeface="Lato"/>
              </a:rPr>
              <a:t>|</a:t>
            </a:r>
            <a:r>
              <a:rPr sz="1200" b="1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Lato"/>
                <a:cs typeface="Lato"/>
              </a:rPr>
              <a:t>ROOT</a:t>
            </a:r>
            <a:r>
              <a:rPr sz="1200" b="1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LEVEL</a:t>
            </a:r>
            <a:r>
              <a:rPr sz="1200" b="1" spc="-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Lato"/>
                <a:cs typeface="Lato"/>
              </a:rPr>
              <a:t>TECHNOLOGY</a:t>
            </a:r>
            <a:endParaRPr sz="1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74" y="4134446"/>
            <a:ext cx="2089268" cy="822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0733" y="4197216"/>
            <a:ext cx="987268" cy="822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970" y="473158"/>
            <a:ext cx="2111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15" dirty="0"/>
              <a:t> </a:t>
            </a:r>
            <a:r>
              <a:rPr spc="-15" dirty="0"/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995" y="1295924"/>
            <a:ext cx="4217670" cy="10350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Want</a:t>
            </a:r>
            <a:r>
              <a:rPr sz="2200" spc="-1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Terraform</a:t>
            </a:r>
            <a:r>
              <a:rPr sz="2200" spc="-1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Plan</a:t>
            </a:r>
            <a:r>
              <a:rPr sz="2200" spc="-1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22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Helm?</a:t>
            </a:r>
            <a:endParaRPr sz="2200">
              <a:latin typeface="Lato"/>
              <a:cs typeface="Lato"/>
            </a:endParaRPr>
          </a:p>
          <a:p>
            <a:pPr marL="409575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Bug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3,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3-way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diff</a:t>
            </a:r>
            <a:endParaRPr sz="2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6914" y="259974"/>
            <a:ext cx="3230068" cy="4747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559" y="361950"/>
            <a:ext cx="28255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00" dirty="0"/>
              <a:t> </a:t>
            </a:r>
            <a:r>
              <a:rPr spc="5" dirty="0"/>
              <a:t>Secrets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23" y="1290904"/>
            <a:ext cx="5916295" cy="25203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69900" indent="-39751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-30" dirty="0">
                <a:solidFill>
                  <a:srgbClr val="FFFFFF"/>
                </a:solidFill>
                <a:latin typeface="Lato"/>
                <a:cs typeface="Lato"/>
              </a:rPr>
              <a:t>How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you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ato"/>
                <a:cs typeface="Lato"/>
              </a:rPr>
              <a:t>secrets?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Where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you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store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sensitive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data?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-30" dirty="0">
                <a:solidFill>
                  <a:srgbClr val="FFFFFF"/>
                </a:solidFill>
                <a:latin typeface="Lato"/>
                <a:cs typeface="Lato"/>
              </a:rPr>
              <a:t>How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do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you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distribute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Lato"/>
                <a:cs typeface="Lato"/>
              </a:rPr>
              <a:t>/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share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sensitive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data?</a:t>
            </a:r>
            <a:endParaRPr sz="2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Lato"/>
                <a:cs typeface="Lato"/>
                <a:hlinkClick r:id="rId2"/>
              </a:rPr>
              <a:t>https://github.com/zendesk/helm-secrets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69" y="285750"/>
            <a:ext cx="2719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00" dirty="0"/>
              <a:t> </a:t>
            </a:r>
            <a:r>
              <a:rPr spc="5" dirty="0"/>
              <a:t>Secrets</a:t>
            </a:r>
          </a:p>
        </p:txBody>
      </p:sp>
      <p:sp>
        <p:nvSpPr>
          <p:cNvPr id="3" name="object 3"/>
          <p:cNvSpPr/>
          <p:nvPr/>
        </p:nvSpPr>
        <p:spPr>
          <a:xfrm>
            <a:off x="4195766" y="72974"/>
            <a:ext cx="4586865" cy="499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849" y="1468522"/>
            <a:ext cx="3625167" cy="237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630" y="386484"/>
            <a:ext cx="3184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00" dirty="0"/>
              <a:t> </a:t>
            </a:r>
            <a:r>
              <a:rPr spc="5" dirty="0"/>
              <a:t>Secrets</a:t>
            </a:r>
          </a:p>
        </p:txBody>
      </p:sp>
      <p:sp>
        <p:nvSpPr>
          <p:cNvPr id="3" name="object 3"/>
          <p:cNvSpPr/>
          <p:nvPr/>
        </p:nvSpPr>
        <p:spPr>
          <a:xfrm>
            <a:off x="213012" y="1164222"/>
            <a:ext cx="8836144" cy="3556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894" y="252884"/>
            <a:ext cx="31303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00" dirty="0"/>
              <a:t> </a:t>
            </a:r>
            <a:r>
              <a:rPr spc="5" dirty="0"/>
              <a:t>Secrets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962" y="960348"/>
            <a:ext cx="8927465" cy="3894454"/>
            <a:chOff x="149962" y="960348"/>
            <a:chExt cx="8927465" cy="3894454"/>
          </a:xfrm>
        </p:grpSpPr>
        <p:sp>
          <p:nvSpPr>
            <p:cNvPr id="4" name="object 4"/>
            <p:cNvSpPr/>
            <p:nvPr/>
          </p:nvSpPr>
          <p:spPr>
            <a:xfrm>
              <a:off x="149962" y="1127622"/>
              <a:ext cx="8844044" cy="3559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3293" y="960348"/>
              <a:ext cx="5823888" cy="38939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894" y="252884"/>
            <a:ext cx="29779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</a:t>
            </a:r>
            <a:r>
              <a:rPr spc="-200" dirty="0"/>
              <a:t> </a:t>
            </a:r>
            <a:r>
              <a:rPr spc="5" dirty="0"/>
              <a:t>Secrets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999" y="913940"/>
            <a:ext cx="8000365" cy="40157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382270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Helmﬁle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uses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Secrets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Plugin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uses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SOPS</a:t>
            </a:r>
            <a:endParaRPr sz="2000">
              <a:latin typeface="Lato"/>
              <a:cs typeface="Lato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SOPS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supports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types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Encryption</a:t>
            </a:r>
            <a:endParaRPr sz="2000">
              <a:latin typeface="Lato"/>
              <a:cs typeface="Lato"/>
            </a:endParaRPr>
          </a:p>
          <a:p>
            <a:pPr marL="927100" lvl="1" indent="-382270">
              <a:lnSpc>
                <a:spcPct val="100000"/>
              </a:lnSpc>
              <a:spcBef>
                <a:spcPts val="120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000" spc="-50" dirty="0">
                <a:solidFill>
                  <a:srgbClr val="FFFFFF"/>
                </a:solidFill>
                <a:latin typeface="Lato"/>
                <a:cs typeface="Lato"/>
              </a:rPr>
              <a:t>AWS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KMS,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GCP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KMS,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Azure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Key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Vault,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Lato"/>
                <a:cs typeface="Lato"/>
              </a:rPr>
              <a:t>PGP,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etc</a:t>
            </a:r>
            <a:endParaRPr sz="2000">
              <a:latin typeface="Lato"/>
              <a:cs typeface="Lato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Secrets.yaml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ﬁle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gets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encrypted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saved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Git</a:t>
            </a:r>
            <a:endParaRPr sz="2000">
              <a:latin typeface="Lato"/>
              <a:cs typeface="Lato"/>
            </a:endParaRPr>
          </a:p>
          <a:p>
            <a:pPr marL="469265" marR="5080" indent="-382270">
              <a:lnSpc>
                <a:spcPct val="15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Secret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Resource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unencrypted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Secrets.yaml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safe, 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secure,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reliable,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repeatable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distributed</a:t>
            </a:r>
            <a:r>
              <a:rPr sz="2000" spc="2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way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Resources</a:t>
            </a:r>
            <a:endParaRPr sz="2000">
              <a:latin typeface="Lato"/>
              <a:cs typeface="Lato"/>
            </a:endParaRPr>
          </a:p>
          <a:p>
            <a:pPr marL="12700" marR="2221865">
              <a:lnSpc>
                <a:spcPct val="149300"/>
              </a:lnSpc>
              <a:spcBef>
                <a:spcPts val="140"/>
              </a:spcBef>
            </a:pPr>
            <a:r>
              <a:rPr sz="1800" u="heavy" spc="-2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Lato"/>
                <a:cs typeface="Lato"/>
                <a:hlinkClick r:id="rId2"/>
              </a:rPr>
              <a:t>https://github.com/zendesk/helm-secrets </a:t>
            </a:r>
            <a:r>
              <a:rPr sz="1800" spc="-25" dirty="0">
                <a:solidFill>
                  <a:srgbClr val="00FFFF"/>
                </a:solidFill>
                <a:latin typeface="Lato"/>
                <a:cs typeface="Lato"/>
              </a:rPr>
              <a:t> </a:t>
            </a:r>
            <a:r>
              <a:rPr sz="1800" u="heavy" spc="-3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Lato"/>
                <a:cs typeface="Lato"/>
                <a:hlinkClick r:id="rId3"/>
              </a:rPr>
              <a:t>https://github.com/mozilla/sops </a:t>
            </a:r>
            <a:r>
              <a:rPr sz="1800" spc="-30" dirty="0">
                <a:solidFill>
                  <a:srgbClr val="00FFFF"/>
                </a:solidFill>
                <a:latin typeface="Lato"/>
                <a:cs typeface="Lato"/>
              </a:rPr>
              <a:t> </a:t>
            </a:r>
            <a:r>
              <a:rPr sz="1800" u="heavy" spc="-2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Lato"/>
                <a:cs typeface="Lato"/>
                <a:hlinkClick r:id="rId4"/>
              </a:rPr>
              <a:t>https://gist.github.com/twolfson/01d515258eef8bdbda4f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141" y="514350"/>
            <a:ext cx="4194733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Order</a:t>
            </a:r>
            <a:r>
              <a:rPr spc="-215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066" y="1314085"/>
            <a:ext cx="561403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Runs</a:t>
            </a:r>
            <a:r>
              <a:rPr sz="2000" spc="-3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 apply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times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Run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speciﬁed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order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parts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Stack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labels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selectors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ways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declare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dependencies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949" y="1093772"/>
            <a:ext cx="8656320" cy="3738245"/>
            <a:chOff x="185949" y="1093772"/>
            <a:chExt cx="8656320" cy="3738245"/>
          </a:xfrm>
        </p:grpSpPr>
        <p:sp>
          <p:nvSpPr>
            <p:cNvPr id="3" name="object 3"/>
            <p:cNvSpPr/>
            <p:nvPr/>
          </p:nvSpPr>
          <p:spPr>
            <a:xfrm>
              <a:off x="185949" y="1093772"/>
              <a:ext cx="2251902" cy="755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71470" y="1448972"/>
              <a:ext cx="2085345" cy="2085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440" y="2166748"/>
              <a:ext cx="2471419" cy="2472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6691" y="2857794"/>
              <a:ext cx="789940" cy="428625"/>
            </a:xfrm>
            <a:custGeom>
              <a:avLst/>
              <a:gdLst/>
              <a:ahLst/>
              <a:cxnLst/>
              <a:rect l="l" t="t" r="r" b="b"/>
              <a:pathLst>
                <a:path w="789939" h="428625">
                  <a:moveTo>
                    <a:pt x="0" y="0"/>
                  </a:moveTo>
                  <a:lnTo>
                    <a:pt x="789623" y="428049"/>
                  </a:lnTo>
                </a:path>
              </a:pathLst>
            </a:custGeom>
            <a:ln w="3809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7290" y="3211468"/>
              <a:ext cx="220074" cy="175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4422" y="1955971"/>
              <a:ext cx="1096645" cy="671195"/>
            </a:xfrm>
            <a:custGeom>
              <a:avLst/>
              <a:gdLst/>
              <a:ahLst/>
              <a:cxnLst/>
              <a:rect l="l" t="t" r="r" b="b"/>
              <a:pathLst>
                <a:path w="1096645" h="671194">
                  <a:moveTo>
                    <a:pt x="0" y="0"/>
                  </a:moveTo>
                  <a:lnTo>
                    <a:pt x="1096520" y="671148"/>
                  </a:lnTo>
                </a:path>
              </a:pathLst>
            </a:custGeom>
            <a:ln w="3809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9040" y="2554394"/>
              <a:ext cx="218429" cy="1820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5435" y="3744992"/>
              <a:ext cx="542925" cy="271780"/>
            </a:xfrm>
            <a:custGeom>
              <a:avLst/>
              <a:gdLst/>
              <a:ahLst/>
              <a:cxnLst/>
              <a:rect l="l" t="t" r="r" b="b"/>
              <a:pathLst>
                <a:path w="542925" h="271779">
                  <a:moveTo>
                    <a:pt x="0" y="0"/>
                  </a:moveTo>
                  <a:lnTo>
                    <a:pt x="542873" y="271774"/>
                  </a:lnTo>
                </a:path>
              </a:pathLst>
            </a:custGeom>
            <a:ln w="3809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2734" y="3612267"/>
              <a:ext cx="1219197" cy="12191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1110" y="3941441"/>
              <a:ext cx="220874" cy="1717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08254" y="252306"/>
            <a:ext cx="5480303" cy="1147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775"/>
              </a:spcBef>
            </a:pPr>
            <a:r>
              <a:rPr spc="35" dirty="0"/>
              <a:t>Order</a:t>
            </a:r>
            <a:r>
              <a:rPr spc="-215" dirty="0"/>
              <a:t> </a:t>
            </a:r>
            <a:r>
              <a:rPr spc="-5" dirty="0"/>
              <a:t>Dependencies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dirty="0">
                <a:solidFill>
                  <a:srgbClr val="999999"/>
                </a:solidFill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0175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</a:p>
          <a:p>
            <a:pPr marL="3927475">
              <a:lnSpc>
                <a:spcPct val="100000"/>
              </a:lnSpc>
              <a:spcBef>
                <a:spcPts val="35"/>
              </a:spcBef>
            </a:pPr>
            <a:endParaRPr sz="2750"/>
          </a:p>
          <a:p>
            <a:pPr marL="4838700" algn="ctr">
              <a:lnSpc>
                <a:spcPct val="100000"/>
              </a:lnSpc>
            </a:pPr>
            <a:r>
              <a:rPr dirty="0"/>
              <a:t>2</a:t>
            </a:r>
          </a:p>
          <a:p>
            <a:pPr marL="8295640" algn="ctr">
              <a:lnSpc>
                <a:spcPct val="100000"/>
              </a:lnSpc>
              <a:spcBef>
                <a:spcPts val="1690"/>
              </a:spcBef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592" y="357509"/>
            <a:ext cx="417980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Demo </a:t>
            </a:r>
            <a:r>
              <a:rPr spc="30" dirty="0"/>
              <a:t>in</a:t>
            </a:r>
            <a:r>
              <a:rPr spc="-360" dirty="0"/>
              <a:t> </a:t>
            </a:r>
            <a:r>
              <a:rPr spc="5" dirty="0"/>
              <a:t>Codefresh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824" y="1295924"/>
            <a:ext cx="6917690" cy="252031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69900" indent="-39751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Lato"/>
                <a:cs typeface="Lato"/>
              </a:rPr>
              <a:t>MyApp,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Ingress,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DNS,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ato"/>
                <a:cs typeface="Lato"/>
              </a:rPr>
              <a:t>Namespace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Secrets.yaml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Started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ato"/>
                <a:cs typeface="Lato"/>
              </a:rPr>
              <a:t>cfstep-helmﬁle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but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needed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customize</a:t>
            </a:r>
            <a:endParaRPr sz="2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u="heavy" spc="-3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Lato"/>
                <a:cs typeface="Lato"/>
                <a:hlinkClick r:id="rId2"/>
              </a:rPr>
              <a:t>https://codefresh.io/steps/step/helmﬁle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22" y="263584"/>
            <a:ext cx="5598478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Templating </a:t>
            </a:r>
            <a:r>
              <a:rPr spc="-10" dirty="0"/>
              <a:t>Values </a:t>
            </a:r>
            <a:r>
              <a:rPr spc="-25" dirty="0"/>
              <a:t>Yaml</a:t>
            </a:r>
            <a:r>
              <a:rPr spc="-434" dirty="0"/>
              <a:t> </a:t>
            </a:r>
            <a:r>
              <a:rPr spc="1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066" y="1033117"/>
            <a:ext cx="7744459" cy="3197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DRYing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out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r>
              <a:rPr sz="2000" spc="-4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ﬁles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Templating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support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ad-hoc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environments</a:t>
            </a:r>
            <a:endParaRPr sz="2000">
              <a:latin typeface="Lato"/>
              <a:cs typeface="Lato"/>
            </a:endParaRPr>
          </a:p>
          <a:p>
            <a:pPr marL="394335" marR="5080" indent="-382270">
              <a:lnSpc>
                <a:spcPct val="115599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Hierarchy,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environment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level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ﬁles,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default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but</a:t>
            </a:r>
            <a:r>
              <a:rPr sz="20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ability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  override.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Env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Vars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values.yaml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ﬁle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Run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scripts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Lato"/>
                <a:cs typeface="Lato"/>
              </a:rPr>
              <a:t>return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values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Expose </a:t>
            </a:r>
            <a:r>
              <a:rPr sz="2000" spc="30" dirty="0">
                <a:solidFill>
                  <a:srgbClr val="FFFFFF"/>
                </a:solidFill>
                <a:latin typeface="Lato"/>
                <a:cs typeface="Lato"/>
              </a:rPr>
              <a:t>all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Sprig </a:t>
            </a:r>
            <a:r>
              <a:rPr sz="2000" spc="-160" dirty="0">
                <a:solidFill>
                  <a:srgbClr val="FFFFFF"/>
                </a:solidFill>
                <a:latin typeface="Lato"/>
                <a:cs typeface="Lato"/>
              </a:rPr>
              <a:t>/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Go</a:t>
            </a:r>
            <a:r>
              <a:rPr sz="2000" spc="-2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Templating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Render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out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ﬁles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Secrets.yaml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Environments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589" y="94734"/>
            <a:ext cx="523176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64769" algn="ctr">
              <a:lnSpc>
                <a:spcPct val="100000"/>
              </a:lnSpc>
              <a:spcBef>
                <a:spcPts val="625"/>
              </a:spcBef>
            </a:pPr>
            <a:r>
              <a:rPr spc="-20" dirty="0"/>
              <a:t>Why</a:t>
            </a:r>
            <a:r>
              <a:rPr spc="-160" dirty="0"/>
              <a:t> </a:t>
            </a:r>
            <a:r>
              <a:rPr spc="-5" dirty="0"/>
              <a:t>Helmﬁle?</a:t>
            </a: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pc="50" dirty="0"/>
              <a:t>I</a:t>
            </a:r>
            <a:r>
              <a:rPr spc="-155" dirty="0"/>
              <a:t> </a:t>
            </a:r>
            <a:r>
              <a:rPr spc="-10" dirty="0"/>
              <a:t>love</a:t>
            </a:r>
            <a:r>
              <a:rPr spc="-160" dirty="0"/>
              <a:t> </a:t>
            </a:r>
            <a:r>
              <a:rPr spc="5" dirty="0"/>
              <a:t>Helm</a:t>
            </a:r>
            <a:r>
              <a:rPr spc="-155" dirty="0"/>
              <a:t> </a:t>
            </a:r>
            <a:r>
              <a:rPr spc="20" dirty="0"/>
              <a:t>but</a:t>
            </a:r>
            <a:r>
              <a:rPr spc="-155" dirty="0"/>
              <a:t> </a:t>
            </a:r>
            <a:r>
              <a:rPr spc="10" dirty="0"/>
              <a:t>if</a:t>
            </a:r>
            <a:r>
              <a:rPr spc="-155" dirty="0"/>
              <a:t> </a:t>
            </a:r>
            <a:r>
              <a:rPr spc="15" dirty="0"/>
              <a:t>only</a:t>
            </a:r>
            <a:r>
              <a:rPr spc="-160" dirty="0"/>
              <a:t> </a:t>
            </a:r>
            <a:r>
              <a:rPr spc="50" dirty="0"/>
              <a:t>I</a:t>
            </a:r>
            <a:r>
              <a:rPr spc="-155" dirty="0"/>
              <a:t> </a:t>
            </a:r>
            <a:r>
              <a:rPr spc="10" dirty="0"/>
              <a:t>could</a:t>
            </a:r>
            <a:r>
              <a:rPr spc="-155" dirty="0"/>
              <a:t> </a:t>
            </a:r>
            <a:r>
              <a:rPr spc="-40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766" y="1411564"/>
            <a:ext cx="6358890" cy="3197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Setup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Repos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Automate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something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run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before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Lato"/>
                <a:cs typeface="Lato"/>
              </a:rPr>
              <a:t>/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after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See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what’s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going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change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before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Deploying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Manage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Secrets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Lato"/>
                <a:cs typeface="Lato"/>
              </a:rPr>
              <a:t>part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dependencies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installed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as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separate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Control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order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my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dependencies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Template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values.yaml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Get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another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source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Lato"/>
                <a:cs typeface="Lato"/>
              </a:rPr>
              <a:t>/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run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script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Environment</a:t>
            </a:r>
            <a:r>
              <a:rPr sz="2000" spc="-3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Variables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292" y="412750"/>
            <a:ext cx="405950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Demo </a:t>
            </a:r>
            <a:r>
              <a:rPr spc="30" dirty="0"/>
              <a:t>in</a:t>
            </a:r>
            <a:r>
              <a:rPr spc="-360" dirty="0"/>
              <a:t> </a:t>
            </a:r>
            <a:r>
              <a:rPr spc="5" dirty="0"/>
              <a:t>Codefresh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695" y="1118750"/>
            <a:ext cx="7958455" cy="2311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Stack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2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Environments</a:t>
            </a:r>
            <a:endParaRPr sz="2200">
              <a:latin typeface="Lato"/>
              <a:cs typeface="Lato"/>
            </a:endParaRPr>
          </a:p>
          <a:p>
            <a:pPr marL="866775" lvl="1" indent="-398145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Dev</a:t>
            </a:r>
            <a:endParaRPr sz="2200">
              <a:latin typeface="Lato"/>
              <a:cs typeface="Lato"/>
            </a:endParaRPr>
          </a:p>
          <a:p>
            <a:pPr marL="1323975" lvl="2" indent="-397510">
              <a:lnSpc>
                <a:spcPct val="100000"/>
              </a:lnSpc>
              <a:spcBef>
                <a:spcPts val="359"/>
              </a:spcBef>
              <a:buFont typeface="Arial"/>
              <a:buChar char="■"/>
              <a:tabLst>
                <a:tab pos="1323975" algn="l"/>
                <a:tab pos="1324610" algn="l"/>
              </a:tabLst>
            </a:pP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DNS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GCP</a:t>
            </a:r>
            <a:r>
              <a:rPr sz="2200" spc="-3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Lato"/>
                <a:cs typeface="Lato"/>
              </a:rPr>
              <a:t>/ </a:t>
            </a:r>
            <a:r>
              <a:rPr sz="2200" spc="-5" dirty="0">
                <a:solidFill>
                  <a:srgbClr val="FFFFFF"/>
                </a:solidFill>
                <a:latin typeface="Lato"/>
                <a:cs typeface="Lato"/>
              </a:rPr>
              <a:t>CloudDNS</a:t>
            </a:r>
            <a:endParaRPr sz="2200">
              <a:latin typeface="Lato"/>
              <a:cs typeface="Lato"/>
            </a:endParaRPr>
          </a:p>
          <a:p>
            <a:pPr marL="1323975" lvl="2" indent="-397510">
              <a:lnSpc>
                <a:spcPct val="100000"/>
              </a:lnSpc>
              <a:spcBef>
                <a:spcPts val="359"/>
              </a:spcBef>
              <a:buFont typeface="Arial"/>
              <a:buChar char="■"/>
              <a:tabLst>
                <a:tab pos="1323975" algn="l"/>
                <a:tab pos="1324610" algn="l"/>
              </a:tabLst>
            </a:pP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External </a:t>
            </a: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DNS</a:t>
            </a:r>
            <a:r>
              <a:rPr sz="2200" spc="-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endParaRPr sz="2200">
              <a:latin typeface="Lato"/>
              <a:cs typeface="Lato"/>
            </a:endParaRPr>
          </a:p>
          <a:p>
            <a:pPr marL="866775" lvl="1" indent="-398145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Default </a:t>
            </a:r>
            <a:r>
              <a:rPr sz="2200" spc="-175" dirty="0">
                <a:solidFill>
                  <a:srgbClr val="FFFFFF"/>
                </a:solidFill>
                <a:latin typeface="Lato"/>
                <a:cs typeface="Lato"/>
              </a:rPr>
              <a:t>/</a:t>
            </a:r>
            <a:r>
              <a:rPr sz="2200" spc="-2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Ad-Hoc</a:t>
            </a:r>
            <a:endParaRPr sz="2200">
              <a:latin typeface="Lato"/>
              <a:cs typeface="Lato"/>
            </a:endParaRPr>
          </a:p>
          <a:p>
            <a:pPr marL="1323975" lvl="2" indent="-397510">
              <a:lnSpc>
                <a:spcPct val="100000"/>
              </a:lnSpc>
              <a:spcBef>
                <a:spcPts val="359"/>
              </a:spcBef>
              <a:buFont typeface="Arial"/>
              <a:buChar char="■"/>
              <a:tabLst>
                <a:tab pos="1323975" algn="l"/>
                <a:tab pos="1324610" algn="l"/>
              </a:tabLst>
            </a:pP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Leverage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Templating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Lato"/>
                <a:cs typeface="Lato"/>
              </a:rPr>
              <a:t>/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Script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setup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.xip.io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address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172" y="231459"/>
            <a:ext cx="2962428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695" y="1295924"/>
            <a:ext cx="6815455" cy="204470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Picture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Yaml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Multiple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Environments</a:t>
            </a:r>
            <a:endParaRPr sz="2200">
              <a:latin typeface="Lato"/>
              <a:cs typeface="Lato"/>
            </a:endParaRPr>
          </a:p>
          <a:p>
            <a:pPr marL="409575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Setup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another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environment,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same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K8s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cluster</a:t>
            </a:r>
            <a:endParaRPr sz="2200">
              <a:latin typeface="Lato"/>
              <a:cs typeface="Lato"/>
            </a:endParaRPr>
          </a:p>
          <a:p>
            <a:pPr marL="409575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0" dirty="0">
                <a:solidFill>
                  <a:srgbClr val="FFFFFF"/>
                </a:solidFill>
                <a:latin typeface="Lato"/>
                <a:cs typeface="Lato"/>
              </a:rPr>
              <a:t>Setup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another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environment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Lato"/>
                <a:cs typeface="Lato"/>
              </a:rPr>
              <a:t>different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K8s</a:t>
            </a:r>
            <a:r>
              <a:rPr sz="22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cluster</a:t>
            </a:r>
            <a:endParaRPr sz="2200">
              <a:latin typeface="Lato"/>
              <a:cs typeface="Lato"/>
            </a:endParaRPr>
          </a:p>
          <a:p>
            <a:pPr marL="409575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Leverage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Templating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22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Ad-Hoc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environments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093" y="412750"/>
            <a:ext cx="4866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Other </a:t>
            </a:r>
            <a:r>
              <a:rPr spc="15" dirty="0"/>
              <a:t>Helmﬁle</a:t>
            </a:r>
            <a:r>
              <a:rPr spc="-370" dirty="0"/>
              <a:t> </a:t>
            </a:r>
            <a:r>
              <a:rPr spc="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066" y="1314085"/>
            <a:ext cx="4866005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Repo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Per</a:t>
            </a:r>
            <a:r>
              <a:rPr sz="2000" spc="-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Modules</a:t>
            </a:r>
            <a:endParaRPr sz="2000">
              <a:latin typeface="Lato"/>
              <a:cs typeface="Lato"/>
            </a:endParaRPr>
          </a:p>
          <a:p>
            <a:pPr marL="851535" lvl="1" indent="-382905">
              <a:lnSpc>
                <a:spcPct val="100000"/>
              </a:lnSpc>
              <a:spcBef>
                <a:spcPts val="1200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GitHub, </a:t>
            </a:r>
            <a:r>
              <a:rPr sz="2000" spc="-20" dirty="0">
                <a:solidFill>
                  <a:srgbClr val="FFFFFF"/>
                </a:solidFill>
                <a:latin typeface="Lato"/>
                <a:cs typeface="Lato"/>
              </a:rPr>
              <a:t>S3,</a:t>
            </a:r>
            <a:r>
              <a:rPr sz="2000" spc="-2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Env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Variables</a:t>
            </a:r>
            <a:endParaRPr sz="2000">
              <a:latin typeface="Lato"/>
              <a:cs typeface="Lato"/>
            </a:endParaRPr>
          </a:p>
          <a:p>
            <a:pPr marL="851535" lvl="1" indent="-382905">
              <a:lnSpc>
                <a:spcPct val="100000"/>
              </a:lnSpc>
              <a:spcBef>
                <a:spcPts val="1200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Supports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standard,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default,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required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85" dirty="0">
                <a:solidFill>
                  <a:srgbClr val="FFFFFF"/>
                </a:solidFill>
                <a:latin typeface="Lato"/>
                <a:cs typeface="Lato"/>
              </a:rPr>
              <a:t>Top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Level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Helmﬁle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Deploy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everything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Use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Helmﬁle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2000" spc="-3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Kustomize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094" y="392859"/>
            <a:ext cx="57445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Mono</a:t>
            </a:r>
            <a:r>
              <a:rPr spc="-160" dirty="0"/>
              <a:t> </a:t>
            </a:r>
            <a:r>
              <a:rPr dirty="0"/>
              <a:t>Repo</a:t>
            </a:r>
            <a:r>
              <a:rPr spc="-160" dirty="0"/>
              <a:t> </a:t>
            </a:r>
            <a:r>
              <a:rPr dirty="0"/>
              <a:t>vs</a:t>
            </a:r>
            <a:r>
              <a:rPr spc="-165" dirty="0"/>
              <a:t> </a:t>
            </a:r>
            <a:r>
              <a:rPr dirty="0"/>
              <a:t>Repo</a:t>
            </a:r>
            <a:r>
              <a:rPr spc="-155" dirty="0"/>
              <a:t> </a:t>
            </a:r>
            <a:r>
              <a:rPr spc="30" dirty="0"/>
              <a:t>per</a:t>
            </a:r>
            <a:r>
              <a:rPr spc="-165" dirty="0"/>
              <a:t> </a:t>
            </a:r>
            <a:r>
              <a:rPr spc="40" dirty="0"/>
              <a:t>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335" y="1314085"/>
            <a:ext cx="800036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5080" indent="-42989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1959" algn="l"/>
                <a:tab pos="442595" algn="l"/>
              </a:tabLst>
            </a:pPr>
            <a:r>
              <a:rPr sz="2000" spc="-40" dirty="0">
                <a:solidFill>
                  <a:srgbClr val="FFFFFF"/>
                </a:solidFill>
                <a:latin typeface="Lato"/>
                <a:cs typeface="Lato"/>
              </a:rPr>
              <a:t>Talk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about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mono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repo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approach </a:t>
            </a:r>
            <a:r>
              <a:rPr sz="2000" spc="-40" dirty="0">
                <a:solidFill>
                  <a:srgbClr val="FFFFFF"/>
                </a:solidFill>
                <a:latin typeface="Lato"/>
                <a:cs typeface="Lato"/>
              </a:rPr>
              <a:t>we’ve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been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taking, </a:t>
            </a: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common </a:t>
            </a:r>
            <a:r>
              <a:rPr sz="2000" spc="-100" dirty="0">
                <a:solidFill>
                  <a:srgbClr val="FFFFFF"/>
                </a:solidFill>
                <a:latin typeface="Lato"/>
                <a:cs typeface="Lato"/>
              </a:rPr>
              <a:t>b/c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 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public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helms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charts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repo.</a:t>
            </a:r>
            <a:r>
              <a:rPr sz="2000" spc="26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Helmﬁle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ﬂexible,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so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you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setup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how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you 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want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endParaRPr sz="2000">
              <a:latin typeface="Lato"/>
              <a:cs typeface="Lato"/>
            </a:endParaRPr>
          </a:p>
          <a:p>
            <a:pPr marL="441959" marR="577850" indent="-429895">
              <a:lnSpc>
                <a:spcPct val="150000"/>
              </a:lnSpc>
              <a:buAutoNum type="arabicPeriod"/>
              <a:tabLst>
                <a:tab pos="441959" algn="l"/>
                <a:tab pos="442595" algn="l"/>
              </a:tabLst>
            </a:pP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Discuss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Lato"/>
                <a:cs typeface="Lato"/>
              </a:rPr>
              <a:t>Repo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Lato"/>
                <a:cs typeface="Lato"/>
              </a:rPr>
              <a:t>per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things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getting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Helmﬁle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2000" spc="-1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git  </a:t>
            </a:r>
            <a:r>
              <a:rPr sz="2000" spc="5" dirty="0">
                <a:solidFill>
                  <a:srgbClr val="FFFFFF"/>
                </a:solidFill>
                <a:latin typeface="Lato"/>
                <a:cs typeface="Lato"/>
              </a:rPr>
              <a:t>instead</a:t>
            </a:r>
            <a:r>
              <a:rPr sz="20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Lato"/>
                <a:cs typeface="Lato"/>
              </a:rPr>
              <a:t>local</a:t>
            </a:r>
            <a:r>
              <a:rPr sz="20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ato"/>
                <a:cs typeface="Lato"/>
              </a:rPr>
              <a:t>ﬁle.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922" y="1285675"/>
            <a:ext cx="5302885" cy="242570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469900" indent="-397510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10" dirty="0">
                <a:solidFill>
                  <a:srgbClr val="FFFFFF"/>
                </a:solidFill>
                <a:latin typeface="Lato"/>
                <a:cs typeface="Lato"/>
              </a:rPr>
              <a:t>Wrapper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Lato"/>
                <a:cs typeface="Lato"/>
              </a:rPr>
              <a:t>top</a:t>
            </a:r>
            <a:r>
              <a:rPr sz="2200" spc="-14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2200" spc="-1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Helm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spc="-25" dirty="0">
                <a:solidFill>
                  <a:srgbClr val="FFFFFF"/>
                </a:solidFill>
                <a:latin typeface="Lato"/>
                <a:cs typeface="Lato"/>
              </a:rPr>
              <a:t>No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Vendor</a:t>
            </a:r>
            <a:r>
              <a:rPr sz="2200" spc="-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Lato"/>
                <a:cs typeface="Lato"/>
              </a:rPr>
              <a:t>Lock-in</a:t>
            </a:r>
            <a:endParaRPr sz="2200">
              <a:latin typeface="Lato"/>
              <a:cs typeface="Lato"/>
            </a:endParaRPr>
          </a:p>
          <a:p>
            <a:pPr marL="469900" indent="-397510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Golang </a:t>
            </a:r>
            <a:r>
              <a:rPr sz="2200" spc="-20" dirty="0">
                <a:solidFill>
                  <a:srgbClr val="FFFFFF"/>
                </a:solidFill>
                <a:latin typeface="Lato"/>
                <a:cs typeface="Lato"/>
              </a:rPr>
              <a:t>Templating </a:t>
            </a:r>
            <a:r>
              <a:rPr sz="2200" dirty="0">
                <a:solidFill>
                  <a:srgbClr val="FFFFFF"/>
                </a:solidFill>
                <a:latin typeface="Lato"/>
                <a:cs typeface="Lato"/>
              </a:rPr>
              <a:t>without</a:t>
            </a:r>
            <a:r>
              <a:rPr sz="2200" spc="-3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Lato"/>
                <a:cs typeface="Lato"/>
              </a:rPr>
              <a:t>Restrictions</a:t>
            </a:r>
            <a:endParaRPr sz="22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22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Lato"/>
                <a:cs typeface="Lato"/>
                <a:hlinkClick r:id="rId2"/>
              </a:rPr>
              <a:t>https://github.com/roboll/helmﬁle</a:t>
            </a:r>
            <a:endParaRPr sz="22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041" y="590550"/>
            <a:ext cx="3795503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What </a:t>
            </a:r>
            <a:r>
              <a:rPr spc="20" dirty="0"/>
              <a:t>is</a:t>
            </a:r>
            <a:r>
              <a:rPr spc="-365" dirty="0"/>
              <a:t> </a:t>
            </a:r>
            <a:r>
              <a:rPr spc="-5" dirty="0"/>
              <a:t>Helmﬁle?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6981"/>
            <a:ext cx="42388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What </a:t>
            </a:r>
            <a:r>
              <a:rPr spc="20" dirty="0"/>
              <a:t>is</a:t>
            </a:r>
            <a:r>
              <a:rPr spc="-365" dirty="0"/>
              <a:t> </a:t>
            </a:r>
            <a:r>
              <a:rPr spc="-5" dirty="0"/>
              <a:t>Helmﬁle?</a:t>
            </a:r>
          </a:p>
        </p:txBody>
      </p:sp>
      <p:sp>
        <p:nvSpPr>
          <p:cNvPr id="3" name="object 3"/>
          <p:cNvSpPr/>
          <p:nvPr/>
        </p:nvSpPr>
        <p:spPr>
          <a:xfrm>
            <a:off x="1420419" y="840998"/>
            <a:ext cx="5966238" cy="413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64" y="252884"/>
            <a:ext cx="405773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 </a:t>
            </a:r>
            <a:r>
              <a:rPr spc="10" dirty="0"/>
              <a:t>missing</a:t>
            </a:r>
            <a:r>
              <a:rPr spc="-365" dirty="0"/>
              <a:t> </a:t>
            </a:r>
            <a:r>
              <a:rPr dirty="0"/>
              <a:t>Repos</a:t>
            </a:r>
          </a:p>
        </p:txBody>
      </p:sp>
      <p:sp>
        <p:nvSpPr>
          <p:cNvPr id="3" name="object 3"/>
          <p:cNvSpPr/>
          <p:nvPr/>
        </p:nvSpPr>
        <p:spPr>
          <a:xfrm>
            <a:off x="366974" y="2880144"/>
            <a:ext cx="7706409" cy="103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99" y="1767071"/>
            <a:ext cx="8839182" cy="479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464" y="252884"/>
            <a:ext cx="375293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Helm </a:t>
            </a:r>
            <a:r>
              <a:rPr spc="10" dirty="0"/>
              <a:t>missing</a:t>
            </a:r>
            <a:r>
              <a:rPr spc="-365" dirty="0"/>
              <a:t> </a:t>
            </a:r>
            <a:r>
              <a:rPr dirty="0"/>
              <a:t>Repos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771696"/>
            <a:ext cx="8839182" cy="220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6402" y="274334"/>
            <a:ext cx="3334398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Lato"/>
                <a:cs typeface="Lato"/>
              </a:rPr>
              <a:t>Helmﬁle</a:t>
            </a:r>
            <a:r>
              <a:rPr sz="3000" b="1" spc="-2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Lato"/>
                <a:cs typeface="Lato"/>
              </a:rPr>
              <a:t>Hooks</a:t>
            </a:r>
            <a:endParaRPr sz="3000" dirty="0">
              <a:latin typeface="Lato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5223" y="1480578"/>
            <a:ext cx="582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Events: </a:t>
            </a:r>
            <a:r>
              <a:rPr sz="2400" spc="10" dirty="0">
                <a:solidFill>
                  <a:srgbClr val="FFFFFF"/>
                </a:solidFill>
                <a:latin typeface="Lato"/>
                <a:cs typeface="Lato"/>
              </a:rPr>
              <a:t>prepare,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presync, </a:t>
            </a:r>
            <a:r>
              <a:rPr sz="2400" spc="-10" dirty="0">
                <a:solidFill>
                  <a:srgbClr val="FFFFFF"/>
                </a:solidFill>
                <a:latin typeface="Lato"/>
                <a:cs typeface="Lato"/>
              </a:rPr>
              <a:t>postsync,</a:t>
            </a:r>
            <a:r>
              <a:rPr sz="2400" spc="-1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FFFFFF"/>
                </a:solidFill>
                <a:latin typeface="Lato"/>
                <a:cs typeface="Lato"/>
              </a:rPr>
              <a:t>cleanup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432607"/>
            <a:ext cx="8839182" cy="84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73" y="1272200"/>
            <a:ext cx="74184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Lato"/>
                <a:cs typeface="Lato"/>
              </a:rPr>
              <a:t>Example:</a:t>
            </a:r>
            <a:r>
              <a:rPr sz="24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Namespace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FFFFFF"/>
                </a:solidFill>
                <a:latin typeface="Lato"/>
                <a:cs typeface="Lato"/>
              </a:rPr>
              <a:t>before</a:t>
            </a:r>
            <a:r>
              <a:rPr sz="24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deploying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endParaRPr sz="2400" dirty="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236141" y="252884"/>
            <a:ext cx="33170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Helmﬁle</a:t>
            </a:r>
            <a:r>
              <a:rPr spc="-220" dirty="0"/>
              <a:t> </a:t>
            </a:r>
            <a:r>
              <a:rPr spc="-10" dirty="0"/>
              <a:t>Hooks</a:t>
            </a:r>
          </a:p>
        </p:txBody>
      </p:sp>
      <p:sp>
        <p:nvSpPr>
          <p:cNvPr id="4" name="object 4"/>
          <p:cNvSpPr/>
          <p:nvPr/>
        </p:nvSpPr>
        <p:spPr>
          <a:xfrm>
            <a:off x="738148" y="1979171"/>
            <a:ext cx="7581184" cy="2752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122" y="896481"/>
            <a:ext cx="683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FFFF"/>
                </a:solidFill>
                <a:latin typeface="Lato"/>
                <a:cs typeface="Lato"/>
              </a:rPr>
              <a:t>Example:</a:t>
            </a:r>
            <a:r>
              <a:rPr sz="24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ato"/>
                <a:cs typeface="Lato"/>
              </a:rPr>
              <a:t>create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Namespace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FFFFFF"/>
                </a:solidFill>
                <a:latin typeface="Lato"/>
                <a:cs typeface="Lato"/>
              </a:rPr>
              <a:t>before</a:t>
            </a:r>
            <a:r>
              <a:rPr sz="24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deploying</a:t>
            </a:r>
            <a:r>
              <a:rPr sz="2400" spc="-1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Lato"/>
                <a:cs typeface="Lato"/>
              </a:rPr>
              <a:t>chart</a:t>
            </a:r>
            <a:endParaRPr sz="24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236141" y="252884"/>
            <a:ext cx="3545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Helmﬁle</a:t>
            </a:r>
            <a:r>
              <a:rPr spc="-220" dirty="0"/>
              <a:t> </a:t>
            </a:r>
            <a:r>
              <a:rPr spc="-10" dirty="0"/>
              <a:t>Hooks</a:t>
            </a:r>
          </a:p>
        </p:txBody>
      </p:sp>
      <p:sp>
        <p:nvSpPr>
          <p:cNvPr id="4" name="object 4"/>
          <p:cNvSpPr/>
          <p:nvPr/>
        </p:nvSpPr>
        <p:spPr>
          <a:xfrm>
            <a:off x="516773" y="1399222"/>
            <a:ext cx="8291383" cy="339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557</Words>
  <Application>Microsoft Office PowerPoint</Application>
  <PresentationFormat>On-screen Show (16:9)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Lato</vt:lpstr>
      <vt:lpstr>Office Theme</vt:lpstr>
      <vt:lpstr>Simplify your Code  with Helmﬁle</vt:lpstr>
      <vt:lpstr>Why Helmﬁle? I love Helm but if only I could ...</vt:lpstr>
      <vt:lpstr>What is Helmﬁle?</vt:lpstr>
      <vt:lpstr>What is Helmﬁle?</vt:lpstr>
      <vt:lpstr>Helm missing Repos</vt:lpstr>
      <vt:lpstr>Helm missing Repos</vt:lpstr>
      <vt:lpstr>PowerPoint Presentation</vt:lpstr>
      <vt:lpstr>Helmﬁle Hooks</vt:lpstr>
      <vt:lpstr>Helmﬁle Hooks</vt:lpstr>
      <vt:lpstr>Helm Diff</vt:lpstr>
      <vt:lpstr>Helm Secrets</vt:lpstr>
      <vt:lpstr>Helm Secrets</vt:lpstr>
      <vt:lpstr>Helm Secrets</vt:lpstr>
      <vt:lpstr>Helm Secrets</vt:lpstr>
      <vt:lpstr>Helm Secrets</vt:lpstr>
      <vt:lpstr>Order Dependencies</vt:lpstr>
      <vt:lpstr>Order Dependencies 4</vt:lpstr>
      <vt:lpstr>Demo in Codefresh</vt:lpstr>
      <vt:lpstr>Templating Values Yaml Files</vt:lpstr>
      <vt:lpstr>Demo in Codefresh</vt:lpstr>
      <vt:lpstr>Environments</vt:lpstr>
      <vt:lpstr>Other Helmﬁle Features</vt:lpstr>
      <vt:lpstr>Mono Repo vs Repo per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your Code  with Helmﬁle</dc:title>
  <cp:lastModifiedBy>Krishna Murthy P</cp:lastModifiedBy>
  <cp:revision>7</cp:revision>
  <dcterms:created xsi:type="dcterms:W3CDTF">2021-01-18T02:01:03Z</dcterms:created>
  <dcterms:modified xsi:type="dcterms:W3CDTF">2021-01-18T04:04:05Z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2021-01-18T00:00:00Z</vt:filetime>
  </property>
</Properties>
</file>