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80" r:id="rId24"/>
    <p:sldId id="281" r:id="rId25"/>
    <p:sldId id="282" r:id="rId26"/>
    <p:sldId id="283" r:id="rId27"/>
    <p:sldId id="276"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02/02/2021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428657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02/02/2021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4844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02/02/2021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24180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50A88B6-5C7C-4317-A5A7-511AA4B770C6}" type="datetimeFigureOut">
              <a:rPr lang="es-ES" smtClean="0"/>
              <a:t>02/02/2021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48280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D50A88B6-5C7C-4317-A5A7-511AA4B770C6}" type="datetimeFigureOut">
              <a:rPr lang="es-ES" smtClean="0"/>
              <a:t>02/02/2021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285670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D50A88B6-5C7C-4317-A5A7-511AA4B770C6}" type="datetimeFigureOut">
              <a:rPr lang="es-ES" smtClean="0"/>
              <a:t>02/02/2021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218382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D50A88B6-5C7C-4317-A5A7-511AA4B770C6}" type="datetimeFigureOut">
              <a:rPr lang="es-ES" smtClean="0"/>
              <a:t>02/02/2021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96906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D50A88B6-5C7C-4317-A5A7-511AA4B770C6}" type="datetimeFigureOut">
              <a:rPr lang="es-ES" smtClean="0"/>
              <a:t>02/02/2021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356151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50A88B6-5C7C-4317-A5A7-511AA4B770C6}" type="datetimeFigureOut">
              <a:rPr lang="es-ES" smtClean="0"/>
              <a:t>02/02/2021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160647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50A88B6-5C7C-4317-A5A7-511AA4B770C6}" type="datetimeFigureOut">
              <a:rPr lang="es-ES" smtClean="0"/>
              <a:t>02/02/2021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7606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D50A88B6-5C7C-4317-A5A7-511AA4B770C6}" type="datetimeFigureOut">
              <a:rPr lang="es-ES" smtClean="0"/>
              <a:t>02/02/2021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84D0638-8438-44C9-A09F-D942566B05EC}" type="slidenum">
              <a:rPr lang="es-ES" smtClean="0"/>
              <a:t>‹Nº›</a:t>
            </a:fld>
            <a:endParaRPr lang="es-ES"/>
          </a:p>
        </p:txBody>
      </p:sp>
    </p:spTree>
    <p:extLst>
      <p:ext uri="{BB962C8B-B14F-4D97-AF65-F5344CB8AC3E}">
        <p14:creationId xmlns:p14="http://schemas.microsoft.com/office/powerpoint/2010/main" val="201756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A88B6-5C7C-4317-A5A7-511AA4B770C6}" type="datetimeFigureOut">
              <a:rPr lang="es-ES" smtClean="0"/>
              <a:t>02/02/2021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D0638-8438-44C9-A09F-D942566B05EC}" type="slidenum">
              <a:rPr lang="es-ES" smtClean="0"/>
              <a:t>‹Nº›</a:t>
            </a:fld>
            <a:endParaRPr lang="es-ES"/>
          </a:p>
        </p:txBody>
      </p:sp>
    </p:spTree>
    <p:extLst>
      <p:ext uri="{BB962C8B-B14F-4D97-AF65-F5344CB8AC3E}">
        <p14:creationId xmlns:p14="http://schemas.microsoft.com/office/powerpoint/2010/main" val="332150130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749963" y="2013528"/>
            <a:ext cx="5624945" cy="800219"/>
          </a:xfrm>
          <a:prstGeom prst="rect">
            <a:avLst/>
          </a:prstGeom>
          <a:noFill/>
        </p:spPr>
        <p:txBody>
          <a:bodyPr wrap="square" rtlCol="0">
            <a:spAutoFit/>
          </a:bodyPr>
          <a:lstStyle/>
          <a:p>
            <a:r>
              <a:rPr lang="es-ES" sz="2800" b="1" dirty="0"/>
              <a:t>The Battle of Neighbourhoods</a:t>
            </a:r>
            <a:endParaRPr lang="es-ES" sz="2800" dirty="0"/>
          </a:p>
          <a:p>
            <a:endParaRPr lang="es-ES" dirty="0"/>
          </a:p>
        </p:txBody>
      </p:sp>
      <p:sp>
        <p:nvSpPr>
          <p:cNvPr id="5" name="CuadroTexto 4"/>
          <p:cNvSpPr txBox="1"/>
          <p:nvPr/>
        </p:nvSpPr>
        <p:spPr>
          <a:xfrm>
            <a:off x="2466107" y="3389745"/>
            <a:ext cx="7581499" cy="523220"/>
          </a:xfrm>
          <a:prstGeom prst="rect">
            <a:avLst/>
          </a:prstGeom>
          <a:noFill/>
        </p:spPr>
        <p:txBody>
          <a:bodyPr wrap="none" rtlCol="0">
            <a:spAutoFit/>
          </a:bodyPr>
          <a:lstStyle/>
          <a:p>
            <a:r>
              <a:rPr lang="en-US" sz="2800" b="1" dirty="0"/>
              <a:t>Open a Mediterranean food restaurant in Toronto</a:t>
            </a:r>
            <a:endParaRPr lang="es-ES" sz="2800" b="1" dirty="0"/>
          </a:p>
        </p:txBody>
      </p:sp>
      <p:sp>
        <p:nvSpPr>
          <p:cNvPr id="6" name="CuadroTexto 5"/>
          <p:cNvSpPr txBox="1"/>
          <p:nvPr/>
        </p:nvSpPr>
        <p:spPr>
          <a:xfrm>
            <a:off x="9007032" y="5938981"/>
            <a:ext cx="2081147" cy="369332"/>
          </a:xfrm>
          <a:prstGeom prst="rect">
            <a:avLst/>
          </a:prstGeom>
          <a:noFill/>
        </p:spPr>
        <p:txBody>
          <a:bodyPr wrap="none" rtlCol="0">
            <a:spAutoFit/>
          </a:bodyPr>
          <a:lstStyle/>
          <a:p>
            <a:r>
              <a:rPr lang="es-ES" dirty="0" smtClean="0"/>
              <a:t>Narciso López </a:t>
            </a:r>
            <a:r>
              <a:rPr lang="es-ES" dirty="0" smtClean="0"/>
              <a:t>López</a:t>
            </a:r>
            <a:endParaRPr lang="es-ES" dirty="0"/>
          </a:p>
        </p:txBody>
      </p:sp>
      <p:sp>
        <p:nvSpPr>
          <p:cNvPr id="8" name="CuadroTexto 7"/>
          <p:cNvSpPr txBox="1"/>
          <p:nvPr/>
        </p:nvSpPr>
        <p:spPr>
          <a:xfrm>
            <a:off x="5105773" y="1060741"/>
            <a:ext cx="2302169" cy="461665"/>
          </a:xfrm>
          <a:prstGeom prst="rect">
            <a:avLst/>
          </a:prstGeom>
          <a:noFill/>
        </p:spPr>
        <p:txBody>
          <a:bodyPr wrap="none" rtlCol="0">
            <a:spAutoFit/>
          </a:bodyPr>
          <a:lstStyle/>
          <a:p>
            <a:r>
              <a:rPr lang="es-ES" sz="2400" dirty="0" smtClean="0"/>
              <a:t>Capstone Project</a:t>
            </a:r>
            <a:endParaRPr lang="es-ES" sz="2400" dirty="0"/>
          </a:p>
        </p:txBody>
      </p:sp>
      <p:sp>
        <p:nvSpPr>
          <p:cNvPr id="9" name="CuadroTexto 8"/>
          <p:cNvSpPr txBox="1"/>
          <p:nvPr/>
        </p:nvSpPr>
        <p:spPr>
          <a:xfrm>
            <a:off x="382438" y="5938981"/>
            <a:ext cx="5061707" cy="369332"/>
          </a:xfrm>
          <a:prstGeom prst="rect">
            <a:avLst/>
          </a:prstGeom>
          <a:noFill/>
        </p:spPr>
        <p:txBody>
          <a:bodyPr wrap="none" rtlCol="0">
            <a:spAutoFit/>
          </a:bodyPr>
          <a:lstStyle/>
          <a:p>
            <a:r>
              <a:rPr lang="es-ES" dirty="0" smtClean="0"/>
              <a:t>IBM Data Science Professional Certificate – Course 9</a:t>
            </a:r>
            <a:endParaRPr lang="es-ES" dirty="0"/>
          </a:p>
        </p:txBody>
      </p:sp>
    </p:spTree>
    <p:extLst>
      <p:ext uri="{BB962C8B-B14F-4D97-AF65-F5344CB8AC3E}">
        <p14:creationId xmlns:p14="http://schemas.microsoft.com/office/powerpoint/2010/main" val="397876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707886"/>
          </a:xfrm>
          <a:prstGeom prst="rect">
            <a:avLst/>
          </a:prstGeom>
          <a:noFill/>
        </p:spPr>
        <p:txBody>
          <a:bodyPr wrap="square" rtlCol="0">
            <a:spAutoFit/>
          </a:bodyPr>
          <a:lstStyle/>
          <a:p>
            <a:pPr marL="342900" indent="-342900">
              <a:buFont typeface="Wingdings" panose="05000000000000000000" pitchFamily="2" charset="2"/>
              <a:buChar char="Ø"/>
            </a:pPr>
            <a:r>
              <a:rPr lang="es-ES" sz="2000" b="1" i="1" dirty="0">
                <a:latin typeface="Calibri" panose="020F0502020204030204" pitchFamily="34" charset="0"/>
                <a:cs typeface="Calibri" panose="020F0502020204030204" pitchFamily="34" charset="0"/>
              </a:rPr>
              <a:t>Reading </a:t>
            </a:r>
            <a:r>
              <a:rPr lang="es-ES" sz="2000" b="1" i="1" dirty="0" err="1">
                <a:latin typeface="Calibri" panose="020F0502020204030204" pitchFamily="34" charset="0"/>
                <a:cs typeface="Calibri" panose="020F0502020204030204" pitchFamily="34" charset="0"/>
              </a:rPr>
              <a:t>geospatial</a:t>
            </a:r>
            <a:r>
              <a:rPr lang="es-ES" sz="2000" b="1" i="1" dirty="0">
                <a:latin typeface="Calibri" panose="020F0502020204030204" pitchFamily="34" charset="0"/>
                <a:cs typeface="Calibri" panose="020F0502020204030204" pitchFamily="34" charset="0"/>
              </a:rPr>
              <a:t> data</a:t>
            </a:r>
          </a:p>
          <a:p>
            <a:endParaRPr lang="es-ES" sz="2000"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2807855" y="2383789"/>
            <a:ext cx="6699365" cy="3324283"/>
          </a:xfrm>
          <a:prstGeom prst="rect">
            <a:avLst/>
          </a:prstGeom>
        </p:spPr>
      </p:pic>
    </p:spTree>
    <p:extLst>
      <p:ext uri="{BB962C8B-B14F-4D97-AF65-F5344CB8AC3E}">
        <p14:creationId xmlns:p14="http://schemas.microsoft.com/office/powerpoint/2010/main" val="286096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Merging both </a:t>
            </a:r>
            <a:r>
              <a:rPr lang="en-US" sz="2000" b="1" i="1" dirty="0" err="1" smtClean="0">
                <a:latin typeface="Calibri" panose="020F0502020204030204" pitchFamily="34" charset="0"/>
                <a:cs typeface="Calibri" panose="020F0502020204030204" pitchFamily="34" charset="0"/>
              </a:rPr>
              <a:t>dfs</a:t>
            </a:r>
            <a:r>
              <a:rPr lang="en-US" sz="2000" b="1" i="1" dirty="0" smtClean="0">
                <a:latin typeface="Calibri" panose="020F0502020204030204" pitchFamily="34" charset="0"/>
                <a:cs typeface="Calibri" panose="020F0502020204030204" pitchFamily="34" charset="0"/>
              </a:rPr>
              <a:t> by Postal Code</a:t>
            </a:r>
            <a:endParaRPr lang="es-ES" sz="2000"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225963" y="2404403"/>
            <a:ext cx="7115002" cy="2421948"/>
          </a:xfrm>
          <a:prstGeom prst="rect">
            <a:avLst/>
          </a:prstGeom>
        </p:spPr>
      </p:pic>
    </p:spTree>
    <p:extLst>
      <p:ext uri="{BB962C8B-B14F-4D97-AF65-F5344CB8AC3E}">
        <p14:creationId xmlns:p14="http://schemas.microsoft.com/office/powerpoint/2010/main" val="202875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Data Visualization</a:t>
            </a:r>
          </a:p>
          <a:p>
            <a:endParaRPr lang="en-US" sz="2000" b="1" i="1"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Exploratory Data Analysis to understand better how many neighborhoods are.</a:t>
            </a:r>
          </a:p>
        </p:txBody>
      </p:sp>
      <p:pic>
        <p:nvPicPr>
          <p:cNvPr id="6" name="Imagen 5"/>
          <p:cNvPicPr/>
          <p:nvPr/>
        </p:nvPicPr>
        <p:blipFill>
          <a:blip r:embed="rId2"/>
          <a:stretch>
            <a:fillRect/>
          </a:stretch>
        </p:blipFill>
        <p:spPr>
          <a:xfrm>
            <a:off x="3081944" y="2768023"/>
            <a:ext cx="5400040" cy="2781300"/>
          </a:xfrm>
          <a:prstGeom prst="rect">
            <a:avLst/>
          </a:prstGeom>
        </p:spPr>
      </p:pic>
    </p:spTree>
    <p:extLst>
      <p:ext uri="{BB962C8B-B14F-4D97-AF65-F5344CB8AC3E}">
        <p14:creationId xmlns:p14="http://schemas.microsoft.com/office/powerpoint/2010/main" val="54936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70" y="749111"/>
            <a:ext cx="11009747"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Plotting the data</a:t>
            </a:r>
            <a:endParaRPr lang="en-US" sz="2000" b="1" i="1"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1592712" y="1149221"/>
            <a:ext cx="7465985" cy="5401349"/>
          </a:xfrm>
          <a:prstGeom prst="rect">
            <a:avLst/>
          </a:prstGeom>
        </p:spPr>
      </p:pic>
      <p:sp>
        <p:nvSpPr>
          <p:cNvPr id="2" name="CuadroTexto 1"/>
          <p:cNvSpPr txBox="1"/>
          <p:nvPr/>
        </p:nvSpPr>
        <p:spPr>
          <a:xfrm>
            <a:off x="9319359" y="3542636"/>
            <a:ext cx="2013658" cy="2862322"/>
          </a:xfrm>
          <a:prstGeom prst="rect">
            <a:avLst/>
          </a:prstGeom>
          <a:noFill/>
        </p:spPr>
        <p:txBody>
          <a:bodyPr wrap="square" rtlCol="0">
            <a:spAutoFit/>
          </a:bodyPr>
          <a:lstStyle/>
          <a:p>
            <a:pPr algn="just"/>
            <a:r>
              <a:rPr lang="en-US" dirty="0"/>
              <a:t>North York is the borough with the greatest number of neighborhoods. Downtown Toronto is the borough with the second largest number of neighborhoods.</a:t>
            </a:r>
            <a:endParaRPr lang="es-ES" dirty="0"/>
          </a:p>
          <a:p>
            <a:endParaRPr lang="es-ES" dirty="0"/>
          </a:p>
        </p:txBody>
      </p:sp>
    </p:spTree>
    <p:extLst>
      <p:ext uri="{BB962C8B-B14F-4D97-AF65-F5344CB8AC3E}">
        <p14:creationId xmlns:p14="http://schemas.microsoft.com/office/powerpoint/2010/main" val="294916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70" y="749111"/>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Using Foursquare API</a:t>
            </a:r>
          </a:p>
          <a:p>
            <a:endParaRPr lang="en-US" b="1" i="1" dirty="0" smtClean="0"/>
          </a:p>
          <a:p>
            <a:r>
              <a:rPr lang="en-US" dirty="0" smtClean="0"/>
              <a:t>Create </a:t>
            </a:r>
            <a:r>
              <a:rPr lang="en-US" dirty="0"/>
              <a:t>a map of Toronto with neighborhoods superimposed on top</a:t>
            </a:r>
            <a:endParaRPr lang="es-ES" dirty="0"/>
          </a:p>
          <a:p>
            <a:endParaRPr lang="en-US" sz="2000" b="1" i="1"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2309091" y="1902777"/>
            <a:ext cx="7604529" cy="4470314"/>
          </a:xfrm>
          <a:prstGeom prst="rect">
            <a:avLst/>
          </a:prstGeom>
        </p:spPr>
      </p:pic>
    </p:spTree>
    <p:extLst>
      <p:ext uri="{BB962C8B-B14F-4D97-AF65-F5344CB8AC3E}">
        <p14:creationId xmlns:p14="http://schemas.microsoft.com/office/powerpoint/2010/main" val="96790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70" y="749111"/>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Using Foursquare API</a:t>
            </a:r>
          </a:p>
          <a:p>
            <a:endParaRPr lang="en-US" b="1" i="1" dirty="0" smtClean="0"/>
          </a:p>
          <a:p>
            <a:r>
              <a:rPr lang="en-US" dirty="0" smtClean="0"/>
              <a:t>Create </a:t>
            </a:r>
            <a:r>
              <a:rPr lang="en-US" dirty="0"/>
              <a:t>a map of Toronto with neighborhoods superimposed on top</a:t>
            </a:r>
            <a:endParaRPr lang="es-ES" dirty="0"/>
          </a:p>
          <a:p>
            <a:endParaRPr lang="en-US" sz="2000" b="1" i="1"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401455" y="1878560"/>
            <a:ext cx="7410565" cy="4513003"/>
          </a:xfrm>
          <a:prstGeom prst="rect">
            <a:avLst/>
          </a:prstGeom>
        </p:spPr>
      </p:pic>
    </p:spTree>
    <p:extLst>
      <p:ext uri="{BB962C8B-B14F-4D97-AF65-F5344CB8AC3E}">
        <p14:creationId xmlns:p14="http://schemas.microsoft.com/office/powerpoint/2010/main" val="136374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04797" y="914247"/>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Explore Neighborhoods in Toronto</a:t>
            </a:r>
          </a:p>
          <a:p>
            <a:pPr marL="342900" indent="-342900">
              <a:buFont typeface="Wingdings" panose="05000000000000000000" pitchFamily="2" charset="2"/>
              <a:buChar char="Ø"/>
            </a:pPr>
            <a:endParaRPr lang="en-US" b="1" i="1" dirty="0" smtClean="0"/>
          </a:p>
          <a:p>
            <a:r>
              <a:rPr lang="en-US" dirty="0" smtClean="0"/>
              <a:t>How many </a:t>
            </a:r>
            <a:r>
              <a:rPr lang="en-US" dirty="0"/>
              <a:t>venues were returned for each neighborhood.</a:t>
            </a:r>
            <a:endParaRPr lang="es-ES" dirty="0"/>
          </a:p>
          <a:p>
            <a:endParaRPr lang="en-US" sz="2000" b="1" i="1"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1450109" y="2637796"/>
            <a:ext cx="8897620" cy="2856568"/>
          </a:xfrm>
          <a:prstGeom prst="rect">
            <a:avLst/>
          </a:prstGeom>
        </p:spPr>
      </p:pic>
    </p:spTree>
    <p:extLst>
      <p:ext uri="{BB962C8B-B14F-4D97-AF65-F5344CB8AC3E}">
        <p14:creationId xmlns:p14="http://schemas.microsoft.com/office/powerpoint/2010/main" val="138528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69" y="1082586"/>
            <a:ext cx="11009747" cy="1261884"/>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Analyze Each Neighborhood</a:t>
            </a:r>
            <a:endParaRPr lang="en-US" b="1" i="1" dirty="0" smtClean="0"/>
          </a:p>
          <a:p>
            <a:endParaRPr lang="en-US" b="1" i="1" dirty="0" smtClean="0"/>
          </a:p>
          <a:p>
            <a:r>
              <a:rPr lang="en-US" dirty="0" smtClean="0"/>
              <a:t>Mediterranean </a:t>
            </a:r>
            <a:r>
              <a:rPr lang="en-US" dirty="0"/>
              <a:t>restaurants.</a:t>
            </a:r>
            <a:endParaRPr lang="es-ES" dirty="0"/>
          </a:p>
          <a:p>
            <a:endParaRPr lang="en-US" sz="2000" b="1" i="1"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050472" y="2512809"/>
            <a:ext cx="7752311" cy="2409854"/>
          </a:xfrm>
          <a:prstGeom prst="rect">
            <a:avLst/>
          </a:prstGeom>
        </p:spPr>
      </p:pic>
    </p:spTree>
    <p:extLst>
      <p:ext uri="{BB962C8B-B14F-4D97-AF65-F5344CB8AC3E}">
        <p14:creationId xmlns:p14="http://schemas.microsoft.com/office/powerpoint/2010/main" val="407435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23268" y="697902"/>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n-US" dirty="0" smtClean="0"/>
              <a:t>Plotting Silhouette score with different number of clusters</a:t>
            </a:r>
            <a:endParaRPr lang="en-US" sz="2000"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3128121" y="1770241"/>
            <a:ext cx="5400040" cy="3590925"/>
          </a:xfrm>
          <a:prstGeom prst="rect">
            <a:avLst/>
          </a:prstGeom>
        </p:spPr>
      </p:pic>
      <p:pic>
        <p:nvPicPr>
          <p:cNvPr id="8" name="Imagen 7"/>
          <p:cNvPicPr/>
          <p:nvPr/>
        </p:nvPicPr>
        <p:blipFill>
          <a:blip r:embed="rId3"/>
          <a:stretch>
            <a:fillRect/>
          </a:stretch>
        </p:blipFill>
        <p:spPr>
          <a:xfrm>
            <a:off x="922132" y="5479399"/>
            <a:ext cx="9812020" cy="1245034"/>
          </a:xfrm>
          <a:prstGeom prst="rect">
            <a:avLst/>
          </a:prstGeom>
        </p:spPr>
      </p:pic>
    </p:spTree>
    <p:extLst>
      <p:ext uri="{BB962C8B-B14F-4D97-AF65-F5344CB8AC3E}">
        <p14:creationId xmlns:p14="http://schemas.microsoft.com/office/powerpoint/2010/main" val="23498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387922" y="1048884"/>
            <a:ext cx="11009747" cy="1231106"/>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n-US" dirty="0" smtClean="0"/>
              <a:t>Taking into account the results of the silhouette score, we will use 3 clusters for our clustering model as this is the best result obtained.</a:t>
            </a:r>
            <a:endParaRPr lang="en-US" sz="2000"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2641599" y="2718435"/>
            <a:ext cx="7059584" cy="3359092"/>
          </a:xfrm>
          <a:prstGeom prst="rect">
            <a:avLst/>
          </a:prstGeom>
        </p:spPr>
      </p:pic>
    </p:spTree>
    <p:extLst>
      <p:ext uri="{BB962C8B-B14F-4D97-AF65-F5344CB8AC3E}">
        <p14:creationId xmlns:p14="http://schemas.microsoft.com/office/powerpoint/2010/main" val="7933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319491" y="424873"/>
            <a:ext cx="2039533"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1. </a:t>
            </a:r>
            <a:r>
              <a:rPr lang="es-ES" sz="2400" dirty="0" err="1" smtClean="0">
                <a:latin typeface="Calibri" panose="020F0502020204030204" pitchFamily="34" charset="0"/>
                <a:cs typeface="Calibri" panose="020F0502020204030204" pitchFamily="34" charset="0"/>
              </a:rPr>
              <a:t>Introduction</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742157" y="1798615"/>
            <a:ext cx="10616867" cy="406265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Growing immigration from many countries around the world to Canada in the last decade has increased globalization in different cities. Specifically, in the city of Toronto, restaurants of different nationalities have opened, including Chinese, Japanese, Indian, among others.</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objective of this project is to find out if among all these gastronomies of the world, there is a place in Toronto for the famous "Mediterranean gastronomy". It is well known that Mediterranean gastronomy is one of the healthiest in the world because it uses among its main ingredients fresh and quality products, such as vegetables, fruits, virgin olive oil, etc.</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Thanks to this project, we will be able to know if opening a Mediterranean cuisine restaurant in Toronto is a viable project or not. On the other hand, the target audience will be all people who have an exquisite palate and want to taste the flavors of Mediterranean cuisine.</a:t>
            </a:r>
            <a:endParaRPr lang="es-ES" sz="2000" dirty="0">
              <a:latin typeface="Calibri" panose="020F0502020204030204" pitchFamily="34" charset="0"/>
              <a:cs typeface="Calibri" panose="020F0502020204030204" pitchFamily="34" charset="0"/>
            </a:endParaRPr>
          </a:p>
          <a:p>
            <a:endParaRPr lang="es-ES" dirty="0"/>
          </a:p>
        </p:txBody>
      </p:sp>
    </p:spTree>
    <p:extLst>
      <p:ext uri="{BB962C8B-B14F-4D97-AF65-F5344CB8AC3E}">
        <p14:creationId xmlns:p14="http://schemas.microsoft.com/office/powerpoint/2010/main" val="2082184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n-US" dirty="0"/>
              <a:t>Finally, let's visualize the resulting clusters</a:t>
            </a:r>
            <a:endParaRPr lang="es-ES" dirty="0"/>
          </a:p>
        </p:txBody>
      </p:sp>
      <p:pic>
        <p:nvPicPr>
          <p:cNvPr id="6" name="Imagen 5"/>
          <p:cNvPicPr/>
          <p:nvPr/>
        </p:nvPicPr>
        <p:blipFill>
          <a:blip r:embed="rId2"/>
          <a:stretch>
            <a:fillRect/>
          </a:stretch>
        </p:blipFill>
        <p:spPr>
          <a:xfrm>
            <a:off x="2482508" y="1962137"/>
            <a:ext cx="7530638" cy="4512021"/>
          </a:xfrm>
          <a:prstGeom prst="rect">
            <a:avLst/>
          </a:prstGeom>
        </p:spPr>
      </p:pic>
    </p:spTree>
    <p:extLst>
      <p:ext uri="{BB962C8B-B14F-4D97-AF65-F5344CB8AC3E}">
        <p14:creationId xmlns:p14="http://schemas.microsoft.com/office/powerpoint/2010/main" val="2550954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s-ES" dirty="0"/>
              <a:t>Examine </a:t>
            </a:r>
            <a:r>
              <a:rPr lang="es-ES" dirty="0" err="1" smtClean="0"/>
              <a:t>Cluster</a:t>
            </a:r>
            <a:r>
              <a:rPr lang="es-ES" dirty="0" smtClean="0"/>
              <a:t> 1</a:t>
            </a:r>
            <a:endParaRPr lang="es-ES" dirty="0"/>
          </a:p>
        </p:txBody>
      </p:sp>
      <p:pic>
        <p:nvPicPr>
          <p:cNvPr id="7" name="Imagen 6"/>
          <p:cNvPicPr/>
          <p:nvPr/>
        </p:nvPicPr>
        <p:blipFill>
          <a:blip r:embed="rId2"/>
          <a:stretch>
            <a:fillRect/>
          </a:stretch>
        </p:blipFill>
        <p:spPr>
          <a:xfrm>
            <a:off x="1696489" y="2330019"/>
            <a:ext cx="8860675" cy="3174854"/>
          </a:xfrm>
          <a:prstGeom prst="rect">
            <a:avLst/>
          </a:prstGeom>
        </p:spPr>
      </p:pic>
    </p:spTree>
    <p:extLst>
      <p:ext uri="{BB962C8B-B14F-4D97-AF65-F5344CB8AC3E}">
        <p14:creationId xmlns:p14="http://schemas.microsoft.com/office/powerpoint/2010/main" val="243182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s-ES" dirty="0"/>
              <a:t>Examine </a:t>
            </a:r>
            <a:r>
              <a:rPr lang="es-ES" dirty="0" err="1" smtClean="0"/>
              <a:t>Cluster</a:t>
            </a:r>
            <a:r>
              <a:rPr lang="es-ES" dirty="0" smtClean="0"/>
              <a:t> 2</a:t>
            </a:r>
            <a:endParaRPr lang="es-ES" dirty="0"/>
          </a:p>
        </p:txBody>
      </p:sp>
      <p:pic>
        <p:nvPicPr>
          <p:cNvPr id="6" name="Imagen 5"/>
          <p:cNvPicPr/>
          <p:nvPr/>
        </p:nvPicPr>
        <p:blipFill>
          <a:blip r:embed="rId2"/>
          <a:stretch>
            <a:fillRect/>
          </a:stretch>
        </p:blipFill>
        <p:spPr>
          <a:xfrm>
            <a:off x="1819563" y="2330019"/>
            <a:ext cx="8481984" cy="3167294"/>
          </a:xfrm>
          <a:prstGeom prst="rect">
            <a:avLst/>
          </a:prstGeom>
        </p:spPr>
      </p:pic>
    </p:spTree>
    <p:extLst>
      <p:ext uri="{BB962C8B-B14F-4D97-AF65-F5344CB8AC3E}">
        <p14:creationId xmlns:p14="http://schemas.microsoft.com/office/powerpoint/2010/main" val="1854913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15631" y="914247"/>
            <a:ext cx="11009747" cy="954107"/>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smtClean="0">
                <a:latin typeface="Calibri" panose="020F0502020204030204" pitchFamily="34" charset="0"/>
                <a:cs typeface="Calibri" panose="020F0502020204030204" pitchFamily="34" charset="0"/>
              </a:rPr>
              <a:t>Cluster Neighborhoods</a:t>
            </a:r>
          </a:p>
          <a:p>
            <a:pPr marL="342900" indent="-342900">
              <a:buFont typeface="Wingdings" panose="05000000000000000000" pitchFamily="2" charset="2"/>
              <a:buChar char="Ø"/>
            </a:pPr>
            <a:endParaRPr lang="en-US" b="1" i="1" dirty="0" smtClean="0"/>
          </a:p>
          <a:p>
            <a:r>
              <a:rPr lang="es-ES" dirty="0"/>
              <a:t>Examine </a:t>
            </a:r>
            <a:r>
              <a:rPr lang="es-ES" dirty="0" err="1" smtClean="0"/>
              <a:t>Cluster</a:t>
            </a:r>
            <a:r>
              <a:rPr lang="es-ES" dirty="0" smtClean="0"/>
              <a:t> 3</a:t>
            </a:r>
            <a:endParaRPr lang="es-ES" dirty="0"/>
          </a:p>
        </p:txBody>
      </p:sp>
      <p:pic>
        <p:nvPicPr>
          <p:cNvPr id="2" name="Imagen 1"/>
          <p:cNvPicPr>
            <a:picLocks noChangeAspect="1"/>
          </p:cNvPicPr>
          <p:nvPr/>
        </p:nvPicPr>
        <p:blipFill>
          <a:blip r:embed="rId2"/>
          <a:stretch>
            <a:fillRect/>
          </a:stretch>
        </p:blipFill>
        <p:spPr>
          <a:xfrm>
            <a:off x="818862" y="2600180"/>
            <a:ext cx="10730599" cy="2128838"/>
          </a:xfrm>
          <a:prstGeom prst="rect">
            <a:avLst/>
          </a:prstGeom>
        </p:spPr>
      </p:pic>
    </p:spTree>
    <p:extLst>
      <p:ext uri="{BB962C8B-B14F-4D97-AF65-F5344CB8AC3E}">
        <p14:creationId xmlns:p14="http://schemas.microsoft.com/office/powerpoint/2010/main" val="3057510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1376724"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4. </a:t>
            </a:r>
            <a:r>
              <a:rPr lang="es-ES" sz="2400" dirty="0" err="1" smtClean="0">
                <a:latin typeface="Calibri" panose="020F0502020204030204" pitchFamily="34" charset="0"/>
                <a:cs typeface="Calibri" panose="020F0502020204030204" pitchFamily="34" charset="0"/>
              </a:rPr>
              <a:t>Results</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35703" y="1348357"/>
            <a:ext cx="11009747"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The results show 3 clusters in the city of Toronto in Canada. </a:t>
            </a: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a:t>
            </a:r>
            <a:r>
              <a:rPr lang="en-US" sz="2000" dirty="0">
                <a:latin typeface="Calibri" panose="020F0502020204030204" pitchFamily="34" charset="0"/>
                <a:cs typeface="Calibri" panose="020F0502020204030204" pitchFamily="34" charset="0"/>
              </a:rPr>
              <a:t>have searched for the 10 most common venues for each of the clusters obtained. It can be observed that some clusters are more suitable for having a restaurant. </a:t>
            </a: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Cluster 1 contains 9 </a:t>
            </a:r>
            <a:r>
              <a:rPr lang="en-US" sz="2000" dirty="0">
                <a:latin typeface="Calibri" panose="020F0502020204030204" pitchFamily="34" charset="0"/>
                <a:cs typeface="Calibri" panose="020F0502020204030204" pitchFamily="34" charset="0"/>
              </a:rPr>
              <a:t>observations. These observations belong to 6 boroughs and we see that in none of the 3 most common venues a restaurant appears.</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Cluster 2 is the cluster with the highest number of observations and therefore also has the highest number of restaurants among the 10 most common venues. </a:t>
            </a: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Finally</a:t>
            </a:r>
            <a:r>
              <a:rPr lang="en-US" sz="2000" dirty="0">
                <a:latin typeface="Calibri" panose="020F0502020204030204" pitchFamily="34" charset="0"/>
                <a:cs typeface="Calibri" panose="020F0502020204030204" pitchFamily="34" charset="0"/>
              </a:rPr>
              <a:t>, cluster 3 has the lowest number of observations. Therefore, the number of restaurants is also much lower compared to the other two clusters. However, the top 2 venues show that baseball field and yoga studio are the most common.</a:t>
            </a:r>
            <a:endParaRPr lang="es-E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402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529752" y="221749"/>
            <a:ext cx="1792478"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5. </a:t>
            </a:r>
            <a:r>
              <a:rPr lang="es-ES" sz="2400" dirty="0" err="1" smtClean="0">
                <a:latin typeface="Calibri" panose="020F0502020204030204" pitchFamily="34" charset="0"/>
                <a:cs typeface="Calibri" panose="020F0502020204030204" pitchFamily="34" charset="0"/>
              </a:rPr>
              <a:t>Discussion</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54176" y="1025159"/>
            <a:ext cx="11009747" cy="532453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Analyzing the 3 clusters we can conclude that clusters 1 and 2 are the most appropriate when opening a restaurant, specifically, in our case, a Mediterranean food restaurant.</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For cluster 1, we observed Mediterranean food restaurants in the boroughs of Scarborough and Central Toronto, so establishing our restaurant in those boroughs would be the most appropriate for our business. </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Cluster 2 is the cluster that contains the most neighborhoods in the city of Toronto, with a total of 84 neighborhoods. In particular, the Hillcrest Village neighborhood, belonging to the borough of North York, has Mediterranean food restaurants in the third place. </a:t>
            </a:r>
          </a:p>
          <a:p>
            <a:pPr marL="342900" indent="-34290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It is worth mentioning that the boroughs of </a:t>
            </a:r>
            <a:r>
              <a:rPr lang="en-US" sz="2000" dirty="0" err="1" smtClean="0">
                <a:latin typeface="Calibri" panose="020F0502020204030204" pitchFamily="34" charset="0"/>
                <a:cs typeface="Calibri" panose="020F0502020204030204" pitchFamily="34" charset="0"/>
              </a:rPr>
              <a:t>Etobicoke</a:t>
            </a:r>
            <a:r>
              <a:rPr lang="en-US" sz="2000" dirty="0" smtClean="0">
                <a:latin typeface="Calibri" panose="020F0502020204030204" pitchFamily="34" charset="0"/>
                <a:cs typeface="Calibri" panose="020F0502020204030204" pitchFamily="34" charset="0"/>
              </a:rPr>
              <a:t>, Scarborough, and York would also be good options to open the restaurant as they also have Mediterranean cuisine.</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Finally, cluster 3 would not be an option when it comes to opening our restaurant because as seen in these neighborhoods, they are more inclined to healthy living as the most common venues. Although it seems that Moroccan food has also had a good acceptance.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3658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91122" y="2022686"/>
            <a:ext cx="11009747" cy="2862322"/>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We have successfully analyzed the neighborhoods of Toronto, Canada, to determine which would be the most suitable neighborhood to open our Mediterranean cuisine restaurant. </a:t>
            </a:r>
          </a:p>
          <a:p>
            <a:pPr marL="342900" indent="-342900" algn="just">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Taking into account the analysis and the results obtained, the most propitious neighborhood is Hillcrest Village, located in the borough of North York, since it has a restaurant of this style among the 3 most common venues.</a:t>
            </a:r>
          </a:p>
          <a:p>
            <a:pPr marL="342900" indent="-342900" algn="just">
              <a:buFont typeface="Wingdings" panose="05000000000000000000" pitchFamily="2" charset="2"/>
              <a:buChar char="Ø"/>
            </a:pPr>
            <a:endParaRPr lang="en-US" sz="2000" dirty="0" smtClean="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dirty="0" smtClean="0">
                <a:latin typeface="Calibri" panose="020F0502020204030204" pitchFamily="34" charset="0"/>
                <a:cs typeface="Calibri" panose="020F0502020204030204" pitchFamily="34" charset="0"/>
              </a:rPr>
              <a:t>On the other hand, as a future work, it would be good to know other factors such as associated costs or transportation. These were not considered because they were out of scope.</a:t>
            </a:r>
          </a:p>
        </p:txBody>
      </p:sp>
      <p:sp>
        <p:nvSpPr>
          <p:cNvPr id="6" name="CuadroTexto 5"/>
          <p:cNvSpPr txBox="1"/>
          <p:nvPr/>
        </p:nvSpPr>
        <p:spPr>
          <a:xfrm>
            <a:off x="9058697" y="452582"/>
            <a:ext cx="185018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6. </a:t>
            </a:r>
            <a:r>
              <a:rPr lang="es-ES" sz="2400" dirty="0" err="1" smtClean="0">
                <a:latin typeface="Calibri" panose="020F0502020204030204" pitchFamily="34" charset="0"/>
                <a:cs typeface="Calibri" panose="020F0502020204030204" pitchFamily="34" charset="0"/>
              </a:rPr>
              <a:t>Conclusion</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664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749963" y="2013528"/>
            <a:ext cx="5624945" cy="800219"/>
          </a:xfrm>
          <a:prstGeom prst="rect">
            <a:avLst/>
          </a:prstGeom>
          <a:noFill/>
        </p:spPr>
        <p:txBody>
          <a:bodyPr wrap="square" rtlCol="0">
            <a:spAutoFit/>
          </a:bodyPr>
          <a:lstStyle/>
          <a:p>
            <a:r>
              <a:rPr lang="es-ES" sz="2800" b="1" dirty="0"/>
              <a:t>The Battle of Neighbourhoods</a:t>
            </a:r>
            <a:endParaRPr lang="es-ES" sz="2800" dirty="0"/>
          </a:p>
          <a:p>
            <a:endParaRPr lang="es-ES" dirty="0"/>
          </a:p>
        </p:txBody>
      </p:sp>
      <p:sp>
        <p:nvSpPr>
          <p:cNvPr id="5" name="CuadroTexto 4"/>
          <p:cNvSpPr txBox="1"/>
          <p:nvPr/>
        </p:nvSpPr>
        <p:spPr>
          <a:xfrm>
            <a:off x="2466107" y="3389745"/>
            <a:ext cx="7581499" cy="523220"/>
          </a:xfrm>
          <a:prstGeom prst="rect">
            <a:avLst/>
          </a:prstGeom>
          <a:noFill/>
        </p:spPr>
        <p:txBody>
          <a:bodyPr wrap="none" rtlCol="0">
            <a:spAutoFit/>
          </a:bodyPr>
          <a:lstStyle/>
          <a:p>
            <a:r>
              <a:rPr lang="en-US" sz="2800" b="1" dirty="0"/>
              <a:t>Open a Mediterranean food restaurant in Toronto</a:t>
            </a:r>
            <a:endParaRPr lang="es-ES" sz="2800" b="1" dirty="0"/>
          </a:p>
        </p:txBody>
      </p:sp>
      <p:sp>
        <p:nvSpPr>
          <p:cNvPr id="6" name="CuadroTexto 5"/>
          <p:cNvSpPr txBox="1"/>
          <p:nvPr/>
        </p:nvSpPr>
        <p:spPr>
          <a:xfrm>
            <a:off x="9007032" y="5938981"/>
            <a:ext cx="2081147" cy="369332"/>
          </a:xfrm>
          <a:prstGeom prst="rect">
            <a:avLst/>
          </a:prstGeom>
          <a:noFill/>
        </p:spPr>
        <p:txBody>
          <a:bodyPr wrap="none" rtlCol="0">
            <a:spAutoFit/>
          </a:bodyPr>
          <a:lstStyle/>
          <a:p>
            <a:r>
              <a:rPr lang="es-ES" dirty="0" smtClean="0"/>
              <a:t>Narciso López </a:t>
            </a:r>
            <a:r>
              <a:rPr lang="es-ES" dirty="0" smtClean="0"/>
              <a:t>López</a:t>
            </a:r>
            <a:endParaRPr lang="es-ES" dirty="0"/>
          </a:p>
        </p:txBody>
      </p:sp>
      <p:sp>
        <p:nvSpPr>
          <p:cNvPr id="8" name="CuadroTexto 7"/>
          <p:cNvSpPr txBox="1"/>
          <p:nvPr/>
        </p:nvSpPr>
        <p:spPr>
          <a:xfrm>
            <a:off x="5105773" y="1060741"/>
            <a:ext cx="2302169" cy="461665"/>
          </a:xfrm>
          <a:prstGeom prst="rect">
            <a:avLst/>
          </a:prstGeom>
          <a:noFill/>
        </p:spPr>
        <p:txBody>
          <a:bodyPr wrap="none" rtlCol="0">
            <a:spAutoFit/>
          </a:bodyPr>
          <a:lstStyle/>
          <a:p>
            <a:r>
              <a:rPr lang="es-ES" sz="2400" dirty="0" smtClean="0"/>
              <a:t>Capstone Project</a:t>
            </a:r>
            <a:endParaRPr lang="es-ES" sz="2400" dirty="0"/>
          </a:p>
        </p:txBody>
      </p:sp>
      <p:sp>
        <p:nvSpPr>
          <p:cNvPr id="9" name="CuadroTexto 8"/>
          <p:cNvSpPr txBox="1"/>
          <p:nvPr/>
        </p:nvSpPr>
        <p:spPr>
          <a:xfrm>
            <a:off x="382438" y="5938981"/>
            <a:ext cx="5061707" cy="369332"/>
          </a:xfrm>
          <a:prstGeom prst="rect">
            <a:avLst/>
          </a:prstGeom>
          <a:noFill/>
        </p:spPr>
        <p:txBody>
          <a:bodyPr wrap="none" rtlCol="0">
            <a:spAutoFit/>
          </a:bodyPr>
          <a:lstStyle/>
          <a:p>
            <a:r>
              <a:rPr lang="es-ES" dirty="0" smtClean="0"/>
              <a:t>IBM Data Science Professional Certificate – Course 9</a:t>
            </a:r>
            <a:endParaRPr lang="es-ES" dirty="0"/>
          </a:p>
        </p:txBody>
      </p:sp>
    </p:spTree>
    <p:extLst>
      <p:ext uri="{BB962C8B-B14F-4D97-AF65-F5344CB8AC3E}">
        <p14:creationId xmlns:p14="http://schemas.microsoft.com/office/powerpoint/2010/main" val="244907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66618" y="1782618"/>
            <a:ext cx="10606678" cy="4062651"/>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Calibri" panose="020F0502020204030204" pitchFamily="34" charset="0"/>
                <a:cs typeface="Calibri" panose="020F0502020204030204" pitchFamily="34" charset="0"/>
              </a:rPr>
              <a:t>We will use the dataset obtained in week. This contains the latitudes, longitudes and zip codes of Canada. This dataset can be found in:  </a:t>
            </a:r>
            <a:r>
              <a:rPr lang="en-US" sz="2000" u="sng" dirty="0">
                <a:latin typeface="Calibri" panose="020F0502020204030204" pitchFamily="34" charset="0"/>
                <a:cs typeface="Calibri" panose="020F0502020204030204" pitchFamily="34" charset="0"/>
                <a:hlinkClick r:id="rId2"/>
              </a:rPr>
              <a:t>https://en.wikipedia.org/wiki/List_of_postal_codes_of_Canada:_M</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000" b="1" dirty="0" smtClean="0">
                <a:latin typeface="Calibri" panose="020F0502020204030204" pitchFamily="34" charset="0"/>
                <a:cs typeface="Calibri" panose="020F0502020204030204" pitchFamily="34" charset="0"/>
              </a:rPr>
              <a:t>Foursquare </a:t>
            </a:r>
            <a:r>
              <a:rPr lang="en-US" sz="2000" b="1" dirty="0">
                <a:latin typeface="Calibri" panose="020F0502020204030204" pitchFamily="34" charset="0"/>
                <a:cs typeface="Calibri" panose="020F0502020204030204" pitchFamily="34" charset="0"/>
              </a:rPr>
              <a:t>API Data</a:t>
            </a:r>
            <a:r>
              <a:rPr lang="en-US" sz="2000" dirty="0">
                <a:latin typeface="Calibri" panose="020F0502020204030204" pitchFamily="34" charset="0"/>
                <a:cs typeface="Calibri" panose="020F0502020204030204" pitchFamily="34" charset="0"/>
              </a:rPr>
              <a:t> </a:t>
            </a:r>
            <a:endParaRPr lang="es-ES" sz="2000" dirty="0">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To get the data for the different neighborhoods of Toronto in Canada, we will use the Foursquare API. As in week 3 of the course, we will get location information of the venues.</a:t>
            </a:r>
            <a:endParaRPr lang="es-ES" sz="2000" dirty="0">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q"/>
            </a:pPr>
            <a:endParaRPr lang="es-ES" sz="2000" dirty="0">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The data obtained from Foursquare are: Neighborhood, Neighborhood latitude, Neighborhood Longitude, Venue, Name of the Venue, Venue latitude, Venue longitude, and Venue category.</a:t>
            </a:r>
            <a:endParaRPr lang="es-ES" sz="2000" dirty="0">
              <a:latin typeface="Calibri" panose="020F0502020204030204" pitchFamily="34" charset="0"/>
              <a:cs typeface="Calibri" panose="020F0502020204030204" pitchFamily="34" charset="0"/>
            </a:endParaRPr>
          </a:p>
          <a:p>
            <a:endParaRPr lang="es-ES" dirty="0"/>
          </a:p>
        </p:txBody>
      </p:sp>
      <p:sp>
        <p:nvSpPr>
          <p:cNvPr id="6" name="CuadroTexto 5"/>
          <p:cNvSpPr txBox="1"/>
          <p:nvPr/>
        </p:nvSpPr>
        <p:spPr>
          <a:xfrm>
            <a:off x="9058697" y="452582"/>
            <a:ext cx="2536272"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2. Data </a:t>
            </a:r>
            <a:r>
              <a:rPr lang="es-ES" sz="2400" dirty="0" err="1" smtClean="0">
                <a:latin typeface="Calibri" panose="020F0502020204030204" pitchFamily="34" charset="0"/>
                <a:cs typeface="Calibri" panose="020F0502020204030204" pitchFamily="34" charset="0"/>
              </a:rPr>
              <a:t>description</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294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31273" y="1394691"/>
            <a:ext cx="10606678" cy="4985980"/>
          </a:xfrm>
          <a:prstGeom prst="rect">
            <a:avLst/>
          </a:prstGeom>
          <a:noFill/>
        </p:spPr>
        <p:txBody>
          <a:bodyPr wrap="square" rtlCol="0">
            <a:spAutoFit/>
          </a:bodyPr>
          <a:lstStyle/>
          <a:p>
            <a:pPr marL="285750" indent="-285750" algn="just">
              <a:buFont typeface="Wingdings" panose="05000000000000000000" pitchFamily="2" charset="2"/>
              <a:buChar char="Ø"/>
            </a:pPr>
            <a:r>
              <a:rPr lang="es-ES" sz="2000" b="1" dirty="0" err="1">
                <a:latin typeface="Calibri" panose="020F0502020204030204" pitchFamily="34" charset="0"/>
                <a:cs typeface="Calibri" panose="020F0502020204030204" pitchFamily="34" charset="0"/>
              </a:rPr>
              <a:t>Libraries</a:t>
            </a:r>
            <a:r>
              <a:rPr lang="es-ES" sz="2000" dirty="0">
                <a:latin typeface="Calibri" panose="020F0502020204030204" pitchFamily="34" charset="0"/>
                <a:cs typeface="Calibri" panose="020F0502020204030204" pitchFamily="34" charset="0"/>
              </a:rPr>
              <a:t>:</a:t>
            </a:r>
          </a:p>
          <a:p>
            <a:pPr marL="742950" lvl="1" indent="-28575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Pandas: to create and manipulate </a:t>
            </a:r>
            <a:r>
              <a:rPr lang="en-US" sz="2000" dirty="0" err="1">
                <a:latin typeface="Calibri" panose="020F0502020204030204" pitchFamily="34" charset="0"/>
                <a:cs typeface="Calibri" panose="020F0502020204030204" pitchFamily="34" charset="0"/>
              </a:rPr>
              <a:t>dataframes</a:t>
            </a:r>
            <a:r>
              <a:rPr lang="en-US" sz="2000" dirty="0">
                <a:latin typeface="Calibri" panose="020F0502020204030204" pitchFamily="34" charset="0"/>
                <a:cs typeface="Calibri" panose="020F0502020204030204" pitchFamily="34" charset="0"/>
              </a:rPr>
              <a:t>.</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n-US" sz="2000" dirty="0" err="1">
                <a:latin typeface="Calibri" panose="020F0502020204030204" pitchFamily="34" charset="0"/>
                <a:cs typeface="Calibri" panose="020F0502020204030204" pitchFamily="34" charset="0"/>
              </a:rPr>
              <a:t>Scikit</a:t>
            </a:r>
            <a:r>
              <a:rPr lang="en-US" sz="2000" dirty="0">
                <a:latin typeface="Calibri" panose="020F0502020204030204" pitchFamily="34" charset="0"/>
                <a:cs typeface="Calibri" panose="020F0502020204030204" pitchFamily="34" charset="0"/>
              </a:rPr>
              <a:t> learn: to use k-means clustering.</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n-US" sz="2000" dirty="0" err="1">
                <a:latin typeface="Calibri" panose="020F0502020204030204" pitchFamily="34" charset="0"/>
                <a:cs typeface="Calibri" panose="020F0502020204030204" pitchFamily="34" charset="0"/>
              </a:rPr>
              <a:t>Numpy</a:t>
            </a:r>
            <a:r>
              <a:rPr lang="en-US" sz="2000" dirty="0">
                <a:latin typeface="Calibri" panose="020F0502020204030204" pitchFamily="34" charset="0"/>
                <a:cs typeface="Calibri" panose="020F0502020204030204" pitchFamily="34" charset="0"/>
              </a:rPr>
              <a:t>: to support the creation of multidimensional arrays and vectors.</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s-ES" sz="2000" dirty="0" err="1">
                <a:latin typeface="Calibri" panose="020F0502020204030204" pitchFamily="34" charset="0"/>
                <a:cs typeface="Calibri" panose="020F0502020204030204" pitchFamily="34" charset="0"/>
              </a:rPr>
              <a:t>Matplotlib</a:t>
            </a:r>
            <a:r>
              <a:rPr lang="es-ES" sz="2000" dirty="0">
                <a:latin typeface="Calibri" panose="020F0502020204030204" pitchFamily="34" charset="0"/>
                <a:cs typeface="Calibri" panose="020F0502020204030204" pitchFamily="34" charset="0"/>
              </a:rPr>
              <a:t>: to </a:t>
            </a:r>
            <a:r>
              <a:rPr lang="es-ES" sz="2000" dirty="0" err="1">
                <a:latin typeface="Calibri" panose="020F0502020204030204" pitchFamily="34" charset="0"/>
                <a:cs typeface="Calibri" panose="020F0502020204030204" pitchFamily="34" charset="0"/>
              </a:rPr>
              <a:t>create</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plots</a:t>
            </a:r>
            <a:r>
              <a:rPr lang="es-ES" sz="2000" dirty="0">
                <a:latin typeface="Calibri" panose="020F0502020204030204" pitchFamily="34" charset="0"/>
                <a:cs typeface="Calibri" panose="020F0502020204030204" pitchFamily="34" charset="0"/>
              </a:rPr>
              <a:t>.</a:t>
            </a:r>
          </a:p>
          <a:p>
            <a:pPr marL="742950" lvl="1" indent="-28575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Geocoder: to retrieve location data.</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s-ES" sz="2000" dirty="0" err="1">
                <a:latin typeface="Calibri" panose="020F0502020204030204" pitchFamily="34" charset="0"/>
                <a:cs typeface="Calibri" panose="020F0502020204030204" pitchFamily="34" charset="0"/>
              </a:rPr>
              <a:t>Folium</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map</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rendering</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library</a:t>
            </a:r>
            <a:r>
              <a:rPr lang="es-ES" sz="2000" dirty="0">
                <a:latin typeface="Calibri" panose="020F0502020204030204" pitchFamily="34" charset="0"/>
                <a:cs typeface="Calibri" panose="020F0502020204030204" pitchFamily="34" charset="0"/>
              </a:rPr>
              <a:t>.</a:t>
            </a:r>
          </a:p>
          <a:p>
            <a:pPr marL="742950" lvl="1" indent="-285750" algn="just">
              <a:buFont typeface="Wingdings" panose="05000000000000000000" pitchFamily="2" charset="2"/>
              <a:buChar char="q"/>
            </a:pPr>
            <a:r>
              <a:rPr lang="en-US" sz="2000" dirty="0">
                <a:latin typeface="Calibri" panose="020F0502020204030204" pitchFamily="34" charset="0"/>
                <a:cs typeface="Calibri" panose="020F0502020204030204" pitchFamily="34" charset="0"/>
              </a:rPr>
              <a:t>JSON: to handle JSON files.</a:t>
            </a:r>
            <a:endParaRPr lang="es-ES" sz="2000"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q"/>
            </a:pPr>
            <a:r>
              <a:rPr lang="es-ES" sz="2000" dirty="0" err="1">
                <a:latin typeface="Calibri" panose="020F0502020204030204" pitchFamily="34" charset="0"/>
                <a:cs typeface="Calibri" panose="020F0502020204030204" pitchFamily="34" charset="0"/>
              </a:rPr>
              <a:t>Requests</a:t>
            </a:r>
            <a:r>
              <a:rPr lang="es-ES" sz="2000" dirty="0">
                <a:latin typeface="Calibri" panose="020F0502020204030204" pitchFamily="34" charset="0"/>
                <a:cs typeface="Calibri" panose="020F0502020204030204" pitchFamily="34" charset="0"/>
              </a:rPr>
              <a:t>: to </a:t>
            </a:r>
            <a:r>
              <a:rPr lang="es-ES" sz="2000" dirty="0" err="1">
                <a:latin typeface="Calibri" panose="020F0502020204030204" pitchFamily="34" charset="0"/>
                <a:cs typeface="Calibri" panose="020F0502020204030204" pitchFamily="34" charset="0"/>
              </a:rPr>
              <a:t>handle</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requests</a:t>
            </a:r>
            <a:r>
              <a:rPr lang="es-ES" sz="20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s-ES" sz="20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s-ES" sz="2000" b="1" dirty="0" err="1">
                <a:latin typeface="Calibri" panose="020F0502020204030204" pitchFamily="34" charset="0"/>
                <a:cs typeface="Calibri" panose="020F0502020204030204" pitchFamily="34" charset="0"/>
              </a:rPr>
              <a:t>Unsupervised</a:t>
            </a:r>
            <a:r>
              <a:rPr lang="es-ES" sz="2000" b="1" dirty="0">
                <a:latin typeface="Calibri" panose="020F0502020204030204" pitchFamily="34" charset="0"/>
                <a:cs typeface="Calibri" panose="020F0502020204030204" pitchFamily="34" charset="0"/>
              </a:rPr>
              <a:t> machine </a:t>
            </a:r>
            <a:r>
              <a:rPr lang="es-ES" sz="2000" b="1" dirty="0" err="1">
                <a:latin typeface="Calibri" panose="020F0502020204030204" pitchFamily="34" charset="0"/>
                <a:cs typeface="Calibri" panose="020F0502020204030204" pitchFamily="34" charset="0"/>
              </a:rPr>
              <a:t>learning</a:t>
            </a:r>
            <a:endParaRPr lang="es-ES" sz="2000" dirty="0">
              <a:latin typeface="Calibri" panose="020F0502020204030204" pitchFamily="34" charset="0"/>
              <a:cs typeface="Calibri" panose="020F0502020204030204" pitchFamily="34" charset="0"/>
            </a:endParaRPr>
          </a:p>
          <a:p>
            <a:pPr algn="just"/>
            <a:r>
              <a:rPr lang="es-ES" sz="2000" dirty="0">
                <a:latin typeface="Calibri" panose="020F0502020204030204" pitchFamily="34" charset="0"/>
                <a:cs typeface="Calibri" panose="020F0502020204030204" pitchFamily="34" charset="0"/>
              </a:rPr>
              <a:t> </a:t>
            </a:r>
          </a:p>
          <a:p>
            <a:pPr algn="just"/>
            <a:r>
              <a:rPr lang="en-US" sz="2000" dirty="0">
                <a:latin typeface="Calibri" panose="020F0502020204030204" pitchFamily="34" charset="0"/>
                <a:cs typeface="Calibri" panose="020F0502020204030204" pitchFamily="34" charset="0"/>
              </a:rPr>
              <a:t>For this project we will use the unsupervised learning algorithm k-means to segment and cluster the data and thus obtain enough information to know in which place is more appropriate to open a restaurant of Mediterranean gastronomy.</a:t>
            </a:r>
            <a:endParaRPr lang="es-ES" sz="2000" dirty="0">
              <a:latin typeface="Calibri" panose="020F0502020204030204" pitchFamily="34" charset="0"/>
              <a:cs typeface="Calibri" panose="020F0502020204030204" pitchFamily="34" charset="0"/>
            </a:endParaRPr>
          </a:p>
          <a:p>
            <a:endParaRPr lang="es-ES" dirty="0"/>
          </a:p>
        </p:txBody>
      </p:sp>
      <p:sp>
        <p:nvSpPr>
          <p:cNvPr id="6" name="CuadroTexto 5"/>
          <p:cNvSpPr txBox="1"/>
          <p:nvPr/>
        </p:nvSpPr>
        <p:spPr>
          <a:xfrm>
            <a:off x="9058697" y="452582"/>
            <a:ext cx="2536272"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2. Data </a:t>
            </a:r>
            <a:r>
              <a:rPr lang="es-ES" sz="2400" dirty="0" err="1" smtClean="0">
                <a:latin typeface="Calibri" panose="020F0502020204030204" pitchFamily="34" charset="0"/>
                <a:cs typeface="Calibri" panose="020F0502020204030204" pitchFamily="34" charset="0"/>
              </a:rPr>
              <a:t>description</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128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54180" y="1080579"/>
            <a:ext cx="3260437" cy="677108"/>
          </a:xfrm>
          <a:prstGeom prst="rect">
            <a:avLst/>
          </a:prstGeom>
          <a:noFill/>
        </p:spPr>
        <p:txBody>
          <a:bodyPr wrap="square" rtlCol="0">
            <a:spAutoFit/>
          </a:bodyPr>
          <a:lstStyle/>
          <a:p>
            <a:r>
              <a:rPr lang="es-ES" sz="2000" b="1" i="1" dirty="0" err="1">
                <a:latin typeface="Calibri" panose="020F0502020204030204" pitchFamily="34" charset="0"/>
                <a:cs typeface="Calibri" panose="020F0502020204030204" pitchFamily="34" charset="0"/>
              </a:rPr>
              <a:t>Importing</a:t>
            </a:r>
            <a:r>
              <a:rPr lang="es-ES" sz="2000" b="1" i="1" dirty="0">
                <a:latin typeface="Calibri" panose="020F0502020204030204" pitchFamily="34" charset="0"/>
                <a:cs typeface="Calibri" panose="020F0502020204030204" pitchFamily="34" charset="0"/>
              </a:rPr>
              <a:t> </a:t>
            </a:r>
            <a:r>
              <a:rPr lang="es-ES" sz="2000" b="1" i="1" dirty="0" err="1">
                <a:latin typeface="Calibri" panose="020F0502020204030204" pitchFamily="34" charset="0"/>
                <a:cs typeface="Calibri" panose="020F0502020204030204" pitchFamily="34" charset="0"/>
              </a:rPr>
              <a:t>required</a:t>
            </a:r>
            <a:r>
              <a:rPr lang="es-ES" sz="2000" b="1" i="1" dirty="0">
                <a:latin typeface="Calibri" panose="020F0502020204030204" pitchFamily="34" charset="0"/>
                <a:cs typeface="Calibri" panose="020F0502020204030204" pitchFamily="34" charset="0"/>
              </a:rPr>
              <a:t> </a:t>
            </a:r>
            <a:r>
              <a:rPr lang="es-ES" sz="2000" b="1" i="1" dirty="0" err="1">
                <a:latin typeface="Calibri" panose="020F0502020204030204" pitchFamily="34" charset="0"/>
                <a:cs typeface="Calibri" panose="020F0502020204030204" pitchFamily="34" charset="0"/>
              </a:rPr>
              <a:t>libraries</a:t>
            </a:r>
            <a:endParaRPr lang="es-ES" sz="2000" b="1" i="1" dirty="0">
              <a:latin typeface="Calibri" panose="020F0502020204030204" pitchFamily="34" charset="0"/>
              <a:cs typeface="Calibri" panose="020F0502020204030204" pitchFamily="34" charset="0"/>
            </a:endParaRPr>
          </a:p>
          <a:p>
            <a:endParaRPr lang="es-ES" dirty="0"/>
          </a:p>
        </p:txBody>
      </p:sp>
      <p:pic>
        <p:nvPicPr>
          <p:cNvPr id="6" name="Imagen 5"/>
          <p:cNvPicPr/>
          <p:nvPr/>
        </p:nvPicPr>
        <p:blipFill>
          <a:blip r:embed="rId2"/>
          <a:stretch>
            <a:fillRect/>
          </a:stretch>
        </p:blipFill>
        <p:spPr>
          <a:xfrm>
            <a:off x="2184398" y="1757687"/>
            <a:ext cx="7576820" cy="4582305"/>
          </a:xfrm>
          <a:prstGeom prst="rect">
            <a:avLst/>
          </a:prstGeom>
        </p:spPr>
      </p:pic>
    </p:spTree>
    <p:extLst>
      <p:ext uri="{BB962C8B-B14F-4D97-AF65-F5344CB8AC3E}">
        <p14:creationId xmlns:p14="http://schemas.microsoft.com/office/powerpoint/2010/main" val="287880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554180" y="1080579"/>
            <a:ext cx="7869384" cy="707886"/>
          </a:xfrm>
          <a:prstGeom prst="rect">
            <a:avLst/>
          </a:prstGeom>
          <a:noFill/>
        </p:spPr>
        <p:txBody>
          <a:bodyPr wrap="square" rtlCol="0">
            <a:spAutoFit/>
          </a:bodyPr>
          <a:lstStyle/>
          <a:p>
            <a:r>
              <a:rPr lang="en-US" sz="2000" b="1" i="1" dirty="0">
                <a:latin typeface="Calibri" panose="020F0502020204030204" pitchFamily="34" charset="0"/>
                <a:cs typeface="Calibri" panose="020F0502020204030204" pitchFamily="34" charset="0"/>
              </a:rPr>
              <a:t>Reading the data and importing it into the </a:t>
            </a:r>
            <a:r>
              <a:rPr lang="en-US" sz="2000" b="1" i="1" dirty="0" err="1">
                <a:latin typeface="Calibri" panose="020F0502020204030204" pitchFamily="34" charset="0"/>
                <a:cs typeface="Calibri" panose="020F0502020204030204" pitchFamily="34" charset="0"/>
              </a:rPr>
              <a:t>dataframe</a:t>
            </a:r>
            <a:r>
              <a:rPr lang="en-US" sz="2000" b="1" i="1" dirty="0">
                <a:latin typeface="Calibri" panose="020F0502020204030204" pitchFamily="34" charset="0"/>
                <a:cs typeface="Calibri" panose="020F0502020204030204" pitchFamily="34" charset="0"/>
              </a:rPr>
              <a:t> (Data Collection)</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7" name="Imagen 6"/>
          <p:cNvPicPr/>
          <p:nvPr/>
        </p:nvPicPr>
        <p:blipFill>
          <a:blip r:embed="rId2"/>
          <a:stretch>
            <a:fillRect/>
          </a:stretch>
        </p:blipFill>
        <p:spPr>
          <a:xfrm>
            <a:off x="1059179" y="1788465"/>
            <a:ext cx="9821257" cy="557571"/>
          </a:xfrm>
          <a:prstGeom prst="rect">
            <a:avLst/>
          </a:prstGeom>
        </p:spPr>
      </p:pic>
      <p:pic>
        <p:nvPicPr>
          <p:cNvPr id="8" name="Imagen 7"/>
          <p:cNvPicPr/>
          <p:nvPr/>
        </p:nvPicPr>
        <p:blipFill>
          <a:blip r:embed="rId3"/>
          <a:stretch>
            <a:fillRect/>
          </a:stretch>
        </p:blipFill>
        <p:spPr>
          <a:xfrm>
            <a:off x="412633" y="2976719"/>
            <a:ext cx="6505403" cy="2186408"/>
          </a:xfrm>
          <a:prstGeom prst="rect">
            <a:avLst/>
          </a:prstGeom>
        </p:spPr>
      </p:pic>
      <p:pic>
        <p:nvPicPr>
          <p:cNvPr id="9" name="Imagen 8"/>
          <p:cNvPicPr/>
          <p:nvPr/>
        </p:nvPicPr>
        <p:blipFill>
          <a:blip r:embed="rId4"/>
          <a:stretch>
            <a:fillRect/>
          </a:stretch>
        </p:blipFill>
        <p:spPr>
          <a:xfrm>
            <a:off x="7278947" y="2976719"/>
            <a:ext cx="4589780" cy="2860663"/>
          </a:xfrm>
          <a:prstGeom prst="rect">
            <a:avLst/>
          </a:prstGeom>
        </p:spPr>
      </p:pic>
    </p:spTree>
    <p:extLst>
      <p:ext uri="{BB962C8B-B14F-4D97-AF65-F5344CB8AC3E}">
        <p14:creationId xmlns:p14="http://schemas.microsoft.com/office/powerpoint/2010/main" val="61835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a:latin typeface="Calibri" panose="020F0502020204030204" pitchFamily="34" charset="0"/>
                <a:cs typeface="Calibri" panose="020F0502020204030204" pitchFamily="34" charset="0"/>
              </a:rPr>
              <a:t>Only process the cells that have an assigned borough. Ignore cells with a borough that is not assigned.</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10" name="Imagen 9"/>
          <p:cNvPicPr/>
          <p:nvPr/>
        </p:nvPicPr>
        <p:blipFill>
          <a:blip r:embed="rId2"/>
          <a:stretch>
            <a:fillRect/>
          </a:stretch>
        </p:blipFill>
        <p:spPr>
          <a:xfrm>
            <a:off x="2569701" y="2387539"/>
            <a:ext cx="6297208" cy="649280"/>
          </a:xfrm>
          <a:prstGeom prst="rect">
            <a:avLst/>
          </a:prstGeom>
        </p:spPr>
      </p:pic>
      <p:pic>
        <p:nvPicPr>
          <p:cNvPr id="11" name="Imagen 10"/>
          <p:cNvPicPr/>
          <p:nvPr/>
        </p:nvPicPr>
        <p:blipFill>
          <a:blip r:embed="rId3"/>
          <a:stretch>
            <a:fillRect/>
          </a:stretch>
        </p:blipFill>
        <p:spPr>
          <a:xfrm>
            <a:off x="2569701" y="3257202"/>
            <a:ext cx="6423285" cy="2297402"/>
          </a:xfrm>
          <a:prstGeom prst="rect">
            <a:avLst/>
          </a:prstGeom>
        </p:spPr>
      </p:pic>
    </p:spTree>
    <p:extLst>
      <p:ext uri="{BB962C8B-B14F-4D97-AF65-F5344CB8AC3E}">
        <p14:creationId xmlns:p14="http://schemas.microsoft.com/office/powerpoint/2010/main" val="290679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631216"/>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1" i="1" dirty="0">
                <a:latin typeface="Calibri" panose="020F0502020204030204" pitchFamily="34" charset="0"/>
                <a:cs typeface="Calibri" panose="020F0502020204030204" pitchFamily="34" charset="0"/>
              </a:rPr>
              <a:t>More than one neighborhood can exist in one postal code area. For example, in the table on the Wikipedia page, you will notice that M5A is listed twice and has two neighborhoods: </a:t>
            </a:r>
            <a:r>
              <a:rPr lang="en-US" sz="2000" b="1" i="1" dirty="0" err="1">
                <a:latin typeface="Calibri" panose="020F0502020204030204" pitchFamily="34" charset="0"/>
                <a:cs typeface="Calibri" panose="020F0502020204030204" pitchFamily="34" charset="0"/>
              </a:rPr>
              <a:t>Harbourfront</a:t>
            </a:r>
            <a:r>
              <a:rPr lang="en-US" sz="2000" b="1" i="1" dirty="0">
                <a:latin typeface="Calibri" panose="020F0502020204030204" pitchFamily="34" charset="0"/>
                <a:cs typeface="Calibri" panose="020F0502020204030204" pitchFamily="34" charset="0"/>
              </a:rPr>
              <a:t> and Regent Park. These two rows will be combined into one row with the neighborhoods separated with a comma.</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6" name="Imagen 5"/>
          <p:cNvPicPr/>
          <p:nvPr/>
        </p:nvPicPr>
        <p:blipFill>
          <a:blip r:embed="rId2"/>
          <a:stretch>
            <a:fillRect/>
          </a:stretch>
        </p:blipFill>
        <p:spPr>
          <a:xfrm>
            <a:off x="2115127" y="3090486"/>
            <a:ext cx="6560818" cy="545023"/>
          </a:xfrm>
          <a:prstGeom prst="rect">
            <a:avLst/>
          </a:prstGeom>
        </p:spPr>
      </p:pic>
      <p:pic>
        <p:nvPicPr>
          <p:cNvPr id="7" name="Imagen 6"/>
          <p:cNvPicPr/>
          <p:nvPr/>
        </p:nvPicPr>
        <p:blipFill>
          <a:blip r:embed="rId3"/>
          <a:stretch>
            <a:fillRect/>
          </a:stretch>
        </p:blipFill>
        <p:spPr>
          <a:xfrm>
            <a:off x="1976582" y="3811933"/>
            <a:ext cx="6699363" cy="2579630"/>
          </a:xfrm>
          <a:prstGeom prst="rect">
            <a:avLst/>
          </a:prstGeom>
        </p:spPr>
      </p:pic>
    </p:spTree>
    <p:extLst>
      <p:ext uri="{BB962C8B-B14F-4D97-AF65-F5344CB8AC3E}">
        <p14:creationId xmlns:p14="http://schemas.microsoft.com/office/powerpoint/2010/main" val="259136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058697" y="452582"/>
            <a:ext cx="2167516" cy="461665"/>
          </a:xfrm>
          <a:prstGeom prst="rect">
            <a:avLst/>
          </a:prstGeom>
          <a:noFill/>
        </p:spPr>
        <p:txBody>
          <a:bodyPr wrap="none" rtlCol="0">
            <a:spAutoFit/>
          </a:bodyPr>
          <a:lstStyle/>
          <a:p>
            <a:r>
              <a:rPr lang="es-ES" sz="2400" dirty="0" smtClean="0">
                <a:latin typeface="Calibri" panose="020F0502020204030204" pitchFamily="34" charset="0"/>
                <a:cs typeface="Calibri" panose="020F0502020204030204" pitchFamily="34" charset="0"/>
              </a:rPr>
              <a:t>3. </a:t>
            </a:r>
            <a:r>
              <a:rPr lang="es-ES" sz="2400" dirty="0" err="1" smtClean="0">
                <a:latin typeface="Calibri" panose="020F0502020204030204" pitchFamily="34" charset="0"/>
                <a:cs typeface="Calibri" panose="020F0502020204030204" pitchFamily="34" charset="0"/>
              </a:rPr>
              <a:t>Methodology</a:t>
            </a:r>
            <a:endParaRPr lang="es-ES" sz="2400" dirty="0">
              <a:latin typeface="Calibri" panose="020F0502020204030204" pitchFamily="34" charset="0"/>
              <a:cs typeface="Calibri" panose="020F0502020204030204" pitchFamily="34" charset="0"/>
            </a:endParaRPr>
          </a:p>
        </p:txBody>
      </p:sp>
      <p:sp>
        <p:nvSpPr>
          <p:cNvPr id="5" name="CuadroTexto 4"/>
          <p:cNvSpPr txBox="1"/>
          <p:nvPr/>
        </p:nvSpPr>
        <p:spPr>
          <a:xfrm>
            <a:off x="471052" y="1459270"/>
            <a:ext cx="11009747"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i="1" dirty="0">
                <a:latin typeface="Calibri" panose="020F0502020204030204" pitchFamily="34" charset="0"/>
                <a:cs typeface="Calibri" panose="020F0502020204030204" pitchFamily="34" charset="0"/>
              </a:rPr>
              <a:t>If a cell has a borough but a not assigned neighborhood, then the neighborhood will be the same as the borough.</a:t>
            </a:r>
            <a:endParaRPr lang="es-ES" sz="2000" b="1" i="1" dirty="0">
              <a:latin typeface="Calibri" panose="020F0502020204030204" pitchFamily="34" charset="0"/>
              <a:cs typeface="Calibri" panose="020F0502020204030204" pitchFamily="34" charset="0"/>
            </a:endParaRPr>
          </a:p>
          <a:p>
            <a:endParaRPr lang="es-ES" sz="2000" dirty="0">
              <a:latin typeface="Calibri" panose="020F0502020204030204" pitchFamily="34" charset="0"/>
              <a:cs typeface="Calibri" panose="020F0502020204030204" pitchFamily="34" charset="0"/>
            </a:endParaRPr>
          </a:p>
        </p:txBody>
      </p:sp>
      <p:pic>
        <p:nvPicPr>
          <p:cNvPr id="8" name="Imagen 7"/>
          <p:cNvPicPr/>
          <p:nvPr/>
        </p:nvPicPr>
        <p:blipFill>
          <a:blip r:embed="rId2"/>
          <a:stretch>
            <a:fillRect/>
          </a:stretch>
        </p:blipFill>
        <p:spPr>
          <a:xfrm>
            <a:off x="923634" y="2710323"/>
            <a:ext cx="10455566" cy="2914622"/>
          </a:xfrm>
          <a:prstGeom prst="rect">
            <a:avLst/>
          </a:prstGeom>
        </p:spPr>
      </p:pic>
    </p:spTree>
    <p:extLst>
      <p:ext uri="{BB962C8B-B14F-4D97-AF65-F5344CB8AC3E}">
        <p14:creationId xmlns:p14="http://schemas.microsoft.com/office/powerpoint/2010/main" val="32594050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1222</Words>
  <Application>Microsoft Office PowerPoint</Application>
  <PresentationFormat>Panorámica</PresentationFormat>
  <Paragraphs>125</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lopez.lopez.narciso@outlook.es</dc:creator>
  <cp:lastModifiedBy>lopez.lopez.narciso@outlook.es</cp:lastModifiedBy>
  <cp:revision>6</cp:revision>
  <dcterms:created xsi:type="dcterms:W3CDTF">2021-02-02T22:39:07Z</dcterms:created>
  <dcterms:modified xsi:type="dcterms:W3CDTF">2021-02-02T23:18:17Z</dcterms:modified>
</cp:coreProperties>
</file>