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E8750"/>
    <a:srgbClr val="FF7FD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97" autoAdjust="0"/>
    <p:restoredTop sz="94660"/>
  </p:normalViewPr>
  <p:slideViewPr>
    <p:cSldViewPr snapToGrid="0">
      <p:cViewPr varScale="1">
        <p:scale>
          <a:sx n="87" d="100"/>
          <a:sy n="87" d="100"/>
        </p:scale>
        <p:origin x="389"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9A308-8270-4FA5-80A5-83FE49BF42D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530ED4E-2576-4C67-BE63-4554422E075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E8D3B5B-9D88-4B3F-854B-9979D1668D1F}"/>
              </a:ext>
            </a:extLst>
          </p:cNvPr>
          <p:cNvSpPr>
            <a:spLocks noGrp="1"/>
          </p:cNvSpPr>
          <p:nvPr>
            <p:ph type="dt" sz="half" idx="10"/>
          </p:nvPr>
        </p:nvSpPr>
        <p:spPr/>
        <p:txBody>
          <a:bodyPr/>
          <a:lstStyle/>
          <a:p>
            <a:fld id="{0F495DD0-A840-4A69-8781-CE4EE536160A}" type="datetimeFigureOut">
              <a:rPr lang="en-US" smtClean="0"/>
              <a:t>12/16/2018</a:t>
            </a:fld>
            <a:endParaRPr lang="en-US"/>
          </a:p>
        </p:txBody>
      </p:sp>
      <p:sp>
        <p:nvSpPr>
          <p:cNvPr id="5" name="Footer Placeholder 4">
            <a:extLst>
              <a:ext uri="{FF2B5EF4-FFF2-40B4-BE49-F238E27FC236}">
                <a16:creationId xmlns:a16="http://schemas.microsoft.com/office/drawing/2014/main" id="{05A42505-D2D9-4541-9272-D24D0EC84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92BC83-1C95-4194-AA2D-11E8A2A9FA3C}"/>
              </a:ext>
            </a:extLst>
          </p:cNvPr>
          <p:cNvSpPr>
            <a:spLocks noGrp="1"/>
          </p:cNvSpPr>
          <p:nvPr>
            <p:ph type="sldNum" sz="quarter" idx="12"/>
          </p:nvPr>
        </p:nvSpPr>
        <p:spPr/>
        <p:txBody>
          <a:bodyPr/>
          <a:lstStyle/>
          <a:p>
            <a:fld id="{FAFDE55B-B553-4DB7-83CA-933FA06E5840}" type="slidenum">
              <a:rPr lang="en-US" smtClean="0"/>
              <a:t>‹#›</a:t>
            </a:fld>
            <a:endParaRPr lang="en-US"/>
          </a:p>
        </p:txBody>
      </p:sp>
    </p:spTree>
    <p:extLst>
      <p:ext uri="{BB962C8B-B14F-4D97-AF65-F5344CB8AC3E}">
        <p14:creationId xmlns:p14="http://schemas.microsoft.com/office/powerpoint/2010/main" val="4293429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68CA6-D616-435D-BF4F-0CF399A8D4D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ED9AFD-84A2-4810-BD38-E7B88D95CE0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BB449F-D04A-4D76-B8EC-51878EDE7FDF}"/>
              </a:ext>
            </a:extLst>
          </p:cNvPr>
          <p:cNvSpPr>
            <a:spLocks noGrp="1"/>
          </p:cNvSpPr>
          <p:nvPr>
            <p:ph type="dt" sz="half" idx="10"/>
          </p:nvPr>
        </p:nvSpPr>
        <p:spPr/>
        <p:txBody>
          <a:bodyPr/>
          <a:lstStyle/>
          <a:p>
            <a:fld id="{0F495DD0-A840-4A69-8781-CE4EE536160A}" type="datetimeFigureOut">
              <a:rPr lang="en-US" smtClean="0"/>
              <a:t>12/16/2018</a:t>
            </a:fld>
            <a:endParaRPr lang="en-US"/>
          </a:p>
        </p:txBody>
      </p:sp>
      <p:sp>
        <p:nvSpPr>
          <p:cNvPr id="5" name="Footer Placeholder 4">
            <a:extLst>
              <a:ext uri="{FF2B5EF4-FFF2-40B4-BE49-F238E27FC236}">
                <a16:creationId xmlns:a16="http://schemas.microsoft.com/office/drawing/2014/main" id="{9102FB96-C82E-4B2B-98DD-BD381D295B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5B6583-7529-4D8B-A4F7-A8A88DA967B9}"/>
              </a:ext>
            </a:extLst>
          </p:cNvPr>
          <p:cNvSpPr>
            <a:spLocks noGrp="1"/>
          </p:cNvSpPr>
          <p:nvPr>
            <p:ph type="sldNum" sz="quarter" idx="12"/>
          </p:nvPr>
        </p:nvSpPr>
        <p:spPr/>
        <p:txBody>
          <a:bodyPr/>
          <a:lstStyle/>
          <a:p>
            <a:fld id="{FAFDE55B-B553-4DB7-83CA-933FA06E5840}" type="slidenum">
              <a:rPr lang="en-US" smtClean="0"/>
              <a:t>‹#›</a:t>
            </a:fld>
            <a:endParaRPr lang="en-US"/>
          </a:p>
        </p:txBody>
      </p:sp>
    </p:spTree>
    <p:extLst>
      <p:ext uri="{BB962C8B-B14F-4D97-AF65-F5344CB8AC3E}">
        <p14:creationId xmlns:p14="http://schemas.microsoft.com/office/powerpoint/2010/main" val="25061349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16364D9-AABE-4190-A64A-235D3711B3C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02DE35C-6182-4557-A422-A6FC2DC7A2A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60A4A9-27EB-4C99-BD30-B5A57D0156C4}"/>
              </a:ext>
            </a:extLst>
          </p:cNvPr>
          <p:cNvSpPr>
            <a:spLocks noGrp="1"/>
          </p:cNvSpPr>
          <p:nvPr>
            <p:ph type="dt" sz="half" idx="10"/>
          </p:nvPr>
        </p:nvSpPr>
        <p:spPr/>
        <p:txBody>
          <a:bodyPr/>
          <a:lstStyle/>
          <a:p>
            <a:fld id="{0F495DD0-A840-4A69-8781-CE4EE536160A}" type="datetimeFigureOut">
              <a:rPr lang="en-US" smtClean="0"/>
              <a:t>12/16/2018</a:t>
            </a:fld>
            <a:endParaRPr lang="en-US"/>
          </a:p>
        </p:txBody>
      </p:sp>
      <p:sp>
        <p:nvSpPr>
          <p:cNvPr id="5" name="Footer Placeholder 4">
            <a:extLst>
              <a:ext uri="{FF2B5EF4-FFF2-40B4-BE49-F238E27FC236}">
                <a16:creationId xmlns:a16="http://schemas.microsoft.com/office/drawing/2014/main" id="{FF372809-F8F7-432F-8CFB-057952D8F1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B5F31A-B0C7-49FA-A8A2-03A26352589C}"/>
              </a:ext>
            </a:extLst>
          </p:cNvPr>
          <p:cNvSpPr>
            <a:spLocks noGrp="1"/>
          </p:cNvSpPr>
          <p:nvPr>
            <p:ph type="sldNum" sz="quarter" idx="12"/>
          </p:nvPr>
        </p:nvSpPr>
        <p:spPr/>
        <p:txBody>
          <a:bodyPr/>
          <a:lstStyle/>
          <a:p>
            <a:fld id="{FAFDE55B-B553-4DB7-83CA-933FA06E5840}" type="slidenum">
              <a:rPr lang="en-US" smtClean="0"/>
              <a:t>‹#›</a:t>
            </a:fld>
            <a:endParaRPr lang="en-US"/>
          </a:p>
        </p:txBody>
      </p:sp>
    </p:spTree>
    <p:extLst>
      <p:ext uri="{BB962C8B-B14F-4D97-AF65-F5344CB8AC3E}">
        <p14:creationId xmlns:p14="http://schemas.microsoft.com/office/powerpoint/2010/main" val="40759155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1A206-101C-44E6-9543-B26F88668CE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8295A8F-F7D9-4866-837D-55529C5A083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7D788E-4314-484A-8FBE-005B9EEA83B9}"/>
              </a:ext>
            </a:extLst>
          </p:cNvPr>
          <p:cNvSpPr>
            <a:spLocks noGrp="1"/>
          </p:cNvSpPr>
          <p:nvPr>
            <p:ph type="dt" sz="half" idx="10"/>
          </p:nvPr>
        </p:nvSpPr>
        <p:spPr/>
        <p:txBody>
          <a:bodyPr/>
          <a:lstStyle/>
          <a:p>
            <a:fld id="{0F495DD0-A840-4A69-8781-CE4EE536160A}" type="datetimeFigureOut">
              <a:rPr lang="en-US" smtClean="0"/>
              <a:t>12/16/2018</a:t>
            </a:fld>
            <a:endParaRPr lang="en-US"/>
          </a:p>
        </p:txBody>
      </p:sp>
      <p:sp>
        <p:nvSpPr>
          <p:cNvPr id="5" name="Footer Placeholder 4">
            <a:extLst>
              <a:ext uri="{FF2B5EF4-FFF2-40B4-BE49-F238E27FC236}">
                <a16:creationId xmlns:a16="http://schemas.microsoft.com/office/drawing/2014/main" id="{F7A61F27-FAC8-444D-B548-B02E263786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97107F-8FC8-4A43-B2F0-F827A8733EEC}"/>
              </a:ext>
            </a:extLst>
          </p:cNvPr>
          <p:cNvSpPr>
            <a:spLocks noGrp="1"/>
          </p:cNvSpPr>
          <p:nvPr>
            <p:ph type="sldNum" sz="quarter" idx="12"/>
          </p:nvPr>
        </p:nvSpPr>
        <p:spPr/>
        <p:txBody>
          <a:bodyPr/>
          <a:lstStyle/>
          <a:p>
            <a:fld id="{FAFDE55B-B553-4DB7-83CA-933FA06E5840}" type="slidenum">
              <a:rPr lang="en-US" smtClean="0"/>
              <a:t>‹#›</a:t>
            </a:fld>
            <a:endParaRPr lang="en-US"/>
          </a:p>
        </p:txBody>
      </p:sp>
    </p:spTree>
    <p:extLst>
      <p:ext uri="{BB962C8B-B14F-4D97-AF65-F5344CB8AC3E}">
        <p14:creationId xmlns:p14="http://schemas.microsoft.com/office/powerpoint/2010/main" val="28213323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7C208-CBE5-4158-B8DD-5B4CA1C570B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48C7AE0-95AC-4C8A-8C71-35D2F1E1FE3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E5CB6DC-6A2A-4B98-8A2C-C1465759EE93}"/>
              </a:ext>
            </a:extLst>
          </p:cNvPr>
          <p:cNvSpPr>
            <a:spLocks noGrp="1"/>
          </p:cNvSpPr>
          <p:nvPr>
            <p:ph type="dt" sz="half" idx="10"/>
          </p:nvPr>
        </p:nvSpPr>
        <p:spPr/>
        <p:txBody>
          <a:bodyPr/>
          <a:lstStyle/>
          <a:p>
            <a:fld id="{0F495DD0-A840-4A69-8781-CE4EE536160A}" type="datetimeFigureOut">
              <a:rPr lang="en-US" smtClean="0"/>
              <a:t>12/16/2018</a:t>
            </a:fld>
            <a:endParaRPr lang="en-US"/>
          </a:p>
        </p:txBody>
      </p:sp>
      <p:sp>
        <p:nvSpPr>
          <p:cNvPr id="5" name="Footer Placeholder 4">
            <a:extLst>
              <a:ext uri="{FF2B5EF4-FFF2-40B4-BE49-F238E27FC236}">
                <a16:creationId xmlns:a16="http://schemas.microsoft.com/office/drawing/2014/main" id="{1628F532-AECF-40A0-B192-4C46477247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057A2E-E89F-4F16-A7D7-31D8EE3F6A90}"/>
              </a:ext>
            </a:extLst>
          </p:cNvPr>
          <p:cNvSpPr>
            <a:spLocks noGrp="1"/>
          </p:cNvSpPr>
          <p:nvPr>
            <p:ph type="sldNum" sz="quarter" idx="12"/>
          </p:nvPr>
        </p:nvSpPr>
        <p:spPr/>
        <p:txBody>
          <a:bodyPr/>
          <a:lstStyle/>
          <a:p>
            <a:fld id="{FAFDE55B-B553-4DB7-83CA-933FA06E5840}" type="slidenum">
              <a:rPr lang="en-US" smtClean="0"/>
              <a:t>‹#›</a:t>
            </a:fld>
            <a:endParaRPr lang="en-US"/>
          </a:p>
        </p:txBody>
      </p:sp>
    </p:spTree>
    <p:extLst>
      <p:ext uri="{BB962C8B-B14F-4D97-AF65-F5344CB8AC3E}">
        <p14:creationId xmlns:p14="http://schemas.microsoft.com/office/powerpoint/2010/main" val="34206367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CB9C5-D2D2-46F3-AF5E-D3B931AE9B5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689BB24-E4D5-4685-A3B8-A72EB481708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D297F1F-DB54-4F79-BDC9-031EF6EE782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B305A0-D429-462F-A727-307C6C123E16}"/>
              </a:ext>
            </a:extLst>
          </p:cNvPr>
          <p:cNvSpPr>
            <a:spLocks noGrp="1"/>
          </p:cNvSpPr>
          <p:nvPr>
            <p:ph type="dt" sz="half" idx="10"/>
          </p:nvPr>
        </p:nvSpPr>
        <p:spPr/>
        <p:txBody>
          <a:bodyPr/>
          <a:lstStyle/>
          <a:p>
            <a:fld id="{0F495DD0-A840-4A69-8781-CE4EE536160A}" type="datetimeFigureOut">
              <a:rPr lang="en-US" smtClean="0"/>
              <a:t>12/16/2018</a:t>
            </a:fld>
            <a:endParaRPr lang="en-US"/>
          </a:p>
        </p:txBody>
      </p:sp>
      <p:sp>
        <p:nvSpPr>
          <p:cNvPr id="6" name="Footer Placeholder 5">
            <a:extLst>
              <a:ext uri="{FF2B5EF4-FFF2-40B4-BE49-F238E27FC236}">
                <a16:creationId xmlns:a16="http://schemas.microsoft.com/office/drawing/2014/main" id="{26812243-B144-4FBB-B7B2-C7B9CFC952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F0627F-E6F9-4911-8B93-5C1529EE6316}"/>
              </a:ext>
            </a:extLst>
          </p:cNvPr>
          <p:cNvSpPr>
            <a:spLocks noGrp="1"/>
          </p:cNvSpPr>
          <p:nvPr>
            <p:ph type="sldNum" sz="quarter" idx="12"/>
          </p:nvPr>
        </p:nvSpPr>
        <p:spPr/>
        <p:txBody>
          <a:bodyPr/>
          <a:lstStyle/>
          <a:p>
            <a:fld id="{FAFDE55B-B553-4DB7-83CA-933FA06E5840}" type="slidenum">
              <a:rPr lang="en-US" smtClean="0"/>
              <a:t>‹#›</a:t>
            </a:fld>
            <a:endParaRPr lang="en-US"/>
          </a:p>
        </p:txBody>
      </p:sp>
    </p:spTree>
    <p:extLst>
      <p:ext uri="{BB962C8B-B14F-4D97-AF65-F5344CB8AC3E}">
        <p14:creationId xmlns:p14="http://schemas.microsoft.com/office/powerpoint/2010/main" val="19087777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62FE0-70E4-47DD-BCF0-5FA164298EE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E235251-04DF-4505-A071-265E36EA618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C2759BE-03D3-40EC-AD99-4514D9E3D86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C1F1895-DDC2-4C69-9B79-A1304EEFFE4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24DE7C5-42C9-4064-B11B-ACC29DF6E11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7F42970-469E-4ED1-AFAB-3528364013BF}"/>
              </a:ext>
            </a:extLst>
          </p:cNvPr>
          <p:cNvSpPr>
            <a:spLocks noGrp="1"/>
          </p:cNvSpPr>
          <p:nvPr>
            <p:ph type="dt" sz="half" idx="10"/>
          </p:nvPr>
        </p:nvSpPr>
        <p:spPr/>
        <p:txBody>
          <a:bodyPr/>
          <a:lstStyle/>
          <a:p>
            <a:fld id="{0F495DD0-A840-4A69-8781-CE4EE536160A}" type="datetimeFigureOut">
              <a:rPr lang="en-US" smtClean="0"/>
              <a:t>12/16/2018</a:t>
            </a:fld>
            <a:endParaRPr lang="en-US"/>
          </a:p>
        </p:txBody>
      </p:sp>
      <p:sp>
        <p:nvSpPr>
          <p:cNvPr id="8" name="Footer Placeholder 7">
            <a:extLst>
              <a:ext uri="{FF2B5EF4-FFF2-40B4-BE49-F238E27FC236}">
                <a16:creationId xmlns:a16="http://schemas.microsoft.com/office/drawing/2014/main" id="{9315B880-A494-4B1D-980E-8D8D280D5D6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B29A200-19AD-439E-A05C-290B6569E786}"/>
              </a:ext>
            </a:extLst>
          </p:cNvPr>
          <p:cNvSpPr>
            <a:spLocks noGrp="1"/>
          </p:cNvSpPr>
          <p:nvPr>
            <p:ph type="sldNum" sz="quarter" idx="12"/>
          </p:nvPr>
        </p:nvSpPr>
        <p:spPr/>
        <p:txBody>
          <a:bodyPr/>
          <a:lstStyle/>
          <a:p>
            <a:fld id="{FAFDE55B-B553-4DB7-83CA-933FA06E5840}" type="slidenum">
              <a:rPr lang="en-US" smtClean="0"/>
              <a:t>‹#›</a:t>
            </a:fld>
            <a:endParaRPr lang="en-US"/>
          </a:p>
        </p:txBody>
      </p:sp>
    </p:spTree>
    <p:extLst>
      <p:ext uri="{BB962C8B-B14F-4D97-AF65-F5344CB8AC3E}">
        <p14:creationId xmlns:p14="http://schemas.microsoft.com/office/powerpoint/2010/main" val="31774431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B67C1-E306-44BC-8571-7ADF49CEEA0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AD98E78-671F-44B6-9946-EC44B6293EC8}"/>
              </a:ext>
            </a:extLst>
          </p:cNvPr>
          <p:cNvSpPr>
            <a:spLocks noGrp="1"/>
          </p:cNvSpPr>
          <p:nvPr>
            <p:ph type="dt" sz="half" idx="10"/>
          </p:nvPr>
        </p:nvSpPr>
        <p:spPr/>
        <p:txBody>
          <a:bodyPr/>
          <a:lstStyle/>
          <a:p>
            <a:fld id="{0F495DD0-A840-4A69-8781-CE4EE536160A}" type="datetimeFigureOut">
              <a:rPr lang="en-US" smtClean="0"/>
              <a:t>12/16/2018</a:t>
            </a:fld>
            <a:endParaRPr lang="en-US"/>
          </a:p>
        </p:txBody>
      </p:sp>
      <p:sp>
        <p:nvSpPr>
          <p:cNvPr id="4" name="Footer Placeholder 3">
            <a:extLst>
              <a:ext uri="{FF2B5EF4-FFF2-40B4-BE49-F238E27FC236}">
                <a16:creationId xmlns:a16="http://schemas.microsoft.com/office/drawing/2014/main" id="{7DBC520C-827D-411C-A345-C935D5A0FB6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6EEFBFE-7543-46B0-99C5-B7FAA3C5F586}"/>
              </a:ext>
            </a:extLst>
          </p:cNvPr>
          <p:cNvSpPr>
            <a:spLocks noGrp="1"/>
          </p:cNvSpPr>
          <p:nvPr>
            <p:ph type="sldNum" sz="quarter" idx="12"/>
          </p:nvPr>
        </p:nvSpPr>
        <p:spPr/>
        <p:txBody>
          <a:bodyPr/>
          <a:lstStyle/>
          <a:p>
            <a:fld id="{FAFDE55B-B553-4DB7-83CA-933FA06E5840}" type="slidenum">
              <a:rPr lang="en-US" smtClean="0"/>
              <a:t>‹#›</a:t>
            </a:fld>
            <a:endParaRPr lang="en-US"/>
          </a:p>
        </p:txBody>
      </p:sp>
    </p:spTree>
    <p:extLst>
      <p:ext uri="{BB962C8B-B14F-4D97-AF65-F5344CB8AC3E}">
        <p14:creationId xmlns:p14="http://schemas.microsoft.com/office/powerpoint/2010/main" val="12234167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10A4C6-998B-4965-9FB3-0C75FEC0FF36}"/>
              </a:ext>
            </a:extLst>
          </p:cNvPr>
          <p:cNvSpPr>
            <a:spLocks noGrp="1"/>
          </p:cNvSpPr>
          <p:nvPr>
            <p:ph type="dt" sz="half" idx="10"/>
          </p:nvPr>
        </p:nvSpPr>
        <p:spPr/>
        <p:txBody>
          <a:bodyPr/>
          <a:lstStyle/>
          <a:p>
            <a:fld id="{0F495DD0-A840-4A69-8781-CE4EE536160A}" type="datetimeFigureOut">
              <a:rPr lang="en-US" smtClean="0"/>
              <a:t>12/16/2018</a:t>
            </a:fld>
            <a:endParaRPr lang="en-US"/>
          </a:p>
        </p:txBody>
      </p:sp>
      <p:sp>
        <p:nvSpPr>
          <p:cNvPr id="3" name="Footer Placeholder 2">
            <a:extLst>
              <a:ext uri="{FF2B5EF4-FFF2-40B4-BE49-F238E27FC236}">
                <a16:creationId xmlns:a16="http://schemas.microsoft.com/office/drawing/2014/main" id="{458D6093-D538-4781-B2A2-37326A30141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58A2AAF-2825-495F-94A6-DD2DFB0A4D7F}"/>
              </a:ext>
            </a:extLst>
          </p:cNvPr>
          <p:cNvSpPr>
            <a:spLocks noGrp="1"/>
          </p:cNvSpPr>
          <p:nvPr>
            <p:ph type="sldNum" sz="quarter" idx="12"/>
          </p:nvPr>
        </p:nvSpPr>
        <p:spPr/>
        <p:txBody>
          <a:bodyPr/>
          <a:lstStyle/>
          <a:p>
            <a:fld id="{FAFDE55B-B553-4DB7-83CA-933FA06E5840}" type="slidenum">
              <a:rPr lang="en-US" smtClean="0"/>
              <a:t>‹#›</a:t>
            </a:fld>
            <a:endParaRPr lang="en-US"/>
          </a:p>
        </p:txBody>
      </p:sp>
    </p:spTree>
    <p:extLst>
      <p:ext uri="{BB962C8B-B14F-4D97-AF65-F5344CB8AC3E}">
        <p14:creationId xmlns:p14="http://schemas.microsoft.com/office/powerpoint/2010/main" val="2704935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40991-35ED-4D9D-BAB2-E1ECE611ED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445995B-76EC-4E5F-AA5C-24BB8E57889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443BBFC-ABA5-426A-A568-AFAE575BB3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CC91919-1633-4475-98D3-C4B98E6D2A5B}"/>
              </a:ext>
            </a:extLst>
          </p:cNvPr>
          <p:cNvSpPr>
            <a:spLocks noGrp="1"/>
          </p:cNvSpPr>
          <p:nvPr>
            <p:ph type="dt" sz="half" idx="10"/>
          </p:nvPr>
        </p:nvSpPr>
        <p:spPr/>
        <p:txBody>
          <a:bodyPr/>
          <a:lstStyle/>
          <a:p>
            <a:fld id="{0F495DD0-A840-4A69-8781-CE4EE536160A}" type="datetimeFigureOut">
              <a:rPr lang="en-US" smtClean="0"/>
              <a:t>12/16/2018</a:t>
            </a:fld>
            <a:endParaRPr lang="en-US"/>
          </a:p>
        </p:txBody>
      </p:sp>
      <p:sp>
        <p:nvSpPr>
          <p:cNvPr id="6" name="Footer Placeholder 5">
            <a:extLst>
              <a:ext uri="{FF2B5EF4-FFF2-40B4-BE49-F238E27FC236}">
                <a16:creationId xmlns:a16="http://schemas.microsoft.com/office/drawing/2014/main" id="{CCFDC253-337A-4EE8-9E6B-5436EAA8FE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4D1183-D809-4E8D-ABC2-65C5E298D17F}"/>
              </a:ext>
            </a:extLst>
          </p:cNvPr>
          <p:cNvSpPr>
            <a:spLocks noGrp="1"/>
          </p:cNvSpPr>
          <p:nvPr>
            <p:ph type="sldNum" sz="quarter" idx="12"/>
          </p:nvPr>
        </p:nvSpPr>
        <p:spPr/>
        <p:txBody>
          <a:bodyPr/>
          <a:lstStyle/>
          <a:p>
            <a:fld id="{FAFDE55B-B553-4DB7-83CA-933FA06E5840}" type="slidenum">
              <a:rPr lang="en-US" smtClean="0"/>
              <a:t>‹#›</a:t>
            </a:fld>
            <a:endParaRPr lang="en-US"/>
          </a:p>
        </p:txBody>
      </p:sp>
    </p:spTree>
    <p:extLst>
      <p:ext uri="{BB962C8B-B14F-4D97-AF65-F5344CB8AC3E}">
        <p14:creationId xmlns:p14="http://schemas.microsoft.com/office/powerpoint/2010/main" val="295970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1A7B0-C6D5-49C9-83AE-E80C08DF3F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A70AA35-B42E-469C-B3A7-C1103EE3E22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C263011-8791-4051-96C0-3F02039368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97DC359-B248-415D-977F-66FAAC50D3B3}"/>
              </a:ext>
            </a:extLst>
          </p:cNvPr>
          <p:cNvSpPr>
            <a:spLocks noGrp="1"/>
          </p:cNvSpPr>
          <p:nvPr>
            <p:ph type="dt" sz="half" idx="10"/>
          </p:nvPr>
        </p:nvSpPr>
        <p:spPr/>
        <p:txBody>
          <a:bodyPr/>
          <a:lstStyle/>
          <a:p>
            <a:fld id="{0F495DD0-A840-4A69-8781-CE4EE536160A}" type="datetimeFigureOut">
              <a:rPr lang="en-US" smtClean="0"/>
              <a:t>12/16/2018</a:t>
            </a:fld>
            <a:endParaRPr lang="en-US"/>
          </a:p>
        </p:txBody>
      </p:sp>
      <p:sp>
        <p:nvSpPr>
          <p:cNvPr id="6" name="Footer Placeholder 5">
            <a:extLst>
              <a:ext uri="{FF2B5EF4-FFF2-40B4-BE49-F238E27FC236}">
                <a16:creationId xmlns:a16="http://schemas.microsoft.com/office/drawing/2014/main" id="{49A157B5-44E3-4555-8696-64A3CACD6E6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E3343F7-11D3-4965-B3C2-C105991BA195}"/>
              </a:ext>
            </a:extLst>
          </p:cNvPr>
          <p:cNvSpPr>
            <a:spLocks noGrp="1"/>
          </p:cNvSpPr>
          <p:nvPr>
            <p:ph type="sldNum" sz="quarter" idx="12"/>
          </p:nvPr>
        </p:nvSpPr>
        <p:spPr/>
        <p:txBody>
          <a:bodyPr/>
          <a:lstStyle/>
          <a:p>
            <a:fld id="{FAFDE55B-B553-4DB7-83CA-933FA06E5840}" type="slidenum">
              <a:rPr lang="en-US" smtClean="0"/>
              <a:t>‹#›</a:t>
            </a:fld>
            <a:endParaRPr lang="en-US"/>
          </a:p>
        </p:txBody>
      </p:sp>
    </p:spTree>
    <p:extLst>
      <p:ext uri="{BB962C8B-B14F-4D97-AF65-F5344CB8AC3E}">
        <p14:creationId xmlns:p14="http://schemas.microsoft.com/office/powerpoint/2010/main" val="41223958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EC71E2-AD46-465F-B77D-E9C61EAC685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E173079-3290-4A29-A388-B8A5359E2EE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B35D8A-759E-4676-A34E-7AB714FC11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495DD0-A840-4A69-8781-CE4EE536160A}" type="datetimeFigureOut">
              <a:rPr lang="en-US" smtClean="0"/>
              <a:t>12/16/2018</a:t>
            </a:fld>
            <a:endParaRPr lang="en-US"/>
          </a:p>
        </p:txBody>
      </p:sp>
      <p:sp>
        <p:nvSpPr>
          <p:cNvPr id="5" name="Footer Placeholder 4">
            <a:extLst>
              <a:ext uri="{FF2B5EF4-FFF2-40B4-BE49-F238E27FC236}">
                <a16:creationId xmlns:a16="http://schemas.microsoft.com/office/drawing/2014/main" id="{5C456E46-7C4B-4406-9F18-B70D73882E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21749FF-DC63-40AD-ADF4-9E564545A4D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FDE55B-B553-4DB7-83CA-933FA06E5840}" type="slidenum">
              <a:rPr lang="en-US" smtClean="0"/>
              <a:t>‹#›</a:t>
            </a:fld>
            <a:endParaRPr lang="en-US"/>
          </a:p>
        </p:txBody>
      </p:sp>
    </p:spTree>
    <p:extLst>
      <p:ext uri="{BB962C8B-B14F-4D97-AF65-F5344CB8AC3E}">
        <p14:creationId xmlns:p14="http://schemas.microsoft.com/office/powerpoint/2010/main" val="4420532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jpg"/><Relationship Id="rId5" Type="http://schemas.openxmlformats.org/officeDocument/2006/relationships/image" Target="../media/image6.png"/><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C84F1E9-6AB2-4341-9B2D-0117A9ADC85C}"/>
              </a:ext>
            </a:extLst>
          </p:cNvPr>
          <p:cNvSpPr txBox="1"/>
          <p:nvPr/>
        </p:nvSpPr>
        <p:spPr>
          <a:xfrm>
            <a:off x="7277183" y="4404014"/>
            <a:ext cx="4438330" cy="2369880"/>
          </a:xfrm>
          <a:prstGeom prst="rect">
            <a:avLst/>
          </a:prstGeom>
          <a:noFill/>
        </p:spPr>
        <p:txBody>
          <a:bodyPr wrap="square" rtlCol="0">
            <a:spAutoFit/>
          </a:bodyPr>
          <a:lstStyle/>
          <a:p>
            <a:pPr algn="ctr"/>
            <a:r>
              <a:rPr lang="en-US" sz="2600" b="1" dirty="0">
                <a:ln w="0"/>
                <a:effectLst>
                  <a:outerShdw blurRad="38100" dist="25400" dir="5400000" algn="ctr" rotWithShape="0">
                    <a:srgbClr val="6E747A">
                      <a:alpha val="43000"/>
                    </a:srgbClr>
                  </a:outerShdw>
                </a:effectLst>
              </a:rPr>
              <a:t>Group Chain Your Life</a:t>
            </a:r>
          </a:p>
          <a:p>
            <a:pPr algn="ctr"/>
            <a:endParaRPr lang="en-US" sz="2600" b="1" dirty="0"/>
          </a:p>
          <a:p>
            <a:pPr algn="ctr"/>
            <a:r>
              <a:rPr lang="en-US" sz="2600" b="1" dirty="0">
                <a:ln w="0"/>
                <a:effectLst>
                  <a:outerShdw blurRad="38100" dist="25400" dir="5400000" algn="ctr" rotWithShape="0">
                    <a:srgbClr val="6E747A">
                      <a:alpha val="43000"/>
                    </a:srgbClr>
                  </a:outerShdw>
                </a:effectLst>
              </a:rPr>
              <a:t>Zheng Zi Yue</a:t>
            </a:r>
          </a:p>
          <a:p>
            <a:pPr algn="ctr"/>
            <a:r>
              <a:rPr lang="en-US" sz="2600" b="1" dirty="0">
                <a:ln w="0"/>
                <a:effectLst>
                  <a:outerShdw blurRad="38100" dist="25400" dir="5400000" algn="ctr" rotWithShape="0">
                    <a:srgbClr val="6E747A">
                      <a:alpha val="43000"/>
                    </a:srgbClr>
                  </a:outerShdw>
                </a:effectLst>
              </a:rPr>
              <a:t>Chong Hao Yi</a:t>
            </a:r>
          </a:p>
          <a:p>
            <a:pPr algn="ctr"/>
            <a:r>
              <a:rPr lang="en-US" sz="2600" b="1" dirty="0">
                <a:ln w="0"/>
                <a:effectLst>
                  <a:outerShdw blurRad="38100" dist="25400" dir="5400000" algn="ctr" rotWithShape="0">
                    <a:srgbClr val="6E747A">
                      <a:alpha val="43000"/>
                    </a:srgbClr>
                  </a:outerShdw>
                </a:effectLst>
              </a:rPr>
              <a:t>Gan Qi Wen</a:t>
            </a:r>
          </a:p>
          <a:p>
            <a:pPr algn="ctr"/>
            <a:endParaRPr lang="en-US" dirty="0"/>
          </a:p>
        </p:txBody>
      </p:sp>
      <p:sp>
        <p:nvSpPr>
          <p:cNvPr id="6" name="Rectangle 5">
            <a:extLst>
              <a:ext uri="{FF2B5EF4-FFF2-40B4-BE49-F238E27FC236}">
                <a16:creationId xmlns:a16="http://schemas.microsoft.com/office/drawing/2014/main" id="{EF4A7E42-33F3-48C8-A6CD-721F65933B94}"/>
              </a:ext>
            </a:extLst>
          </p:cNvPr>
          <p:cNvSpPr/>
          <p:nvPr/>
        </p:nvSpPr>
        <p:spPr>
          <a:xfrm>
            <a:off x="319036" y="763719"/>
            <a:ext cx="4421929" cy="1200329"/>
          </a:xfrm>
          <a:prstGeom prst="rect">
            <a:avLst/>
          </a:prstGeom>
          <a:ln>
            <a:noFill/>
          </a:ln>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pPr algn="ctr"/>
            <a:r>
              <a:rPr lang="en-US" sz="7200" dirty="0" err="1">
                <a:ln w="0"/>
                <a:solidFill>
                  <a:schemeClr val="tx1"/>
                </a:solidFill>
                <a:effectLst>
                  <a:outerShdw blurRad="38100" dist="19050" dir="2700000" algn="tl" rotWithShape="0">
                    <a:schemeClr val="dk1">
                      <a:alpha val="40000"/>
                    </a:schemeClr>
                  </a:outerShdw>
                </a:effectLst>
                <a:latin typeface="Algerian" panose="04020705040A02060702" pitchFamily="82" charset="0"/>
              </a:rPr>
              <a:t>Lottory</a:t>
            </a:r>
            <a:endParaRPr lang="en-US" sz="7200" dirty="0">
              <a:ln w="0"/>
              <a:solidFill>
                <a:schemeClr val="tx1"/>
              </a:solidFill>
              <a:effectLst>
                <a:outerShdw blurRad="38100" dist="19050" dir="2700000" algn="tl" rotWithShape="0">
                  <a:schemeClr val="dk1">
                    <a:alpha val="40000"/>
                  </a:schemeClr>
                </a:outerShdw>
              </a:effectLst>
              <a:latin typeface="Algerian" panose="04020705040A02060702" pitchFamily="82" charset="0"/>
            </a:endParaRPr>
          </a:p>
        </p:txBody>
      </p:sp>
      <p:sp>
        <p:nvSpPr>
          <p:cNvPr id="9" name="Rectangle 8">
            <a:extLst>
              <a:ext uri="{FF2B5EF4-FFF2-40B4-BE49-F238E27FC236}">
                <a16:creationId xmlns:a16="http://schemas.microsoft.com/office/drawing/2014/main" id="{AB73A772-88D2-4127-A3D5-55472C185E38}"/>
              </a:ext>
            </a:extLst>
          </p:cNvPr>
          <p:cNvSpPr/>
          <p:nvPr/>
        </p:nvSpPr>
        <p:spPr>
          <a:xfrm>
            <a:off x="1479887" y="2358132"/>
            <a:ext cx="4286579" cy="923330"/>
          </a:xfrm>
          <a:prstGeom prst="rect">
            <a:avLst/>
          </a:prstGeom>
          <a:ln>
            <a:noFill/>
          </a:ln>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pPr algn="ctr"/>
            <a:r>
              <a:rPr lang="en-US" sz="5400" dirty="0">
                <a:ln w="0"/>
                <a:solidFill>
                  <a:schemeClr val="tx1"/>
                </a:solidFill>
                <a:effectLst>
                  <a:outerShdw blurRad="38100" dist="19050" dir="2700000" algn="tl" rotWithShape="0">
                    <a:schemeClr val="dk1">
                      <a:alpha val="40000"/>
                    </a:schemeClr>
                  </a:outerShdw>
                </a:effectLst>
                <a:latin typeface="Algerian" panose="04020705040A02060702" pitchFamily="82" charset="0"/>
                <a:cs typeface="Aldhabi" panose="01000000000000000000" pitchFamily="2" charset="-78"/>
              </a:rPr>
              <a:t>Digital ID </a:t>
            </a:r>
          </a:p>
        </p:txBody>
      </p:sp>
      <p:sp>
        <p:nvSpPr>
          <p:cNvPr id="10" name="Rectangle 9">
            <a:extLst>
              <a:ext uri="{FF2B5EF4-FFF2-40B4-BE49-F238E27FC236}">
                <a16:creationId xmlns:a16="http://schemas.microsoft.com/office/drawing/2014/main" id="{12E4EED6-64F6-4B21-915A-E029C7A62FD5}"/>
              </a:ext>
            </a:extLst>
          </p:cNvPr>
          <p:cNvSpPr/>
          <p:nvPr/>
        </p:nvSpPr>
        <p:spPr>
          <a:xfrm>
            <a:off x="3575747" y="3675546"/>
            <a:ext cx="2676349" cy="923330"/>
          </a:xfrm>
          <a:prstGeom prst="rect">
            <a:avLst/>
          </a:prstGeom>
          <a:ln>
            <a:noFill/>
          </a:ln>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pPr algn="ctr"/>
            <a:r>
              <a:rPr lang="en-US" sz="5400" dirty="0" err="1">
                <a:ln w="0"/>
                <a:solidFill>
                  <a:schemeClr val="tx1"/>
                </a:solidFill>
                <a:effectLst>
                  <a:outerShdw blurRad="38100" dist="19050" dir="2700000" algn="tl" rotWithShape="0">
                    <a:schemeClr val="dk1">
                      <a:alpha val="40000"/>
                    </a:schemeClr>
                  </a:outerShdw>
                </a:effectLst>
                <a:latin typeface="Algerian" panose="04020705040A02060702" pitchFamily="82" charset="0"/>
              </a:rPr>
              <a:t>DApp</a:t>
            </a:r>
            <a:endParaRPr lang="en-US" sz="5400" dirty="0">
              <a:ln w="0"/>
              <a:solidFill>
                <a:schemeClr val="tx1"/>
              </a:solidFill>
              <a:effectLst>
                <a:outerShdw blurRad="38100" dist="19050" dir="2700000" algn="tl" rotWithShape="0">
                  <a:schemeClr val="dk1">
                    <a:alpha val="40000"/>
                  </a:schemeClr>
                </a:outerShdw>
              </a:effectLst>
              <a:latin typeface="Algerian" panose="04020705040A02060702" pitchFamily="82" charset="0"/>
            </a:endParaRPr>
          </a:p>
        </p:txBody>
      </p:sp>
      <p:pic>
        <p:nvPicPr>
          <p:cNvPr id="31" name="Picture 30">
            <a:extLst>
              <a:ext uri="{FF2B5EF4-FFF2-40B4-BE49-F238E27FC236}">
                <a16:creationId xmlns:a16="http://schemas.microsoft.com/office/drawing/2014/main" id="{0CC7874C-136C-4272-8550-938BF7D3004B}"/>
              </a:ext>
            </a:extLst>
          </p:cNvPr>
          <p:cNvPicPr>
            <a:picLocks noChangeAspect="1"/>
          </p:cNvPicPr>
          <p:nvPr/>
        </p:nvPicPr>
        <p:blipFill rotWithShape="1">
          <a:blip r:embed="rId2">
            <a:extLst>
              <a:ext uri="{28A0092B-C50C-407E-A947-70E740481C1C}">
                <a14:useLocalDpi xmlns:a14="http://schemas.microsoft.com/office/drawing/2010/main" val="0"/>
              </a:ext>
            </a:extLst>
          </a:blip>
          <a:srcRect l="333" t="-1398" r="65903" b="66155"/>
          <a:stretch/>
        </p:blipFill>
        <p:spPr>
          <a:xfrm>
            <a:off x="6782111" y="1527384"/>
            <a:ext cx="1337851" cy="1396477"/>
          </a:xfrm>
          <a:prstGeom prst="rect">
            <a:avLst/>
          </a:prstGeom>
        </p:spPr>
      </p:pic>
      <p:pic>
        <p:nvPicPr>
          <p:cNvPr id="7" name="Picture 6">
            <a:extLst>
              <a:ext uri="{FF2B5EF4-FFF2-40B4-BE49-F238E27FC236}">
                <a16:creationId xmlns:a16="http://schemas.microsoft.com/office/drawing/2014/main" id="{93800946-7A9E-407C-83E0-21F2C140CC3A}"/>
              </a:ext>
            </a:extLst>
          </p:cNvPr>
          <p:cNvPicPr>
            <a:picLocks noChangeAspect="1"/>
          </p:cNvPicPr>
          <p:nvPr/>
        </p:nvPicPr>
        <p:blipFill rotWithShape="1">
          <a:blip r:embed="rId2">
            <a:extLst>
              <a:ext uri="{28A0092B-C50C-407E-A947-70E740481C1C}">
                <a14:useLocalDpi xmlns:a14="http://schemas.microsoft.com/office/drawing/2010/main" val="0"/>
              </a:ext>
            </a:extLst>
          </a:blip>
          <a:srcRect l="66236" b="64757"/>
          <a:stretch/>
        </p:blipFill>
        <p:spPr>
          <a:xfrm>
            <a:off x="8464261" y="1516298"/>
            <a:ext cx="1337851" cy="1396477"/>
          </a:xfrm>
          <a:prstGeom prst="rect">
            <a:avLst/>
          </a:prstGeom>
        </p:spPr>
      </p:pic>
      <p:pic>
        <p:nvPicPr>
          <p:cNvPr id="8" name="Picture 7">
            <a:extLst>
              <a:ext uri="{FF2B5EF4-FFF2-40B4-BE49-F238E27FC236}">
                <a16:creationId xmlns:a16="http://schemas.microsoft.com/office/drawing/2014/main" id="{D8D1AFC2-581E-41CC-8307-620163B879E9}"/>
              </a:ext>
            </a:extLst>
          </p:cNvPr>
          <p:cNvPicPr>
            <a:picLocks noChangeAspect="1"/>
          </p:cNvPicPr>
          <p:nvPr/>
        </p:nvPicPr>
        <p:blipFill rotWithShape="1">
          <a:blip r:embed="rId2">
            <a:extLst>
              <a:ext uri="{28A0092B-C50C-407E-A947-70E740481C1C}">
                <a14:useLocalDpi xmlns:a14="http://schemas.microsoft.com/office/drawing/2010/main" val="0"/>
              </a:ext>
            </a:extLst>
          </a:blip>
          <a:srcRect l="34726" t="-1493" r="33690" b="66250"/>
          <a:stretch/>
        </p:blipFill>
        <p:spPr>
          <a:xfrm>
            <a:off x="9993923" y="1423320"/>
            <a:ext cx="1251439" cy="1396477"/>
          </a:xfrm>
          <a:prstGeom prst="rect">
            <a:avLst/>
          </a:prstGeom>
        </p:spPr>
      </p:pic>
      <p:pic>
        <p:nvPicPr>
          <p:cNvPr id="11" name="Picture 10">
            <a:extLst>
              <a:ext uri="{FF2B5EF4-FFF2-40B4-BE49-F238E27FC236}">
                <a16:creationId xmlns:a16="http://schemas.microsoft.com/office/drawing/2014/main" id="{8965E12C-DD17-44F4-A332-59E2C09EF090}"/>
              </a:ext>
            </a:extLst>
          </p:cNvPr>
          <p:cNvPicPr>
            <a:picLocks noChangeAspect="1"/>
          </p:cNvPicPr>
          <p:nvPr/>
        </p:nvPicPr>
        <p:blipFill rotWithShape="1">
          <a:blip r:embed="rId2">
            <a:extLst>
              <a:ext uri="{28A0092B-C50C-407E-A947-70E740481C1C}">
                <a14:useLocalDpi xmlns:a14="http://schemas.microsoft.com/office/drawing/2010/main" val="0"/>
              </a:ext>
            </a:extLst>
          </a:blip>
          <a:srcRect l="33661" t="34347" r="33772" b="32736"/>
          <a:stretch/>
        </p:blipFill>
        <p:spPr>
          <a:xfrm>
            <a:off x="2285325" y="4972422"/>
            <a:ext cx="1290422" cy="1304314"/>
          </a:xfrm>
          <a:prstGeom prst="rect">
            <a:avLst/>
          </a:prstGeom>
        </p:spPr>
      </p:pic>
      <p:pic>
        <p:nvPicPr>
          <p:cNvPr id="12" name="Picture 11">
            <a:extLst>
              <a:ext uri="{FF2B5EF4-FFF2-40B4-BE49-F238E27FC236}">
                <a16:creationId xmlns:a16="http://schemas.microsoft.com/office/drawing/2014/main" id="{4F2668EF-3E60-4D09-8D9E-9718F3B1B1BF}"/>
              </a:ext>
            </a:extLst>
          </p:cNvPr>
          <p:cNvPicPr>
            <a:picLocks noChangeAspect="1"/>
          </p:cNvPicPr>
          <p:nvPr/>
        </p:nvPicPr>
        <p:blipFill rotWithShape="1">
          <a:blip r:embed="rId2">
            <a:extLst>
              <a:ext uri="{28A0092B-C50C-407E-A947-70E740481C1C}">
                <a14:useLocalDpi xmlns:a14="http://schemas.microsoft.com/office/drawing/2010/main" val="0"/>
              </a:ext>
            </a:extLst>
          </a:blip>
          <a:srcRect l="64227" t="64996" r="3206" b="2087"/>
          <a:stretch/>
        </p:blipFill>
        <p:spPr>
          <a:xfrm>
            <a:off x="3938702" y="4937708"/>
            <a:ext cx="1290422" cy="1304314"/>
          </a:xfrm>
          <a:prstGeom prst="rect">
            <a:avLst/>
          </a:prstGeom>
        </p:spPr>
      </p:pic>
      <p:pic>
        <p:nvPicPr>
          <p:cNvPr id="13" name="Picture 12">
            <a:extLst>
              <a:ext uri="{FF2B5EF4-FFF2-40B4-BE49-F238E27FC236}">
                <a16:creationId xmlns:a16="http://schemas.microsoft.com/office/drawing/2014/main" id="{35F27A34-4B79-42D2-AD5E-078E5D58A6C5}"/>
              </a:ext>
            </a:extLst>
          </p:cNvPr>
          <p:cNvPicPr>
            <a:picLocks noChangeAspect="1"/>
          </p:cNvPicPr>
          <p:nvPr/>
        </p:nvPicPr>
        <p:blipFill rotWithShape="1">
          <a:blip r:embed="rId2">
            <a:extLst>
              <a:ext uri="{28A0092B-C50C-407E-A947-70E740481C1C}">
                <a14:useLocalDpi xmlns:a14="http://schemas.microsoft.com/office/drawing/2010/main" val="0"/>
              </a:ext>
            </a:extLst>
          </a:blip>
          <a:srcRect l="1775" t="35289" r="65658" b="34417"/>
          <a:stretch/>
        </p:blipFill>
        <p:spPr>
          <a:xfrm>
            <a:off x="600221" y="5041693"/>
            <a:ext cx="1290422" cy="1200329"/>
          </a:xfrm>
          <a:prstGeom prst="rect">
            <a:avLst/>
          </a:prstGeom>
        </p:spPr>
      </p:pic>
    </p:spTree>
    <p:extLst>
      <p:ext uri="{BB962C8B-B14F-4D97-AF65-F5344CB8AC3E}">
        <p14:creationId xmlns:p14="http://schemas.microsoft.com/office/powerpoint/2010/main" val="1008840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BFE95-99B3-436B-93C4-15046D62C73B}"/>
              </a:ext>
            </a:extLst>
          </p:cNvPr>
          <p:cNvSpPr>
            <a:spLocks noGrp="1"/>
          </p:cNvSpPr>
          <p:nvPr>
            <p:ph type="title"/>
          </p:nvPr>
        </p:nvSpPr>
        <p:spPr/>
        <p:txBody>
          <a:bodyPr/>
          <a:lstStyle/>
          <a:p>
            <a:r>
              <a:rPr lang="en-US" dirty="0"/>
              <a:t>As a </a:t>
            </a:r>
            <a:r>
              <a:rPr lang="en-US" dirty="0" err="1"/>
              <a:t>Lottory</a:t>
            </a:r>
            <a:r>
              <a:rPr lang="en-US" dirty="0"/>
              <a:t> Company (Objective)</a:t>
            </a:r>
          </a:p>
        </p:txBody>
      </p:sp>
      <p:sp>
        <p:nvSpPr>
          <p:cNvPr id="4" name="TextBox 3">
            <a:extLst>
              <a:ext uri="{FF2B5EF4-FFF2-40B4-BE49-F238E27FC236}">
                <a16:creationId xmlns:a16="http://schemas.microsoft.com/office/drawing/2014/main" id="{E50B96CF-2294-4CE2-B2BA-7E6DAECA7A06}"/>
              </a:ext>
            </a:extLst>
          </p:cNvPr>
          <p:cNvSpPr txBox="1"/>
          <p:nvPr/>
        </p:nvSpPr>
        <p:spPr>
          <a:xfrm>
            <a:off x="3297115" y="1820008"/>
            <a:ext cx="8642839" cy="646331"/>
          </a:xfrm>
          <a:prstGeom prst="rect">
            <a:avLst/>
          </a:prstGeom>
          <a:noFill/>
        </p:spPr>
        <p:txBody>
          <a:bodyPr wrap="square" rtlCol="0">
            <a:spAutoFit/>
          </a:bodyPr>
          <a:lstStyle/>
          <a:p>
            <a:endParaRPr lang="en-US" dirty="0"/>
          </a:p>
          <a:p>
            <a:endParaRPr lang="en-US" dirty="0"/>
          </a:p>
        </p:txBody>
      </p:sp>
      <p:sp>
        <p:nvSpPr>
          <p:cNvPr id="5" name="TextBox 4">
            <a:extLst>
              <a:ext uri="{FF2B5EF4-FFF2-40B4-BE49-F238E27FC236}">
                <a16:creationId xmlns:a16="http://schemas.microsoft.com/office/drawing/2014/main" id="{B7457968-8CB6-4A80-B08C-3BE19A5D9367}"/>
              </a:ext>
            </a:extLst>
          </p:cNvPr>
          <p:cNvSpPr txBox="1"/>
          <p:nvPr/>
        </p:nvSpPr>
        <p:spPr>
          <a:xfrm>
            <a:off x="2901460" y="2466339"/>
            <a:ext cx="8642839" cy="4247317"/>
          </a:xfrm>
          <a:prstGeom prst="rect">
            <a:avLst/>
          </a:prstGeom>
          <a:noFill/>
        </p:spPr>
        <p:txBody>
          <a:bodyPr wrap="square" rtlCol="0">
            <a:spAutoFit/>
          </a:bodyPr>
          <a:lstStyle/>
          <a:p>
            <a:r>
              <a:rPr lang="en-US" dirty="0"/>
              <a:t>We want to protect our customer privacy and identity, allow them to make bet and receive the rewards anonymously.</a:t>
            </a:r>
          </a:p>
          <a:p>
            <a:endParaRPr lang="en-US" dirty="0"/>
          </a:p>
          <a:p>
            <a:r>
              <a:rPr lang="en-US" dirty="0"/>
              <a:t>We need to record all the transaction made by the customer.</a:t>
            </a:r>
          </a:p>
          <a:p>
            <a:endParaRPr lang="en-US" dirty="0"/>
          </a:p>
          <a:p>
            <a:r>
              <a:rPr lang="en-US" dirty="0"/>
              <a:t>We want to serve our customers better (privilege) if they have better priority (means when they bet more).</a:t>
            </a:r>
          </a:p>
          <a:p>
            <a:endParaRPr lang="en-US" dirty="0"/>
          </a:p>
          <a:p>
            <a:r>
              <a:rPr lang="en-US" dirty="0"/>
              <a:t>We want to build trust with our customer because smart contract wont allow any party to</a:t>
            </a:r>
          </a:p>
          <a:p>
            <a:r>
              <a:rPr lang="en-US" dirty="0"/>
              <a:t>run away if run out of money (need to have sufficient Ethereum for each bet include the house) .</a:t>
            </a:r>
          </a:p>
          <a:p>
            <a:endParaRPr lang="en-US" dirty="0"/>
          </a:p>
          <a:p>
            <a:r>
              <a:rPr lang="en-US" dirty="0"/>
              <a:t>We do not want to have intermediaries (broker) to deceive our customer (eliminate fraud).</a:t>
            </a:r>
          </a:p>
          <a:p>
            <a:endParaRPr lang="en-US" dirty="0"/>
          </a:p>
          <a:p>
            <a:endParaRPr lang="en-US" dirty="0"/>
          </a:p>
        </p:txBody>
      </p:sp>
      <p:pic>
        <p:nvPicPr>
          <p:cNvPr id="6" name="Picture 5">
            <a:extLst>
              <a:ext uri="{FF2B5EF4-FFF2-40B4-BE49-F238E27FC236}">
                <a16:creationId xmlns:a16="http://schemas.microsoft.com/office/drawing/2014/main" id="{F5B6A803-3889-4B22-B533-5126DD9FB3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767" y="3429000"/>
            <a:ext cx="2706693" cy="2706693"/>
          </a:xfrm>
          <a:prstGeom prst="rect">
            <a:avLst/>
          </a:prstGeom>
        </p:spPr>
      </p:pic>
    </p:spTree>
    <p:extLst>
      <p:ext uri="{BB962C8B-B14F-4D97-AF65-F5344CB8AC3E}">
        <p14:creationId xmlns:p14="http://schemas.microsoft.com/office/powerpoint/2010/main" val="19210251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 name="Picture 40" descr="A screenshot of a cell phone&#10;&#10;Description automatically generated">
            <a:extLst>
              <a:ext uri="{FF2B5EF4-FFF2-40B4-BE49-F238E27FC236}">
                <a16:creationId xmlns:a16="http://schemas.microsoft.com/office/drawing/2014/main" id="{818D9CB7-4724-48CD-9645-F03D679134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53853" y="1752206"/>
            <a:ext cx="1821965" cy="1033262"/>
          </a:xfrm>
          <a:prstGeom prst="rect">
            <a:avLst/>
          </a:prstGeom>
        </p:spPr>
      </p:pic>
      <p:pic>
        <p:nvPicPr>
          <p:cNvPr id="9" name="Picture 8" descr="A close up of a logo&#10;&#10;Description automatically generated">
            <a:extLst>
              <a:ext uri="{FF2B5EF4-FFF2-40B4-BE49-F238E27FC236}">
                <a16:creationId xmlns:a16="http://schemas.microsoft.com/office/drawing/2014/main" id="{89E3F9B6-2A6A-4011-BD3A-8F770831E319}"/>
              </a:ext>
            </a:extLst>
          </p:cNvPr>
          <p:cNvPicPr>
            <a:picLocks noChangeAspect="1"/>
          </p:cNvPicPr>
          <p:nvPr/>
        </p:nvPicPr>
        <p:blipFill rotWithShape="1">
          <a:blip r:embed="rId3">
            <a:extLst>
              <a:ext uri="{28A0092B-C50C-407E-A947-70E740481C1C}">
                <a14:useLocalDpi xmlns:a14="http://schemas.microsoft.com/office/drawing/2010/main" val="0"/>
              </a:ext>
            </a:extLst>
          </a:blip>
          <a:srcRect t="50754" r="55861" b="7772"/>
          <a:stretch/>
        </p:blipFill>
        <p:spPr>
          <a:xfrm>
            <a:off x="4866785" y="2400799"/>
            <a:ext cx="2697243" cy="2844348"/>
          </a:xfrm>
          <a:prstGeom prst="rect">
            <a:avLst/>
          </a:prstGeom>
        </p:spPr>
      </p:pic>
      <p:sp>
        <p:nvSpPr>
          <p:cNvPr id="2" name="Title 1">
            <a:extLst>
              <a:ext uri="{FF2B5EF4-FFF2-40B4-BE49-F238E27FC236}">
                <a16:creationId xmlns:a16="http://schemas.microsoft.com/office/drawing/2014/main" id="{85DBFE95-99B3-436B-93C4-15046D62C73B}"/>
              </a:ext>
            </a:extLst>
          </p:cNvPr>
          <p:cNvSpPr>
            <a:spLocks noGrp="1"/>
          </p:cNvSpPr>
          <p:nvPr>
            <p:ph type="title"/>
          </p:nvPr>
        </p:nvSpPr>
        <p:spPr>
          <a:xfrm>
            <a:off x="699740" y="286444"/>
            <a:ext cx="10515600" cy="1325563"/>
          </a:xfrm>
        </p:spPr>
        <p:txBody>
          <a:bodyPr/>
          <a:lstStyle/>
          <a:p>
            <a:r>
              <a:rPr lang="en-US" dirty="0"/>
              <a:t>How this </a:t>
            </a:r>
            <a:r>
              <a:rPr lang="en-US" dirty="0" err="1"/>
              <a:t>Dapp</a:t>
            </a:r>
            <a:r>
              <a:rPr lang="en-US" dirty="0"/>
              <a:t> works</a:t>
            </a:r>
          </a:p>
        </p:txBody>
      </p:sp>
      <p:sp>
        <p:nvSpPr>
          <p:cNvPr id="4" name="TextBox 3">
            <a:extLst>
              <a:ext uri="{FF2B5EF4-FFF2-40B4-BE49-F238E27FC236}">
                <a16:creationId xmlns:a16="http://schemas.microsoft.com/office/drawing/2014/main" id="{E50B96CF-2294-4CE2-B2BA-7E6DAECA7A06}"/>
              </a:ext>
            </a:extLst>
          </p:cNvPr>
          <p:cNvSpPr txBox="1"/>
          <p:nvPr/>
        </p:nvSpPr>
        <p:spPr>
          <a:xfrm>
            <a:off x="2026074" y="1418368"/>
            <a:ext cx="8642839" cy="646331"/>
          </a:xfrm>
          <a:prstGeom prst="rect">
            <a:avLst/>
          </a:prstGeom>
          <a:noFill/>
        </p:spPr>
        <p:txBody>
          <a:bodyPr wrap="square" rtlCol="0">
            <a:spAutoFit/>
          </a:bodyPr>
          <a:lstStyle/>
          <a:p>
            <a:endParaRPr lang="en-US" dirty="0"/>
          </a:p>
          <a:p>
            <a:endParaRPr lang="en-US" dirty="0"/>
          </a:p>
        </p:txBody>
      </p:sp>
      <p:pic>
        <p:nvPicPr>
          <p:cNvPr id="11" name="Picture 10" descr="A picture containing clipart&#10;&#10;Description automatically generated">
            <a:extLst>
              <a:ext uri="{FF2B5EF4-FFF2-40B4-BE49-F238E27FC236}">
                <a16:creationId xmlns:a16="http://schemas.microsoft.com/office/drawing/2014/main" id="{CBB5E96E-F5E7-4409-B82E-33B88FE58BA9}"/>
              </a:ext>
            </a:extLst>
          </p:cNvPr>
          <p:cNvPicPr>
            <a:picLocks noChangeAspect="1"/>
          </p:cNvPicPr>
          <p:nvPr/>
        </p:nvPicPr>
        <p:blipFill rotWithShape="1">
          <a:blip r:embed="rId4">
            <a:extLst>
              <a:ext uri="{28A0092B-C50C-407E-A947-70E740481C1C}">
                <a14:useLocalDpi xmlns:a14="http://schemas.microsoft.com/office/drawing/2010/main" val="0"/>
              </a:ext>
            </a:extLst>
          </a:blip>
          <a:srcRect l="32092" t="279" r="32110" b="47045"/>
          <a:stretch/>
        </p:blipFill>
        <p:spPr>
          <a:xfrm>
            <a:off x="1414830" y="1726627"/>
            <a:ext cx="1396874" cy="1355588"/>
          </a:xfrm>
          <a:prstGeom prst="rect">
            <a:avLst/>
          </a:prstGeom>
        </p:spPr>
      </p:pic>
      <p:pic>
        <p:nvPicPr>
          <p:cNvPr id="18" name="Picture 17" descr="A screenshot of a cell phone&#10;&#10;Description automatically generated">
            <a:extLst>
              <a:ext uri="{FF2B5EF4-FFF2-40B4-BE49-F238E27FC236}">
                <a16:creationId xmlns:a16="http://schemas.microsoft.com/office/drawing/2014/main" id="{DA447315-80F6-47DC-9E93-CC2C03C4CA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0384" y="4982720"/>
            <a:ext cx="2021083" cy="1146185"/>
          </a:xfrm>
          <a:prstGeom prst="rect">
            <a:avLst/>
          </a:prstGeom>
        </p:spPr>
      </p:pic>
      <p:pic>
        <p:nvPicPr>
          <p:cNvPr id="19" name="Picture 18" descr="A picture containing clipart&#10;&#10;Description automatically generated">
            <a:extLst>
              <a:ext uri="{FF2B5EF4-FFF2-40B4-BE49-F238E27FC236}">
                <a16:creationId xmlns:a16="http://schemas.microsoft.com/office/drawing/2014/main" id="{D5AEF578-C589-4D6F-84F2-CD780A14C516}"/>
              </a:ext>
            </a:extLst>
          </p:cNvPr>
          <p:cNvPicPr>
            <a:picLocks noChangeAspect="1"/>
          </p:cNvPicPr>
          <p:nvPr/>
        </p:nvPicPr>
        <p:blipFill rotWithShape="1">
          <a:blip r:embed="rId4">
            <a:extLst>
              <a:ext uri="{28A0092B-C50C-407E-A947-70E740481C1C}">
                <a14:useLocalDpi xmlns:a14="http://schemas.microsoft.com/office/drawing/2010/main" val="0"/>
              </a:ext>
            </a:extLst>
          </a:blip>
          <a:srcRect l="-1827" t="49208" r="66029" b="-1884"/>
          <a:stretch/>
        </p:blipFill>
        <p:spPr>
          <a:xfrm>
            <a:off x="1285579" y="4650713"/>
            <a:ext cx="1425577" cy="1383442"/>
          </a:xfrm>
          <a:prstGeom prst="rect">
            <a:avLst/>
          </a:prstGeom>
        </p:spPr>
      </p:pic>
      <p:pic>
        <p:nvPicPr>
          <p:cNvPr id="20" name="Picture 19" descr="A picture containing clipart&#10;&#10;Description automatically generated">
            <a:extLst>
              <a:ext uri="{FF2B5EF4-FFF2-40B4-BE49-F238E27FC236}">
                <a16:creationId xmlns:a16="http://schemas.microsoft.com/office/drawing/2014/main" id="{48AB18DA-FBE2-48B6-8A53-68768AF877AC}"/>
              </a:ext>
            </a:extLst>
          </p:cNvPr>
          <p:cNvPicPr>
            <a:picLocks noChangeAspect="1"/>
          </p:cNvPicPr>
          <p:nvPr/>
        </p:nvPicPr>
        <p:blipFill rotWithShape="1">
          <a:blip r:embed="rId4">
            <a:extLst>
              <a:ext uri="{28A0092B-C50C-407E-A947-70E740481C1C}">
                <a14:useLocalDpi xmlns:a14="http://schemas.microsoft.com/office/drawing/2010/main" val="0"/>
              </a:ext>
            </a:extLst>
          </a:blip>
          <a:srcRect l="-1795" t="-1313" r="65997" b="48637"/>
          <a:stretch/>
        </p:blipFill>
        <p:spPr>
          <a:xfrm>
            <a:off x="10175721" y="3550885"/>
            <a:ext cx="1102825" cy="1070230"/>
          </a:xfrm>
          <a:prstGeom prst="rect">
            <a:avLst/>
          </a:prstGeom>
        </p:spPr>
      </p:pic>
      <p:pic>
        <p:nvPicPr>
          <p:cNvPr id="21" name="Picture 20" descr="A picture containing clipart&#10;&#10;Description automatically generated">
            <a:extLst>
              <a:ext uri="{FF2B5EF4-FFF2-40B4-BE49-F238E27FC236}">
                <a16:creationId xmlns:a16="http://schemas.microsoft.com/office/drawing/2014/main" id="{35F69BEA-2058-4EDA-A234-E9D73F58D470}"/>
              </a:ext>
            </a:extLst>
          </p:cNvPr>
          <p:cNvPicPr>
            <a:picLocks noChangeAspect="1"/>
          </p:cNvPicPr>
          <p:nvPr/>
        </p:nvPicPr>
        <p:blipFill rotWithShape="1">
          <a:blip r:embed="rId4">
            <a:extLst>
              <a:ext uri="{28A0092B-C50C-407E-A947-70E740481C1C}">
                <a14:useLocalDpi xmlns:a14="http://schemas.microsoft.com/office/drawing/2010/main" val="0"/>
              </a:ext>
            </a:extLst>
          </a:blip>
          <a:srcRect l="32246" t="50923" r="31956" b="-3599"/>
          <a:stretch/>
        </p:blipFill>
        <p:spPr>
          <a:xfrm>
            <a:off x="9401966" y="932895"/>
            <a:ext cx="1266947" cy="1229501"/>
          </a:xfrm>
          <a:prstGeom prst="rect">
            <a:avLst/>
          </a:prstGeom>
        </p:spPr>
      </p:pic>
      <p:pic>
        <p:nvPicPr>
          <p:cNvPr id="22" name="Picture 21" descr="A picture containing clipart&#10;&#10;Description automatically generated">
            <a:extLst>
              <a:ext uri="{FF2B5EF4-FFF2-40B4-BE49-F238E27FC236}">
                <a16:creationId xmlns:a16="http://schemas.microsoft.com/office/drawing/2014/main" id="{482D2FF9-D05F-4272-A2DD-E84F85E0D86C}"/>
              </a:ext>
            </a:extLst>
          </p:cNvPr>
          <p:cNvPicPr>
            <a:picLocks noChangeAspect="1"/>
          </p:cNvPicPr>
          <p:nvPr/>
        </p:nvPicPr>
        <p:blipFill rotWithShape="1">
          <a:blip r:embed="rId4">
            <a:extLst>
              <a:ext uri="{28A0092B-C50C-407E-A947-70E740481C1C}">
                <a14:useLocalDpi xmlns:a14="http://schemas.microsoft.com/office/drawing/2010/main" val="0"/>
              </a:ext>
            </a:extLst>
          </a:blip>
          <a:srcRect l="67975" t="50000" r="-3773" b="-2676"/>
          <a:stretch/>
        </p:blipFill>
        <p:spPr>
          <a:xfrm>
            <a:off x="7582005" y="5342434"/>
            <a:ext cx="1379171" cy="1338408"/>
          </a:xfrm>
          <a:prstGeom prst="rect">
            <a:avLst/>
          </a:prstGeom>
        </p:spPr>
      </p:pic>
      <p:pic>
        <p:nvPicPr>
          <p:cNvPr id="5" name="Picture 4" descr="A close up of a logo&#10;&#10;Description automatically generated">
            <a:extLst>
              <a:ext uri="{FF2B5EF4-FFF2-40B4-BE49-F238E27FC236}">
                <a16:creationId xmlns:a16="http://schemas.microsoft.com/office/drawing/2014/main" id="{1DC467B1-2767-4F05-A23C-1C0438514CD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48366" y="2468597"/>
            <a:ext cx="707297" cy="707297"/>
          </a:xfrm>
          <a:prstGeom prst="rect">
            <a:avLst/>
          </a:prstGeom>
        </p:spPr>
      </p:pic>
      <p:pic>
        <p:nvPicPr>
          <p:cNvPr id="23" name="Picture 22" descr="A close up of a logo&#10;&#10;Description automatically generated">
            <a:extLst>
              <a:ext uri="{FF2B5EF4-FFF2-40B4-BE49-F238E27FC236}">
                <a16:creationId xmlns:a16="http://schemas.microsoft.com/office/drawing/2014/main" id="{E141B1CA-1E90-41DA-ADA6-66E50946D89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19237" y="5496759"/>
            <a:ext cx="707297" cy="707297"/>
          </a:xfrm>
          <a:prstGeom prst="rect">
            <a:avLst/>
          </a:prstGeom>
        </p:spPr>
      </p:pic>
      <p:pic>
        <p:nvPicPr>
          <p:cNvPr id="24" name="Picture 23" descr="A close up of a logo&#10;&#10;Description automatically generated">
            <a:extLst>
              <a:ext uri="{FF2B5EF4-FFF2-40B4-BE49-F238E27FC236}">
                <a16:creationId xmlns:a16="http://schemas.microsoft.com/office/drawing/2014/main" id="{E5BED825-33E3-4FE8-A50F-ED1D1E1F19B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08043" y="4284896"/>
            <a:ext cx="707297" cy="707297"/>
          </a:xfrm>
          <a:prstGeom prst="rect">
            <a:avLst/>
          </a:prstGeom>
        </p:spPr>
      </p:pic>
      <p:pic>
        <p:nvPicPr>
          <p:cNvPr id="25" name="Picture 24" descr="A close up of a logo&#10;&#10;Description automatically generated">
            <a:extLst>
              <a:ext uri="{FF2B5EF4-FFF2-40B4-BE49-F238E27FC236}">
                <a16:creationId xmlns:a16="http://schemas.microsoft.com/office/drawing/2014/main" id="{6BC91508-83CC-4914-834F-8EAA26305A4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035440" y="1568283"/>
            <a:ext cx="707297" cy="707297"/>
          </a:xfrm>
          <a:prstGeom prst="rect">
            <a:avLst/>
          </a:prstGeom>
        </p:spPr>
      </p:pic>
      <p:pic>
        <p:nvPicPr>
          <p:cNvPr id="26" name="Picture 25" descr="A close up of a logo&#10;&#10;Description automatically generated">
            <a:extLst>
              <a:ext uri="{FF2B5EF4-FFF2-40B4-BE49-F238E27FC236}">
                <a16:creationId xmlns:a16="http://schemas.microsoft.com/office/drawing/2014/main" id="{D9850D97-0778-4A9A-8495-F57435E1A9D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42370" y="6088705"/>
            <a:ext cx="707297" cy="707297"/>
          </a:xfrm>
          <a:prstGeom prst="rect">
            <a:avLst/>
          </a:prstGeom>
        </p:spPr>
      </p:pic>
      <p:pic>
        <p:nvPicPr>
          <p:cNvPr id="27" name="Picture 26" descr="A close up of a logo&#10;&#10;Description automatically generated">
            <a:extLst>
              <a:ext uri="{FF2B5EF4-FFF2-40B4-BE49-F238E27FC236}">
                <a16:creationId xmlns:a16="http://schemas.microsoft.com/office/drawing/2014/main" id="{3C973320-BA65-4590-825A-7BA9ABBEDA24}"/>
              </a:ext>
            </a:extLst>
          </p:cNvPr>
          <p:cNvPicPr>
            <a:picLocks noChangeAspect="1"/>
          </p:cNvPicPr>
          <p:nvPr/>
        </p:nvPicPr>
        <p:blipFill rotWithShape="1">
          <a:blip r:embed="rId3">
            <a:extLst>
              <a:ext uri="{28A0092B-C50C-407E-A947-70E740481C1C}">
                <a14:useLocalDpi xmlns:a14="http://schemas.microsoft.com/office/drawing/2010/main" val="0"/>
              </a:ext>
            </a:extLst>
          </a:blip>
          <a:srcRect l="27177" t="59160" r="64961" b="33789"/>
          <a:stretch/>
        </p:blipFill>
        <p:spPr>
          <a:xfrm rot="1270286">
            <a:off x="2590007" y="5329837"/>
            <a:ext cx="480435" cy="483577"/>
          </a:xfrm>
          <a:prstGeom prst="rect">
            <a:avLst/>
          </a:prstGeom>
        </p:spPr>
      </p:pic>
      <p:pic>
        <p:nvPicPr>
          <p:cNvPr id="28" name="Picture 27" descr="A close up of a logo&#10;&#10;Description automatically generated">
            <a:extLst>
              <a:ext uri="{FF2B5EF4-FFF2-40B4-BE49-F238E27FC236}">
                <a16:creationId xmlns:a16="http://schemas.microsoft.com/office/drawing/2014/main" id="{0A378133-DEE0-4AA7-8094-E1AF0B708978}"/>
              </a:ext>
            </a:extLst>
          </p:cNvPr>
          <p:cNvPicPr>
            <a:picLocks noChangeAspect="1"/>
          </p:cNvPicPr>
          <p:nvPr/>
        </p:nvPicPr>
        <p:blipFill rotWithShape="1">
          <a:blip r:embed="rId3">
            <a:extLst>
              <a:ext uri="{28A0092B-C50C-407E-A947-70E740481C1C}">
                <a14:useLocalDpi xmlns:a14="http://schemas.microsoft.com/office/drawing/2010/main" val="0"/>
              </a:ext>
            </a:extLst>
          </a:blip>
          <a:srcRect l="27177" t="59160" r="64961" b="33789"/>
          <a:stretch/>
        </p:blipFill>
        <p:spPr>
          <a:xfrm rot="9213712">
            <a:off x="4401495" y="4342156"/>
            <a:ext cx="642999" cy="647205"/>
          </a:xfrm>
          <a:prstGeom prst="rect">
            <a:avLst/>
          </a:prstGeom>
        </p:spPr>
      </p:pic>
      <p:pic>
        <p:nvPicPr>
          <p:cNvPr id="7" name="Picture 6">
            <a:extLst>
              <a:ext uri="{FF2B5EF4-FFF2-40B4-BE49-F238E27FC236}">
                <a16:creationId xmlns:a16="http://schemas.microsoft.com/office/drawing/2014/main" id="{81E5CF99-BFDD-42E3-9B26-15B0CB72449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75999" y="4930519"/>
            <a:ext cx="622656" cy="619877"/>
          </a:xfrm>
          <a:prstGeom prst="rect">
            <a:avLst/>
          </a:prstGeom>
        </p:spPr>
      </p:pic>
      <p:pic>
        <p:nvPicPr>
          <p:cNvPr id="29" name="Picture 28" descr="A screenshot of a cell phone&#10;&#10;Description automatically generated">
            <a:extLst>
              <a:ext uri="{FF2B5EF4-FFF2-40B4-BE49-F238E27FC236}">
                <a16:creationId xmlns:a16="http://schemas.microsoft.com/office/drawing/2014/main" id="{999B5B31-E0EE-4BBA-B3FA-C21B5E9D6C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0310" y="2574807"/>
            <a:ext cx="1484372" cy="841808"/>
          </a:xfrm>
          <a:prstGeom prst="rect">
            <a:avLst/>
          </a:prstGeom>
        </p:spPr>
      </p:pic>
      <p:pic>
        <p:nvPicPr>
          <p:cNvPr id="30" name="Picture 29" descr="A close up of a logo&#10;&#10;Description automatically generated">
            <a:extLst>
              <a:ext uri="{FF2B5EF4-FFF2-40B4-BE49-F238E27FC236}">
                <a16:creationId xmlns:a16="http://schemas.microsoft.com/office/drawing/2014/main" id="{3A937649-2DB9-413D-908C-21F8C93CB5BD}"/>
              </a:ext>
            </a:extLst>
          </p:cNvPr>
          <p:cNvPicPr>
            <a:picLocks noChangeAspect="1"/>
          </p:cNvPicPr>
          <p:nvPr/>
        </p:nvPicPr>
        <p:blipFill rotWithShape="1">
          <a:blip r:embed="rId3">
            <a:extLst>
              <a:ext uri="{28A0092B-C50C-407E-A947-70E740481C1C}">
                <a14:useLocalDpi xmlns:a14="http://schemas.microsoft.com/office/drawing/2010/main" val="0"/>
              </a:ext>
            </a:extLst>
          </a:blip>
          <a:srcRect l="27177" t="59160" r="64961" b="33789"/>
          <a:stretch/>
        </p:blipFill>
        <p:spPr>
          <a:xfrm rot="5012652">
            <a:off x="2766035" y="2488936"/>
            <a:ext cx="453068" cy="456031"/>
          </a:xfrm>
          <a:prstGeom prst="rect">
            <a:avLst/>
          </a:prstGeom>
        </p:spPr>
      </p:pic>
      <p:pic>
        <p:nvPicPr>
          <p:cNvPr id="31" name="Picture 30" descr="A close up of a logo&#10;&#10;Description automatically generated">
            <a:extLst>
              <a:ext uri="{FF2B5EF4-FFF2-40B4-BE49-F238E27FC236}">
                <a16:creationId xmlns:a16="http://schemas.microsoft.com/office/drawing/2014/main" id="{4AEDFD77-B31F-4FD2-B081-1ADA31A032AB}"/>
              </a:ext>
            </a:extLst>
          </p:cNvPr>
          <p:cNvPicPr>
            <a:picLocks noChangeAspect="1"/>
          </p:cNvPicPr>
          <p:nvPr/>
        </p:nvPicPr>
        <p:blipFill rotWithShape="1">
          <a:blip r:embed="rId3">
            <a:extLst>
              <a:ext uri="{28A0092B-C50C-407E-A947-70E740481C1C}">
                <a14:useLocalDpi xmlns:a14="http://schemas.microsoft.com/office/drawing/2010/main" val="0"/>
              </a:ext>
            </a:extLst>
          </a:blip>
          <a:srcRect l="27177" t="59160" r="64961" b="33789"/>
          <a:stretch/>
        </p:blipFill>
        <p:spPr>
          <a:xfrm rot="3008436">
            <a:off x="4460076" y="2602533"/>
            <a:ext cx="550390" cy="553990"/>
          </a:xfrm>
          <a:prstGeom prst="rect">
            <a:avLst/>
          </a:prstGeom>
        </p:spPr>
      </p:pic>
      <p:pic>
        <p:nvPicPr>
          <p:cNvPr id="32" name="Picture 31">
            <a:extLst>
              <a:ext uri="{FF2B5EF4-FFF2-40B4-BE49-F238E27FC236}">
                <a16:creationId xmlns:a16="http://schemas.microsoft.com/office/drawing/2014/main" id="{A2614F47-B313-4F46-AF8F-D7E7DB0B8CA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94186" y="2374683"/>
            <a:ext cx="587188" cy="584567"/>
          </a:xfrm>
          <a:prstGeom prst="rect">
            <a:avLst/>
          </a:prstGeom>
        </p:spPr>
      </p:pic>
      <p:pic>
        <p:nvPicPr>
          <p:cNvPr id="33" name="Picture 32" descr="A screenshot of a cell phone&#10;&#10;Description automatically generated">
            <a:extLst>
              <a:ext uri="{FF2B5EF4-FFF2-40B4-BE49-F238E27FC236}">
                <a16:creationId xmlns:a16="http://schemas.microsoft.com/office/drawing/2014/main" id="{56383E49-73E4-4EB5-9C68-D143B96437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37661" y="5648877"/>
            <a:ext cx="1567065" cy="888705"/>
          </a:xfrm>
          <a:prstGeom prst="rect">
            <a:avLst/>
          </a:prstGeom>
        </p:spPr>
      </p:pic>
      <p:pic>
        <p:nvPicPr>
          <p:cNvPr id="34" name="Picture 33" descr="A close up of a logo&#10;&#10;Description automatically generated">
            <a:extLst>
              <a:ext uri="{FF2B5EF4-FFF2-40B4-BE49-F238E27FC236}">
                <a16:creationId xmlns:a16="http://schemas.microsoft.com/office/drawing/2014/main" id="{AE38A042-4246-4115-ABF0-6B785A6DFEA3}"/>
              </a:ext>
            </a:extLst>
          </p:cNvPr>
          <p:cNvPicPr>
            <a:picLocks noChangeAspect="1"/>
          </p:cNvPicPr>
          <p:nvPr/>
        </p:nvPicPr>
        <p:blipFill rotWithShape="1">
          <a:blip r:embed="rId3">
            <a:extLst>
              <a:ext uri="{28A0092B-C50C-407E-A947-70E740481C1C}">
                <a14:useLocalDpi xmlns:a14="http://schemas.microsoft.com/office/drawing/2010/main" val="0"/>
              </a:ext>
            </a:extLst>
          </a:blip>
          <a:srcRect l="27177" t="59160" r="64961" b="33789"/>
          <a:stretch/>
        </p:blipFill>
        <p:spPr>
          <a:xfrm rot="4722254">
            <a:off x="5862852" y="5316055"/>
            <a:ext cx="437177" cy="392227"/>
          </a:xfrm>
          <a:prstGeom prst="rect">
            <a:avLst/>
          </a:prstGeom>
        </p:spPr>
      </p:pic>
      <p:pic>
        <p:nvPicPr>
          <p:cNvPr id="35" name="Picture 34" descr="A close up of a logo&#10;&#10;Description automatically generated">
            <a:extLst>
              <a:ext uri="{FF2B5EF4-FFF2-40B4-BE49-F238E27FC236}">
                <a16:creationId xmlns:a16="http://schemas.microsoft.com/office/drawing/2014/main" id="{593A573F-BFC4-44CF-9523-9E633B3B3BCA}"/>
              </a:ext>
            </a:extLst>
          </p:cNvPr>
          <p:cNvPicPr>
            <a:picLocks noChangeAspect="1"/>
          </p:cNvPicPr>
          <p:nvPr/>
        </p:nvPicPr>
        <p:blipFill rotWithShape="1">
          <a:blip r:embed="rId3">
            <a:extLst>
              <a:ext uri="{28A0092B-C50C-407E-A947-70E740481C1C}">
                <a14:useLocalDpi xmlns:a14="http://schemas.microsoft.com/office/drawing/2010/main" val="0"/>
              </a:ext>
            </a:extLst>
          </a:blip>
          <a:srcRect l="27177" t="59160" r="64961" b="33789"/>
          <a:stretch/>
        </p:blipFill>
        <p:spPr>
          <a:xfrm rot="3187868">
            <a:off x="6992405" y="5832282"/>
            <a:ext cx="518504" cy="521895"/>
          </a:xfrm>
          <a:prstGeom prst="rect">
            <a:avLst/>
          </a:prstGeom>
        </p:spPr>
      </p:pic>
      <p:pic>
        <p:nvPicPr>
          <p:cNvPr id="36" name="Picture 35">
            <a:extLst>
              <a:ext uri="{FF2B5EF4-FFF2-40B4-BE49-F238E27FC236}">
                <a16:creationId xmlns:a16="http://schemas.microsoft.com/office/drawing/2014/main" id="{03F97389-09A3-479D-B9F9-2F8394F616B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40582" y="5271308"/>
            <a:ext cx="622656" cy="619877"/>
          </a:xfrm>
          <a:prstGeom prst="rect">
            <a:avLst/>
          </a:prstGeom>
        </p:spPr>
      </p:pic>
      <p:pic>
        <p:nvPicPr>
          <p:cNvPr id="37" name="Picture 36" descr="A screenshot of a cell phone&#10;&#10;Description automatically generated">
            <a:extLst>
              <a:ext uri="{FF2B5EF4-FFF2-40B4-BE49-F238E27FC236}">
                <a16:creationId xmlns:a16="http://schemas.microsoft.com/office/drawing/2014/main" id="{392C3672-17C6-4B41-87D7-4699FC9159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61986" y="3657015"/>
            <a:ext cx="2021083" cy="1146185"/>
          </a:xfrm>
          <a:prstGeom prst="rect">
            <a:avLst/>
          </a:prstGeom>
        </p:spPr>
      </p:pic>
      <p:pic>
        <p:nvPicPr>
          <p:cNvPr id="38" name="Picture 37" descr="A close up of a logo&#10;&#10;Description automatically generated">
            <a:extLst>
              <a:ext uri="{FF2B5EF4-FFF2-40B4-BE49-F238E27FC236}">
                <a16:creationId xmlns:a16="http://schemas.microsoft.com/office/drawing/2014/main" id="{DF3B4538-55AC-4969-A86E-3B08CF882328}"/>
              </a:ext>
            </a:extLst>
          </p:cNvPr>
          <p:cNvPicPr>
            <a:picLocks noChangeAspect="1"/>
          </p:cNvPicPr>
          <p:nvPr/>
        </p:nvPicPr>
        <p:blipFill rotWithShape="1">
          <a:blip r:embed="rId3">
            <a:extLst>
              <a:ext uri="{28A0092B-C50C-407E-A947-70E740481C1C}">
                <a14:useLocalDpi xmlns:a14="http://schemas.microsoft.com/office/drawing/2010/main" val="0"/>
              </a:ext>
            </a:extLst>
          </a:blip>
          <a:srcRect l="27177" t="59160" r="64961" b="33789"/>
          <a:stretch/>
        </p:blipFill>
        <p:spPr>
          <a:xfrm rot="2732085">
            <a:off x="7624021" y="4020194"/>
            <a:ext cx="480435" cy="483577"/>
          </a:xfrm>
          <a:prstGeom prst="rect">
            <a:avLst/>
          </a:prstGeom>
        </p:spPr>
      </p:pic>
      <p:pic>
        <p:nvPicPr>
          <p:cNvPr id="39" name="Picture 38" descr="A close up of a logo&#10;&#10;Description automatically generated">
            <a:extLst>
              <a:ext uri="{FF2B5EF4-FFF2-40B4-BE49-F238E27FC236}">
                <a16:creationId xmlns:a16="http://schemas.microsoft.com/office/drawing/2014/main" id="{F2EC6728-6A75-44E9-B048-4DD137786C34}"/>
              </a:ext>
            </a:extLst>
          </p:cNvPr>
          <p:cNvPicPr>
            <a:picLocks noChangeAspect="1"/>
          </p:cNvPicPr>
          <p:nvPr/>
        </p:nvPicPr>
        <p:blipFill rotWithShape="1">
          <a:blip r:embed="rId3">
            <a:extLst>
              <a:ext uri="{28A0092B-C50C-407E-A947-70E740481C1C}">
                <a14:useLocalDpi xmlns:a14="http://schemas.microsoft.com/office/drawing/2010/main" val="0"/>
              </a:ext>
            </a:extLst>
          </a:blip>
          <a:srcRect l="27177" t="59160" r="64961" b="33789"/>
          <a:stretch/>
        </p:blipFill>
        <p:spPr>
          <a:xfrm rot="3268527">
            <a:off x="9428273" y="3897469"/>
            <a:ext cx="692047" cy="696574"/>
          </a:xfrm>
          <a:prstGeom prst="rect">
            <a:avLst/>
          </a:prstGeom>
        </p:spPr>
      </p:pic>
      <p:pic>
        <p:nvPicPr>
          <p:cNvPr id="40" name="Picture 39">
            <a:extLst>
              <a:ext uri="{FF2B5EF4-FFF2-40B4-BE49-F238E27FC236}">
                <a16:creationId xmlns:a16="http://schemas.microsoft.com/office/drawing/2014/main" id="{5A096096-BBB1-4AFD-A773-5D2DDB578EB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944058" y="3456434"/>
            <a:ext cx="622656" cy="619877"/>
          </a:xfrm>
          <a:prstGeom prst="rect">
            <a:avLst/>
          </a:prstGeom>
        </p:spPr>
      </p:pic>
      <p:pic>
        <p:nvPicPr>
          <p:cNvPr id="42" name="Picture 41" descr="A close up of a logo&#10;&#10;Description automatically generated">
            <a:extLst>
              <a:ext uri="{FF2B5EF4-FFF2-40B4-BE49-F238E27FC236}">
                <a16:creationId xmlns:a16="http://schemas.microsoft.com/office/drawing/2014/main" id="{785C3317-6EDE-4B14-94E6-F2B003782866}"/>
              </a:ext>
            </a:extLst>
          </p:cNvPr>
          <p:cNvPicPr>
            <a:picLocks noChangeAspect="1"/>
          </p:cNvPicPr>
          <p:nvPr/>
        </p:nvPicPr>
        <p:blipFill rotWithShape="1">
          <a:blip r:embed="rId3">
            <a:extLst>
              <a:ext uri="{28A0092B-C50C-407E-A947-70E740481C1C}">
                <a14:useLocalDpi xmlns:a14="http://schemas.microsoft.com/office/drawing/2010/main" val="0"/>
              </a:ext>
            </a:extLst>
          </a:blip>
          <a:srcRect l="27177" t="59160" r="64961" b="33789"/>
          <a:stretch/>
        </p:blipFill>
        <p:spPr>
          <a:xfrm rot="1270286">
            <a:off x="7334898" y="2154872"/>
            <a:ext cx="461092" cy="464107"/>
          </a:xfrm>
          <a:prstGeom prst="rect">
            <a:avLst/>
          </a:prstGeom>
        </p:spPr>
      </p:pic>
      <p:pic>
        <p:nvPicPr>
          <p:cNvPr id="43" name="Picture 42" descr="A close up of a logo&#10;&#10;Description automatically generated">
            <a:extLst>
              <a:ext uri="{FF2B5EF4-FFF2-40B4-BE49-F238E27FC236}">
                <a16:creationId xmlns:a16="http://schemas.microsoft.com/office/drawing/2014/main" id="{7E12DC7C-B08E-473C-B548-7B02225E677C}"/>
              </a:ext>
            </a:extLst>
          </p:cNvPr>
          <p:cNvPicPr>
            <a:picLocks noChangeAspect="1"/>
          </p:cNvPicPr>
          <p:nvPr/>
        </p:nvPicPr>
        <p:blipFill rotWithShape="1">
          <a:blip r:embed="rId3">
            <a:extLst>
              <a:ext uri="{28A0092B-C50C-407E-A947-70E740481C1C}">
                <a14:useLocalDpi xmlns:a14="http://schemas.microsoft.com/office/drawing/2010/main" val="0"/>
              </a:ext>
            </a:extLst>
          </a:blip>
          <a:srcRect l="27177" t="59160" r="64961" b="33789"/>
          <a:stretch/>
        </p:blipFill>
        <p:spPr>
          <a:xfrm rot="1789162">
            <a:off x="9088327" y="1916565"/>
            <a:ext cx="425138" cy="427919"/>
          </a:xfrm>
          <a:prstGeom prst="rect">
            <a:avLst/>
          </a:prstGeom>
        </p:spPr>
      </p:pic>
      <p:pic>
        <p:nvPicPr>
          <p:cNvPr id="44" name="Picture 43">
            <a:extLst>
              <a:ext uri="{FF2B5EF4-FFF2-40B4-BE49-F238E27FC236}">
                <a16:creationId xmlns:a16="http://schemas.microsoft.com/office/drawing/2014/main" id="{50198459-A678-4B69-8304-E5C1455718A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698748" y="1455001"/>
            <a:ext cx="622656" cy="619877"/>
          </a:xfrm>
          <a:prstGeom prst="rect">
            <a:avLst/>
          </a:prstGeom>
        </p:spPr>
      </p:pic>
      <p:pic>
        <p:nvPicPr>
          <p:cNvPr id="45" name="Picture 44" descr="A close up of a logo&#10;&#10;Description automatically generated">
            <a:extLst>
              <a:ext uri="{FF2B5EF4-FFF2-40B4-BE49-F238E27FC236}">
                <a16:creationId xmlns:a16="http://schemas.microsoft.com/office/drawing/2014/main" id="{D675D5F3-C11C-4530-A690-06E6332B4C0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71637" y="5649159"/>
            <a:ext cx="707297" cy="707297"/>
          </a:xfrm>
          <a:prstGeom prst="rect">
            <a:avLst/>
          </a:prstGeom>
        </p:spPr>
      </p:pic>
      <p:pic>
        <p:nvPicPr>
          <p:cNvPr id="46" name="Picture 45" descr="A close up of a logo&#10;&#10;Description automatically generated">
            <a:extLst>
              <a:ext uri="{FF2B5EF4-FFF2-40B4-BE49-F238E27FC236}">
                <a16:creationId xmlns:a16="http://schemas.microsoft.com/office/drawing/2014/main" id="{32966AFA-CD48-40F0-B47D-4526D6B83E8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48089" y="5987315"/>
            <a:ext cx="707297" cy="707297"/>
          </a:xfrm>
          <a:prstGeom prst="rect">
            <a:avLst/>
          </a:prstGeom>
        </p:spPr>
      </p:pic>
      <p:pic>
        <p:nvPicPr>
          <p:cNvPr id="47" name="Picture 46" descr="A close up of a logo&#10;&#10;Description automatically generated">
            <a:extLst>
              <a:ext uri="{FF2B5EF4-FFF2-40B4-BE49-F238E27FC236}">
                <a16:creationId xmlns:a16="http://schemas.microsoft.com/office/drawing/2014/main" id="{48C1FECE-8B5B-4F97-BAFE-6A52E313074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111721" y="1710153"/>
            <a:ext cx="707297" cy="707297"/>
          </a:xfrm>
          <a:prstGeom prst="rect">
            <a:avLst/>
          </a:prstGeom>
        </p:spPr>
      </p:pic>
      <p:pic>
        <p:nvPicPr>
          <p:cNvPr id="48" name="Picture 47" descr="A close up of a logo&#10;&#10;Description automatically generated">
            <a:extLst>
              <a:ext uri="{FF2B5EF4-FFF2-40B4-BE49-F238E27FC236}">
                <a16:creationId xmlns:a16="http://schemas.microsoft.com/office/drawing/2014/main" id="{36B82355-F2F8-425F-A6B6-C5504C051A8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146934" y="1832036"/>
            <a:ext cx="707297" cy="707297"/>
          </a:xfrm>
          <a:prstGeom prst="rect">
            <a:avLst/>
          </a:prstGeom>
        </p:spPr>
      </p:pic>
      <p:pic>
        <p:nvPicPr>
          <p:cNvPr id="6" name="Picture 5">
            <a:extLst>
              <a:ext uri="{FF2B5EF4-FFF2-40B4-BE49-F238E27FC236}">
                <a16:creationId xmlns:a16="http://schemas.microsoft.com/office/drawing/2014/main" id="{434DD05A-C436-46A2-B322-78EA0418D04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859021" y="5742278"/>
            <a:ext cx="808329" cy="346427"/>
          </a:xfrm>
          <a:prstGeom prst="rect">
            <a:avLst/>
          </a:prstGeom>
        </p:spPr>
      </p:pic>
      <p:pic>
        <p:nvPicPr>
          <p:cNvPr id="49" name="Picture 48">
            <a:extLst>
              <a:ext uri="{FF2B5EF4-FFF2-40B4-BE49-F238E27FC236}">
                <a16:creationId xmlns:a16="http://schemas.microsoft.com/office/drawing/2014/main" id="{0D71F7FC-A450-4697-8597-E13AD151CD6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838722" y="2994597"/>
            <a:ext cx="808329" cy="346427"/>
          </a:xfrm>
          <a:prstGeom prst="rect">
            <a:avLst/>
          </a:prstGeom>
        </p:spPr>
      </p:pic>
      <p:pic>
        <p:nvPicPr>
          <p:cNvPr id="50" name="Picture 49">
            <a:extLst>
              <a:ext uri="{FF2B5EF4-FFF2-40B4-BE49-F238E27FC236}">
                <a16:creationId xmlns:a16="http://schemas.microsoft.com/office/drawing/2014/main" id="{5C96CC9C-5530-4CA7-8BCB-A61D1B8576F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564028" y="2347039"/>
            <a:ext cx="808329" cy="346427"/>
          </a:xfrm>
          <a:prstGeom prst="rect">
            <a:avLst/>
          </a:prstGeom>
        </p:spPr>
      </p:pic>
      <p:pic>
        <p:nvPicPr>
          <p:cNvPr id="51" name="Picture 50">
            <a:extLst>
              <a:ext uri="{FF2B5EF4-FFF2-40B4-BE49-F238E27FC236}">
                <a16:creationId xmlns:a16="http://schemas.microsoft.com/office/drawing/2014/main" id="{400F2A4C-972C-4C7E-B494-A39512BFD68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811577" y="4356566"/>
            <a:ext cx="808329" cy="346427"/>
          </a:xfrm>
          <a:prstGeom prst="rect">
            <a:avLst/>
          </a:prstGeom>
        </p:spPr>
      </p:pic>
      <p:pic>
        <p:nvPicPr>
          <p:cNvPr id="52" name="Picture 51">
            <a:extLst>
              <a:ext uri="{FF2B5EF4-FFF2-40B4-BE49-F238E27FC236}">
                <a16:creationId xmlns:a16="http://schemas.microsoft.com/office/drawing/2014/main" id="{B5E55BFA-ACC3-4556-994B-35E97F24B2B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651339" y="6259070"/>
            <a:ext cx="808329" cy="346427"/>
          </a:xfrm>
          <a:prstGeom prst="rect">
            <a:avLst/>
          </a:prstGeom>
        </p:spPr>
      </p:pic>
    </p:spTree>
    <p:extLst>
      <p:ext uri="{BB962C8B-B14F-4D97-AF65-F5344CB8AC3E}">
        <p14:creationId xmlns:p14="http://schemas.microsoft.com/office/powerpoint/2010/main" val="32131710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1CEDA-6A9E-4041-8D2B-4A17A3C596C1}"/>
              </a:ext>
            </a:extLst>
          </p:cNvPr>
          <p:cNvSpPr>
            <a:spLocks noGrp="1"/>
          </p:cNvSpPr>
          <p:nvPr>
            <p:ph type="title"/>
          </p:nvPr>
        </p:nvSpPr>
        <p:spPr/>
        <p:txBody>
          <a:bodyPr/>
          <a:lstStyle/>
          <a:p>
            <a:r>
              <a:rPr lang="en-US" dirty="0"/>
              <a:t>What we have done and not done</a:t>
            </a:r>
          </a:p>
        </p:txBody>
      </p:sp>
      <p:pic>
        <p:nvPicPr>
          <p:cNvPr id="5" name="Picture 4" descr="A picture containing clipart&#10;&#10;Description automatically generated">
            <a:extLst>
              <a:ext uri="{FF2B5EF4-FFF2-40B4-BE49-F238E27FC236}">
                <a16:creationId xmlns:a16="http://schemas.microsoft.com/office/drawing/2014/main" id="{37F08E8A-3C21-49F5-BF72-D6F281D3A474}"/>
              </a:ext>
            </a:extLst>
          </p:cNvPr>
          <p:cNvPicPr>
            <a:picLocks noChangeAspect="1"/>
          </p:cNvPicPr>
          <p:nvPr/>
        </p:nvPicPr>
        <p:blipFill rotWithShape="1">
          <a:blip r:embed="rId2">
            <a:extLst>
              <a:ext uri="{28A0092B-C50C-407E-A947-70E740481C1C}">
                <a14:useLocalDpi xmlns:a14="http://schemas.microsoft.com/office/drawing/2010/main" val="0"/>
              </a:ext>
            </a:extLst>
          </a:blip>
          <a:srcRect l="32092" t="279" r="32110" b="47045"/>
          <a:stretch/>
        </p:blipFill>
        <p:spPr>
          <a:xfrm>
            <a:off x="1031632" y="1593708"/>
            <a:ext cx="1396874" cy="1355588"/>
          </a:xfrm>
          <a:prstGeom prst="rect">
            <a:avLst/>
          </a:prstGeom>
        </p:spPr>
      </p:pic>
      <p:pic>
        <p:nvPicPr>
          <p:cNvPr id="6" name="Picture 5" descr="A close up of a logo&#10;&#10;Description automatically generated">
            <a:extLst>
              <a:ext uri="{FF2B5EF4-FFF2-40B4-BE49-F238E27FC236}">
                <a16:creationId xmlns:a16="http://schemas.microsoft.com/office/drawing/2014/main" id="{2329D868-A7EB-4F10-90B7-08AB51706B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2304410"/>
            <a:ext cx="707297" cy="707297"/>
          </a:xfrm>
          <a:prstGeom prst="rect">
            <a:avLst/>
          </a:prstGeom>
        </p:spPr>
      </p:pic>
      <p:pic>
        <p:nvPicPr>
          <p:cNvPr id="13" name="Picture 12">
            <a:extLst>
              <a:ext uri="{FF2B5EF4-FFF2-40B4-BE49-F238E27FC236}">
                <a16:creationId xmlns:a16="http://schemas.microsoft.com/office/drawing/2014/main" id="{7F157399-58E3-4C76-A629-C84EF590A9D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34168" y="2145667"/>
            <a:ext cx="891869" cy="1156043"/>
          </a:xfrm>
          <a:prstGeom prst="rect">
            <a:avLst/>
          </a:prstGeom>
        </p:spPr>
      </p:pic>
      <p:pic>
        <p:nvPicPr>
          <p:cNvPr id="16" name="Picture 15" descr="A picture containing clipart&#10;&#10;Description automatically generated">
            <a:extLst>
              <a:ext uri="{FF2B5EF4-FFF2-40B4-BE49-F238E27FC236}">
                <a16:creationId xmlns:a16="http://schemas.microsoft.com/office/drawing/2014/main" id="{D2499085-5DE9-4C34-9DAE-CFB40A753F64}"/>
              </a:ext>
            </a:extLst>
          </p:cNvPr>
          <p:cNvPicPr>
            <a:picLocks noChangeAspect="1"/>
          </p:cNvPicPr>
          <p:nvPr/>
        </p:nvPicPr>
        <p:blipFill rotWithShape="1">
          <a:blip r:embed="rId2">
            <a:extLst>
              <a:ext uri="{28A0092B-C50C-407E-A947-70E740481C1C}">
                <a14:useLocalDpi xmlns:a14="http://schemas.microsoft.com/office/drawing/2010/main" val="0"/>
              </a:ext>
            </a:extLst>
          </a:blip>
          <a:srcRect l="-1827" t="49208" r="66029" b="-1884"/>
          <a:stretch/>
        </p:blipFill>
        <p:spPr>
          <a:xfrm>
            <a:off x="954525" y="3216984"/>
            <a:ext cx="1425577" cy="1383442"/>
          </a:xfrm>
          <a:prstGeom prst="rect">
            <a:avLst/>
          </a:prstGeom>
        </p:spPr>
      </p:pic>
      <p:pic>
        <p:nvPicPr>
          <p:cNvPr id="17" name="Picture 16">
            <a:extLst>
              <a:ext uri="{FF2B5EF4-FFF2-40B4-BE49-F238E27FC236}">
                <a16:creationId xmlns:a16="http://schemas.microsoft.com/office/drawing/2014/main" id="{C20CE787-A33E-4EE1-BA9D-38B6B9ADB17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30307" y="3756689"/>
            <a:ext cx="891869" cy="1156043"/>
          </a:xfrm>
          <a:prstGeom prst="rect">
            <a:avLst/>
          </a:prstGeom>
        </p:spPr>
      </p:pic>
      <p:pic>
        <p:nvPicPr>
          <p:cNvPr id="19" name="Picture 18">
            <a:extLst>
              <a:ext uri="{FF2B5EF4-FFF2-40B4-BE49-F238E27FC236}">
                <a16:creationId xmlns:a16="http://schemas.microsoft.com/office/drawing/2014/main" id="{15557823-C1C6-4395-98DD-F57DA44CBC1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30307" y="3243733"/>
            <a:ext cx="576036" cy="576036"/>
          </a:xfrm>
          <a:prstGeom prst="rect">
            <a:avLst/>
          </a:prstGeom>
        </p:spPr>
      </p:pic>
      <p:sp>
        <p:nvSpPr>
          <p:cNvPr id="20" name="TextBox 19">
            <a:extLst>
              <a:ext uri="{FF2B5EF4-FFF2-40B4-BE49-F238E27FC236}">
                <a16:creationId xmlns:a16="http://schemas.microsoft.com/office/drawing/2014/main" id="{9B10D5F7-0371-4C66-AEE9-0861858F3B8C}"/>
              </a:ext>
            </a:extLst>
          </p:cNvPr>
          <p:cNvSpPr txBox="1"/>
          <p:nvPr/>
        </p:nvSpPr>
        <p:spPr>
          <a:xfrm>
            <a:off x="3464169" y="1872762"/>
            <a:ext cx="6506308" cy="646331"/>
          </a:xfrm>
          <a:prstGeom prst="rect">
            <a:avLst/>
          </a:prstGeom>
          <a:noFill/>
        </p:spPr>
        <p:txBody>
          <a:bodyPr wrap="square" rtlCol="0">
            <a:spAutoFit/>
          </a:bodyPr>
          <a:lstStyle/>
          <a:p>
            <a:r>
              <a:rPr lang="en-US" dirty="0"/>
              <a:t>User/ Customer can bet the lottery using Ethereum as token. Also receive the rewards in the form of Ethereum.</a:t>
            </a:r>
          </a:p>
        </p:txBody>
      </p:sp>
      <p:sp>
        <p:nvSpPr>
          <p:cNvPr id="21" name="TextBox 20">
            <a:extLst>
              <a:ext uri="{FF2B5EF4-FFF2-40B4-BE49-F238E27FC236}">
                <a16:creationId xmlns:a16="http://schemas.microsoft.com/office/drawing/2014/main" id="{7F513C21-9B57-44C4-9307-0478A3DD7D81}"/>
              </a:ext>
            </a:extLst>
          </p:cNvPr>
          <p:cNvSpPr txBox="1"/>
          <p:nvPr/>
        </p:nvSpPr>
        <p:spPr>
          <a:xfrm>
            <a:off x="3464169" y="3501502"/>
            <a:ext cx="6506308" cy="1200329"/>
          </a:xfrm>
          <a:prstGeom prst="rect">
            <a:avLst/>
          </a:prstGeom>
          <a:noFill/>
        </p:spPr>
        <p:txBody>
          <a:bodyPr wrap="square" rtlCol="0">
            <a:spAutoFit/>
          </a:bodyPr>
          <a:lstStyle/>
          <a:p>
            <a:r>
              <a:rPr lang="en-US" dirty="0"/>
              <a:t>The other customer can view the public information such as bet amount, bet date (basically for lottery company). Private information stored in the hash address such as amount of money own and personal details.</a:t>
            </a:r>
          </a:p>
        </p:txBody>
      </p:sp>
      <p:pic>
        <p:nvPicPr>
          <p:cNvPr id="23" name="Picture 22" descr="A picture containing clipart&#10;&#10;Description automatically generated">
            <a:extLst>
              <a:ext uri="{FF2B5EF4-FFF2-40B4-BE49-F238E27FC236}">
                <a16:creationId xmlns:a16="http://schemas.microsoft.com/office/drawing/2014/main" id="{223D9133-0765-48E6-9794-B79EE544C60B}"/>
              </a:ext>
            </a:extLst>
          </p:cNvPr>
          <p:cNvPicPr>
            <a:picLocks noChangeAspect="1"/>
          </p:cNvPicPr>
          <p:nvPr/>
        </p:nvPicPr>
        <p:blipFill rotWithShape="1">
          <a:blip r:embed="rId2">
            <a:extLst>
              <a:ext uri="{28A0092B-C50C-407E-A947-70E740481C1C}">
                <a14:useLocalDpi xmlns:a14="http://schemas.microsoft.com/office/drawing/2010/main" val="0"/>
              </a:ext>
            </a:extLst>
          </a:blip>
          <a:srcRect l="-1795" t="-1313" r="65997" b="48637"/>
          <a:stretch/>
        </p:blipFill>
        <p:spPr>
          <a:xfrm>
            <a:off x="996659" y="5055405"/>
            <a:ext cx="1341307" cy="1301663"/>
          </a:xfrm>
          <a:prstGeom prst="rect">
            <a:avLst/>
          </a:prstGeom>
        </p:spPr>
      </p:pic>
      <p:pic>
        <p:nvPicPr>
          <p:cNvPr id="22" name="Picture 21">
            <a:extLst>
              <a:ext uri="{FF2B5EF4-FFF2-40B4-BE49-F238E27FC236}">
                <a16:creationId xmlns:a16="http://schemas.microsoft.com/office/drawing/2014/main" id="{B086FB97-7A8E-422F-A901-80962A4CD1D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05769" y="5411425"/>
            <a:ext cx="891869" cy="1156043"/>
          </a:xfrm>
          <a:prstGeom prst="rect">
            <a:avLst/>
          </a:prstGeom>
        </p:spPr>
      </p:pic>
      <p:pic>
        <p:nvPicPr>
          <p:cNvPr id="24" name="Picture 23" descr="A close up of a logo&#10;&#10;Description automatically generated">
            <a:extLst>
              <a:ext uri="{FF2B5EF4-FFF2-40B4-BE49-F238E27FC236}">
                <a16:creationId xmlns:a16="http://schemas.microsoft.com/office/drawing/2014/main" id="{DB06D957-2071-4B76-AF16-5C07E25273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1746" y="5635797"/>
            <a:ext cx="707297" cy="707297"/>
          </a:xfrm>
          <a:prstGeom prst="rect">
            <a:avLst/>
          </a:prstGeom>
        </p:spPr>
      </p:pic>
      <p:pic>
        <p:nvPicPr>
          <p:cNvPr id="25" name="Picture 24" descr="A close up of a logo&#10;&#10;Description automatically generated">
            <a:extLst>
              <a:ext uri="{FF2B5EF4-FFF2-40B4-BE49-F238E27FC236}">
                <a16:creationId xmlns:a16="http://schemas.microsoft.com/office/drawing/2014/main" id="{75AB7253-90D7-447F-89AB-43D16AF5F7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4146" y="5788197"/>
            <a:ext cx="707297" cy="707297"/>
          </a:xfrm>
          <a:prstGeom prst="rect">
            <a:avLst/>
          </a:prstGeom>
        </p:spPr>
      </p:pic>
      <p:pic>
        <p:nvPicPr>
          <p:cNvPr id="26" name="Picture 25" descr="A close up of a logo&#10;&#10;Description automatically generated">
            <a:extLst>
              <a:ext uri="{FF2B5EF4-FFF2-40B4-BE49-F238E27FC236}">
                <a16:creationId xmlns:a16="http://schemas.microsoft.com/office/drawing/2014/main" id="{0654B29A-41D2-45FF-8F6F-394D7E3AB4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6546" y="5940597"/>
            <a:ext cx="707297" cy="707297"/>
          </a:xfrm>
          <a:prstGeom prst="rect">
            <a:avLst/>
          </a:prstGeom>
        </p:spPr>
      </p:pic>
      <p:pic>
        <p:nvPicPr>
          <p:cNvPr id="27" name="Picture 26" descr="A close up of a logo&#10;&#10;Description automatically generated">
            <a:extLst>
              <a:ext uri="{FF2B5EF4-FFF2-40B4-BE49-F238E27FC236}">
                <a16:creationId xmlns:a16="http://schemas.microsoft.com/office/drawing/2014/main" id="{3D85C019-92C0-4F95-829A-31FF0D5E82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8946" y="6092997"/>
            <a:ext cx="707297" cy="707297"/>
          </a:xfrm>
          <a:prstGeom prst="rect">
            <a:avLst/>
          </a:prstGeom>
        </p:spPr>
      </p:pic>
      <p:pic>
        <p:nvPicPr>
          <p:cNvPr id="28" name="Picture 27" descr="A close up of a logo&#10;&#10;Description automatically generated">
            <a:extLst>
              <a:ext uri="{FF2B5EF4-FFF2-40B4-BE49-F238E27FC236}">
                <a16:creationId xmlns:a16="http://schemas.microsoft.com/office/drawing/2014/main" id="{A82A9DFE-E45F-4CE3-8499-AA6125041E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1346" y="6245397"/>
            <a:ext cx="707297" cy="707297"/>
          </a:xfrm>
          <a:prstGeom prst="rect">
            <a:avLst/>
          </a:prstGeom>
        </p:spPr>
      </p:pic>
      <p:pic>
        <p:nvPicPr>
          <p:cNvPr id="29" name="Picture 28" descr="A close up of a logo&#10;&#10;Description automatically generated">
            <a:extLst>
              <a:ext uri="{FF2B5EF4-FFF2-40B4-BE49-F238E27FC236}">
                <a16:creationId xmlns:a16="http://schemas.microsoft.com/office/drawing/2014/main" id="{CCDB94B6-E549-420E-BD3D-440DEF79DA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3746" y="6397797"/>
            <a:ext cx="707297" cy="707297"/>
          </a:xfrm>
          <a:prstGeom prst="rect">
            <a:avLst/>
          </a:prstGeom>
        </p:spPr>
      </p:pic>
      <p:sp>
        <p:nvSpPr>
          <p:cNvPr id="30" name="TextBox 29">
            <a:extLst>
              <a:ext uri="{FF2B5EF4-FFF2-40B4-BE49-F238E27FC236}">
                <a16:creationId xmlns:a16="http://schemas.microsoft.com/office/drawing/2014/main" id="{F0B38EDE-EA45-4244-9DF4-05A1FAFEFA62}"/>
              </a:ext>
            </a:extLst>
          </p:cNvPr>
          <p:cNvSpPr txBox="1"/>
          <p:nvPr/>
        </p:nvSpPr>
        <p:spPr>
          <a:xfrm>
            <a:off x="3464169" y="5340432"/>
            <a:ext cx="6506308" cy="646331"/>
          </a:xfrm>
          <a:prstGeom prst="rect">
            <a:avLst/>
          </a:prstGeom>
          <a:noFill/>
        </p:spPr>
        <p:txBody>
          <a:bodyPr wrap="square" rtlCol="0">
            <a:spAutoFit/>
          </a:bodyPr>
          <a:lstStyle/>
          <a:p>
            <a:r>
              <a:rPr lang="en-US" dirty="0"/>
              <a:t>The priority of the customer increase when the time of transaction increase. </a:t>
            </a:r>
          </a:p>
        </p:txBody>
      </p:sp>
    </p:spTree>
    <p:extLst>
      <p:ext uri="{BB962C8B-B14F-4D97-AF65-F5344CB8AC3E}">
        <p14:creationId xmlns:p14="http://schemas.microsoft.com/office/powerpoint/2010/main" val="10926728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E201C-F516-4DC2-AFAF-97C18E420DB2}"/>
              </a:ext>
            </a:extLst>
          </p:cNvPr>
          <p:cNvSpPr>
            <a:spLocks noGrp="1"/>
          </p:cNvSpPr>
          <p:nvPr>
            <p:ph type="title"/>
          </p:nvPr>
        </p:nvSpPr>
        <p:spPr/>
        <p:txBody>
          <a:bodyPr/>
          <a:lstStyle/>
          <a:p>
            <a:r>
              <a:rPr lang="en-US" dirty="0"/>
              <a:t>Not done</a:t>
            </a:r>
          </a:p>
        </p:txBody>
      </p:sp>
      <p:pic>
        <p:nvPicPr>
          <p:cNvPr id="5" name="Picture 4" descr="A picture containing clipart&#10;&#10;Description automatically generated">
            <a:extLst>
              <a:ext uri="{FF2B5EF4-FFF2-40B4-BE49-F238E27FC236}">
                <a16:creationId xmlns:a16="http://schemas.microsoft.com/office/drawing/2014/main" id="{584807B7-3BE4-4E3B-8229-262C706DC20E}"/>
              </a:ext>
            </a:extLst>
          </p:cNvPr>
          <p:cNvPicPr>
            <a:picLocks noChangeAspect="1"/>
          </p:cNvPicPr>
          <p:nvPr/>
        </p:nvPicPr>
        <p:blipFill rotWithShape="1">
          <a:blip r:embed="rId2">
            <a:extLst>
              <a:ext uri="{28A0092B-C50C-407E-A947-70E740481C1C}">
                <a14:useLocalDpi xmlns:a14="http://schemas.microsoft.com/office/drawing/2010/main" val="0"/>
              </a:ext>
            </a:extLst>
          </a:blip>
          <a:srcRect l="32246" t="50923" r="31956" b="-3599"/>
          <a:stretch/>
        </p:blipFill>
        <p:spPr>
          <a:xfrm>
            <a:off x="838200" y="1410355"/>
            <a:ext cx="1523515" cy="1478486"/>
          </a:xfrm>
          <a:prstGeom prst="rect">
            <a:avLst/>
          </a:prstGeom>
        </p:spPr>
      </p:pic>
      <p:pic>
        <p:nvPicPr>
          <p:cNvPr id="4" name="Picture 3">
            <a:extLst>
              <a:ext uri="{FF2B5EF4-FFF2-40B4-BE49-F238E27FC236}">
                <a16:creationId xmlns:a16="http://schemas.microsoft.com/office/drawing/2014/main" id="{B2170776-EA83-4CD4-825B-18BFB5B886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0077" y="2232332"/>
            <a:ext cx="824861" cy="824861"/>
          </a:xfrm>
          <a:prstGeom prst="rect">
            <a:avLst/>
          </a:prstGeom>
        </p:spPr>
      </p:pic>
      <p:pic>
        <p:nvPicPr>
          <p:cNvPr id="6" name="Picture 5" descr="A picture containing clipart&#10;&#10;Description automatically generated">
            <a:extLst>
              <a:ext uri="{FF2B5EF4-FFF2-40B4-BE49-F238E27FC236}">
                <a16:creationId xmlns:a16="http://schemas.microsoft.com/office/drawing/2014/main" id="{86216234-7FA4-4535-88B4-152253FCC9EB}"/>
              </a:ext>
            </a:extLst>
          </p:cNvPr>
          <p:cNvPicPr>
            <a:picLocks noChangeAspect="1"/>
          </p:cNvPicPr>
          <p:nvPr/>
        </p:nvPicPr>
        <p:blipFill rotWithShape="1">
          <a:blip r:embed="rId2">
            <a:extLst>
              <a:ext uri="{28A0092B-C50C-407E-A947-70E740481C1C}">
                <a14:useLocalDpi xmlns:a14="http://schemas.microsoft.com/office/drawing/2010/main" val="0"/>
              </a:ext>
            </a:extLst>
          </a:blip>
          <a:srcRect l="67975" t="50000" r="-3773" b="-2676"/>
          <a:stretch/>
        </p:blipFill>
        <p:spPr>
          <a:xfrm>
            <a:off x="838200" y="3299956"/>
            <a:ext cx="1523515" cy="1478486"/>
          </a:xfrm>
          <a:prstGeom prst="rect">
            <a:avLst/>
          </a:prstGeom>
        </p:spPr>
      </p:pic>
      <p:pic>
        <p:nvPicPr>
          <p:cNvPr id="7" name="Picture 6">
            <a:extLst>
              <a:ext uri="{FF2B5EF4-FFF2-40B4-BE49-F238E27FC236}">
                <a16:creationId xmlns:a16="http://schemas.microsoft.com/office/drawing/2014/main" id="{49752B06-7D92-4644-8198-2436EF5B6C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8869" y="4193814"/>
            <a:ext cx="824861" cy="824861"/>
          </a:xfrm>
          <a:prstGeom prst="rect">
            <a:avLst/>
          </a:prstGeom>
        </p:spPr>
      </p:pic>
      <p:sp>
        <p:nvSpPr>
          <p:cNvPr id="8" name="TextBox 7">
            <a:extLst>
              <a:ext uri="{FF2B5EF4-FFF2-40B4-BE49-F238E27FC236}">
                <a16:creationId xmlns:a16="http://schemas.microsoft.com/office/drawing/2014/main" id="{294B6B7E-F6A4-4BB7-89EA-7614118A3387}"/>
              </a:ext>
            </a:extLst>
          </p:cNvPr>
          <p:cNvSpPr txBox="1"/>
          <p:nvPr/>
        </p:nvSpPr>
        <p:spPr>
          <a:xfrm>
            <a:off x="3464169" y="1872762"/>
            <a:ext cx="6506308" cy="646331"/>
          </a:xfrm>
          <a:prstGeom prst="rect">
            <a:avLst/>
          </a:prstGeom>
          <a:noFill/>
        </p:spPr>
        <p:txBody>
          <a:bodyPr wrap="square" rtlCol="0">
            <a:spAutoFit/>
          </a:bodyPr>
          <a:lstStyle/>
          <a:p>
            <a:r>
              <a:rPr lang="en-US" dirty="0"/>
              <a:t>Implement the project to a wider user case scenario such as </a:t>
            </a:r>
            <a:r>
              <a:rPr lang="en-US" altLang="zh-CN" dirty="0"/>
              <a:t>online or offline </a:t>
            </a:r>
            <a:r>
              <a:rPr lang="en-US" dirty="0"/>
              <a:t>casino.</a:t>
            </a:r>
          </a:p>
        </p:txBody>
      </p:sp>
      <p:sp>
        <p:nvSpPr>
          <p:cNvPr id="9" name="TextBox 8">
            <a:extLst>
              <a:ext uri="{FF2B5EF4-FFF2-40B4-BE49-F238E27FC236}">
                <a16:creationId xmlns:a16="http://schemas.microsoft.com/office/drawing/2014/main" id="{C0CCFF6D-5E07-4843-90DE-7D941FDB1FE1}"/>
              </a:ext>
            </a:extLst>
          </p:cNvPr>
          <p:cNvSpPr txBox="1"/>
          <p:nvPr/>
        </p:nvSpPr>
        <p:spPr>
          <a:xfrm>
            <a:off x="3464169" y="3855112"/>
            <a:ext cx="6506308" cy="923330"/>
          </a:xfrm>
          <a:prstGeom prst="rect">
            <a:avLst/>
          </a:prstGeom>
          <a:noFill/>
        </p:spPr>
        <p:txBody>
          <a:bodyPr wrap="square" rtlCol="0">
            <a:spAutoFit/>
          </a:bodyPr>
          <a:lstStyle/>
          <a:p>
            <a:r>
              <a:rPr lang="en-US" dirty="0"/>
              <a:t>User sharing information </a:t>
            </a:r>
            <a:r>
              <a:rPr lang="en-US" altLang="zh-CN" dirty="0"/>
              <a:t>not enhanced. Use </a:t>
            </a:r>
            <a:r>
              <a:rPr lang="en-US" dirty="0"/>
              <a:t>Public information can be access by anyone without </a:t>
            </a:r>
            <a:r>
              <a:rPr lang="en-US" altLang="zh-CN" dirty="0"/>
              <a:t>any action to revoke sharing permission. </a:t>
            </a:r>
            <a:endParaRPr lang="en-US" dirty="0"/>
          </a:p>
        </p:txBody>
      </p:sp>
    </p:spTree>
    <p:extLst>
      <p:ext uri="{BB962C8B-B14F-4D97-AF65-F5344CB8AC3E}">
        <p14:creationId xmlns:p14="http://schemas.microsoft.com/office/powerpoint/2010/main" val="18649279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1BDEE-6276-4FC2-B68E-5BEFE9E00322}"/>
              </a:ext>
            </a:extLst>
          </p:cNvPr>
          <p:cNvSpPr>
            <a:spLocks noGrp="1"/>
          </p:cNvSpPr>
          <p:nvPr>
            <p:ph type="title"/>
          </p:nvPr>
        </p:nvSpPr>
        <p:spPr/>
        <p:txBody>
          <a:bodyPr/>
          <a:lstStyle/>
          <a:p>
            <a:r>
              <a:rPr lang="en-US" dirty="0" err="1"/>
              <a:t>Lottery.sol</a:t>
            </a:r>
            <a:r>
              <a:rPr lang="en-US" dirty="0"/>
              <a:t> demo</a:t>
            </a:r>
          </a:p>
        </p:txBody>
      </p:sp>
      <p:pic>
        <p:nvPicPr>
          <p:cNvPr id="17" name="Content Placeholder 16">
            <a:extLst>
              <a:ext uri="{FF2B5EF4-FFF2-40B4-BE49-F238E27FC236}">
                <a16:creationId xmlns:a16="http://schemas.microsoft.com/office/drawing/2014/main" id="{EC1F592B-0D63-41E8-88B4-0F44D70806C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60266" y="1954457"/>
            <a:ext cx="3292125" cy="823031"/>
          </a:xfrm>
        </p:spPr>
      </p:pic>
      <p:pic>
        <p:nvPicPr>
          <p:cNvPr id="19" name="Picture 18">
            <a:extLst>
              <a:ext uri="{FF2B5EF4-FFF2-40B4-BE49-F238E27FC236}">
                <a16:creationId xmlns:a16="http://schemas.microsoft.com/office/drawing/2014/main" id="{7AC1BB8A-C0CC-4C2D-99BA-8E63E3D6A1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2629" y="4421649"/>
            <a:ext cx="3467400" cy="876376"/>
          </a:xfrm>
          <a:prstGeom prst="rect">
            <a:avLst/>
          </a:prstGeom>
        </p:spPr>
      </p:pic>
      <p:pic>
        <p:nvPicPr>
          <p:cNvPr id="21" name="Picture 20">
            <a:extLst>
              <a:ext uri="{FF2B5EF4-FFF2-40B4-BE49-F238E27FC236}">
                <a16:creationId xmlns:a16="http://schemas.microsoft.com/office/drawing/2014/main" id="{3CAAE5FC-A17C-4943-9215-0B346938E5A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90028" y="365125"/>
            <a:ext cx="3452159" cy="5685013"/>
          </a:xfrm>
          <a:prstGeom prst="rect">
            <a:avLst/>
          </a:prstGeom>
        </p:spPr>
      </p:pic>
      <p:pic>
        <p:nvPicPr>
          <p:cNvPr id="23" name="Picture 22">
            <a:extLst>
              <a:ext uri="{FF2B5EF4-FFF2-40B4-BE49-F238E27FC236}">
                <a16:creationId xmlns:a16="http://schemas.microsoft.com/office/drawing/2014/main" id="{D748E4C3-B08F-48A2-B025-7BA6EC08B08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85150" y="3207631"/>
            <a:ext cx="8657070" cy="861135"/>
          </a:xfrm>
          <a:prstGeom prst="rect">
            <a:avLst/>
          </a:prstGeom>
        </p:spPr>
      </p:pic>
    </p:spTree>
    <p:extLst>
      <p:ext uri="{BB962C8B-B14F-4D97-AF65-F5344CB8AC3E}">
        <p14:creationId xmlns:p14="http://schemas.microsoft.com/office/powerpoint/2010/main" val="727671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4869E-9A7B-4DBA-A661-3EF0A5C5903D}"/>
              </a:ext>
            </a:extLst>
          </p:cNvPr>
          <p:cNvSpPr>
            <a:spLocks noGrp="1"/>
          </p:cNvSpPr>
          <p:nvPr>
            <p:ph type="title"/>
          </p:nvPr>
        </p:nvSpPr>
        <p:spPr/>
        <p:txBody>
          <a:bodyPr/>
          <a:lstStyle/>
          <a:p>
            <a:endParaRPr lang="en-US"/>
          </a:p>
        </p:txBody>
      </p:sp>
      <p:pic>
        <p:nvPicPr>
          <p:cNvPr id="9" name="Content Placeholder 8">
            <a:extLst>
              <a:ext uri="{FF2B5EF4-FFF2-40B4-BE49-F238E27FC236}">
                <a16:creationId xmlns:a16="http://schemas.microsoft.com/office/drawing/2014/main" id="{5A8C9F59-63F4-45F8-B670-C8D0E99E01B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05979" y="244080"/>
            <a:ext cx="4161748" cy="6369839"/>
          </a:xfrm>
        </p:spPr>
      </p:pic>
      <p:pic>
        <p:nvPicPr>
          <p:cNvPr id="11" name="Picture 10">
            <a:extLst>
              <a:ext uri="{FF2B5EF4-FFF2-40B4-BE49-F238E27FC236}">
                <a16:creationId xmlns:a16="http://schemas.microsoft.com/office/drawing/2014/main" id="{1B2160C8-737A-4763-AAD6-92DB1E0B47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96734" y="244080"/>
            <a:ext cx="4951637" cy="6492875"/>
          </a:xfrm>
          <a:prstGeom prst="rect">
            <a:avLst/>
          </a:prstGeom>
        </p:spPr>
      </p:pic>
    </p:spTree>
    <p:extLst>
      <p:ext uri="{BB962C8B-B14F-4D97-AF65-F5344CB8AC3E}">
        <p14:creationId xmlns:p14="http://schemas.microsoft.com/office/powerpoint/2010/main" val="1044527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258</TotalTime>
  <Words>262</Words>
  <Application>Microsoft Office PowerPoint</Application>
  <PresentationFormat>Widescreen</PresentationFormat>
  <Paragraphs>28</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Algerian</vt:lpstr>
      <vt:lpstr>Arial</vt:lpstr>
      <vt:lpstr>Calibri</vt:lpstr>
      <vt:lpstr>Calibri Light</vt:lpstr>
      <vt:lpstr>Office Theme</vt:lpstr>
      <vt:lpstr>PowerPoint Presentation</vt:lpstr>
      <vt:lpstr>As a Lottory Company (Objective)</vt:lpstr>
      <vt:lpstr>How this Dapp works</vt:lpstr>
      <vt:lpstr>What we have done and not done</vt:lpstr>
      <vt:lpstr>Not done</vt:lpstr>
      <vt:lpstr>Lottery.sol demo</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Lottory</dc:title>
  <dc:creator>GAN QI WEN</dc:creator>
  <cp:lastModifiedBy>GAN QI WEN</cp:lastModifiedBy>
  <cp:revision>23</cp:revision>
  <dcterms:created xsi:type="dcterms:W3CDTF">2018-12-16T00:42:51Z</dcterms:created>
  <dcterms:modified xsi:type="dcterms:W3CDTF">2018-12-16T07:52:29Z</dcterms:modified>
</cp:coreProperties>
</file>