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2" r:id="rId2"/>
    <p:sldId id="333" r:id="rId3"/>
    <p:sldId id="334" r:id="rId4"/>
    <p:sldId id="335" r:id="rId5"/>
    <p:sldId id="340" r:id="rId6"/>
    <p:sldId id="336" r:id="rId7"/>
    <p:sldId id="338" r:id="rId8"/>
    <p:sldId id="276" r:id="rId9"/>
    <p:sldId id="278" r:id="rId10"/>
    <p:sldId id="279" r:id="rId11"/>
    <p:sldId id="280" r:id="rId12"/>
    <p:sldId id="341" r:id="rId13"/>
    <p:sldId id="277" r:id="rId14"/>
    <p:sldId id="281" r:id="rId15"/>
    <p:sldId id="342" r:id="rId16"/>
    <p:sldId id="343" r:id="rId17"/>
    <p:sldId id="344" r:id="rId18"/>
    <p:sldId id="345" r:id="rId19"/>
    <p:sldId id="256" r:id="rId20"/>
    <p:sldId id="346" r:id="rId21"/>
    <p:sldId id="259" r:id="rId22"/>
    <p:sldId id="269" r:id="rId23"/>
    <p:sldId id="347" r:id="rId24"/>
    <p:sldId id="260" r:id="rId25"/>
    <p:sldId id="329" r:id="rId26"/>
    <p:sldId id="263" r:id="rId27"/>
    <p:sldId id="261" r:id="rId28"/>
    <p:sldId id="262" r:id="rId29"/>
    <p:sldId id="271" r:id="rId30"/>
    <p:sldId id="272" r:id="rId31"/>
    <p:sldId id="286" r:id="rId32"/>
    <p:sldId id="287" r:id="rId33"/>
    <p:sldId id="273" r:id="rId34"/>
    <p:sldId id="274" r:id="rId35"/>
    <p:sldId id="275" r:id="rId36"/>
    <p:sldId id="331" r:id="rId37"/>
    <p:sldId id="283" r:id="rId38"/>
    <p:sldId id="282" r:id="rId39"/>
    <p:sldId id="284" r:id="rId40"/>
    <p:sldId id="330" r:id="rId41"/>
    <p:sldId id="328" r:id="rId42"/>
    <p:sldId id="319" r:id="rId43"/>
    <p:sldId id="320" r:id="rId44"/>
    <p:sldId id="321" r:id="rId45"/>
    <p:sldId id="326" r:id="rId46"/>
    <p:sldId id="322" r:id="rId47"/>
    <p:sldId id="32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38" autoAdjust="0"/>
  </p:normalViewPr>
  <p:slideViewPr>
    <p:cSldViewPr snapToGrid="0">
      <p:cViewPr varScale="1">
        <p:scale>
          <a:sx n="110" d="100"/>
          <a:sy n="110" d="100"/>
        </p:scale>
        <p:origin x="22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E8B07-8C3A-4315-B227-81CF2932C4F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E833-4C39-4C08-975D-B89EF5707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DE833-4C39-4C08-975D-B89EF57076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复杂函数求导求</a:t>
            </a:r>
            <a:r>
              <a:rPr lang="en-US" altLang="zh-CN" dirty="0"/>
              <a:t>0</a:t>
            </a:r>
            <a:r>
              <a:rPr lang="zh-CN" altLang="en-US" dirty="0"/>
              <a:t>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DE833-4C39-4C08-975D-B89EF5707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zh-CN" altLang="en-US" dirty="0"/>
              <a:t>我们应该怎么做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DE833-4C39-4C08-975D-B89EF57076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f’=(f(x0)-0)/(x1-x0)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DE833-4C39-4C08-975D-B89EF57076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DE833-4C39-4C08-975D-B89EF57076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72979-9DC6-9360-522D-0FF0C562B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B1D7-F95E-BAE2-B79D-187DE493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C9C07-7D50-3977-879F-2EB984C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5046D-2EE0-7F84-DE38-66310729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5C07A-F636-439B-D272-E0A5D99D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1F970-E60B-6DF1-261E-5BAE7E19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060FFD-47AE-E676-C583-BC1773CF9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92BF7-31D2-C1C8-4A22-6C562E44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6FA97-8A3D-3B68-9AD7-92276FB1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246B1-71DE-F54E-A431-65E8DE0D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CA98F-2E25-9F10-C255-B3F3AEBD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EBDC0-1B6B-6079-04AB-EADDF69D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0FCD7-7383-8C85-8978-5D7CD3CD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DB0B0-3F46-00C3-EDEE-5B3DD39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E8972-7327-2852-36EF-520CE2CF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730F-38CB-7B0E-AB45-3C25418E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63B2-3808-924A-57D2-822360FC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36CD3-9F31-175B-C66A-E1445C6F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66CC-A2AC-E719-1EB2-642BCFB2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42A21-5069-6ED3-FB0D-C1FE25F3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ED438-AD07-A324-C16C-F71EB172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C4230-4A5F-8965-F71C-4ECF7697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AAFB-4828-2629-610C-D52FC0A9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AE151-D431-25BF-F94F-D0FDFE13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9DB0E-00A4-9964-6E49-C855384A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58A5-5353-E117-0D89-DD5797D5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047A-0F86-ECDB-27CD-954EE3E15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CE6F4-63EB-9B9E-25B7-B6D6DD2E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6470D-FCF0-9BD4-FE89-2EDFBC32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4F1BD-DEAC-1F6A-8207-F2A25CCF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C06CE-A309-3B89-4FA1-22FC9D18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2595-AD3C-6FF3-A7DC-1A05D3F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566BE-8178-2722-AF50-F31D71D0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D13C4-6AD9-5D64-71D9-F2CBD70A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F3A96-C665-5C7C-A3E0-5CA99188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61EA5-FAA7-B2D5-D6A7-2FBA45E08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BBEB5-ABF0-2A41-C961-8F21B3DD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8D64D-D26F-593D-5B50-279CAEE9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9FA551-B51F-E0AC-DB8D-367A98B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AAB1-972F-0EE5-53B9-CC6B8810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C0EBD-800A-F018-2D4A-F38EAA07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8051C-C895-62AF-4623-1787063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46B95-1162-26DB-F87B-69388316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F05F16-3E01-5ECA-2F9A-E14CD6D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F95B9-81BC-632A-C4D2-2032D31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A8B4D-23C3-7B6A-C51E-BEE5A8BD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6A28-F5F6-74E8-03B2-A1A91A80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AEE64-F9FB-24C3-B027-E1B3200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19BEA-6101-21B7-A591-CB9476B4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7D15D-9783-4F8A-F4B7-09E94C1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0D76E-108B-0844-0E00-D3068BBB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7788C-DD2F-B5D6-27E4-003DFE5D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0BE32-500E-D1E8-A576-580623A9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B75121-2B3B-4727-F558-06D0E4F6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CA012-B669-8B0B-830D-658FC947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746D5-87F1-3CF6-92B3-FF1B50F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57392-165F-5A72-75B4-757E7013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950F4-3FE1-ADF4-87FA-95375B9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76D008-D8C5-D821-DBAC-9548BA81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3B67F-F925-3FEC-A920-BBEC1F08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CAFEA-E55F-BF86-E123-B885FF3D0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A276-966B-41E9-98E1-18D961433BC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3576-BC02-E01C-223B-80293963F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5A603-5E5D-BCAA-A3C3-4853A2F31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F7D0-BBAC-4C27-B36A-693F2E72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D3E-60BC-F8DE-8224-A46E96AE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Optimization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9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223F-7E30-5594-3D16-6829E311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Matrix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930CA867-7C5E-E089-D52C-04C2D8BE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9" y="2091990"/>
            <a:ext cx="5699981" cy="33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73C5B-08DD-2D51-0E97-E6A53FA608F6}"/>
              </a:ext>
            </a:extLst>
          </p:cNvPr>
          <p:cNvSpPr txBox="1"/>
          <p:nvPr/>
        </p:nvSpPr>
        <p:spPr>
          <a:xfrm>
            <a:off x="9011653" y="2011887"/>
            <a:ext cx="187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正定： 极小值</a:t>
            </a:r>
            <a:endParaRPr lang="en-US" altLang="zh-CN" dirty="0"/>
          </a:p>
          <a:p>
            <a:r>
              <a:rPr lang="zh-CN" altLang="en-US" dirty="0"/>
              <a:t>负定：极大值</a:t>
            </a:r>
            <a:endParaRPr lang="en-US" altLang="zh-CN" dirty="0"/>
          </a:p>
          <a:p>
            <a:r>
              <a:rPr lang="zh-CN" altLang="en-US" dirty="0"/>
              <a:t>不定：不是极值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B798-FABB-86A6-5505-3CC9229CD727}"/>
              </a:ext>
            </a:extLst>
          </p:cNvPr>
          <p:cNvSpPr txBox="1"/>
          <p:nvPr/>
        </p:nvSpPr>
        <p:spPr>
          <a:xfrm>
            <a:off x="8722894" y="4468505"/>
            <a:ext cx="312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正定定义：二次型</a:t>
            </a:r>
            <a:r>
              <a:rPr lang="en-US" altLang="zh-CN" dirty="0" err="1"/>
              <a:t>x’Ax</a:t>
            </a:r>
            <a:r>
              <a:rPr lang="en-US" altLang="zh-CN" dirty="0"/>
              <a:t>&gt;0</a:t>
            </a:r>
          </a:p>
          <a:p>
            <a:r>
              <a:rPr lang="zh-CN" altLang="en-US" dirty="0"/>
              <a:t>判别：所有特征值维正数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545-D024-2394-14DA-F5DA1101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B9280-B420-0D65-7DEF-E874F441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01" y="1957072"/>
            <a:ext cx="7249436" cy="43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33FC-9748-4233-E697-69187D3E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75700-6825-0D09-8B1D-762253107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75700-6825-0D09-8B1D-762253107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FC-5225-3BEA-024F-A23AE24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EFB0-560C-48A7-5FBD-C24DD4A6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22" y="1843763"/>
            <a:ext cx="6948528" cy="37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3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5FB-D66B-0C28-AC9A-49BF3D60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optimum-2D</a:t>
            </a:r>
          </a:p>
        </p:txBody>
      </p:sp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31EE63B8-1FE7-E58D-3E84-D613521F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83" y="1971614"/>
            <a:ext cx="4575843" cy="46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6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E885-A9BE-5B4A-35E0-FE0E1C8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establish a optimization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BAE4-94A6-39EF-42F8-48B10C85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502126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一家电子公司计划生产两种不同型号的手机：型号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和型号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II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。公司有两个生产车间可供使用。型号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的生产线每天可生产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30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台手机，型号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的生产线每天可生产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20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台手机。每天，公司至少需要生产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300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台型号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200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台型号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I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的手机以满足市场需求。公司希望最小化生产成本，其中每天在</a:t>
            </a:r>
            <a:r>
              <a:rPr lang="zh-CN" altLang="en-US" sz="3200" dirty="0">
                <a:solidFill>
                  <a:srgbClr val="374151"/>
                </a:solidFill>
                <a:latin typeface="Söhne"/>
              </a:rPr>
              <a:t>每条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生产线上运行型号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的成本为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2000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美元，型号 </a:t>
            </a:r>
            <a:r>
              <a:rPr lang="en-US" altLang="zh-CN" sz="32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的成本为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1500 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美元。</a:t>
            </a:r>
            <a:endParaRPr lang="en-US" altLang="zh-CN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如何确定分配给两种型号的手机的车间数量以最小化总成本。</a:t>
            </a:r>
          </a:p>
        </p:txBody>
      </p:sp>
    </p:spTree>
    <p:extLst>
      <p:ext uri="{BB962C8B-B14F-4D97-AF65-F5344CB8AC3E}">
        <p14:creationId xmlns:p14="http://schemas.microsoft.com/office/powerpoint/2010/main" val="64138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ACD7-8B0F-2FC6-1393-0E10F3E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establish a optimization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D7D4-44B1-AF3D-56FD-DF7B396D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让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表示分配给型号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的生产车间数量，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表示分配给型号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的生产车间数量。</a:t>
            </a:r>
          </a:p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优化目标：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最小化总成本，即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2000X + 1500Y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约束条件：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型号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的生产速度：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30X ≥ 300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（至少生产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300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台型号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的手机每天）。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型号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的生产速度：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20Y ≥ 200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（至少生产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200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台型号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的手机每天）。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非负性约束：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X ≥ 0, Y ≥ 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（生产车间数量不能为负数）。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dirty="0">
                <a:solidFill>
                  <a:srgbClr val="374151"/>
                </a:solidFill>
                <a:latin typeface="Söhne"/>
              </a:rPr>
              <a:t>？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1FD0-0FD6-00B2-11B9-0573402B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566"/>
            <a:ext cx="10515600" cy="5741534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一家农场决定在其可耕种土地上种植两种不同类型的作物：小麦和玉米。农场主希望最大化总收益，但总收益取决于两种作物的种植密度和天气条件。已知每亩小麦的收益函数为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R(w) = 2w - 0.01w^2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，每亩玉米的收益函数为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R(c) = 3c - 0.02c^2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，其中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表示小麦的种植密度（亩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公顷），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表示玉米的种植密度（亩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公顷）。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农场可用于种植的总面积为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1000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亩。根据农学家的建议，小麦和玉米的最小种植密度分别为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亩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公顷 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5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亩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公顷。最大种植密度分别为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30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亩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公顷 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20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亩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公顷。农场主希望找到最佳的种植密度组合，以最大化总收益。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7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1EAC-82E9-8010-7FEF-3F935CB0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优化目标：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最大化总收益，即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R(w)w + R(c)c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约束条件：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种植面积约束：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 + c ≤ 1000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（总面积不能超过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1000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亩）。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最小种植密度约束：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 ≤ w ≤ 30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5 ≤ c ≤ 20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（小麦和玉米的最小和最大种植密度限制）。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非负性约束：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 ≥ 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 ≥ 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（种植密度不能为负数）。</a:t>
            </a:r>
          </a:p>
          <a:p>
            <a:pPr marL="0" indent="0" algn="l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这是一个非线性规划问题，因为收益函数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R(w)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R(c)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都包含二次项。可以使用非线性规划求解器来找到最佳的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值，以满足这些条件。最佳解将提供最佳的种植密度组合，以最大化总收益。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0FB41-25DB-C698-A7A6-B2D8DBDD4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63DCF-625D-1B38-3326-C4BB12263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8392-EEE4-2F71-713A-3F97F30E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825B-0BB2-170A-C9DF-BA0257C0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56546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D4471-0A94-37A3-F48C-51C88440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94" y="1412634"/>
            <a:ext cx="4527783" cy="234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74B07-2D99-FFBE-E878-5DE197860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10" y="3946287"/>
            <a:ext cx="4578585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6BB08-2B8F-D5C5-8666-FA1C4B0F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 paradigms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66E11-E564-9601-62D3-38BD9291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 paradigms differ from traditional search and optimization paradigms in that EC paradigms: </a:t>
            </a:r>
          </a:p>
          <a:p>
            <a:pPr lvl="1"/>
            <a:r>
              <a:rPr lang="en-US" dirty="0"/>
              <a:t>1) Use a population of points in their search,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2) Use direct “fitness” information, instead of function derivatives or other related knowledge, and,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3) Use probabilistic rather than deterministic transition rules. </a:t>
            </a:r>
          </a:p>
        </p:txBody>
      </p:sp>
    </p:spTree>
    <p:extLst>
      <p:ext uri="{BB962C8B-B14F-4D97-AF65-F5344CB8AC3E}">
        <p14:creationId xmlns:p14="http://schemas.microsoft.com/office/powerpoint/2010/main" val="166372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FEC6F-6882-60EE-9A23-83F5ACC2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2B2C5-F29B-4E19-1D98-C7D64E44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Initialize the population (usually randomized binary strings)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fitness for each individual in the population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Reproduce selected individuals to form new population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Perform crossover and mutation (or other operations)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Loop to step 2 until some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238609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cription of the genetic algorithm. The figure summarizes all the... | Download Scientific Diagram">
            <a:extLst>
              <a:ext uri="{FF2B5EF4-FFF2-40B4-BE49-F238E27FC236}">
                <a16:creationId xmlns:a16="http://schemas.microsoft.com/office/drawing/2014/main" id="{78C25ADB-3892-3E9B-2B5D-F95AFA4F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42" y="681037"/>
            <a:ext cx="568882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3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C9FFE-6F35-6A69-DD4D-1E2DA7E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3746D-948D-BFC8-337F-3CB5B2E5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member is a point in the hyperspace problem domain, and thus is a potential solution </a:t>
            </a:r>
          </a:p>
          <a:p>
            <a:endParaRPr lang="en-US" dirty="0"/>
          </a:p>
          <a:p>
            <a:r>
              <a:rPr lang="en-US" dirty="0"/>
              <a:t>A new population is generated each epoch </a:t>
            </a:r>
          </a:p>
          <a:p>
            <a:endParaRPr lang="en-US" dirty="0"/>
          </a:p>
          <a:p>
            <a:r>
              <a:rPr lang="en-US" dirty="0"/>
              <a:t>Population typically remains the same size </a:t>
            </a:r>
          </a:p>
          <a:p>
            <a:endParaRPr lang="en-US" dirty="0"/>
          </a:p>
          <a:p>
            <a:r>
              <a:rPr lang="en-US" dirty="0"/>
              <a:t>Operators such as crossover and mutation significantly enhance parallel search capabilities </a:t>
            </a:r>
          </a:p>
        </p:txBody>
      </p:sp>
    </p:spTree>
    <p:extLst>
      <p:ext uri="{BB962C8B-B14F-4D97-AF65-F5344CB8AC3E}">
        <p14:creationId xmlns:p14="http://schemas.microsoft.com/office/powerpoint/2010/main" val="2128591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32E3-924F-A680-9377-F053FF59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in hyperspace</a:t>
            </a:r>
          </a:p>
        </p:txBody>
      </p:sp>
      <p:pic>
        <p:nvPicPr>
          <p:cNvPr id="11266" name="Picture 2" descr="查看源图像">
            <a:extLst>
              <a:ext uri="{FF2B5EF4-FFF2-40B4-BE49-F238E27FC236}">
                <a16:creationId xmlns:a16="http://schemas.microsoft.com/office/drawing/2014/main" id="{3E25C1E2-ED00-6480-4630-3B8AAC0A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76" y="1968212"/>
            <a:ext cx="4445648" cy="42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1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416F-226F-E43F-3E78-7D33CE22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8604-9641-8160-5616-B9B8D159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are often encoded as binary strings </a:t>
            </a:r>
          </a:p>
          <a:p>
            <a:endParaRPr lang="en-US" dirty="0"/>
          </a:p>
          <a:p>
            <a:r>
              <a:rPr lang="en-US" dirty="0"/>
              <a:t>Any finite alphabet can be used </a:t>
            </a:r>
          </a:p>
          <a:p>
            <a:endParaRPr lang="en-US" dirty="0"/>
          </a:p>
          <a:p>
            <a:r>
              <a:rPr lang="en-US" dirty="0"/>
              <a:t>Typically, population member string is of fixed length </a:t>
            </a:r>
          </a:p>
        </p:txBody>
      </p:sp>
    </p:spTree>
    <p:extLst>
      <p:ext uri="{BB962C8B-B14F-4D97-AF65-F5344CB8AC3E}">
        <p14:creationId xmlns:p14="http://schemas.microsoft.com/office/powerpoint/2010/main" val="244264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D2304-0539-CF79-B3D3-EEABE461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Information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F291B-97E1-E4E2-4CDD-EA42B73D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information such as derivatives is not used </a:t>
            </a:r>
          </a:p>
          <a:p>
            <a:endParaRPr lang="en-US" dirty="0"/>
          </a:p>
          <a:p>
            <a:r>
              <a:rPr lang="en-US" dirty="0"/>
              <a:t>The fitness value optimized is directly proportional to the function value being optimized </a:t>
            </a:r>
          </a:p>
          <a:p>
            <a:endParaRPr lang="en-US" dirty="0"/>
          </a:p>
          <a:p>
            <a:r>
              <a:rPr lang="en-US" dirty="0"/>
              <a:t>If fitness is proportional to profit, for example, then the fitness rises as the profit rises </a:t>
            </a:r>
          </a:p>
        </p:txBody>
      </p:sp>
    </p:spTree>
    <p:extLst>
      <p:ext uri="{BB962C8B-B14F-4D97-AF65-F5344CB8AC3E}">
        <p14:creationId xmlns:p14="http://schemas.microsoft.com/office/powerpoint/2010/main" val="2781878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80BC4-0999-2134-CF13-D2D3FA5E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Transition Rules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949E1-8913-0B12-736D-BFF0B12C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is not random, but randomly directed </a:t>
            </a:r>
          </a:p>
          <a:p>
            <a:endParaRPr lang="en-US" dirty="0"/>
          </a:p>
          <a:p>
            <a:r>
              <a:rPr lang="en-US" dirty="0"/>
              <a:t>Search is directed toward regions that are likely to have higher fitness values </a:t>
            </a:r>
          </a:p>
          <a:p>
            <a:endParaRPr lang="en-US" dirty="0"/>
          </a:p>
          <a:p>
            <a:r>
              <a:rPr lang="en-US" dirty="0"/>
              <a:t>Different EC paradigms make different uses of stochasticity</a:t>
            </a:r>
          </a:p>
        </p:txBody>
      </p:sp>
    </p:spTree>
    <p:extLst>
      <p:ext uri="{BB962C8B-B14F-4D97-AF65-F5344CB8AC3E}">
        <p14:creationId xmlns:p14="http://schemas.microsoft.com/office/powerpoint/2010/main" val="374883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EA62-5EBD-12CB-5DEB-196AF6D0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763E60-B045-FDB1-B83A-A7E76AFB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05" y="1793883"/>
            <a:ext cx="6084263" cy="42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10D2-3130-70A6-A180-B69B107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37E4-DBD5-0384-DF10-4ED56AC6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obtain the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6CC1F-B078-9074-7194-6B525F688F94}"/>
                  </a:ext>
                </a:extLst>
              </p:cNvPr>
              <p:cNvSpPr txBox="1"/>
              <p:nvPr/>
            </p:nvSpPr>
            <p:spPr>
              <a:xfrm>
                <a:off x="3686174" y="2614612"/>
                <a:ext cx="37004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6CC1F-B078-9074-7194-6B525F6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74" y="2614612"/>
                <a:ext cx="37004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ACB76-0C9E-043C-4846-B4C96C9F174F}"/>
                  </a:ext>
                </a:extLst>
              </p:cNvPr>
              <p:cNvSpPr txBox="1"/>
              <p:nvPr/>
            </p:nvSpPr>
            <p:spPr>
              <a:xfrm>
                <a:off x="3686173" y="3593665"/>
                <a:ext cx="37004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ACB76-0C9E-043C-4846-B4C96C9F1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73" y="3593665"/>
                <a:ext cx="370046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F71CD-9F28-FAD8-4219-3F590B6F3F62}"/>
                  </a:ext>
                </a:extLst>
              </p:cNvPr>
              <p:cNvSpPr txBox="1"/>
              <p:nvPr/>
            </p:nvSpPr>
            <p:spPr>
              <a:xfrm>
                <a:off x="3686173" y="4885314"/>
                <a:ext cx="4900615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F71CD-9F28-FAD8-4219-3F590B6F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73" y="4885314"/>
                <a:ext cx="4900615" cy="722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A42F9-1652-389D-58A6-D7C9E2FD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D8D7B-3AEE-41C9-DC70-41B681B0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variable </a:t>
            </a:r>
          </a:p>
          <a:p>
            <a:r>
              <a:rPr lang="en-US" dirty="0"/>
              <a:t>Use binary alphabet </a:t>
            </a:r>
          </a:p>
          <a:p>
            <a:r>
              <a:rPr lang="en-US" dirty="0"/>
              <a:t>Therefore, represent each individual as 8-bit binary string </a:t>
            </a:r>
          </a:p>
          <a:p>
            <a:r>
              <a:rPr lang="en-US" dirty="0"/>
              <a:t>Set number of population members to (artificially low) 8 </a:t>
            </a:r>
          </a:p>
          <a:p>
            <a:r>
              <a:rPr lang="en-US" dirty="0"/>
              <a:t>Randomize population </a:t>
            </a:r>
          </a:p>
          <a:p>
            <a:r>
              <a:rPr lang="en-US" dirty="0"/>
              <a:t>Calculate fitness for each member of (initialized) population</a:t>
            </a:r>
          </a:p>
        </p:txBody>
      </p:sp>
    </p:spTree>
    <p:extLst>
      <p:ext uri="{BB962C8B-B14F-4D97-AF65-F5344CB8AC3E}">
        <p14:creationId xmlns:p14="http://schemas.microsoft.com/office/powerpoint/2010/main" val="411089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DEB9-DE2D-1B2F-0D17-B0E52AA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140E-5746-028A-C29D-70E51B7F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246"/>
            <a:ext cx="10380952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075-9E25-4BCE-2C00-5402475D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4D2BC-7072-8FA9-23A8-9599E566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00" y="1690688"/>
            <a:ext cx="4072821" cy="4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4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FAC8-278F-B0F8-00B6-6E1A88F1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EB71C1-6F88-A22B-FD56-DD43A03B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55" y="1690688"/>
            <a:ext cx="734285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5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008C-8F93-A11A-0406-DC8AD4B1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5D10-CD08-9696-9B17-99DEB708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Reproduction is used to form new population of n individuals Select members of current population </a:t>
            </a:r>
          </a:p>
          <a:p>
            <a:endParaRPr lang="en-US" dirty="0"/>
          </a:p>
          <a:p>
            <a:r>
              <a:rPr lang="en-US" dirty="0"/>
              <a:t>Use stochastic process based on </a:t>
            </a:r>
            <a:r>
              <a:rPr lang="en-US" dirty="0" err="1"/>
              <a:t>fitnesses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First, compute normalized fitness value for each individual by dividing individual fitness by sum of all </a:t>
            </a:r>
            <a:r>
              <a:rPr lang="en-US" dirty="0" err="1"/>
              <a:t>fitnesses</a:t>
            </a:r>
            <a:r>
              <a:rPr lang="en-US" dirty="0"/>
              <a:t> (f</a:t>
            </a:r>
            <a:r>
              <a:rPr lang="en-US" sz="1800" dirty="0"/>
              <a:t>i</a:t>
            </a:r>
            <a:r>
              <a:rPr lang="en-US" dirty="0"/>
              <a:t> / 5.083 in the example case) </a:t>
            </a:r>
          </a:p>
          <a:p>
            <a:endParaRPr lang="en-US" dirty="0"/>
          </a:p>
          <a:p>
            <a:r>
              <a:rPr lang="en-US" dirty="0"/>
              <a:t>Generate a random number between 0 and 1 n times to form new population (sort of like spinning roulette wheel) </a:t>
            </a:r>
          </a:p>
        </p:txBody>
      </p:sp>
    </p:spTree>
    <p:extLst>
      <p:ext uri="{BB962C8B-B14F-4D97-AF65-F5344CB8AC3E}">
        <p14:creationId xmlns:p14="http://schemas.microsoft.com/office/powerpoint/2010/main" val="2553605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01806-AB20-21B5-C61E-340E71C3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5B68C-D354-70AF-7523-0CEB012E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43" y="1807023"/>
            <a:ext cx="5371429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4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5C69-8307-3A64-A8C3-503E0BA2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13314" name="Picture 2" descr="查看源图像">
            <a:extLst>
              <a:ext uri="{FF2B5EF4-FFF2-40B4-BE49-F238E27FC236}">
                <a16:creationId xmlns:a16="http://schemas.microsoft.com/office/drawing/2014/main" id="{25EC6AA3-FEAE-20F7-7BCC-0DD2CFC0E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83" y="2010569"/>
            <a:ext cx="70389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56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5692-715D-73BC-5515-3A476D37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EC487-F3D7-3630-6B96-C56F65C7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23" y="1825219"/>
            <a:ext cx="7534193" cy="44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07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34F-681A-86FC-72A7-510341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7FB3A-7FB5-6A9C-42C1-44912246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6" y="1544103"/>
            <a:ext cx="10666667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4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8E8E-E8DA-C127-D063-99C7057C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6A0A6-290B-6D90-146B-6215E553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229"/>
            <a:ext cx="10161905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8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538-FB66-D00C-9CDA-8EDD415F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for the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5141-8950-E5B4-604E-7347B8163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optimal may 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But solve x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may be difficult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5141-8950-E5B4-604E-7347B8163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查看源图像">
            <a:extLst>
              <a:ext uri="{FF2B5EF4-FFF2-40B4-BE49-F238E27FC236}">
                <a16:creationId xmlns:a16="http://schemas.microsoft.com/office/drawing/2014/main" id="{A37E74C8-533E-A06E-2E15-D985B1DC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33600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EA134-6015-5D2F-EC56-06332AFACB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1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查看源图像">
            <a:extLst>
              <a:ext uri="{FF2B5EF4-FFF2-40B4-BE49-F238E27FC236}">
                <a16:creationId xmlns:a16="http://schemas.microsoft.com/office/drawing/2014/main" id="{3DBFF283-0764-C8C5-F2C0-57BE25BD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55" y="334250"/>
            <a:ext cx="3810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0FB41-25DB-C698-A7A6-B2D8DBDD4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Particle Swarm Optimization (PSO)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63DCF-625D-1B38-3326-C4BB12263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CAD6-6A1A-6B58-E0EB-292B5296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37675-C532-D64E-7CD1-052D62F2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31" y="1408741"/>
            <a:ext cx="8038095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82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394D-C8D2-BE06-504F-E064AE1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4181F-1438-C7A3-30E9-EFD7D84E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09" y="1814714"/>
            <a:ext cx="6352381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60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2B9A-FCBC-D9AD-1F82-E0E4690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Update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7120A-5B04-B10F-8591-B0519B6DC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762" y="2025103"/>
            <a:ext cx="6590476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8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6106-2CD4-E3BE-1BE3-6696A6C1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17421-AFB8-0B29-0322-65FA7EC9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85" y="1690688"/>
            <a:ext cx="8133333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3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4918-2CDB-EF35-0E05-13F9502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9218" name="Picture 2" descr="查看源图像">
            <a:extLst>
              <a:ext uri="{FF2B5EF4-FFF2-40B4-BE49-F238E27FC236}">
                <a16:creationId xmlns:a16="http://schemas.microsoft.com/office/drawing/2014/main" id="{CA113CEC-A32E-9B80-87CA-F468F50C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3" y="2471349"/>
            <a:ext cx="4514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查看源图像">
            <a:extLst>
              <a:ext uri="{FF2B5EF4-FFF2-40B4-BE49-F238E27FC236}">
                <a16:creationId xmlns:a16="http://schemas.microsoft.com/office/drawing/2014/main" id="{A6B0B5F1-F281-7D62-9B65-0EB218AA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35" y="2214174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5366-0EAF-DD35-9FC3-A5DC43AE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EF0C-716E-1728-E06F-CECCAE7C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Taylor Expansion: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F4F37-EDBD-1F53-6851-42B3583C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39" y="2954330"/>
            <a:ext cx="6931320" cy="949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04903-7A1E-CA7E-3DE5-74B45212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98" y="4001294"/>
            <a:ext cx="5965001" cy="1216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19E23-A006-8CB4-A73E-8BC23816C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89" y="5295916"/>
            <a:ext cx="3405817" cy="1322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0C83B-4426-BC3D-971A-15E5D55480B5}"/>
              </a:ext>
            </a:extLst>
          </p:cNvPr>
          <p:cNvSpPr txBox="1"/>
          <p:nvPr/>
        </p:nvSpPr>
        <p:spPr>
          <a:xfrm>
            <a:off x="8017071" y="5751311"/>
            <a:ext cx="301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Any x0 works?</a:t>
            </a:r>
          </a:p>
        </p:txBody>
      </p:sp>
    </p:spTree>
    <p:extLst>
      <p:ext uri="{BB962C8B-B14F-4D97-AF65-F5344CB8AC3E}">
        <p14:creationId xmlns:p14="http://schemas.microsoft.com/office/powerpoint/2010/main" val="37131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C5A8-BB19-ED96-1B4B-FBE9884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Method</a:t>
            </a:r>
          </a:p>
        </p:txBody>
      </p:sp>
      <p:pic>
        <p:nvPicPr>
          <p:cNvPr id="1026" name="Picture 2" descr="Newton's method - Process, Approximation, and Example">
            <a:extLst>
              <a:ext uri="{FF2B5EF4-FFF2-40B4-BE49-F238E27FC236}">
                <a16:creationId xmlns:a16="http://schemas.microsoft.com/office/drawing/2014/main" id="{84BAD72E-2CD1-4A87-1CBE-5E922067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770590"/>
            <a:ext cx="4986337" cy="41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BC32C-6A26-14A2-7A45-8485AD268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27" y="3428999"/>
            <a:ext cx="3822554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B210B-2546-44D5-AB83-2DD06179E39D}"/>
              </a:ext>
            </a:extLst>
          </p:cNvPr>
          <p:cNvSpPr txBox="1"/>
          <p:nvPr/>
        </p:nvSpPr>
        <p:spPr>
          <a:xfrm>
            <a:off x="582819" y="3507005"/>
            <a:ext cx="274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Start from x0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5040-862F-1506-2A1F-358628048E10}"/>
              </a:ext>
            </a:extLst>
          </p:cNvPr>
          <p:cNvSpPr txBox="1"/>
          <p:nvPr/>
        </p:nvSpPr>
        <p:spPr>
          <a:xfrm>
            <a:off x="8615363" y="5400675"/>
            <a:ext cx="254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Converge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C308-BDEB-63C5-0007-DF6CE807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method for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85F98-E1E8-F30C-2999-E184681CE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6645" y="1848636"/>
            <a:ext cx="2877221" cy="780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A0EA5-58DD-AD4E-0DA5-28027311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0818"/>
            <a:ext cx="10925422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6FD07-6775-0AA1-2653-F729068A9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635" y="5302239"/>
            <a:ext cx="4091295" cy="884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98B92-FD3F-9BB0-97B8-612A3B539737}"/>
              </a:ext>
            </a:extLst>
          </p:cNvPr>
          <p:cNvSpPr txBox="1"/>
          <p:nvPr/>
        </p:nvSpPr>
        <p:spPr>
          <a:xfrm>
            <a:off x="8086725" y="5302239"/>
            <a:ext cx="2671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Gradient descent </a:t>
            </a:r>
            <a:r>
              <a:rPr lang="zh-CN" altLang="en-US" sz="2800" dirty="0">
                <a:solidFill>
                  <a:srgbClr val="FF0000"/>
                </a:solidFill>
              </a:rPr>
              <a:t>（梯度下降法）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57E0-6654-353F-59C2-F85E2E15B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Gradient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F5A1-62A6-B7CD-DE11-87D84FD93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FA10-4907-8527-3A81-483617DA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Matrix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67AA9F6-C672-7E28-51FF-8FDF7441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908760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7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1078</Words>
  <Application>Microsoft Office PowerPoint</Application>
  <PresentationFormat>Widescreen</PresentationFormat>
  <Paragraphs>150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Söhne</vt:lpstr>
      <vt:lpstr>Arial</vt:lpstr>
      <vt:lpstr>Calibri</vt:lpstr>
      <vt:lpstr>Calibri Light</vt:lpstr>
      <vt:lpstr>Cambria Math</vt:lpstr>
      <vt:lpstr>Office 主题​​</vt:lpstr>
      <vt:lpstr>Optimization Theory</vt:lpstr>
      <vt:lpstr>Background</vt:lpstr>
      <vt:lpstr>Background</vt:lpstr>
      <vt:lpstr>Condition for the optimal</vt:lpstr>
      <vt:lpstr>Newton method</vt:lpstr>
      <vt:lpstr>Newton Method</vt:lpstr>
      <vt:lpstr>Newton method for optimization</vt:lpstr>
      <vt:lpstr>Multivariate Gradient</vt:lpstr>
      <vt:lpstr>Jacobian Matrix</vt:lpstr>
      <vt:lpstr>Hessian Matrix</vt:lpstr>
      <vt:lpstr>Newton’s Method</vt:lpstr>
      <vt:lpstr>How to calculate gradient</vt:lpstr>
      <vt:lpstr>Local optimum</vt:lpstr>
      <vt:lpstr>Local optimum-2D</vt:lpstr>
      <vt:lpstr>How to establish a optimization problem</vt:lpstr>
      <vt:lpstr>How to establish a optimization problem</vt:lpstr>
      <vt:lpstr>PowerPoint Presentation</vt:lpstr>
      <vt:lpstr>PowerPoint Presentation</vt:lpstr>
      <vt:lpstr>Genetic Algorithm</vt:lpstr>
      <vt:lpstr>PowerPoint Presentation</vt:lpstr>
      <vt:lpstr>EC paradigms</vt:lpstr>
      <vt:lpstr>General Procedure</vt:lpstr>
      <vt:lpstr>PowerPoint Presentation</vt:lpstr>
      <vt:lpstr>Population</vt:lpstr>
      <vt:lpstr>GA in hyperspace</vt:lpstr>
      <vt:lpstr>Encoding</vt:lpstr>
      <vt:lpstr>Fitness Information</vt:lpstr>
      <vt:lpstr>Probabilistic Transition Rules</vt:lpstr>
      <vt:lpstr>Example</vt:lpstr>
      <vt:lpstr>Example</vt:lpstr>
      <vt:lpstr>Representation of variables</vt:lpstr>
      <vt:lpstr>Encoding</vt:lpstr>
      <vt:lpstr>Example</vt:lpstr>
      <vt:lpstr>Reproduction</vt:lpstr>
      <vt:lpstr>Reproduction</vt:lpstr>
      <vt:lpstr>Crossover</vt:lpstr>
      <vt:lpstr>Crossover</vt:lpstr>
      <vt:lpstr>Crossover</vt:lpstr>
      <vt:lpstr>Mutation</vt:lpstr>
      <vt:lpstr>PowerPoint Presentation</vt:lpstr>
      <vt:lpstr>PowerPoint Presentation</vt:lpstr>
      <vt:lpstr>Particle Swarm Optimization (PSO)</vt:lpstr>
      <vt:lpstr>Overview</vt:lpstr>
      <vt:lpstr>Process</vt:lpstr>
      <vt:lpstr>Velocity Update</vt:lpstr>
      <vt:lpstr>Velocity Update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Chaofeng Wang</dc:creator>
  <cp:lastModifiedBy>Chaofeng Wang</cp:lastModifiedBy>
  <cp:revision>101</cp:revision>
  <dcterms:created xsi:type="dcterms:W3CDTF">2022-09-18T14:40:24Z</dcterms:created>
  <dcterms:modified xsi:type="dcterms:W3CDTF">2023-10-30T05:09:29Z</dcterms:modified>
</cp:coreProperties>
</file>