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753600" cy="7315200"/>
  <p:notesSz cx="6858000" cy="9144000"/>
  <p:embeddedFontLst>
    <p:embeddedFont>
      <p:font typeface="Muli Heavy" charset="1" panose="00000A00000000000000"/>
      <p:regular r:id="rId15"/>
    </p:embeddedFont>
    <p:embeddedFont>
      <p:font typeface="Muli Semi-Bold" charset="1" panose="000007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397004">
            <a:off x="2327000" y="1612575"/>
            <a:ext cx="1495708" cy="0"/>
          </a:xfrm>
          <a:prstGeom prst="line">
            <a:avLst/>
          </a:prstGeom>
          <a:ln cap="rnd" w="47625">
            <a:solidFill>
              <a:srgbClr val="A50E5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1038921">
            <a:off x="3327237" y="2556045"/>
            <a:ext cx="1545512" cy="0"/>
          </a:xfrm>
          <a:prstGeom prst="line">
            <a:avLst/>
          </a:prstGeom>
          <a:ln cap="rnd" w="47625">
            <a:solidFill>
              <a:srgbClr val="A50E5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3599243" y="3645097"/>
            <a:ext cx="2074411" cy="0"/>
          </a:xfrm>
          <a:prstGeom prst="line">
            <a:avLst/>
          </a:prstGeom>
          <a:ln cap="rnd" w="47625">
            <a:solidFill>
              <a:srgbClr val="A50E5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1094623">
            <a:off x="3320807" y="4771924"/>
            <a:ext cx="1349561" cy="0"/>
          </a:xfrm>
          <a:prstGeom prst="line">
            <a:avLst/>
          </a:prstGeom>
          <a:ln cap="rnd" w="47625">
            <a:solidFill>
              <a:srgbClr val="A50E5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2474181">
            <a:off x="2302727" y="5721680"/>
            <a:ext cx="1480044" cy="0"/>
          </a:xfrm>
          <a:prstGeom prst="line">
            <a:avLst/>
          </a:prstGeom>
          <a:ln cap="rnd" w="47625">
            <a:solidFill>
              <a:srgbClr val="A50E5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42293" y="1972167"/>
            <a:ext cx="3405869" cy="3393484"/>
          </a:xfrm>
          <a:custGeom>
            <a:avLst/>
            <a:gdLst/>
            <a:ahLst/>
            <a:cxnLst/>
            <a:rect r="r" b="b" t="t" l="l"/>
            <a:pathLst>
              <a:path h="3393484" w="3405869">
                <a:moveTo>
                  <a:pt x="0" y="0"/>
                </a:moveTo>
                <a:lnTo>
                  <a:pt x="3405869" y="0"/>
                </a:lnTo>
                <a:lnTo>
                  <a:pt x="3405869" y="3393484"/>
                </a:lnTo>
                <a:lnTo>
                  <a:pt x="0" y="3393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692541" y="516772"/>
            <a:ext cx="3711317" cy="768514"/>
            <a:chOff x="0" y="0"/>
            <a:chExt cx="3530906" cy="73115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454414" y="425821"/>
            <a:ext cx="950416" cy="950416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50E58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4611446" y="668395"/>
            <a:ext cx="2427679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PYTHON BASICS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38165" y="919146"/>
            <a:ext cx="2174241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"/>
              </a:lnSpc>
            </a:pPr>
            <a:r>
              <a:rPr lang="en-US" sz="999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Create a script that takes your name as input and greets yo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479416" y="630559"/>
            <a:ext cx="900411" cy="636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874576" y="1895058"/>
            <a:ext cx="3711317" cy="768514"/>
            <a:chOff x="0" y="0"/>
            <a:chExt cx="3530906" cy="73115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7C3DC6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4636449" y="1804106"/>
            <a:ext cx="950416" cy="950416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50E58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5673654" y="2034367"/>
            <a:ext cx="2764791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DJANGO BASICS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947822" y="2297431"/>
            <a:ext cx="2174241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"/>
              </a:lnSpc>
            </a:pPr>
            <a:r>
              <a:rPr lang="en-US" sz="999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Python Functions and Intro to Django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661451" y="2008845"/>
            <a:ext cx="900411" cy="636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2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5799990" y="3273343"/>
            <a:ext cx="3711317" cy="768514"/>
            <a:chOff x="0" y="0"/>
            <a:chExt cx="3530906" cy="73115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39B6F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5561862" y="3182392"/>
            <a:ext cx="950416" cy="950416"/>
            <a:chOff x="0" y="0"/>
            <a:chExt cx="6350000" cy="635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50E58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6616796" y="3475355"/>
            <a:ext cx="2764791" cy="40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TEMPLATES, MODELS, AND REST API BASICS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586865" y="3387131"/>
            <a:ext cx="900411" cy="636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3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4874576" y="4651629"/>
            <a:ext cx="3711317" cy="768514"/>
            <a:chOff x="0" y="0"/>
            <a:chExt cx="3530906" cy="73115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FFAD01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4636449" y="4560678"/>
            <a:ext cx="950416" cy="950416"/>
            <a:chOff x="0" y="0"/>
            <a:chExt cx="6350000" cy="635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50E58"/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5793481" y="4843789"/>
            <a:ext cx="2644963" cy="40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REST API ADVANCED AND DEPLOYMENT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661451" y="4765416"/>
            <a:ext cx="900411" cy="636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4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3692541" y="6029915"/>
            <a:ext cx="3711317" cy="768514"/>
            <a:chOff x="0" y="0"/>
            <a:chExt cx="3530906" cy="73115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95BF39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3454414" y="5938963"/>
            <a:ext cx="950416" cy="950416"/>
            <a:chOff x="0" y="0"/>
            <a:chExt cx="6350000" cy="6350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50E58"/>
            </a:solidFill>
          </p:spPr>
        </p:sp>
      </p:grpSp>
      <p:sp>
        <p:nvSpPr>
          <p:cNvPr name="TextBox 38" id="38"/>
          <p:cNvSpPr txBox="true"/>
          <p:nvPr/>
        </p:nvSpPr>
        <p:spPr>
          <a:xfrm rot="0">
            <a:off x="4611446" y="6271391"/>
            <a:ext cx="2427679" cy="40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FINAL PROJECT AND DEPLOYMENT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479416" y="6143702"/>
            <a:ext cx="900411" cy="636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5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42293" y="480946"/>
            <a:ext cx="2878746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890966"/>
                </a:solidFill>
                <a:latin typeface="Muli Heavy"/>
                <a:ea typeface="Muli Heavy"/>
                <a:cs typeface="Muli Heavy"/>
                <a:sym typeface="Muli Heavy"/>
              </a:rPr>
              <a:t>ZERO2CODE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913229" y="3406010"/>
            <a:ext cx="2063998" cy="649569"/>
            <a:chOff x="0" y="0"/>
            <a:chExt cx="2751997" cy="866093"/>
          </a:xfrm>
        </p:grpSpPr>
        <p:sp>
          <p:nvSpPr>
            <p:cNvPr name="TextBox 42" id="42"/>
            <p:cNvSpPr txBox="true"/>
            <p:nvPr/>
          </p:nvSpPr>
          <p:spPr>
            <a:xfrm rot="0">
              <a:off x="0" y="38100"/>
              <a:ext cx="2751997" cy="4495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b="true" sz="2400">
                  <a:solidFill>
                    <a:srgbClr val="F7F7F7"/>
                  </a:solidFill>
                  <a:latin typeface="Muli Heavy"/>
                  <a:ea typeface="Muli Heavy"/>
                  <a:cs typeface="Muli Heavy"/>
                  <a:sym typeface="Muli Heavy"/>
                </a:rPr>
                <a:t>PYTHON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143648" y="634318"/>
              <a:ext cx="2464702" cy="231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39"/>
                </a:lnSpc>
              </a:pPr>
              <a:r>
                <a:rPr lang="en-US" sz="1200" b="true">
                  <a:solidFill>
                    <a:srgbClr val="F7F7F7"/>
                  </a:solidFill>
                  <a:latin typeface="Muli Semi-Bold"/>
                  <a:ea typeface="Muli Semi-Bold"/>
                  <a:cs typeface="Muli Semi-Bold"/>
                  <a:sym typeface="Muli Semi-Bold"/>
                </a:rPr>
                <a:t>Python - Django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731520"/>
            <a:ext cx="3711317" cy="768514"/>
            <a:chOff x="0" y="0"/>
            <a:chExt cx="3530906" cy="7311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896767" y="1033544"/>
            <a:ext cx="3069498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INTRODUCTION TO DJANGO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31520" y="2329513"/>
            <a:ext cx="8290560" cy="4254167"/>
            <a:chOff x="0" y="0"/>
            <a:chExt cx="7887547" cy="40473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887546" cy="4047367"/>
            </a:xfrm>
            <a:custGeom>
              <a:avLst/>
              <a:gdLst/>
              <a:ahLst/>
              <a:cxnLst/>
              <a:rect r="r" b="b" t="t" l="l"/>
              <a:pathLst>
                <a:path h="4047367" w="7887546">
                  <a:moveTo>
                    <a:pt x="7763087" y="4047367"/>
                  </a:moveTo>
                  <a:lnTo>
                    <a:pt x="124460" y="4047367"/>
                  </a:lnTo>
                  <a:cubicBezTo>
                    <a:pt x="55880" y="4047367"/>
                    <a:pt x="0" y="3991487"/>
                    <a:pt x="0" y="39229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63087" y="0"/>
                  </a:lnTo>
                  <a:cubicBezTo>
                    <a:pt x="7831667" y="0"/>
                    <a:pt x="7887546" y="55880"/>
                    <a:pt x="7887546" y="124460"/>
                  </a:cubicBezTo>
                  <a:lnTo>
                    <a:pt x="7887546" y="3922907"/>
                  </a:lnTo>
                  <a:cubicBezTo>
                    <a:pt x="7887546" y="3991487"/>
                    <a:pt x="7831667" y="4047367"/>
                    <a:pt x="7763087" y="4047367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896767" y="2490358"/>
            <a:ext cx="6542795" cy="3554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8"/>
              </a:lnSpc>
            </a:pPr>
            <a:r>
              <a:rPr lang="en-US" sz="1673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What is Django?</a:t>
            </a:r>
          </a:p>
          <a:p>
            <a:pPr algn="l" marL="361311" indent="-180655" lvl="1">
              <a:lnSpc>
                <a:spcPts val="2008"/>
              </a:lnSpc>
              <a:buFont typeface="Arial"/>
              <a:buChar char="•"/>
            </a:pPr>
            <a:r>
              <a:rPr lang="en-US" b="true" sz="1673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Django is a web framework for building web applications using Python.</a:t>
            </a:r>
          </a:p>
          <a:p>
            <a:pPr algn="l" marL="361311" indent="-180655" lvl="1">
              <a:lnSpc>
                <a:spcPts val="2008"/>
              </a:lnSpc>
              <a:buFont typeface="Arial"/>
              <a:buChar char="•"/>
            </a:pPr>
            <a:r>
              <a:rPr lang="en-US" b="true" sz="1673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It simplifies the process o</a:t>
            </a:r>
            <a:r>
              <a:rPr lang="en-US" b="true" sz="1673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f creating robust and secure web apps.</a:t>
            </a:r>
          </a:p>
          <a:p>
            <a:pPr algn="l">
              <a:lnSpc>
                <a:spcPts val="2008"/>
              </a:lnSpc>
            </a:pPr>
            <a:r>
              <a:rPr lang="en-US" sz="1673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Why</a:t>
            </a:r>
            <a:r>
              <a:rPr lang="en-US" sz="1673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 Use Django?</a:t>
            </a:r>
          </a:p>
          <a:p>
            <a:pPr algn="l" marL="361311" indent="-180655" lvl="1">
              <a:lnSpc>
                <a:spcPts val="2008"/>
              </a:lnSpc>
              <a:buAutoNum type="arabicPeriod" startAt="1"/>
            </a:pPr>
            <a:r>
              <a:rPr lang="en-US" b="true" sz="1673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Productivity: Includes built-in features like user authentication, admin panel, and database management.</a:t>
            </a:r>
          </a:p>
          <a:p>
            <a:pPr algn="l" marL="361311" indent="-180655" lvl="1">
              <a:lnSpc>
                <a:spcPts val="2008"/>
              </a:lnSpc>
              <a:buAutoNum type="arabicPeriod" startAt="1"/>
            </a:pPr>
            <a:r>
              <a:rPr lang="en-US" b="true" sz="1673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Scalability: Handles both small and large-scale applications.</a:t>
            </a:r>
          </a:p>
          <a:p>
            <a:pPr algn="l" marL="361311" indent="-180655" lvl="1">
              <a:lnSpc>
                <a:spcPts val="2008"/>
              </a:lnSpc>
              <a:buAutoNum type="arabicPeriod" startAt="1"/>
            </a:pPr>
            <a:r>
              <a:rPr lang="en-US" b="true" sz="1673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S</a:t>
            </a:r>
            <a:r>
              <a:rPr lang="en-US" b="true" sz="1673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ecurity: Protects against common web vulnerabilities (e.g., SQL injection, XSS).</a:t>
            </a:r>
          </a:p>
          <a:p>
            <a:pPr algn="l" marL="361311" indent="-180655" lvl="1">
              <a:lnSpc>
                <a:spcPts val="2008"/>
              </a:lnSpc>
              <a:buAutoNum type="arabicPeriod" startAt="1"/>
            </a:pPr>
            <a:r>
              <a:rPr lang="en-US" b="true" sz="1673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Community Support: Active community and extensive documentation.</a:t>
            </a:r>
          </a:p>
          <a:p>
            <a:pPr algn="l">
              <a:lnSpc>
                <a:spcPts val="2008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2329513"/>
            <a:ext cx="8290560" cy="4254167"/>
            <a:chOff x="0" y="0"/>
            <a:chExt cx="7887547" cy="40473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87546" cy="4047367"/>
            </a:xfrm>
            <a:custGeom>
              <a:avLst/>
              <a:gdLst/>
              <a:ahLst/>
              <a:cxnLst/>
              <a:rect r="r" b="b" t="t" l="l"/>
              <a:pathLst>
                <a:path h="4047367" w="7887546">
                  <a:moveTo>
                    <a:pt x="7763087" y="4047367"/>
                  </a:moveTo>
                  <a:lnTo>
                    <a:pt x="124460" y="4047367"/>
                  </a:lnTo>
                  <a:cubicBezTo>
                    <a:pt x="55880" y="4047367"/>
                    <a:pt x="0" y="3991487"/>
                    <a:pt x="0" y="39229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63087" y="0"/>
                  </a:lnTo>
                  <a:cubicBezTo>
                    <a:pt x="7831667" y="0"/>
                    <a:pt x="7887546" y="55880"/>
                    <a:pt x="7887546" y="124460"/>
                  </a:cubicBezTo>
                  <a:lnTo>
                    <a:pt x="7887546" y="3922907"/>
                  </a:lnTo>
                  <a:cubicBezTo>
                    <a:pt x="7887546" y="3991487"/>
                    <a:pt x="7831667" y="4047367"/>
                    <a:pt x="7763087" y="4047367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896767" y="2490358"/>
            <a:ext cx="7960066" cy="393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How to Install Django and Create a Project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31520" y="731520"/>
            <a:ext cx="3711317" cy="768514"/>
            <a:chOff x="0" y="0"/>
            <a:chExt cx="3530906" cy="7311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896767" y="1033544"/>
            <a:ext cx="2992795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INTRODUCTION TO DJANGO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6767" y="3574753"/>
            <a:ext cx="7960066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"/>
              </a:lnSpc>
              <a:spcBef>
                <a:spcPct val="0"/>
              </a:spcBef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PIP INSTALL DJANGO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6767" y="4071331"/>
            <a:ext cx="7960066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"/>
              </a:lnSpc>
              <a:spcBef>
                <a:spcPct val="0"/>
              </a:spcBef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DJANGO-ADMIN STARTPROJECT MYPROJECT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6767" y="3078175"/>
            <a:ext cx="7960066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"/>
              </a:lnSpc>
              <a:spcBef>
                <a:spcPct val="0"/>
              </a:spcBef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USE PYTHON’S PACKAGE MANAGER (PIP) TO INSTALL DJANGO.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731520"/>
            <a:ext cx="3711317" cy="768514"/>
            <a:chOff x="0" y="0"/>
            <a:chExt cx="3530906" cy="7311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896767" y="1033544"/>
            <a:ext cx="3069498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INTRODUCTION TO DJANGO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31520" y="2329513"/>
            <a:ext cx="8290560" cy="4254167"/>
            <a:chOff x="0" y="0"/>
            <a:chExt cx="7887547" cy="40473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887546" cy="4047367"/>
            </a:xfrm>
            <a:custGeom>
              <a:avLst/>
              <a:gdLst/>
              <a:ahLst/>
              <a:cxnLst/>
              <a:rect r="r" b="b" t="t" l="l"/>
              <a:pathLst>
                <a:path h="4047367" w="7887546">
                  <a:moveTo>
                    <a:pt x="7763087" y="4047367"/>
                  </a:moveTo>
                  <a:lnTo>
                    <a:pt x="124460" y="4047367"/>
                  </a:lnTo>
                  <a:cubicBezTo>
                    <a:pt x="55880" y="4047367"/>
                    <a:pt x="0" y="3991487"/>
                    <a:pt x="0" y="39229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63087" y="0"/>
                  </a:lnTo>
                  <a:cubicBezTo>
                    <a:pt x="7831667" y="0"/>
                    <a:pt x="7887546" y="55880"/>
                    <a:pt x="7887546" y="124460"/>
                  </a:cubicBezTo>
                  <a:lnTo>
                    <a:pt x="7887546" y="3922907"/>
                  </a:lnTo>
                  <a:cubicBezTo>
                    <a:pt x="7887546" y="3991487"/>
                    <a:pt x="7831667" y="4047367"/>
                    <a:pt x="7763087" y="4047367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896767" y="2490358"/>
            <a:ext cx="7960066" cy="393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Running the Django Development Server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6767" y="3308014"/>
            <a:ext cx="7960066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"/>
              </a:lnSpc>
              <a:spcBef>
                <a:spcPct val="0"/>
              </a:spcBef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CD MYPROJECT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6767" y="3934987"/>
            <a:ext cx="7960066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"/>
              </a:lnSpc>
              <a:spcBef>
                <a:spcPct val="0"/>
              </a:spcBef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PYTHON MANAGE.PY RUNSERVER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731520"/>
            <a:ext cx="3711317" cy="768514"/>
            <a:chOff x="0" y="0"/>
            <a:chExt cx="3530906" cy="7311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91099" y="1033544"/>
            <a:ext cx="3557910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DJANGO STRUCTURE AND VIEWS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31520" y="2279665"/>
            <a:ext cx="8290560" cy="4751702"/>
            <a:chOff x="0" y="0"/>
            <a:chExt cx="7887547" cy="45207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887546" cy="4520717"/>
            </a:xfrm>
            <a:custGeom>
              <a:avLst/>
              <a:gdLst/>
              <a:ahLst/>
              <a:cxnLst/>
              <a:rect r="r" b="b" t="t" l="l"/>
              <a:pathLst>
                <a:path h="4520717" w="7887546">
                  <a:moveTo>
                    <a:pt x="7763087" y="4520716"/>
                  </a:moveTo>
                  <a:lnTo>
                    <a:pt x="124460" y="4520716"/>
                  </a:lnTo>
                  <a:cubicBezTo>
                    <a:pt x="55880" y="4520716"/>
                    <a:pt x="0" y="4464836"/>
                    <a:pt x="0" y="439625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63087" y="0"/>
                  </a:lnTo>
                  <a:cubicBezTo>
                    <a:pt x="7831667" y="0"/>
                    <a:pt x="7887546" y="55880"/>
                    <a:pt x="7887546" y="124460"/>
                  </a:cubicBezTo>
                  <a:lnTo>
                    <a:pt x="7887546" y="4396256"/>
                  </a:lnTo>
                  <a:cubicBezTo>
                    <a:pt x="7887546" y="4464836"/>
                    <a:pt x="7831667" y="4520717"/>
                    <a:pt x="7763087" y="4520717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896767" y="2440510"/>
            <a:ext cx="7960066" cy="393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settings.py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6767" y="3103280"/>
            <a:ext cx="7960066" cy="80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39" indent="-172720" lvl="1">
              <a:lnSpc>
                <a:spcPts val="1599"/>
              </a:lnSpc>
              <a:buFont typeface="Arial"/>
              <a:buChar char="•"/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CENTRAL CONFIGURATION FILE FOR THE PROJECT.</a:t>
            </a:r>
          </a:p>
          <a:p>
            <a:pPr algn="l" marL="345439" indent="-172720" lvl="1">
              <a:lnSpc>
                <a:spcPts val="1599"/>
              </a:lnSpc>
              <a:buFont typeface="Arial"/>
              <a:buChar char="•"/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MANAGES SETTINGS LIKE DATABASE, INSTALLED APPS, MIDDLEWARE, AND TEMPLATES.</a:t>
            </a:r>
          </a:p>
          <a:p>
            <a:pPr algn="l">
              <a:lnSpc>
                <a:spcPts val="159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96767" y="4413285"/>
            <a:ext cx="7960066" cy="602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39" indent="-172720" lvl="1">
              <a:lnSpc>
                <a:spcPts val="1599"/>
              </a:lnSpc>
              <a:buFont typeface="Arial"/>
              <a:buChar char="•"/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HAND</a:t>
            </a: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les URL routing.</a:t>
            </a:r>
          </a:p>
          <a:p>
            <a:pPr algn="l" marL="345439" indent="-172720" lvl="1">
              <a:lnSpc>
                <a:spcPts val="1599"/>
              </a:lnSpc>
              <a:buFont typeface="Arial"/>
              <a:buChar char="•"/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MA</a:t>
            </a: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ps URLs to specific views.</a:t>
            </a:r>
          </a:p>
          <a:p>
            <a:pPr algn="l">
              <a:lnSpc>
                <a:spcPts val="159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96767" y="3944020"/>
            <a:ext cx="7960066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"/>
              </a:lnSpc>
              <a:spcBef>
                <a:spcPct val="0"/>
              </a:spcBef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URLS.PY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6767" y="5054000"/>
            <a:ext cx="7960066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"/>
              </a:lnSpc>
              <a:spcBef>
                <a:spcPct val="0"/>
              </a:spcBef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VIEWS.PY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6767" y="5437549"/>
            <a:ext cx="7960066" cy="40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"/>
              </a:lnSpc>
              <a:spcBef>
                <a:spcPct val="0"/>
              </a:spcBef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CONTAINS PYTHON FUNCTIONS OR CLASSES (VIEWS) THAT HANDLE USER REQUESTS AND RETURN RESPONSES.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96767" y="6106839"/>
            <a:ext cx="7960066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"/>
              </a:lnSpc>
              <a:spcBef>
                <a:spcPct val="0"/>
              </a:spcBef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MANAGE.PY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96767" y="6490379"/>
            <a:ext cx="7960066" cy="40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"/>
              </a:lnSpc>
              <a:spcBef>
                <a:spcPct val="0"/>
              </a:spcBef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A COMMAND-LINE UTILITY FOR MANAGING THE DJANGO PROJECT (E.G., RUNNING THE SERVER, CREATING APPS).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731520"/>
            <a:ext cx="3711317" cy="768514"/>
            <a:chOff x="0" y="0"/>
            <a:chExt cx="3530906" cy="7311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31520" y="2279665"/>
            <a:ext cx="8290560" cy="4751702"/>
            <a:chOff x="0" y="0"/>
            <a:chExt cx="7887547" cy="45207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7546" cy="4520717"/>
            </a:xfrm>
            <a:custGeom>
              <a:avLst/>
              <a:gdLst/>
              <a:ahLst/>
              <a:cxnLst/>
              <a:rect r="r" b="b" t="t" l="l"/>
              <a:pathLst>
                <a:path h="4520717" w="7887546">
                  <a:moveTo>
                    <a:pt x="7763087" y="4520716"/>
                  </a:moveTo>
                  <a:lnTo>
                    <a:pt x="124460" y="4520716"/>
                  </a:lnTo>
                  <a:cubicBezTo>
                    <a:pt x="55880" y="4520716"/>
                    <a:pt x="0" y="4464836"/>
                    <a:pt x="0" y="439625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63087" y="0"/>
                  </a:lnTo>
                  <a:cubicBezTo>
                    <a:pt x="7831667" y="0"/>
                    <a:pt x="7887546" y="55880"/>
                    <a:pt x="7887546" y="124460"/>
                  </a:cubicBezTo>
                  <a:lnTo>
                    <a:pt x="7887546" y="4396256"/>
                  </a:lnTo>
                  <a:cubicBezTo>
                    <a:pt x="7887546" y="4464836"/>
                    <a:pt x="7831667" y="4520717"/>
                    <a:pt x="7763087" y="4520717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896767" y="2440510"/>
            <a:ext cx="7960066" cy="393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Create a Django App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6767" y="3027038"/>
            <a:ext cx="7960066" cy="80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"/>
              </a:lnSpc>
            </a:pPr>
            <a:r>
              <a:rPr lang="en-US" sz="1599" b="true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WHAT IS A DJANGO APP?</a:t>
            </a:r>
          </a:p>
          <a:p>
            <a:pPr algn="l" marL="345439" indent="-172720" lvl="1">
              <a:lnSpc>
                <a:spcPts val="1599"/>
              </a:lnSpc>
              <a:buFont typeface="Arial"/>
              <a:buChar char="•"/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A Django app is a modular component of your project. Each app focuses on a specific feature or functionality.</a:t>
            </a:r>
          </a:p>
          <a:p>
            <a:pPr algn="l">
              <a:lnSpc>
                <a:spcPts val="159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791099" y="1000295"/>
            <a:ext cx="3557910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DJANGO STRUCTURE AND VIEWS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6767" y="3814833"/>
            <a:ext cx="7960066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"/>
              </a:lnSpc>
              <a:spcBef>
                <a:spcPct val="0"/>
              </a:spcBef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STEPS TO CREATE AN APP: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6767" y="4207897"/>
            <a:ext cx="7960066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"/>
              </a:lnSpc>
              <a:spcBef>
                <a:spcPct val="0"/>
              </a:spcBef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PYTHON MANAGE.PY STARTAPP MYAPP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6767" y="4693616"/>
            <a:ext cx="7960066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9"/>
              </a:lnSpc>
              <a:spcBef>
                <a:spcPct val="0"/>
              </a:spcBef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THIS CREATES A FOLDER MYAPP WITH ITS OWN FILES: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7717" y="4981906"/>
            <a:ext cx="7960066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39" indent="-172720" lvl="1">
              <a:lnSpc>
                <a:spcPts val="1599"/>
              </a:lnSpc>
              <a:buFont typeface="Arial"/>
              <a:buChar char="•"/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VIEWS.PY (FOR HANDLING LOGIC)</a:t>
            </a:r>
          </a:p>
          <a:p>
            <a:pPr algn="l">
              <a:lnSpc>
                <a:spcPts val="1599"/>
              </a:lnSpc>
            </a:pPr>
          </a:p>
          <a:p>
            <a:pPr algn="l" marL="345439" indent="-172720" lvl="1">
              <a:lnSpc>
                <a:spcPts val="1599"/>
              </a:lnSpc>
              <a:buFont typeface="Arial"/>
              <a:buChar char="•"/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MODELS.PY (FOR DATABASE MODELS)</a:t>
            </a:r>
          </a:p>
          <a:p>
            <a:pPr algn="l">
              <a:lnSpc>
                <a:spcPts val="1599"/>
              </a:lnSpc>
            </a:pPr>
          </a:p>
          <a:p>
            <a:pPr algn="l" marL="345439" indent="-172720" lvl="1">
              <a:lnSpc>
                <a:spcPts val="1599"/>
              </a:lnSpc>
              <a:buFont typeface="Arial"/>
              <a:buChar char="•"/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APPS.PY (APP CONFIGURATION)</a:t>
            </a:r>
          </a:p>
          <a:p>
            <a:pPr algn="l">
              <a:lnSpc>
                <a:spcPts val="1599"/>
              </a:lnSpc>
            </a:pPr>
          </a:p>
          <a:p>
            <a:pPr algn="l" marL="345439" indent="-172720" lvl="1">
              <a:lnSpc>
                <a:spcPts val="1599"/>
              </a:lnSpc>
              <a:buFont typeface="Arial"/>
              <a:buChar char="•"/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ADMIN.PY (FOR ADMIN PANEL CONFIGURATION)</a:t>
            </a:r>
          </a:p>
          <a:p>
            <a:pPr algn="l">
              <a:lnSpc>
                <a:spcPts val="1599"/>
              </a:lnSpc>
            </a:pPr>
          </a:p>
          <a:p>
            <a:pPr algn="l" marL="345439" indent="-172720" lvl="1">
              <a:lnSpc>
                <a:spcPts val="1599"/>
              </a:lnSpc>
              <a:buFont typeface="Arial"/>
              <a:buChar char="•"/>
            </a:pPr>
            <a:r>
              <a:rPr lang="en-US" b="true" sz="1599">
                <a:solidFill>
                  <a:srgbClr val="F7F7F7"/>
                </a:solidFill>
                <a:latin typeface="Muli Heavy"/>
                <a:ea typeface="Muli Heavy"/>
                <a:cs typeface="Muli Heavy"/>
                <a:sym typeface="Muli Heavy"/>
              </a:rPr>
              <a:t>MIGRATIONS/ (FOR DATABASE CHANGES)</a:t>
            </a:r>
          </a:p>
          <a:p>
            <a:pPr algn="l">
              <a:lnSpc>
                <a:spcPts val="1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731520"/>
            <a:ext cx="3711317" cy="768514"/>
            <a:chOff x="0" y="0"/>
            <a:chExt cx="3530906" cy="7311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31520" y="2279665"/>
            <a:ext cx="8290560" cy="4751702"/>
            <a:chOff x="0" y="0"/>
            <a:chExt cx="7887547" cy="45207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7546" cy="4520717"/>
            </a:xfrm>
            <a:custGeom>
              <a:avLst/>
              <a:gdLst/>
              <a:ahLst/>
              <a:cxnLst/>
              <a:rect r="r" b="b" t="t" l="l"/>
              <a:pathLst>
                <a:path h="4520717" w="7887546">
                  <a:moveTo>
                    <a:pt x="7763087" y="4520716"/>
                  </a:moveTo>
                  <a:lnTo>
                    <a:pt x="124460" y="4520716"/>
                  </a:lnTo>
                  <a:cubicBezTo>
                    <a:pt x="55880" y="4520716"/>
                    <a:pt x="0" y="4464836"/>
                    <a:pt x="0" y="439625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63087" y="0"/>
                  </a:lnTo>
                  <a:cubicBezTo>
                    <a:pt x="7831667" y="0"/>
                    <a:pt x="7887546" y="55880"/>
                    <a:pt x="7887546" y="124460"/>
                  </a:cubicBezTo>
                  <a:lnTo>
                    <a:pt x="7887546" y="4396256"/>
                  </a:lnTo>
                  <a:cubicBezTo>
                    <a:pt x="7887546" y="4464836"/>
                    <a:pt x="7831667" y="4520717"/>
                    <a:pt x="7763087" y="4520717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896767" y="2440510"/>
            <a:ext cx="7960066" cy="786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Add your app to the INSTALLED_APPS section in settings.py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6767" y="3387701"/>
            <a:ext cx="7960066" cy="1179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INSTALLED_APPS = [</a:t>
            </a:r>
          </a:p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 ..., 'myapp',</a:t>
            </a:r>
          </a:p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 ]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6767" y="4960692"/>
            <a:ext cx="7960066" cy="393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Define Your First View and Map It to a URL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6767" y="5529122"/>
            <a:ext cx="7960066" cy="1179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from django.http import HttpResponse def home(request): return HttpResponse("Welcome to My First Django App!")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91099" y="1000295"/>
            <a:ext cx="3557910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DJANGO STRUCTURE AND VIEWS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731520"/>
            <a:ext cx="3711317" cy="768514"/>
            <a:chOff x="0" y="0"/>
            <a:chExt cx="3530906" cy="7311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31520" y="2279665"/>
            <a:ext cx="8290560" cy="4751702"/>
            <a:chOff x="0" y="0"/>
            <a:chExt cx="7887547" cy="45207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7546" cy="4520717"/>
            </a:xfrm>
            <a:custGeom>
              <a:avLst/>
              <a:gdLst/>
              <a:ahLst/>
              <a:cxnLst/>
              <a:rect r="r" b="b" t="t" l="l"/>
              <a:pathLst>
                <a:path h="4520717" w="7887546">
                  <a:moveTo>
                    <a:pt x="7763087" y="4520716"/>
                  </a:moveTo>
                  <a:lnTo>
                    <a:pt x="124460" y="4520716"/>
                  </a:lnTo>
                  <a:cubicBezTo>
                    <a:pt x="55880" y="4520716"/>
                    <a:pt x="0" y="4464836"/>
                    <a:pt x="0" y="439625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63087" y="0"/>
                  </a:lnTo>
                  <a:cubicBezTo>
                    <a:pt x="7831667" y="0"/>
                    <a:pt x="7887546" y="55880"/>
                    <a:pt x="7887546" y="124460"/>
                  </a:cubicBezTo>
                  <a:lnTo>
                    <a:pt x="7887546" y="4396256"/>
                  </a:lnTo>
                  <a:cubicBezTo>
                    <a:pt x="7887546" y="4464836"/>
                    <a:pt x="7831667" y="4520717"/>
                    <a:pt x="7763087" y="4520717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896767" y="2440510"/>
            <a:ext cx="7960066" cy="393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Open myapp/urls.py (if it doesn’t exist, create it).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6767" y="3193953"/>
            <a:ext cx="7960066" cy="2359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from django.urls import path from . import views</a:t>
            </a:r>
          </a:p>
          <a:p>
            <a:pPr algn="l">
              <a:lnSpc>
                <a:spcPts val="3110"/>
              </a:lnSpc>
            </a:pPr>
          </a:p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urlpatterns = [ </a:t>
            </a:r>
          </a:p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path('', views.home, name='home'), </a:t>
            </a:r>
          </a:p>
          <a:p>
            <a:pPr algn="l">
              <a:lnSpc>
                <a:spcPts val="3110"/>
              </a:lnSpc>
            </a:pPr>
          </a:p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]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1099" y="1000295"/>
            <a:ext cx="3557910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DJANGO STRUCTURE AND VIEWS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731520"/>
            <a:ext cx="3711317" cy="768514"/>
            <a:chOff x="0" y="0"/>
            <a:chExt cx="3530906" cy="7311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30906" cy="731155"/>
            </a:xfrm>
            <a:custGeom>
              <a:avLst/>
              <a:gdLst/>
              <a:ahLst/>
              <a:cxnLst/>
              <a:rect r="r" b="b" t="t" l="l"/>
              <a:pathLst>
                <a:path h="731155" w="3530906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31520" y="2279665"/>
            <a:ext cx="8290560" cy="4751702"/>
            <a:chOff x="0" y="0"/>
            <a:chExt cx="7887547" cy="45207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887546" cy="4520717"/>
            </a:xfrm>
            <a:custGeom>
              <a:avLst/>
              <a:gdLst/>
              <a:ahLst/>
              <a:cxnLst/>
              <a:rect r="r" b="b" t="t" l="l"/>
              <a:pathLst>
                <a:path h="4520717" w="7887546">
                  <a:moveTo>
                    <a:pt x="7763087" y="4520716"/>
                  </a:moveTo>
                  <a:lnTo>
                    <a:pt x="124460" y="4520716"/>
                  </a:lnTo>
                  <a:cubicBezTo>
                    <a:pt x="55880" y="4520716"/>
                    <a:pt x="0" y="4464836"/>
                    <a:pt x="0" y="439625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763087" y="0"/>
                  </a:lnTo>
                  <a:cubicBezTo>
                    <a:pt x="7831667" y="0"/>
                    <a:pt x="7887546" y="55880"/>
                    <a:pt x="7887546" y="124460"/>
                  </a:cubicBezTo>
                  <a:lnTo>
                    <a:pt x="7887546" y="4396256"/>
                  </a:lnTo>
                  <a:cubicBezTo>
                    <a:pt x="7887546" y="4464836"/>
                    <a:pt x="7831667" y="4520717"/>
                    <a:pt x="7763087" y="4520717"/>
                  </a:cubicBezTo>
                  <a:close/>
                </a:path>
              </a:pathLst>
            </a:custGeom>
            <a:solidFill>
              <a:srgbClr val="DA4CF9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896767" y="2440510"/>
            <a:ext cx="7960066" cy="786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Include your app’s urls.py in the main urls.py of the project: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6767" y="3475773"/>
            <a:ext cx="7960066" cy="353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from django.contrib import admin </a:t>
            </a:r>
          </a:p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from django.urls import path, include </a:t>
            </a:r>
          </a:p>
          <a:p>
            <a:pPr algn="l">
              <a:lnSpc>
                <a:spcPts val="3110"/>
              </a:lnSpc>
            </a:pPr>
          </a:p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urlpatterns = [ </a:t>
            </a:r>
          </a:p>
          <a:p>
            <a:pPr algn="l">
              <a:lnSpc>
                <a:spcPts val="3110"/>
              </a:lnSpc>
            </a:pPr>
          </a:p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path('admin/', admin.site.urls), </a:t>
            </a:r>
          </a:p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path('', include('myapp.urls')), </a:t>
            </a:r>
          </a:p>
          <a:p>
            <a:pPr algn="l">
              <a:lnSpc>
                <a:spcPts val="3110"/>
              </a:lnSpc>
            </a:pPr>
          </a:p>
          <a:p>
            <a:pPr algn="l">
              <a:lnSpc>
                <a:spcPts val="3110"/>
              </a:lnSpc>
            </a:pPr>
            <a:r>
              <a:rPr lang="en-US" sz="2592" b="true">
                <a:solidFill>
                  <a:srgbClr val="F7F7F7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]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1099" y="1000295"/>
            <a:ext cx="3557910" cy="20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9"/>
              </a:lnSpc>
            </a:pPr>
            <a:r>
              <a:rPr lang="en-US" b="true" sz="1599">
                <a:solidFill>
                  <a:srgbClr val="000000"/>
                </a:solidFill>
                <a:latin typeface="Muli Heavy"/>
                <a:ea typeface="Muli Heavy"/>
                <a:cs typeface="Muli Heavy"/>
                <a:sym typeface="Muli Heavy"/>
              </a:rPr>
              <a:t>DJANGO STRUCTURE AND VIEWS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DAGYTY5EIGg</dc:identifier>
  <dcterms:modified xsi:type="dcterms:W3CDTF">2011-08-01T06:04:30Z</dcterms:modified>
  <cp:revision>1</cp:revision>
  <dc:title>Django</dc:title>
</cp:coreProperties>
</file>