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753600" cy="7315200"/>
  <p:notesSz cx="6858000" cy="9144000"/>
  <p:embeddedFontLst>
    <p:embeddedFont>
      <p:font typeface="Muli Heavy" charset="1" panose="00000A00000000000000"/>
      <p:regular r:id="rId15"/>
    </p:embeddedFont>
    <p:embeddedFont>
      <p:font typeface="Muli Semi-Bold" charset="1" panose="00000700000000000000"/>
      <p:regular r:id="rId16"/>
    </p:embeddedFont>
    <p:embeddedFont>
      <p:font typeface="Muli Bold" charset="1" panose="00000800000000000000"/>
      <p:regular r:id="rId17"/>
    </p:embeddedFont>
    <p:embeddedFont>
      <p:font typeface="Muli" charset="1" panose="000005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2397004">
            <a:off x="2327000" y="1612575"/>
            <a:ext cx="1495708" cy="0"/>
          </a:xfrm>
          <a:prstGeom prst="line">
            <a:avLst/>
          </a:prstGeom>
          <a:ln cap="rnd" w="47625">
            <a:solidFill>
              <a:srgbClr val="A50E5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-1038921">
            <a:off x="3327237" y="2556045"/>
            <a:ext cx="1545512" cy="0"/>
          </a:xfrm>
          <a:prstGeom prst="line">
            <a:avLst/>
          </a:prstGeom>
          <a:ln cap="rnd" w="47625">
            <a:solidFill>
              <a:srgbClr val="A50E5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3599243" y="3645097"/>
            <a:ext cx="2074411" cy="0"/>
          </a:xfrm>
          <a:prstGeom prst="line">
            <a:avLst/>
          </a:prstGeom>
          <a:ln cap="rnd" w="47625">
            <a:solidFill>
              <a:srgbClr val="A50E5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1094623">
            <a:off x="3320807" y="4771924"/>
            <a:ext cx="1349561" cy="0"/>
          </a:xfrm>
          <a:prstGeom prst="line">
            <a:avLst/>
          </a:prstGeom>
          <a:ln cap="rnd" w="47625">
            <a:solidFill>
              <a:srgbClr val="A50E5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2474181">
            <a:off x="2302727" y="5721680"/>
            <a:ext cx="1480044" cy="0"/>
          </a:xfrm>
          <a:prstGeom prst="line">
            <a:avLst/>
          </a:prstGeom>
          <a:ln cap="rnd" w="47625">
            <a:solidFill>
              <a:srgbClr val="A50E5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242293" y="1972167"/>
            <a:ext cx="3405869" cy="3393484"/>
          </a:xfrm>
          <a:custGeom>
            <a:avLst/>
            <a:gdLst/>
            <a:ahLst/>
            <a:cxnLst/>
            <a:rect r="r" b="b" t="t" l="l"/>
            <a:pathLst>
              <a:path h="3393484" w="3405869">
                <a:moveTo>
                  <a:pt x="0" y="0"/>
                </a:moveTo>
                <a:lnTo>
                  <a:pt x="3405869" y="0"/>
                </a:lnTo>
                <a:lnTo>
                  <a:pt x="3405869" y="3393484"/>
                </a:lnTo>
                <a:lnTo>
                  <a:pt x="0" y="33934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3692541" y="516772"/>
            <a:ext cx="3711317" cy="768514"/>
            <a:chOff x="0" y="0"/>
            <a:chExt cx="3530906" cy="73115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530906" cy="731155"/>
            </a:xfrm>
            <a:custGeom>
              <a:avLst/>
              <a:gdLst/>
              <a:ahLst/>
              <a:cxnLst/>
              <a:rect r="r" b="b" t="t" l="l"/>
              <a:pathLst>
                <a:path h="731155" w="3530906">
                  <a:moveTo>
                    <a:pt x="3406446" y="731155"/>
                  </a:moveTo>
                  <a:lnTo>
                    <a:pt x="124460" y="731155"/>
                  </a:lnTo>
                  <a:cubicBezTo>
                    <a:pt x="55880" y="731155"/>
                    <a:pt x="0" y="675275"/>
                    <a:pt x="0" y="6066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06446" y="0"/>
                  </a:lnTo>
                  <a:cubicBezTo>
                    <a:pt x="3475026" y="0"/>
                    <a:pt x="3530906" y="55880"/>
                    <a:pt x="3530906" y="124460"/>
                  </a:cubicBezTo>
                  <a:lnTo>
                    <a:pt x="3530906" y="606695"/>
                  </a:lnTo>
                  <a:cubicBezTo>
                    <a:pt x="3530906" y="675275"/>
                    <a:pt x="3475026" y="731155"/>
                    <a:pt x="3406446" y="731155"/>
                  </a:cubicBezTo>
                  <a:close/>
                </a:path>
              </a:pathLst>
            </a:custGeom>
            <a:solidFill>
              <a:srgbClr val="DA4CF9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3454414" y="425821"/>
            <a:ext cx="950416" cy="950416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50E58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4611446" y="668395"/>
            <a:ext cx="2427679" cy="202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99"/>
              </a:lnSpc>
            </a:pPr>
            <a:r>
              <a:rPr lang="en-US" b="true" sz="1599">
                <a:solidFill>
                  <a:srgbClr val="000000"/>
                </a:solidFill>
                <a:latin typeface="Muli Heavy"/>
                <a:ea typeface="Muli Heavy"/>
                <a:cs typeface="Muli Heavy"/>
                <a:sym typeface="Muli Heavy"/>
              </a:rPr>
              <a:t>PYTHON BASICS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738165" y="919146"/>
            <a:ext cx="2174241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9"/>
              </a:lnSpc>
            </a:pPr>
            <a:r>
              <a:rPr lang="en-US" sz="999" b="true">
                <a:solidFill>
                  <a:srgbClr val="F7F7F7"/>
                </a:solidFill>
                <a:latin typeface="Muli Semi-Bold"/>
                <a:ea typeface="Muli Semi-Bold"/>
                <a:cs typeface="Muli Semi-Bold"/>
                <a:sym typeface="Muli Semi-Bold"/>
              </a:rPr>
              <a:t>Create a script that takes your name as input and greets yo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479416" y="630559"/>
            <a:ext cx="900411" cy="636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800" b="true">
                <a:solidFill>
                  <a:srgbClr val="F7F7F7"/>
                </a:solidFill>
                <a:latin typeface="Muli Heavy"/>
                <a:ea typeface="Muli Heavy"/>
                <a:cs typeface="Muli Heavy"/>
                <a:sym typeface="Muli Heavy"/>
              </a:rPr>
              <a:t>1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4874576" y="1895058"/>
            <a:ext cx="3711317" cy="768514"/>
            <a:chOff x="0" y="0"/>
            <a:chExt cx="3530906" cy="73115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530906" cy="731155"/>
            </a:xfrm>
            <a:custGeom>
              <a:avLst/>
              <a:gdLst/>
              <a:ahLst/>
              <a:cxnLst/>
              <a:rect r="r" b="b" t="t" l="l"/>
              <a:pathLst>
                <a:path h="731155" w="3530906">
                  <a:moveTo>
                    <a:pt x="3406446" y="731155"/>
                  </a:moveTo>
                  <a:lnTo>
                    <a:pt x="124460" y="731155"/>
                  </a:lnTo>
                  <a:cubicBezTo>
                    <a:pt x="55880" y="731155"/>
                    <a:pt x="0" y="675275"/>
                    <a:pt x="0" y="6066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06446" y="0"/>
                  </a:lnTo>
                  <a:cubicBezTo>
                    <a:pt x="3475026" y="0"/>
                    <a:pt x="3530906" y="55880"/>
                    <a:pt x="3530906" y="124460"/>
                  </a:cubicBezTo>
                  <a:lnTo>
                    <a:pt x="3530906" y="606695"/>
                  </a:lnTo>
                  <a:cubicBezTo>
                    <a:pt x="3530906" y="675275"/>
                    <a:pt x="3475026" y="731155"/>
                    <a:pt x="3406446" y="731155"/>
                  </a:cubicBezTo>
                  <a:close/>
                </a:path>
              </a:pathLst>
            </a:custGeom>
            <a:solidFill>
              <a:srgbClr val="7C3DC6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4636449" y="1804106"/>
            <a:ext cx="950416" cy="950416"/>
            <a:chOff x="0" y="0"/>
            <a:chExt cx="6350000" cy="63500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50E58"/>
            </a:solid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5673654" y="2034367"/>
            <a:ext cx="2764791" cy="202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99"/>
              </a:lnSpc>
            </a:pPr>
            <a:r>
              <a:rPr lang="en-US" b="true" sz="1599">
                <a:solidFill>
                  <a:srgbClr val="000000"/>
                </a:solidFill>
                <a:latin typeface="Muli Heavy"/>
                <a:ea typeface="Muli Heavy"/>
                <a:cs typeface="Muli Heavy"/>
                <a:sym typeface="Muli Heavy"/>
              </a:rPr>
              <a:t>DJANGO BASICS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947822" y="2297431"/>
            <a:ext cx="2174241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9"/>
              </a:lnSpc>
            </a:pPr>
            <a:r>
              <a:rPr lang="en-US" sz="999" b="true">
                <a:solidFill>
                  <a:srgbClr val="F7F7F7"/>
                </a:solidFill>
                <a:latin typeface="Muli Semi-Bold"/>
                <a:ea typeface="Muli Semi-Bold"/>
                <a:cs typeface="Muli Semi-Bold"/>
                <a:sym typeface="Muli Semi-Bold"/>
              </a:rPr>
              <a:t>Python Functions and Intro to Django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661451" y="2008845"/>
            <a:ext cx="900411" cy="636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800" b="true">
                <a:solidFill>
                  <a:srgbClr val="F7F7F7"/>
                </a:solidFill>
                <a:latin typeface="Muli Heavy"/>
                <a:ea typeface="Muli Heavy"/>
                <a:cs typeface="Muli Heavy"/>
                <a:sym typeface="Muli Heavy"/>
              </a:rPr>
              <a:t>2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5799990" y="3273343"/>
            <a:ext cx="3711317" cy="768514"/>
            <a:chOff x="0" y="0"/>
            <a:chExt cx="3530906" cy="73115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530906" cy="731155"/>
            </a:xfrm>
            <a:custGeom>
              <a:avLst/>
              <a:gdLst/>
              <a:ahLst/>
              <a:cxnLst/>
              <a:rect r="r" b="b" t="t" l="l"/>
              <a:pathLst>
                <a:path h="731155" w="3530906">
                  <a:moveTo>
                    <a:pt x="3406446" y="731155"/>
                  </a:moveTo>
                  <a:lnTo>
                    <a:pt x="124460" y="731155"/>
                  </a:lnTo>
                  <a:cubicBezTo>
                    <a:pt x="55880" y="731155"/>
                    <a:pt x="0" y="675275"/>
                    <a:pt x="0" y="6066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06446" y="0"/>
                  </a:lnTo>
                  <a:cubicBezTo>
                    <a:pt x="3475026" y="0"/>
                    <a:pt x="3530906" y="55880"/>
                    <a:pt x="3530906" y="124460"/>
                  </a:cubicBezTo>
                  <a:lnTo>
                    <a:pt x="3530906" y="606695"/>
                  </a:lnTo>
                  <a:cubicBezTo>
                    <a:pt x="3530906" y="675275"/>
                    <a:pt x="3475026" y="731155"/>
                    <a:pt x="3406446" y="731155"/>
                  </a:cubicBezTo>
                  <a:close/>
                </a:path>
              </a:pathLst>
            </a:custGeom>
            <a:solidFill>
              <a:srgbClr val="39B6F0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5561862" y="3182392"/>
            <a:ext cx="950416" cy="950416"/>
            <a:chOff x="0" y="0"/>
            <a:chExt cx="6350000" cy="635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50E58"/>
            </a:solid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6616796" y="3475355"/>
            <a:ext cx="2764791" cy="402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99"/>
              </a:lnSpc>
            </a:pPr>
            <a:r>
              <a:rPr lang="en-US" b="true" sz="1599">
                <a:solidFill>
                  <a:srgbClr val="000000"/>
                </a:solidFill>
                <a:latin typeface="Muli Heavy"/>
                <a:ea typeface="Muli Heavy"/>
                <a:cs typeface="Muli Heavy"/>
                <a:sym typeface="Muli Heavy"/>
              </a:rPr>
              <a:t>TEMPLATES, MODELS, AND REST API BASICS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5586865" y="3387131"/>
            <a:ext cx="900411" cy="636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800" b="true">
                <a:solidFill>
                  <a:srgbClr val="F7F7F7"/>
                </a:solidFill>
                <a:latin typeface="Muli Heavy"/>
                <a:ea typeface="Muli Heavy"/>
                <a:cs typeface="Muli Heavy"/>
                <a:sym typeface="Muli Heavy"/>
              </a:rPr>
              <a:t>3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4874576" y="4651629"/>
            <a:ext cx="3711317" cy="768514"/>
            <a:chOff x="0" y="0"/>
            <a:chExt cx="3530906" cy="73115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3530906" cy="731155"/>
            </a:xfrm>
            <a:custGeom>
              <a:avLst/>
              <a:gdLst/>
              <a:ahLst/>
              <a:cxnLst/>
              <a:rect r="r" b="b" t="t" l="l"/>
              <a:pathLst>
                <a:path h="731155" w="3530906">
                  <a:moveTo>
                    <a:pt x="3406446" y="731155"/>
                  </a:moveTo>
                  <a:lnTo>
                    <a:pt x="124460" y="731155"/>
                  </a:lnTo>
                  <a:cubicBezTo>
                    <a:pt x="55880" y="731155"/>
                    <a:pt x="0" y="675275"/>
                    <a:pt x="0" y="6066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06446" y="0"/>
                  </a:lnTo>
                  <a:cubicBezTo>
                    <a:pt x="3475026" y="0"/>
                    <a:pt x="3530906" y="55880"/>
                    <a:pt x="3530906" y="124460"/>
                  </a:cubicBezTo>
                  <a:lnTo>
                    <a:pt x="3530906" y="606695"/>
                  </a:lnTo>
                  <a:cubicBezTo>
                    <a:pt x="3530906" y="675275"/>
                    <a:pt x="3475026" y="731155"/>
                    <a:pt x="3406446" y="731155"/>
                  </a:cubicBezTo>
                  <a:close/>
                </a:path>
              </a:pathLst>
            </a:custGeom>
            <a:solidFill>
              <a:srgbClr val="FFAD01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4636449" y="4560678"/>
            <a:ext cx="950416" cy="950416"/>
            <a:chOff x="0" y="0"/>
            <a:chExt cx="6350000" cy="63500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50E58"/>
            </a:solidFill>
          </p:spPr>
        </p:sp>
      </p:grpSp>
      <p:sp>
        <p:nvSpPr>
          <p:cNvPr name="TextBox 32" id="32"/>
          <p:cNvSpPr txBox="true"/>
          <p:nvPr/>
        </p:nvSpPr>
        <p:spPr>
          <a:xfrm rot="0">
            <a:off x="5793481" y="4843789"/>
            <a:ext cx="2644963" cy="402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99"/>
              </a:lnSpc>
            </a:pPr>
            <a:r>
              <a:rPr lang="en-US" b="true" sz="1599">
                <a:solidFill>
                  <a:srgbClr val="000000"/>
                </a:solidFill>
                <a:latin typeface="Muli Heavy"/>
                <a:ea typeface="Muli Heavy"/>
                <a:cs typeface="Muli Heavy"/>
                <a:sym typeface="Muli Heavy"/>
              </a:rPr>
              <a:t>REST API ADVANCED AND DEPLOYMENT 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661451" y="4765416"/>
            <a:ext cx="900411" cy="636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800" b="true">
                <a:solidFill>
                  <a:srgbClr val="F7F7F7"/>
                </a:solidFill>
                <a:latin typeface="Muli Heavy"/>
                <a:ea typeface="Muli Heavy"/>
                <a:cs typeface="Muli Heavy"/>
                <a:sym typeface="Muli Heavy"/>
              </a:rPr>
              <a:t>4</a:t>
            </a:r>
          </a:p>
        </p:txBody>
      </p:sp>
      <p:grpSp>
        <p:nvGrpSpPr>
          <p:cNvPr name="Group 34" id="34"/>
          <p:cNvGrpSpPr/>
          <p:nvPr/>
        </p:nvGrpSpPr>
        <p:grpSpPr>
          <a:xfrm rot="0">
            <a:off x="3692541" y="6029915"/>
            <a:ext cx="3711317" cy="768514"/>
            <a:chOff x="0" y="0"/>
            <a:chExt cx="3530906" cy="731155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3530906" cy="731155"/>
            </a:xfrm>
            <a:custGeom>
              <a:avLst/>
              <a:gdLst/>
              <a:ahLst/>
              <a:cxnLst/>
              <a:rect r="r" b="b" t="t" l="l"/>
              <a:pathLst>
                <a:path h="731155" w="3530906">
                  <a:moveTo>
                    <a:pt x="3406446" y="731155"/>
                  </a:moveTo>
                  <a:lnTo>
                    <a:pt x="124460" y="731155"/>
                  </a:lnTo>
                  <a:cubicBezTo>
                    <a:pt x="55880" y="731155"/>
                    <a:pt x="0" y="675275"/>
                    <a:pt x="0" y="6066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06446" y="0"/>
                  </a:lnTo>
                  <a:cubicBezTo>
                    <a:pt x="3475026" y="0"/>
                    <a:pt x="3530906" y="55880"/>
                    <a:pt x="3530906" y="124460"/>
                  </a:cubicBezTo>
                  <a:lnTo>
                    <a:pt x="3530906" y="606695"/>
                  </a:lnTo>
                  <a:cubicBezTo>
                    <a:pt x="3530906" y="675275"/>
                    <a:pt x="3475026" y="731155"/>
                    <a:pt x="3406446" y="731155"/>
                  </a:cubicBezTo>
                  <a:close/>
                </a:path>
              </a:pathLst>
            </a:custGeom>
            <a:solidFill>
              <a:srgbClr val="95BF39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3454414" y="5938963"/>
            <a:ext cx="950416" cy="950416"/>
            <a:chOff x="0" y="0"/>
            <a:chExt cx="6350000" cy="63500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50E58"/>
            </a:solidFill>
          </p:spPr>
        </p:sp>
      </p:grpSp>
      <p:sp>
        <p:nvSpPr>
          <p:cNvPr name="TextBox 38" id="38"/>
          <p:cNvSpPr txBox="true"/>
          <p:nvPr/>
        </p:nvSpPr>
        <p:spPr>
          <a:xfrm rot="0">
            <a:off x="4611446" y="6271391"/>
            <a:ext cx="2427679" cy="402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99"/>
              </a:lnSpc>
            </a:pPr>
            <a:r>
              <a:rPr lang="en-US" b="true" sz="1599">
                <a:solidFill>
                  <a:srgbClr val="000000"/>
                </a:solidFill>
                <a:latin typeface="Muli Heavy"/>
                <a:ea typeface="Muli Heavy"/>
                <a:cs typeface="Muli Heavy"/>
                <a:sym typeface="Muli Heavy"/>
              </a:rPr>
              <a:t>FINAL PROJECT AND DEPLOYMENT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3479416" y="6143702"/>
            <a:ext cx="900411" cy="636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800" b="true">
                <a:solidFill>
                  <a:srgbClr val="F7F7F7"/>
                </a:solidFill>
                <a:latin typeface="Muli Heavy"/>
                <a:ea typeface="Muli Heavy"/>
                <a:cs typeface="Muli Heavy"/>
                <a:sym typeface="Muli Heavy"/>
              </a:rPr>
              <a:t>5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242293" y="480946"/>
            <a:ext cx="2878746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b="true">
                <a:solidFill>
                  <a:srgbClr val="890966"/>
                </a:solidFill>
                <a:latin typeface="Muli Heavy"/>
                <a:ea typeface="Muli Heavy"/>
                <a:cs typeface="Muli Heavy"/>
                <a:sym typeface="Muli Heavy"/>
              </a:rPr>
              <a:t>ZERO2CODE</a:t>
            </a:r>
          </a:p>
        </p:txBody>
      </p:sp>
      <p:grpSp>
        <p:nvGrpSpPr>
          <p:cNvPr name="Group 41" id="41"/>
          <p:cNvGrpSpPr/>
          <p:nvPr/>
        </p:nvGrpSpPr>
        <p:grpSpPr>
          <a:xfrm rot="0">
            <a:off x="913229" y="3406010"/>
            <a:ext cx="2063998" cy="649569"/>
            <a:chOff x="0" y="0"/>
            <a:chExt cx="2751997" cy="866093"/>
          </a:xfrm>
        </p:grpSpPr>
        <p:sp>
          <p:nvSpPr>
            <p:cNvPr name="TextBox 42" id="42"/>
            <p:cNvSpPr txBox="true"/>
            <p:nvPr/>
          </p:nvSpPr>
          <p:spPr>
            <a:xfrm rot="0">
              <a:off x="0" y="38100"/>
              <a:ext cx="2751997" cy="4495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en-US" b="true" sz="2400">
                  <a:solidFill>
                    <a:srgbClr val="F7F7F7"/>
                  </a:solidFill>
                  <a:latin typeface="Muli Heavy"/>
                  <a:ea typeface="Muli Heavy"/>
                  <a:cs typeface="Muli Heavy"/>
                  <a:sym typeface="Muli Heavy"/>
                </a:rPr>
                <a:t>PYTHON</a:t>
              </a:r>
            </a:p>
          </p:txBody>
        </p:sp>
        <p:sp>
          <p:nvSpPr>
            <p:cNvPr name="TextBox 43" id="43"/>
            <p:cNvSpPr txBox="true"/>
            <p:nvPr/>
          </p:nvSpPr>
          <p:spPr>
            <a:xfrm rot="0">
              <a:off x="143648" y="634318"/>
              <a:ext cx="2464702" cy="2317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39"/>
                </a:lnSpc>
              </a:pPr>
              <a:r>
                <a:rPr lang="en-US" sz="1200" b="true">
                  <a:solidFill>
                    <a:srgbClr val="F7F7F7"/>
                  </a:solidFill>
                  <a:latin typeface="Muli Semi-Bold"/>
                  <a:ea typeface="Muli Semi-Bold"/>
                  <a:cs typeface="Muli Semi-Bold"/>
                  <a:sym typeface="Muli Semi-Bold"/>
                </a:rPr>
                <a:t>Python - Django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1520" y="731520"/>
            <a:ext cx="3711317" cy="768514"/>
            <a:chOff x="0" y="0"/>
            <a:chExt cx="3530906" cy="73115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530906" cy="731155"/>
            </a:xfrm>
            <a:custGeom>
              <a:avLst/>
              <a:gdLst/>
              <a:ahLst/>
              <a:cxnLst/>
              <a:rect r="r" b="b" t="t" l="l"/>
              <a:pathLst>
                <a:path h="731155" w="3530906">
                  <a:moveTo>
                    <a:pt x="3406446" y="731155"/>
                  </a:moveTo>
                  <a:lnTo>
                    <a:pt x="124460" y="731155"/>
                  </a:lnTo>
                  <a:cubicBezTo>
                    <a:pt x="55880" y="731155"/>
                    <a:pt x="0" y="675275"/>
                    <a:pt x="0" y="6066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06446" y="0"/>
                  </a:lnTo>
                  <a:cubicBezTo>
                    <a:pt x="3475026" y="0"/>
                    <a:pt x="3530906" y="55880"/>
                    <a:pt x="3530906" y="124460"/>
                  </a:cubicBezTo>
                  <a:lnTo>
                    <a:pt x="3530906" y="606695"/>
                  </a:lnTo>
                  <a:cubicBezTo>
                    <a:pt x="3530906" y="675275"/>
                    <a:pt x="3475026" y="731155"/>
                    <a:pt x="3406446" y="731155"/>
                  </a:cubicBezTo>
                  <a:close/>
                </a:path>
              </a:pathLst>
            </a:custGeom>
            <a:solidFill>
              <a:srgbClr val="DA4CF9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373339" y="1033544"/>
            <a:ext cx="2427679" cy="202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99"/>
              </a:lnSpc>
            </a:pPr>
            <a:r>
              <a:rPr lang="en-US" b="true" sz="1599">
                <a:solidFill>
                  <a:srgbClr val="000000"/>
                </a:solidFill>
                <a:latin typeface="Muli Heavy"/>
                <a:ea typeface="Muli Heavy"/>
                <a:cs typeface="Muli Heavy"/>
                <a:sym typeface="Muli Heavy"/>
              </a:rPr>
              <a:t>CONTROL FLOW 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731520" y="2329513"/>
            <a:ext cx="8290560" cy="4254167"/>
            <a:chOff x="0" y="0"/>
            <a:chExt cx="7887547" cy="40473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887546" cy="4047367"/>
            </a:xfrm>
            <a:custGeom>
              <a:avLst/>
              <a:gdLst/>
              <a:ahLst/>
              <a:cxnLst/>
              <a:rect r="r" b="b" t="t" l="l"/>
              <a:pathLst>
                <a:path h="4047367" w="7887546">
                  <a:moveTo>
                    <a:pt x="7763087" y="4047367"/>
                  </a:moveTo>
                  <a:lnTo>
                    <a:pt x="124460" y="4047367"/>
                  </a:lnTo>
                  <a:cubicBezTo>
                    <a:pt x="55880" y="4047367"/>
                    <a:pt x="0" y="3991487"/>
                    <a:pt x="0" y="392290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763087" y="0"/>
                  </a:lnTo>
                  <a:cubicBezTo>
                    <a:pt x="7831667" y="0"/>
                    <a:pt x="7887546" y="55880"/>
                    <a:pt x="7887546" y="124460"/>
                  </a:cubicBezTo>
                  <a:lnTo>
                    <a:pt x="7887546" y="3922907"/>
                  </a:lnTo>
                  <a:cubicBezTo>
                    <a:pt x="7887546" y="3991487"/>
                    <a:pt x="7831667" y="4047367"/>
                    <a:pt x="7763087" y="4047367"/>
                  </a:cubicBezTo>
                  <a:close/>
                </a:path>
              </a:pathLst>
            </a:custGeom>
            <a:solidFill>
              <a:srgbClr val="DA4CF9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896767" y="2490358"/>
            <a:ext cx="6542795" cy="2284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8"/>
              </a:lnSpc>
            </a:pPr>
            <a:r>
              <a:rPr lang="en-US" sz="1673" b="true">
                <a:solidFill>
                  <a:srgbClr val="F7F7F7"/>
                </a:solidFill>
                <a:latin typeface="Muli Semi-Bold"/>
                <a:ea typeface="Muli Semi-Bold"/>
                <a:cs typeface="Muli Semi-Bold"/>
                <a:sym typeface="Muli Semi-Bold"/>
              </a:rPr>
              <a:t>number = int(input("Enter a number: "))</a:t>
            </a:r>
          </a:p>
          <a:p>
            <a:pPr algn="l">
              <a:lnSpc>
                <a:spcPts val="2008"/>
              </a:lnSpc>
            </a:pPr>
          </a:p>
          <a:p>
            <a:pPr algn="l">
              <a:lnSpc>
                <a:spcPts val="2008"/>
              </a:lnSpc>
            </a:pPr>
            <a:r>
              <a:rPr lang="en-US" sz="1673" b="true">
                <a:solidFill>
                  <a:srgbClr val="F7F7F7"/>
                </a:solidFill>
                <a:latin typeface="Muli Semi-Bold"/>
                <a:ea typeface="Muli Semi-Bold"/>
                <a:cs typeface="Muli Semi-Bold"/>
                <a:sym typeface="Muli Semi-Bold"/>
              </a:rPr>
              <a:t>if number &gt; 0:</a:t>
            </a:r>
          </a:p>
          <a:p>
            <a:pPr algn="l">
              <a:lnSpc>
                <a:spcPts val="2008"/>
              </a:lnSpc>
            </a:pPr>
            <a:r>
              <a:rPr lang="en-US" sz="1673" b="true">
                <a:solidFill>
                  <a:srgbClr val="F7F7F7"/>
                </a:solidFill>
                <a:latin typeface="Muli Semi-Bold"/>
                <a:ea typeface="Muli Semi-Bold"/>
                <a:cs typeface="Muli Semi-Bold"/>
                <a:sym typeface="Muli Semi-Bold"/>
              </a:rPr>
              <a:t>    print("The number is positive.")</a:t>
            </a:r>
          </a:p>
          <a:p>
            <a:pPr algn="l">
              <a:lnSpc>
                <a:spcPts val="2008"/>
              </a:lnSpc>
            </a:pPr>
            <a:r>
              <a:rPr lang="en-US" sz="1673" b="true">
                <a:solidFill>
                  <a:srgbClr val="F7F7F7"/>
                </a:solidFill>
                <a:latin typeface="Muli Semi-Bold"/>
                <a:ea typeface="Muli Semi-Bold"/>
                <a:cs typeface="Muli Semi-Bold"/>
                <a:sym typeface="Muli Semi-Bold"/>
              </a:rPr>
              <a:t>elif number &lt; 0:</a:t>
            </a:r>
          </a:p>
          <a:p>
            <a:pPr algn="l">
              <a:lnSpc>
                <a:spcPts val="2008"/>
              </a:lnSpc>
            </a:pPr>
            <a:r>
              <a:rPr lang="en-US" sz="1673" b="true">
                <a:solidFill>
                  <a:srgbClr val="F7F7F7"/>
                </a:solidFill>
                <a:latin typeface="Muli Semi-Bold"/>
                <a:ea typeface="Muli Semi-Bold"/>
                <a:cs typeface="Muli Semi-Bold"/>
                <a:sym typeface="Muli Semi-Bold"/>
              </a:rPr>
              <a:t>    print("The number is negative.")</a:t>
            </a:r>
          </a:p>
          <a:p>
            <a:pPr algn="l">
              <a:lnSpc>
                <a:spcPts val="2008"/>
              </a:lnSpc>
            </a:pPr>
            <a:r>
              <a:rPr lang="en-US" sz="1673" b="true">
                <a:solidFill>
                  <a:srgbClr val="F7F7F7"/>
                </a:solidFill>
                <a:latin typeface="Muli Semi-Bold"/>
                <a:ea typeface="Muli Semi-Bold"/>
                <a:cs typeface="Muli Semi-Bold"/>
                <a:sym typeface="Muli Semi-Bold"/>
              </a:rPr>
              <a:t>else:</a:t>
            </a:r>
          </a:p>
          <a:p>
            <a:pPr algn="l">
              <a:lnSpc>
                <a:spcPts val="2008"/>
              </a:lnSpc>
            </a:pPr>
            <a:r>
              <a:rPr lang="en-US" sz="1673" b="true">
                <a:solidFill>
                  <a:srgbClr val="F7F7F7"/>
                </a:solidFill>
                <a:latin typeface="Muli Semi-Bold"/>
                <a:ea typeface="Muli Semi-Bold"/>
                <a:cs typeface="Muli Semi-Bold"/>
                <a:sym typeface="Muli Semi-Bold"/>
              </a:rPr>
              <a:t>    print("The number is zero.")</a:t>
            </a:r>
          </a:p>
          <a:p>
            <a:pPr algn="l">
              <a:lnSpc>
                <a:spcPts val="2008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896767" y="4794206"/>
            <a:ext cx="5130840" cy="1683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1"/>
              </a:lnSpc>
            </a:pPr>
            <a:r>
              <a:rPr lang="en-US" sz="1031" b="true">
                <a:solidFill>
                  <a:srgbClr val="F7F7F7"/>
                </a:solidFill>
                <a:latin typeface="Muli Heavy"/>
                <a:ea typeface="Muli Heavy"/>
                <a:cs typeface="Muli Heavy"/>
                <a:sym typeface="Muli Heavy"/>
              </a:rPr>
              <a:t>AGE = INT(INPUT("ENTER YOUR AGE: "))</a:t>
            </a:r>
          </a:p>
          <a:p>
            <a:pPr algn="l">
              <a:lnSpc>
                <a:spcPts val="1031"/>
              </a:lnSpc>
            </a:pPr>
          </a:p>
          <a:p>
            <a:pPr algn="l">
              <a:lnSpc>
                <a:spcPts val="1031"/>
              </a:lnSpc>
            </a:pPr>
            <a:r>
              <a:rPr lang="en-US" sz="1031" b="true">
                <a:solidFill>
                  <a:srgbClr val="F7F7F7"/>
                </a:solidFill>
                <a:latin typeface="Muli Heavy"/>
                <a:ea typeface="Muli Heavy"/>
                <a:cs typeface="Muli Heavy"/>
                <a:sym typeface="Muli Heavy"/>
              </a:rPr>
              <a:t> IF AGE &lt; 13: </a:t>
            </a:r>
          </a:p>
          <a:p>
            <a:pPr algn="l">
              <a:lnSpc>
                <a:spcPts val="1031"/>
              </a:lnSpc>
            </a:pPr>
          </a:p>
          <a:p>
            <a:pPr algn="l">
              <a:lnSpc>
                <a:spcPts val="1031"/>
              </a:lnSpc>
            </a:pPr>
            <a:r>
              <a:rPr lang="en-US" sz="1031" b="true">
                <a:solidFill>
                  <a:srgbClr val="F7F7F7"/>
                </a:solidFill>
                <a:latin typeface="Muli Heavy"/>
                <a:ea typeface="Muli Heavy"/>
                <a:cs typeface="Muli Heavy"/>
                <a:sym typeface="Muli Heavy"/>
              </a:rPr>
              <a:t>PRINT("YOU ARE A CHILD.")</a:t>
            </a:r>
          </a:p>
          <a:p>
            <a:pPr algn="l">
              <a:lnSpc>
                <a:spcPts val="1031"/>
              </a:lnSpc>
            </a:pPr>
          </a:p>
          <a:p>
            <a:pPr algn="l">
              <a:lnSpc>
                <a:spcPts val="1031"/>
              </a:lnSpc>
            </a:pPr>
            <a:r>
              <a:rPr lang="en-US" sz="1031" b="true">
                <a:solidFill>
                  <a:srgbClr val="F7F7F7"/>
                </a:solidFill>
                <a:latin typeface="Muli Heavy"/>
                <a:ea typeface="Muli Heavy"/>
                <a:cs typeface="Muli Heavy"/>
                <a:sym typeface="Muli Heavy"/>
              </a:rPr>
              <a:t> ELIF AGE &lt; 20: </a:t>
            </a:r>
          </a:p>
          <a:p>
            <a:pPr algn="l">
              <a:lnSpc>
                <a:spcPts val="1031"/>
              </a:lnSpc>
            </a:pPr>
          </a:p>
          <a:p>
            <a:pPr algn="l">
              <a:lnSpc>
                <a:spcPts val="1031"/>
              </a:lnSpc>
            </a:pPr>
            <a:r>
              <a:rPr lang="en-US" sz="1031" b="true">
                <a:solidFill>
                  <a:srgbClr val="F7F7F7"/>
                </a:solidFill>
                <a:latin typeface="Muli Heavy"/>
                <a:ea typeface="Muli Heavy"/>
                <a:cs typeface="Muli Heavy"/>
                <a:sym typeface="Muli Heavy"/>
              </a:rPr>
              <a:t>PRINT("YOU ARE A TEENAGER.")</a:t>
            </a:r>
          </a:p>
          <a:p>
            <a:pPr algn="l">
              <a:lnSpc>
                <a:spcPts val="1031"/>
              </a:lnSpc>
            </a:pPr>
          </a:p>
          <a:p>
            <a:pPr algn="l">
              <a:lnSpc>
                <a:spcPts val="1031"/>
              </a:lnSpc>
            </a:pPr>
            <a:r>
              <a:rPr lang="en-US" sz="1031" b="true">
                <a:solidFill>
                  <a:srgbClr val="F7F7F7"/>
                </a:solidFill>
                <a:latin typeface="Muli Heavy"/>
                <a:ea typeface="Muli Heavy"/>
                <a:cs typeface="Muli Heavy"/>
                <a:sym typeface="Muli Heavy"/>
              </a:rPr>
              <a:t> ELSE: </a:t>
            </a:r>
          </a:p>
          <a:p>
            <a:pPr algn="l">
              <a:lnSpc>
                <a:spcPts val="1031"/>
              </a:lnSpc>
            </a:pPr>
          </a:p>
          <a:p>
            <a:pPr algn="l">
              <a:lnSpc>
                <a:spcPts val="1031"/>
              </a:lnSpc>
              <a:spcBef>
                <a:spcPct val="0"/>
              </a:spcBef>
            </a:pPr>
            <a:r>
              <a:rPr lang="en-US" b="true" sz="1031">
                <a:solidFill>
                  <a:srgbClr val="F7F7F7"/>
                </a:solidFill>
                <a:latin typeface="Muli Heavy"/>
                <a:ea typeface="Muli Heavy"/>
                <a:cs typeface="Muli Heavy"/>
                <a:sym typeface="Muli Heavy"/>
              </a:rPr>
              <a:t>PRINT("YOU ARE AN ADULT.")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1520" y="2329513"/>
            <a:ext cx="8290560" cy="4254167"/>
            <a:chOff x="0" y="0"/>
            <a:chExt cx="7887547" cy="40473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887546" cy="4047367"/>
            </a:xfrm>
            <a:custGeom>
              <a:avLst/>
              <a:gdLst/>
              <a:ahLst/>
              <a:cxnLst/>
              <a:rect r="r" b="b" t="t" l="l"/>
              <a:pathLst>
                <a:path h="4047367" w="7887546">
                  <a:moveTo>
                    <a:pt x="7763087" y="4047367"/>
                  </a:moveTo>
                  <a:lnTo>
                    <a:pt x="124460" y="4047367"/>
                  </a:lnTo>
                  <a:cubicBezTo>
                    <a:pt x="55880" y="4047367"/>
                    <a:pt x="0" y="3991487"/>
                    <a:pt x="0" y="392290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763087" y="0"/>
                  </a:lnTo>
                  <a:cubicBezTo>
                    <a:pt x="7831667" y="0"/>
                    <a:pt x="7887546" y="55880"/>
                    <a:pt x="7887546" y="124460"/>
                  </a:cubicBezTo>
                  <a:lnTo>
                    <a:pt x="7887546" y="3922907"/>
                  </a:lnTo>
                  <a:cubicBezTo>
                    <a:pt x="7887546" y="3991487"/>
                    <a:pt x="7831667" y="4047367"/>
                    <a:pt x="7763087" y="4047367"/>
                  </a:cubicBezTo>
                  <a:close/>
                </a:path>
              </a:pathLst>
            </a:custGeom>
            <a:solidFill>
              <a:srgbClr val="DA4CF9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896767" y="2490358"/>
            <a:ext cx="7960066" cy="393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0"/>
              </a:lnSpc>
            </a:pPr>
            <a:r>
              <a:rPr lang="en-US" sz="2592" b="true">
                <a:solidFill>
                  <a:srgbClr val="F7F7F7"/>
                </a:solidFill>
                <a:latin typeface="Muli Semi-Bold"/>
                <a:ea typeface="Muli Semi-Bold"/>
                <a:cs typeface="Muli Semi-Bold"/>
                <a:sym typeface="Muli Semi-Bold"/>
              </a:rPr>
              <a:t>Loops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731520" y="731520"/>
            <a:ext cx="3711317" cy="768514"/>
            <a:chOff x="0" y="0"/>
            <a:chExt cx="3530906" cy="73115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530906" cy="731155"/>
            </a:xfrm>
            <a:custGeom>
              <a:avLst/>
              <a:gdLst/>
              <a:ahLst/>
              <a:cxnLst/>
              <a:rect r="r" b="b" t="t" l="l"/>
              <a:pathLst>
                <a:path h="731155" w="3530906">
                  <a:moveTo>
                    <a:pt x="3406446" y="731155"/>
                  </a:moveTo>
                  <a:lnTo>
                    <a:pt x="124460" y="731155"/>
                  </a:lnTo>
                  <a:cubicBezTo>
                    <a:pt x="55880" y="731155"/>
                    <a:pt x="0" y="675275"/>
                    <a:pt x="0" y="6066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06446" y="0"/>
                  </a:lnTo>
                  <a:cubicBezTo>
                    <a:pt x="3475026" y="0"/>
                    <a:pt x="3530906" y="55880"/>
                    <a:pt x="3530906" y="124460"/>
                  </a:cubicBezTo>
                  <a:lnTo>
                    <a:pt x="3530906" y="606695"/>
                  </a:lnTo>
                  <a:cubicBezTo>
                    <a:pt x="3530906" y="675275"/>
                    <a:pt x="3475026" y="731155"/>
                    <a:pt x="3406446" y="731155"/>
                  </a:cubicBezTo>
                  <a:close/>
                </a:path>
              </a:pathLst>
            </a:custGeom>
            <a:solidFill>
              <a:srgbClr val="DA4CF9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373339" y="1033544"/>
            <a:ext cx="2427679" cy="202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99"/>
              </a:lnSpc>
            </a:pPr>
            <a:r>
              <a:rPr lang="en-US" b="true" sz="1599">
                <a:solidFill>
                  <a:srgbClr val="000000"/>
                </a:solidFill>
                <a:latin typeface="Muli Heavy"/>
                <a:ea typeface="Muli Heavy"/>
                <a:cs typeface="Muli Heavy"/>
                <a:sym typeface="Muli Heavy"/>
              </a:rPr>
              <a:t>CONTROL FLOW</a:t>
            </a:r>
            <a:r>
              <a:rPr lang="en-US" sz="1599" b="true">
                <a:solidFill>
                  <a:srgbClr val="000000"/>
                </a:solidFill>
                <a:latin typeface="Muli Heavy"/>
                <a:ea typeface="Muli Heavy"/>
                <a:cs typeface="Muli Heavy"/>
                <a:sym typeface="Muli Heavy"/>
              </a:rPr>
              <a:t>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96767" y="3613232"/>
            <a:ext cx="7960066" cy="802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99"/>
              </a:lnSpc>
            </a:pPr>
            <a:r>
              <a:rPr lang="en-US" sz="1599" b="true">
                <a:solidFill>
                  <a:srgbClr val="F7F7F7"/>
                </a:solidFill>
                <a:latin typeface="Muli Heavy"/>
                <a:ea typeface="Muli Heavy"/>
                <a:cs typeface="Muli Heavy"/>
                <a:sym typeface="Muli Heavy"/>
              </a:rPr>
              <a:t>FOR I IN RANGE(5):  # LOOPS FROM 0 TO 4</a:t>
            </a:r>
          </a:p>
          <a:p>
            <a:pPr algn="l">
              <a:lnSpc>
                <a:spcPts val="1599"/>
              </a:lnSpc>
            </a:pPr>
          </a:p>
          <a:p>
            <a:pPr algn="l">
              <a:lnSpc>
                <a:spcPts val="1599"/>
              </a:lnSpc>
            </a:pPr>
            <a:r>
              <a:rPr lang="en-US" sz="1599" b="true">
                <a:solidFill>
                  <a:srgbClr val="F7F7F7"/>
                </a:solidFill>
                <a:latin typeface="Muli Heavy"/>
                <a:ea typeface="Muli Heavy"/>
                <a:cs typeface="Muli Heavy"/>
                <a:sym typeface="Muli Heavy"/>
              </a:rPr>
              <a:t>    print(i)</a:t>
            </a:r>
          </a:p>
          <a:p>
            <a:pPr algn="l">
              <a:lnSpc>
                <a:spcPts val="1599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896767" y="4687821"/>
            <a:ext cx="7960066" cy="802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99"/>
              </a:lnSpc>
            </a:pPr>
            <a:r>
              <a:rPr lang="en-US" sz="1599" b="true">
                <a:solidFill>
                  <a:srgbClr val="F7F7F7"/>
                </a:solidFill>
                <a:latin typeface="Muli Heavy"/>
                <a:ea typeface="Muli Heavy"/>
                <a:cs typeface="Muli Heavy"/>
                <a:sym typeface="Muli Heavy"/>
              </a:rPr>
              <a:t>FOR I IN RANGE(5):  # LOOPS FROM 0 TO 4</a:t>
            </a:r>
          </a:p>
          <a:p>
            <a:pPr algn="l">
              <a:lnSpc>
                <a:spcPts val="1599"/>
              </a:lnSpc>
            </a:pPr>
          </a:p>
          <a:p>
            <a:pPr algn="l">
              <a:lnSpc>
                <a:spcPts val="1599"/>
              </a:lnSpc>
            </a:pPr>
            <a:r>
              <a:rPr lang="en-US" sz="1599" b="true">
                <a:solidFill>
                  <a:srgbClr val="F7F7F7"/>
                </a:solidFill>
                <a:latin typeface="Muli Heavy"/>
                <a:ea typeface="Muli Heavy"/>
                <a:cs typeface="Muli Heavy"/>
                <a:sym typeface="Muli Heavy"/>
              </a:rPr>
              <a:t>    print(i)</a:t>
            </a:r>
          </a:p>
          <a:p>
            <a:pPr algn="l">
              <a:lnSpc>
                <a:spcPts val="1599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896767" y="3078175"/>
            <a:ext cx="7960066" cy="202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99"/>
              </a:lnSpc>
              <a:spcBef>
                <a:spcPct val="0"/>
              </a:spcBef>
            </a:pPr>
            <a:r>
              <a:rPr lang="en-US" b="true" sz="1599">
                <a:solidFill>
                  <a:srgbClr val="F7F7F7"/>
                </a:solidFill>
                <a:latin typeface="Muli Heavy"/>
                <a:ea typeface="Muli Heavy"/>
                <a:cs typeface="Muli Heavy"/>
                <a:sym typeface="Muli Heavy"/>
              </a:rPr>
              <a:t>FOR VARIABLE IN SEQUENCE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1520" y="731520"/>
            <a:ext cx="3711317" cy="768514"/>
            <a:chOff x="0" y="0"/>
            <a:chExt cx="3530906" cy="73115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530906" cy="731155"/>
            </a:xfrm>
            <a:custGeom>
              <a:avLst/>
              <a:gdLst/>
              <a:ahLst/>
              <a:cxnLst/>
              <a:rect r="r" b="b" t="t" l="l"/>
              <a:pathLst>
                <a:path h="731155" w="3530906">
                  <a:moveTo>
                    <a:pt x="3406446" y="731155"/>
                  </a:moveTo>
                  <a:lnTo>
                    <a:pt x="124460" y="731155"/>
                  </a:lnTo>
                  <a:cubicBezTo>
                    <a:pt x="55880" y="731155"/>
                    <a:pt x="0" y="675275"/>
                    <a:pt x="0" y="6066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06446" y="0"/>
                  </a:lnTo>
                  <a:cubicBezTo>
                    <a:pt x="3475026" y="0"/>
                    <a:pt x="3530906" y="55880"/>
                    <a:pt x="3530906" y="124460"/>
                  </a:cubicBezTo>
                  <a:lnTo>
                    <a:pt x="3530906" y="606695"/>
                  </a:lnTo>
                  <a:cubicBezTo>
                    <a:pt x="3530906" y="675275"/>
                    <a:pt x="3475026" y="731155"/>
                    <a:pt x="3406446" y="731155"/>
                  </a:cubicBezTo>
                  <a:close/>
                </a:path>
              </a:pathLst>
            </a:custGeom>
            <a:solidFill>
              <a:srgbClr val="DA4CF9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373339" y="1033544"/>
            <a:ext cx="2427679" cy="202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99"/>
              </a:lnSpc>
            </a:pPr>
            <a:r>
              <a:rPr lang="en-US" b="true" sz="1599">
                <a:solidFill>
                  <a:srgbClr val="000000"/>
                </a:solidFill>
                <a:latin typeface="Muli Heavy"/>
                <a:ea typeface="Muli Heavy"/>
                <a:cs typeface="Muli Heavy"/>
                <a:sym typeface="Muli Heavy"/>
              </a:rPr>
              <a:t>CONTROL FLOW</a:t>
            </a:r>
            <a:r>
              <a:rPr lang="en-US" sz="1599" b="true">
                <a:solidFill>
                  <a:srgbClr val="000000"/>
                </a:solidFill>
                <a:latin typeface="Muli Heavy"/>
                <a:ea typeface="Muli Heavy"/>
                <a:cs typeface="Muli Heavy"/>
                <a:sym typeface="Muli Heavy"/>
              </a:rPr>
              <a:t> 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731520" y="2329513"/>
            <a:ext cx="8290560" cy="4254167"/>
            <a:chOff x="0" y="0"/>
            <a:chExt cx="7887547" cy="40473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887546" cy="4047367"/>
            </a:xfrm>
            <a:custGeom>
              <a:avLst/>
              <a:gdLst/>
              <a:ahLst/>
              <a:cxnLst/>
              <a:rect r="r" b="b" t="t" l="l"/>
              <a:pathLst>
                <a:path h="4047367" w="7887546">
                  <a:moveTo>
                    <a:pt x="7763087" y="4047367"/>
                  </a:moveTo>
                  <a:lnTo>
                    <a:pt x="124460" y="4047367"/>
                  </a:lnTo>
                  <a:cubicBezTo>
                    <a:pt x="55880" y="4047367"/>
                    <a:pt x="0" y="3991487"/>
                    <a:pt x="0" y="392290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763087" y="0"/>
                  </a:lnTo>
                  <a:cubicBezTo>
                    <a:pt x="7831667" y="0"/>
                    <a:pt x="7887546" y="55880"/>
                    <a:pt x="7887546" y="124460"/>
                  </a:cubicBezTo>
                  <a:lnTo>
                    <a:pt x="7887546" y="3922907"/>
                  </a:lnTo>
                  <a:cubicBezTo>
                    <a:pt x="7887546" y="3991487"/>
                    <a:pt x="7831667" y="4047367"/>
                    <a:pt x="7763087" y="4047367"/>
                  </a:cubicBezTo>
                  <a:close/>
                </a:path>
              </a:pathLst>
            </a:custGeom>
            <a:solidFill>
              <a:srgbClr val="DA4CF9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896767" y="2490358"/>
            <a:ext cx="7960066" cy="393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0"/>
              </a:lnSpc>
            </a:pPr>
            <a:r>
              <a:rPr lang="en-US" sz="2592" b="true">
                <a:solidFill>
                  <a:srgbClr val="F7F7F7"/>
                </a:solidFill>
                <a:latin typeface="Muli Semi-Bold"/>
                <a:ea typeface="Muli Semi-Bold"/>
                <a:cs typeface="Muli Semi-Bold"/>
                <a:sym typeface="Muli Semi-Bold"/>
              </a:rPr>
              <a:t>Loops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96767" y="3190333"/>
            <a:ext cx="7960066" cy="2002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99"/>
              </a:lnSpc>
            </a:pPr>
            <a:r>
              <a:rPr lang="en-US" sz="1599" b="true">
                <a:solidFill>
                  <a:srgbClr val="F7F7F7"/>
                </a:solidFill>
                <a:latin typeface="Muli Heavy"/>
                <a:ea typeface="Muli Heavy"/>
                <a:cs typeface="Muli Heavy"/>
                <a:sym typeface="Muli Heavy"/>
              </a:rPr>
              <a:t>FRUITS = ["APPLE", "BANANA", "CHERRY"] </a:t>
            </a:r>
          </a:p>
          <a:p>
            <a:pPr algn="l">
              <a:lnSpc>
                <a:spcPts val="1599"/>
              </a:lnSpc>
            </a:pPr>
          </a:p>
          <a:p>
            <a:pPr algn="l">
              <a:lnSpc>
                <a:spcPts val="1599"/>
              </a:lnSpc>
            </a:pPr>
          </a:p>
          <a:p>
            <a:pPr algn="l">
              <a:lnSpc>
                <a:spcPts val="1599"/>
              </a:lnSpc>
            </a:pPr>
            <a:r>
              <a:rPr lang="en-US" sz="1599" b="true">
                <a:solidFill>
                  <a:srgbClr val="F7F7F7"/>
                </a:solidFill>
                <a:latin typeface="Muli Heavy"/>
                <a:ea typeface="Muli Heavy"/>
                <a:cs typeface="Muli Heavy"/>
                <a:sym typeface="Muli Heavy"/>
              </a:rPr>
              <a:t>FOR FRUIT IN FRUITS: </a:t>
            </a:r>
          </a:p>
          <a:p>
            <a:pPr algn="l">
              <a:lnSpc>
                <a:spcPts val="1599"/>
              </a:lnSpc>
            </a:pPr>
          </a:p>
          <a:p>
            <a:pPr algn="l">
              <a:lnSpc>
                <a:spcPts val="1599"/>
              </a:lnSpc>
            </a:pPr>
          </a:p>
          <a:p>
            <a:pPr algn="l">
              <a:lnSpc>
                <a:spcPts val="1599"/>
              </a:lnSpc>
            </a:pPr>
            <a:r>
              <a:rPr lang="en-US" sz="1599" b="true">
                <a:solidFill>
                  <a:srgbClr val="F7F7F7"/>
                </a:solidFill>
                <a:latin typeface="Muli Heavy"/>
                <a:ea typeface="Muli Heavy"/>
                <a:cs typeface="Muli Heavy"/>
                <a:sym typeface="Muli Heavy"/>
              </a:rPr>
              <a:t>PRINT("I LIKE", FRUIT)</a:t>
            </a:r>
          </a:p>
          <a:p>
            <a:pPr algn="l">
              <a:lnSpc>
                <a:spcPts val="1599"/>
              </a:lnSpc>
            </a:pPr>
          </a:p>
          <a:p>
            <a:pPr algn="l">
              <a:lnSpc>
                <a:spcPts val="1599"/>
              </a:lnSpc>
            </a:pPr>
          </a:p>
          <a:p>
            <a:pPr algn="l">
              <a:lnSpc>
                <a:spcPts val="15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1520" y="731520"/>
            <a:ext cx="3711317" cy="768514"/>
            <a:chOff x="0" y="0"/>
            <a:chExt cx="3530906" cy="73115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530906" cy="731155"/>
            </a:xfrm>
            <a:custGeom>
              <a:avLst/>
              <a:gdLst/>
              <a:ahLst/>
              <a:cxnLst/>
              <a:rect r="r" b="b" t="t" l="l"/>
              <a:pathLst>
                <a:path h="731155" w="3530906">
                  <a:moveTo>
                    <a:pt x="3406446" y="731155"/>
                  </a:moveTo>
                  <a:lnTo>
                    <a:pt x="124460" y="731155"/>
                  </a:lnTo>
                  <a:cubicBezTo>
                    <a:pt x="55880" y="731155"/>
                    <a:pt x="0" y="675275"/>
                    <a:pt x="0" y="6066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06446" y="0"/>
                  </a:lnTo>
                  <a:cubicBezTo>
                    <a:pt x="3475026" y="0"/>
                    <a:pt x="3530906" y="55880"/>
                    <a:pt x="3530906" y="124460"/>
                  </a:cubicBezTo>
                  <a:lnTo>
                    <a:pt x="3530906" y="606695"/>
                  </a:lnTo>
                  <a:cubicBezTo>
                    <a:pt x="3530906" y="675275"/>
                    <a:pt x="3475026" y="731155"/>
                    <a:pt x="3406446" y="731155"/>
                  </a:cubicBezTo>
                  <a:close/>
                </a:path>
              </a:pathLst>
            </a:custGeom>
            <a:solidFill>
              <a:srgbClr val="DA4CF9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373339" y="1033544"/>
            <a:ext cx="2427679" cy="202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99"/>
              </a:lnSpc>
            </a:pPr>
            <a:r>
              <a:rPr lang="en-US" b="true" sz="1599">
                <a:solidFill>
                  <a:srgbClr val="000000"/>
                </a:solidFill>
                <a:latin typeface="Muli Heavy"/>
                <a:ea typeface="Muli Heavy"/>
                <a:cs typeface="Muli Heavy"/>
                <a:sym typeface="Muli Heavy"/>
              </a:rPr>
              <a:t>CONTROL FLOW</a:t>
            </a:r>
            <a:r>
              <a:rPr lang="en-US" sz="1599" b="true">
                <a:solidFill>
                  <a:srgbClr val="000000"/>
                </a:solidFill>
                <a:latin typeface="Muli Heavy"/>
                <a:ea typeface="Muli Heavy"/>
                <a:cs typeface="Muli Heavy"/>
                <a:sym typeface="Muli Heavy"/>
              </a:rPr>
              <a:t> 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731520" y="2279665"/>
            <a:ext cx="8290560" cy="4751702"/>
            <a:chOff x="0" y="0"/>
            <a:chExt cx="7887547" cy="452071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887546" cy="4520717"/>
            </a:xfrm>
            <a:custGeom>
              <a:avLst/>
              <a:gdLst/>
              <a:ahLst/>
              <a:cxnLst/>
              <a:rect r="r" b="b" t="t" l="l"/>
              <a:pathLst>
                <a:path h="4520717" w="7887546">
                  <a:moveTo>
                    <a:pt x="7763087" y="4520716"/>
                  </a:moveTo>
                  <a:lnTo>
                    <a:pt x="124460" y="4520716"/>
                  </a:lnTo>
                  <a:cubicBezTo>
                    <a:pt x="55880" y="4520716"/>
                    <a:pt x="0" y="4464836"/>
                    <a:pt x="0" y="439625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763087" y="0"/>
                  </a:lnTo>
                  <a:cubicBezTo>
                    <a:pt x="7831667" y="0"/>
                    <a:pt x="7887546" y="55880"/>
                    <a:pt x="7887546" y="124460"/>
                  </a:cubicBezTo>
                  <a:lnTo>
                    <a:pt x="7887546" y="4396256"/>
                  </a:lnTo>
                  <a:cubicBezTo>
                    <a:pt x="7887546" y="4464836"/>
                    <a:pt x="7831667" y="4520717"/>
                    <a:pt x="7763087" y="4520717"/>
                  </a:cubicBezTo>
                  <a:close/>
                </a:path>
              </a:pathLst>
            </a:custGeom>
            <a:solidFill>
              <a:srgbClr val="DA4CF9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896767" y="2440510"/>
            <a:ext cx="7960066" cy="393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0"/>
              </a:lnSpc>
            </a:pPr>
            <a:r>
              <a:rPr lang="en-US" sz="2592" b="true">
                <a:solidFill>
                  <a:srgbClr val="F7F7F7"/>
                </a:solidFill>
                <a:latin typeface="Muli Semi-Bold"/>
                <a:ea typeface="Muli Semi-Bold"/>
                <a:cs typeface="Muli Semi-Bold"/>
                <a:sym typeface="Muli Semi-Bold"/>
              </a:rPr>
              <a:t>Learn Basic Concepts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96767" y="3467770"/>
            <a:ext cx="7960066" cy="2002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99"/>
              </a:lnSpc>
            </a:pPr>
            <a:r>
              <a:rPr lang="en-US" sz="1599" b="true">
                <a:solidFill>
                  <a:srgbClr val="F7F7F7"/>
                </a:solidFill>
                <a:latin typeface="Muli Heavy"/>
                <a:ea typeface="Muli Heavy"/>
                <a:cs typeface="Muli Heavy"/>
                <a:sym typeface="Muli Heavy"/>
              </a:rPr>
              <a:t>FRUITS = ["APPLE", "BANANA", "CHERRY"] </a:t>
            </a:r>
          </a:p>
          <a:p>
            <a:pPr algn="l">
              <a:lnSpc>
                <a:spcPts val="1599"/>
              </a:lnSpc>
            </a:pPr>
          </a:p>
          <a:p>
            <a:pPr algn="l">
              <a:lnSpc>
                <a:spcPts val="1599"/>
              </a:lnSpc>
            </a:pPr>
          </a:p>
          <a:p>
            <a:pPr algn="l">
              <a:lnSpc>
                <a:spcPts val="1599"/>
              </a:lnSpc>
            </a:pPr>
            <a:r>
              <a:rPr lang="en-US" sz="1599" b="true">
                <a:solidFill>
                  <a:srgbClr val="F7F7F7"/>
                </a:solidFill>
                <a:latin typeface="Muli Heavy"/>
                <a:ea typeface="Muli Heavy"/>
                <a:cs typeface="Muli Heavy"/>
                <a:sym typeface="Muli Heavy"/>
              </a:rPr>
              <a:t>FOR FRUIT IN FRUITS: </a:t>
            </a:r>
          </a:p>
          <a:p>
            <a:pPr algn="l">
              <a:lnSpc>
                <a:spcPts val="1599"/>
              </a:lnSpc>
            </a:pPr>
          </a:p>
          <a:p>
            <a:pPr algn="l">
              <a:lnSpc>
                <a:spcPts val="1599"/>
              </a:lnSpc>
            </a:pPr>
          </a:p>
          <a:p>
            <a:pPr algn="l">
              <a:lnSpc>
                <a:spcPts val="1599"/>
              </a:lnSpc>
            </a:pPr>
            <a:r>
              <a:rPr lang="en-US" sz="1599" b="true">
                <a:solidFill>
                  <a:srgbClr val="F7F7F7"/>
                </a:solidFill>
                <a:latin typeface="Muli Heavy"/>
                <a:ea typeface="Muli Heavy"/>
                <a:cs typeface="Muli Heavy"/>
                <a:sym typeface="Muli Heavy"/>
              </a:rPr>
              <a:t>PRINT("I LIKE", FRUIT)</a:t>
            </a:r>
          </a:p>
          <a:p>
            <a:pPr algn="l">
              <a:lnSpc>
                <a:spcPts val="1599"/>
              </a:lnSpc>
            </a:pPr>
          </a:p>
          <a:p>
            <a:pPr algn="l">
              <a:lnSpc>
                <a:spcPts val="1599"/>
              </a:lnSpc>
            </a:pPr>
          </a:p>
          <a:p>
            <a:pPr algn="l">
              <a:lnSpc>
                <a:spcPts val="1599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896767" y="3103280"/>
            <a:ext cx="7960066" cy="202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99"/>
              </a:lnSpc>
              <a:spcBef>
                <a:spcPct val="0"/>
              </a:spcBef>
            </a:pPr>
            <a:r>
              <a:rPr lang="en-US" b="true" sz="1599">
                <a:solidFill>
                  <a:srgbClr val="F7F7F7"/>
                </a:solidFill>
                <a:latin typeface="Muli Heavy"/>
                <a:ea typeface="Muli Heavy"/>
                <a:cs typeface="Muli Heavy"/>
                <a:sym typeface="Muli Heavy"/>
              </a:rPr>
              <a:t>WHILE CONDITION: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96767" y="5172745"/>
            <a:ext cx="7960066" cy="160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99"/>
              </a:lnSpc>
            </a:pPr>
            <a:r>
              <a:rPr lang="en-US" sz="1599" b="true">
                <a:solidFill>
                  <a:srgbClr val="F7F7F7"/>
                </a:solidFill>
                <a:latin typeface="Muli Heavy"/>
                <a:ea typeface="Muli Heavy"/>
                <a:cs typeface="Muli Heavy"/>
                <a:sym typeface="Muli Heavy"/>
              </a:rPr>
              <a:t>PASSWORD = ""</a:t>
            </a:r>
          </a:p>
          <a:p>
            <a:pPr algn="l">
              <a:lnSpc>
                <a:spcPts val="1599"/>
              </a:lnSpc>
            </a:pPr>
          </a:p>
          <a:p>
            <a:pPr algn="l">
              <a:lnSpc>
                <a:spcPts val="1599"/>
              </a:lnSpc>
            </a:pPr>
            <a:r>
              <a:rPr lang="en-US" sz="1599" b="true">
                <a:solidFill>
                  <a:srgbClr val="F7F7F7"/>
                </a:solidFill>
                <a:latin typeface="Muli Heavy"/>
                <a:ea typeface="Muli Heavy"/>
                <a:cs typeface="Muli Heavy"/>
                <a:sym typeface="Muli Heavy"/>
              </a:rPr>
              <a:t>while password != "letmein":</a:t>
            </a:r>
          </a:p>
          <a:p>
            <a:pPr algn="l">
              <a:lnSpc>
                <a:spcPts val="1599"/>
              </a:lnSpc>
            </a:pPr>
          </a:p>
          <a:p>
            <a:pPr algn="l">
              <a:lnSpc>
                <a:spcPts val="1599"/>
              </a:lnSpc>
            </a:pPr>
            <a:r>
              <a:rPr lang="en-US" sz="1599" b="true">
                <a:solidFill>
                  <a:srgbClr val="F7F7F7"/>
                </a:solidFill>
                <a:latin typeface="Muli Heavy"/>
                <a:ea typeface="Muli Heavy"/>
                <a:cs typeface="Muli Heavy"/>
                <a:sym typeface="Muli Heavy"/>
              </a:rPr>
              <a:t>    password = input("Enter the password: ")</a:t>
            </a:r>
          </a:p>
          <a:p>
            <a:pPr algn="l">
              <a:lnSpc>
                <a:spcPts val="1599"/>
              </a:lnSpc>
            </a:pPr>
          </a:p>
          <a:p>
            <a:pPr algn="l">
              <a:lnSpc>
                <a:spcPts val="1599"/>
              </a:lnSpc>
            </a:pPr>
            <a:r>
              <a:rPr lang="en-US" sz="1599" b="true">
                <a:solidFill>
                  <a:srgbClr val="F7F7F7"/>
                </a:solidFill>
                <a:latin typeface="Muli Heavy"/>
                <a:ea typeface="Muli Heavy"/>
                <a:cs typeface="Muli Heavy"/>
                <a:sym typeface="Muli Heavy"/>
              </a:rPr>
              <a:t>print("Access granted!")</a:t>
            </a:r>
          </a:p>
          <a:p>
            <a:pPr algn="l">
              <a:lnSpc>
                <a:spcPts val="15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1520" y="731520"/>
            <a:ext cx="3711317" cy="768514"/>
            <a:chOff x="0" y="0"/>
            <a:chExt cx="3530906" cy="73115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530906" cy="731155"/>
            </a:xfrm>
            <a:custGeom>
              <a:avLst/>
              <a:gdLst/>
              <a:ahLst/>
              <a:cxnLst/>
              <a:rect r="r" b="b" t="t" l="l"/>
              <a:pathLst>
                <a:path h="731155" w="3530906">
                  <a:moveTo>
                    <a:pt x="3406446" y="731155"/>
                  </a:moveTo>
                  <a:lnTo>
                    <a:pt x="124460" y="731155"/>
                  </a:lnTo>
                  <a:cubicBezTo>
                    <a:pt x="55880" y="731155"/>
                    <a:pt x="0" y="675275"/>
                    <a:pt x="0" y="6066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06446" y="0"/>
                  </a:lnTo>
                  <a:cubicBezTo>
                    <a:pt x="3475026" y="0"/>
                    <a:pt x="3530906" y="55880"/>
                    <a:pt x="3530906" y="124460"/>
                  </a:cubicBezTo>
                  <a:lnTo>
                    <a:pt x="3530906" y="606695"/>
                  </a:lnTo>
                  <a:cubicBezTo>
                    <a:pt x="3530906" y="675275"/>
                    <a:pt x="3475026" y="731155"/>
                    <a:pt x="3406446" y="731155"/>
                  </a:cubicBezTo>
                  <a:close/>
                </a:path>
              </a:pathLst>
            </a:custGeom>
            <a:solidFill>
              <a:srgbClr val="DA4CF9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373339" y="1033544"/>
            <a:ext cx="2427679" cy="202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99"/>
              </a:lnSpc>
            </a:pPr>
            <a:r>
              <a:rPr lang="en-US" b="true" sz="1599">
                <a:solidFill>
                  <a:srgbClr val="000000"/>
                </a:solidFill>
                <a:latin typeface="Muli Heavy"/>
                <a:ea typeface="Muli Heavy"/>
                <a:cs typeface="Muli Heavy"/>
                <a:sym typeface="Muli Heavy"/>
              </a:rPr>
              <a:t>CONTROL FLOW</a:t>
            </a:r>
            <a:r>
              <a:rPr lang="en-US" sz="1599" b="true">
                <a:solidFill>
                  <a:srgbClr val="000000"/>
                </a:solidFill>
                <a:latin typeface="Muli Heavy"/>
                <a:ea typeface="Muli Heavy"/>
                <a:cs typeface="Muli Heavy"/>
                <a:sym typeface="Muli Heavy"/>
              </a:rPr>
              <a:t> 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731520" y="2279665"/>
            <a:ext cx="8290560" cy="4751702"/>
            <a:chOff x="0" y="0"/>
            <a:chExt cx="7887547" cy="452071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887546" cy="4520717"/>
            </a:xfrm>
            <a:custGeom>
              <a:avLst/>
              <a:gdLst/>
              <a:ahLst/>
              <a:cxnLst/>
              <a:rect r="r" b="b" t="t" l="l"/>
              <a:pathLst>
                <a:path h="4520717" w="7887546">
                  <a:moveTo>
                    <a:pt x="7763087" y="4520716"/>
                  </a:moveTo>
                  <a:lnTo>
                    <a:pt x="124460" y="4520716"/>
                  </a:lnTo>
                  <a:cubicBezTo>
                    <a:pt x="55880" y="4520716"/>
                    <a:pt x="0" y="4464836"/>
                    <a:pt x="0" y="439625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763087" y="0"/>
                  </a:lnTo>
                  <a:cubicBezTo>
                    <a:pt x="7831667" y="0"/>
                    <a:pt x="7887546" y="55880"/>
                    <a:pt x="7887546" y="124460"/>
                  </a:cubicBezTo>
                  <a:lnTo>
                    <a:pt x="7887546" y="4396256"/>
                  </a:lnTo>
                  <a:cubicBezTo>
                    <a:pt x="7887546" y="4464836"/>
                    <a:pt x="7831667" y="4520717"/>
                    <a:pt x="7763087" y="4520717"/>
                  </a:cubicBezTo>
                  <a:close/>
                </a:path>
              </a:pathLst>
            </a:custGeom>
            <a:solidFill>
              <a:srgbClr val="DA4CF9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896767" y="2440510"/>
            <a:ext cx="7960066" cy="393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0"/>
              </a:lnSpc>
            </a:pPr>
            <a:r>
              <a:rPr lang="en-US" sz="2592" b="true">
                <a:solidFill>
                  <a:srgbClr val="F7F7F7"/>
                </a:solidFill>
                <a:latin typeface="Muli Semi-Bold"/>
                <a:ea typeface="Muli Semi-Bold"/>
                <a:cs typeface="Muli Semi-Bold"/>
                <a:sym typeface="Muli Semi-Bold"/>
              </a:rPr>
              <a:t>Learn Basic Concepts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96767" y="3027038"/>
            <a:ext cx="7960066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5439" indent="-172720" lvl="1">
              <a:lnSpc>
                <a:spcPts val="1599"/>
              </a:lnSpc>
              <a:buFont typeface="Arial"/>
              <a:buChar char="•"/>
            </a:pPr>
            <a:r>
              <a:rPr lang="en-US" b="true" sz="1599">
                <a:solidFill>
                  <a:srgbClr val="F7F7F7"/>
                </a:solidFill>
                <a:latin typeface="Muli Heavy"/>
                <a:ea typeface="Muli Heavy"/>
                <a:cs typeface="Muli Heavy"/>
                <a:sym typeface="Muli Heavy"/>
              </a:rPr>
              <a:t>USE FOR WHEN YOU KNOW THE NUMBER OF TIMES YOU WANT TO LOOP (E.G., ITERATING THROUGH A LIST OR RANGE).</a:t>
            </a:r>
          </a:p>
          <a:p>
            <a:pPr algn="l" marL="345439" indent="-172720" lvl="1">
              <a:lnSpc>
                <a:spcPts val="1599"/>
              </a:lnSpc>
              <a:buFont typeface="Arial"/>
              <a:buChar char="•"/>
            </a:pPr>
            <a:r>
              <a:rPr lang="en-US" b="true" sz="1599">
                <a:solidFill>
                  <a:srgbClr val="F7F7F7"/>
                </a:solidFill>
                <a:latin typeface="Muli Heavy"/>
                <a:ea typeface="Muli Heavy"/>
                <a:cs typeface="Muli Heavy"/>
                <a:sym typeface="Muli Heavy"/>
              </a:rPr>
              <a:t>USE WHILE WHEN THE NUMBER OF ITERATIONS DEPENDS ON A CONDITION.</a:t>
            </a:r>
          </a:p>
          <a:p>
            <a:pPr algn="l">
              <a:lnSpc>
                <a:spcPts val="15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1520" y="731520"/>
            <a:ext cx="3711317" cy="768514"/>
            <a:chOff x="0" y="0"/>
            <a:chExt cx="3530906" cy="73115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530906" cy="731155"/>
            </a:xfrm>
            <a:custGeom>
              <a:avLst/>
              <a:gdLst/>
              <a:ahLst/>
              <a:cxnLst/>
              <a:rect r="r" b="b" t="t" l="l"/>
              <a:pathLst>
                <a:path h="731155" w="3530906">
                  <a:moveTo>
                    <a:pt x="3406446" y="731155"/>
                  </a:moveTo>
                  <a:lnTo>
                    <a:pt x="124460" y="731155"/>
                  </a:lnTo>
                  <a:cubicBezTo>
                    <a:pt x="55880" y="731155"/>
                    <a:pt x="0" y="675275"/>
                    <a:pt x="0" y="6066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06446" y="0"/>
                  </a:lnTo>
                  <a:cubicBezTo>
                    <a:pt x="3475026" y="0"/>
                    <a:pt x="3530906" y="55880"/>
                    <a:pt x="3530906" y="124460"/>
                  </a:cubicBezTo>
                  <a:lnTo>
                    <a:pt x="3530906" y="606695"/>
                  </a:lnTo>
                  <a:cubicBezTo>
                    <a:pt x="3530906" y="675275"/>
                    <a:pt x="3475026" y="731155"/>
                    <a:pt x="3406446" y="731155"/>
                  </a:cubicBezTo>
                  <a:close/>
                </a:path>
              </a:pathLst>
            </a:custGeom>
            <a:solidFill>
              <a:srgbClr val="DA4CF9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373339" y="1033544"/>
            <a:ext cx="2427679" cy="202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99"/>
              </a:lnSpc>
            </a:pPr>
            <a:r>
              <a:rPr lang="en-US" b="true" sz="1599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FUNCTIONS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731520" y="2279665"/>
            <a:ext cx="8290560" cy="4751702"/>
            <a:chOff x="0" y="0"/>
            <a:chExt cx="7887547" cy="452071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887546" cy="4520717"/>
            </a:xfrm>
            <a:custGeom>
              <a:avLst/>
              <a:gdLst/>
              <a:ahLst/>
              <a:cxnLst/>
              <a:rect r="r" b="b" t="t" l="l"/>
              <a:pathLst>
                <a:path h="4520717" w="7887546">
                  <a:moveTo>
                    <a:pt x="7763087" y="4520716"/>
                  </a:moveTo>
                  <a:lnTo>
                    <a:pt x="124460" y="4520716"/>
                  </a:lnTo>
                  <a:cubicBezTo>
                    <a:pt x="55880" y="4520716"/>
                    <a:pt x="0" y="4464836"/>
                    <a:pt x="0" y="439625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763087" y="0"/>
                  </a:lnTo>
                  <a:cubicBezTo>
                    <a:pt x="7831667" y="0"/>
                    <a:pt x="7887546" y="55880"/>
                    <a:pt x="7887546" y="124460"/>
                  </a:cubicBezTo>
                  <a:lnTo>
                    <a:pt x="7887546" y="4396256"/>
                  </a:lnTo>
                  <a:cubicBezTo>
                    <a:pt x="7887546" y="4464836"/>
                    <a:pt x="7831667" y="4520717"/>
                    <a:pt x="7763087" y="4520717"/>
                  </a:cubicBezTo>
                  <a:close/>
                </a:path>
              </a:pathLst>
            </a:custGeom>
            <a:solidFill>
              <a:srgbClr val="DA4CF9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896767" y="2440510"/>
            <a:ext cx="7960066" cy="393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0"/>
              </a:lnSpc>
            </a:pPr>
            <a:r>
              <a:rPr lang="en-US" sz="2592" b="true">
                <a:solidFill>
                  <a:srgbClr val="F7F7F7"/>
                </a:solidFill>
                <a:latin typeface="Muli Semi-Bold"/>
                <a:ea typeface="Muli Semi-Bold"/>
                <a:cs typeface="Muli Semi-Bold"/>
                <a:sym typeface="Muli Semi-Bold"/>
              </a:rPr>
              <a:t>What is a Function?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96767" y="2871104"/>
            <a:ext cx="7960066" cy="1572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0"/>
              </a:lnSpc>
            </a:pPr>
            <a:r>
              <a:rPr lang="en-US" sz="2592" b="true">
                <a:solidFill>
                  <a:srgbClr val="F7F7F7"/>
                </a:solidFill>
                <a:latin typeface="Muli Semi-Bold"/>
                <a:ea typeface="Muli Semi-Bold"/>
                <a:cs typeface="Muli Semi-Bold"/>
                <a:sym typeface="Muli Semi-Bold"/>
              </a:rPr>
              <a:t>A function is a reusable block of code that performs a specific task. Instead of writing the same code multiple times, you can call a function whenever you need it.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96767" y="4960692"/>
            <a:ext cx="7960066" cy="393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0"/>
              </a:lnSpc>
            </a:pPr>
            <a:r>
              <a:rPr lang="en-US" sz="2592" b="true">
                <a:solidFill>
                  <a:srgbClr val="F7F7F7"/>
                </a:solidFill>
                <a:latin typeface="Muli Semi-Bold"/>
                <a:ea typeface="Muli Semi-Bold"/>
                <a:cs typeface="Muli Semi-Bold"/>
                <a:sym typeface="Muli Semi-Bold"/>
              </a:rPr>
              <a:t>How to Define a Function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96767" y="5529122"/>
            <a:ext cx="7960066" cy="786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0"/>
              </a:lnSpc>
            </a:pPr>
            <a:r>
              <a:rPr lang="en-US" sz="2592" b="true">
                <a:solidFill>
                  <a:srgbClr val="F7F7F7"/>
                </a:solidFill>
                <a:latin typeface="Muli Semi-Bold"/>
                <a:ea typeface="Muli Semi-Bold"/>
                <a:cs typeface="Muli Semi-Bold"/>
                <a:sym typeface="Muli Semi-Bold"/>
              </a:rPr>
              <a:t>def function_name(parameters): </a:t>
            </a:r>
          </a:p>
          <a:p>
            <a:pPr algn="l">
              <a:lnSpc>
                <a:spcPts val="3110"/>
              </a:lnSpc>
            </a:pPr>
            <a:r>
              <a:rPr lang="en-US" sz="2592" b="true">
                <a:solidFill>
                  <a:srgbClr val="F7F7F7"/>
                </a:solidFill>
                <a:latin typeface="Muli Semi-Bold"/>
                <a:ea typeface="Muli Semi-Bold"/>
                <a:cs typeface="Muli Semi-Bold"/>
                <a:sym typeface="Muli Semi-Bold"/>
              </a:rPr>
              <a:t># Code to executereturn result # Optional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1520" y="731520"/>
            <a:ext cx="3711317" cy="768514"/>
            <a:chOff x="0" y="0"/>
            <a:chExt cx="3530906" cy="73115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530906" cy="731155"/>
            </a:xfrm>
            <a:custGeom>
              <a:avLst/>
              <a:gdLst/>
              <a:ahLst/>
              <a:cxnLst/>
              <a:rect r="r" b="b" t="t" l="l"/>
              <a:pathLst>
                <a:path h="731155" w="3530906">
                  <a:moveTo>
                    <a:pt x="3406446" y="731155"/>
                  </a:moveTo>
                  <a:lnTo>
                    <a:pt x="124460" y="731155"/>
                  </a:lnTo>
                  <a:cubicBezTo>
                    <a:pt x="55880" y="731155"/>
                    <a:pt x="0" y="675275"/>
                    <a:pt x="0" y="6066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06446" y="0"/>
                  </a:lnTo>
                  <a:cubicBezTo>
                    <a:pt x="3475026" y="0"/>
                    <a:pt x="3530906" y="55880"/>
                    <a:pt x="3530906" y="124460"/>
                  </a:cubicBezTo>
                  <a:lnTo>
                    <a:pt x="3530906" y="606695"/>
                  </a:lnTo>
                  <a:cubicBezTo>
                    <a:pt x="3530906" y="675275"/>
                    <a:pt x="3475026" y="731155"/>
                    <a:pt x="3406446" y="731155"/>
                  </a:cubicBezTo>
                  <a:close/>
                </a:path>
              </a:pathLst>
            </a:custGeom>
            <a:solidFill>
              <a:srgbClr val="DA4CF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731520" y="2279665"/>
            <a:ext cx="8290560" cy="4751702"/>
            <a:chOff x="0" y="0"/>
            <a:chExt cx="7887547" cy="452071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887546" cy="4520717"/>
            </a:xfrm>
            <a:custGeom>
              <a:avLst/>
              <a:gdLst/>
              <a:ahLst/>
              <a:cxnLst/>
              <a:rect r="r" b="b" t="t" l="l"/>
              <a:pathLst>
                <a:path h="4520717" w="7887546">
                  <a:moveTo>
                    <a:pt x="7763087" y="4520716"/>
                  </a:moveTo>
                  <a:lnTo>
                    <a:pt x="124460" y="4520716"/>
                  </a:lnTo>
                  <a:cubicBezTo>
                    <a:pt x="55880" y="4520716"/>
                    <a:pt x="0" y="4464836"/>
                    <a:pt x="0" y="439625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763087" y="0"/>
                  </a:lnTo>
                  <a:cubicBezTo>
                    <a:pt x="7831667" y="0"/>
                    <a:pt x="7887546" y="55880"/>
                    <a:pt x="7887546" y="124460"/>
                  </a:cubicBezTo>
                  <a:lnTo>
                    <a:pt x="7887546" y="4396256"/>
                  </a:lnTo>
                  <a:cubicBezTo>
                    <a:pt x="7887546" y="4464836"/>
                    <a:pt x="7831667" y="4520717"/>
                    <a:pt x="7763087" y="4520717"/>
                  </a:cubicBezTo>
                  <a:close/>
                </a:path>
              </a:pathLst>
            </a:custGeom>
            <a:solidFill>
              <a:srgbClr val="DA4CF9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896767" y="2440510"/>
            <a:ext cx="7960066" cy="393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0"/>
              </a:lnSpc>
            </a:pPr>
            <a:r>
              <a:rPr lang="en-US" sz="2592" b="true">
                <a:solidFill>
                  <a:srgbClr val="F7F7F7"/>
                </a:solidFill>
                <a:latin typeface="Muli Semi-Bold"/>
                <a:ea typeface="Muli Semi-Bold"/>
                <a:cs typeface="Muli Semi-Bold"/>
                <a:sym typeface="Muli Semi-Bold"/>
              </a:rPr>
              <a:t>How to Define a Function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96767" y="3175318"/>
            <a:ext cx="7960066" cy="802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99"/>
              </a:lnSpc>
            </a:pPr>
            <a:r>
              <a:rPr lang="en-US" sz="1599" b="true">
                <a:solidFill>
                  <a:srgbClr val="F7F7F7"/>
                </a:solidFill>
                <a:latin typeface="Muli Heavy"/>
                <a:ea typeface="Muli Heavy"/>
                <a:cs typeface="Muli Heavy"/>
                <a:sym typeface="Muli Heavy"/>
              </a:rPr>
              <a:t>DEF FUNCTION_NAME(PARAMETERS):</a:t>
            </a:r>
          </a:p>
          <a:p>
            <a:pPr algn="l">
              <a:lnSpc>
                <a:spcPts val="1599"/>
              </a:lnSpc>
            </a:pPr>
          </a:p>
          <a:p>
            <a:pPr algn="l">
              <a:lnSpc>
                <a:spcPts val="1599"/>
              </a:lnSpc>
            </a:pPr>
            <a:r>
              <a:rPr lang="en-US" sz="1599" b="true">
                <a:solidFill>
                  <a:srgbClr val="F7F7F7"/>
                </a:solidFill>
                <a:latin typeface="Muli Heavy"/>
                <a:ea typeface="Muli Heavy"/>
                <a:cs typeface="Muli Heavy"/>
                <a:sym typeface="Muli Heavy"/>
              </a:rPr>
              <a:t>    # Code to executereturn result  # Optional</a:t>
            </a:r>
          </a:p>
          <a:p>
            <a:pPr algn="l">
              <a:lnSpc>
                <a:spcPts val="1599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373339" y="1033544"/>
            <a:ext cx="2427679" cy="202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99"/>
              </a:lnSpc>
            </a:pPr>
            <a:r>
              <a:rPr lang="en-US" b="true" sz="1599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FUNCTIONS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96767" y="4016057"/>
            <a:ext cx="7960066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99"/>
              </a:lnSpc>
            </a:pPr>
            <a:r>
              <a:rPr lang="en-US" sz="1599" b="true">
                <a:solidFill>
                  <a:srgbClr val="F7F7F7"/>
                </a:solidFill>
                <a:latin typeface="Muli Heavy"/>
                <a:ea typeface="Muli Heavy"/>
                <a:cs typeface="Muli Heavy"/>
                <a:sym typeface="Muli Heavy"/>
              </a:rPr>
              <a:t>DEF GREET(): </a:t>
            </a:r>
          </a:p>
          <a:p>
            <a:pPr algn="l">
              <a:lnSpc>
                <a:spcPts val="1599"/>
              </a:lnSpc>
            </a:pPr>
            <a:r>
              <a:rPr lang="en-US" sz="1599" b="true">
                <a:solidFill>
                  <a:srgbClr val="F7F7F7"/>
                </a:solidFill>
                <a:latin typeface="Muli Heavy"/>
                <a:ea typeface="Muli Heavy"/>
                <a:cs typeface="Muli Heavy"/>
                <a:sym typeface="Muli Heavy"/>
              </a:rPr>
              <a:t>        PRINT("HELLO, WORLD!")</a:t>
            </a:r>
          </a:p>
          <a:p>
            <a:pPr algn="l">
              <a:lnSpc>
                <a:spcPts val="1599"/>
              </a:lnSpc>
            </a:pPr>
          </a:p>
          <a:p>
            <a:pPr algn="l">
              <a:lnSpc>
                <a:spcPts val="1599"/>
              </a:lnSpc>
            </a:pPr>
          </a:p>
          <a:p>
            <a:pPr algn="l">
              <a:lnSpc>
                <a:spcPts val="1599"/>
              </a:lnSpc>
              <a:spcBef>
                <a:spcPct val="0"/>
              </a:spcBef>
            </a:pPr>
            <a:r>
              <a:rPr lang="en-US" b="true" sz="1599">
                <a:solidFill>
                  <a:srgbClr val="F7F7F7"/>
                </a:solidFill>
                <a:latin typeface="Muli Heavy"/>
                <a:ea typeface="Muli Heavy"/>
                <a:cs typeface="Muli Heavy"/>
                <a:sym typeface="Muli Heavy"/>
              </a:rPr>
              <a:t>GREET()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96767" y="5237797"/>
            <a:ext cx="7960066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99"/>
              </a:lnSpc>
            </a:pPr>
            <a:r>
              <a:rPr lang="en-US" sz="1599" b="true">
                <a:solidFill>
                  <a:srgbClr val="F7F7F7"/>
                </a:solidFill>
                <a:latin typeface="Muli Heavy"/>
                <a:ea typeface="Muli Heavy"/>
                <a:cs typeface="Muli Heavy"/>
                <a:sym typeface="Muli Heavy"/>
              </a:rPr>
              <a:t>DEF GREET(NAME): </a:t>
            </a:r>
          </a:p>
          <a:p>
            <a:pPr algn="l">
              <a:lnSpc>
                <a:spcPts val="1599"/>
              </a:lnSpc>
            </a:pPr>
            <a:r>
              <a:rPr lang="en-US" sz="1599" b="true">
                <a:solidFill>
                  <a:srgbClr val="F7F7F7"/>
                </a:solidFill>
                <a:latin typeface="Muli Heavy"/>
                <a:ea typeface="Muli Heavy"/>
                <a:cs typeface="Muli Heavy"/>
                <a:sym typeface="Muli Heavy"/>
              </a:rPr>
              <a:t>        PRINT(F"HELLO, {NAME}!")</a:t>
            </a:r>
          </a:p>
          <a:p>
            <a:pPr algn="l">
              <a:lnSpc>
                <a:spcPts val="1599"/>
              </a:lnSpc>
            </a:pPr>
          </a:p>
          <a:p>
            <a:pPr algn="l">
              <a:lnSpc>
                <a:spcPts val="1599"/>
              </a:lnSpc>
            </a:pPr>
          </a:p>
          <a:p>
            <a:pPr algn="l">
              <a:lnSpc>
                <a:spcPts val="1599"/>
              </a:lnSpc>
              <a:spcBef>
                <a:spcPct val="0"/>
              </a:spcBef>
            </a:pPr>
            <a:r>
              <a:rPr lang="en-US" b="true" sz="1599">
                <a:solidFill>
                  <a:srgbClr val="F7F7F7"/>
                </a:solidFill>
                <a:latin typeface="Muli Heavy"/>
                <a:ea typeface="Muli Heavy"/>
                <a:cs typeface="Muli Heavy"/>
                <a:sym typeface="Muli Heavy"/>
              </a:rPr>
              <a:t>GREET(NARCO)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1520" y="731520"/>
            <a:ext cx="3711317" cy="768514"/>
            <a:chOff x="0" y="0"/>
            <a:chExt cx="3530906" cy="73115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530906" cy="731155"/>
            </a:xfrm>
            <a:custGeom>
              <a:avLst/>
              <a:gdLst/>
              <a:ahLst/>
              <a:cxnLst/>
              <a:rect r="r" b="b" t="t" l="l"/>
              <a:pathLst>
                <a:path h="731155" w="3530906">
                  <a:moveTo>
                    <a:pt x="3406446" y="731155"/>
                  </a:moveTo>
                  <a:lnTo>
                    <a:pt x="124460" y="731155"/>
                  </a:lnTo>
                  <a:cubicBezTo>
                    <a:pt x="55880" y="731155"/>
                    <a:pt x="0" y="675275"/>
                    <a:pt x="0" y="6066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06446" y="0"/>
                  </a:lnTo>
                  <a:cubicBezTo>
                    <a:pt x="3475026" y="0"/>
                    <a:pt x="3530906" y="55880"/>
                    <a:pt x="3530906" y="124460"/>
                  </a:cubicBezTo>
                  <a:lnTo>
                    <a:pt x="3530906" y="606695"/>
                  </a:lnTo>
                  <a:cubicBezTo>
                    <a:pt x="3530906" y="675275"/>
                    <a:pt x="3475026" y="731155"/>
                    <a:pt x="3406446" y="731155"/>
                  </a:cubicBezTo>
                  <a:close/>
                </a:path>
              </a:pathLst>
            </a:custGeom>
            <a:solidFill>
              <a:srgbClr val="DA4CF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731520" y="2279665"/>
            <a:ext cx="8290560" cy="4751702"/>
            <a:chOff x="0" y="0"/>
            <a:chExt cx="7887547" cy="452071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887546" cy="4520717"/>
            </a:xfrm>
            <a:custGeom>
              <a:avLst/>
              <a:gdLst/>
              <a:ahLst/>
              <a:cxnLst/>
              <a:rect r="r" b="b" t="t" l="l"/>
              <a:pathLst>
                <a:path h="4520717" w="7887546">
                  <a:moveTo>
                    <a:pt x="7763087" y="4520716"/>
                  </a:moveTo>
                  <a:lnTo>
                    <a:pt x="124460" y="4520716"/>
                  </a:lnTo>
                  <a:cubicBezTo>
                    <a:pt x="55880" y="4520716"/>
                    <a:pt x="0" y="4464836"/>
                    <a:pt x="0" y="439625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763087" y="0"/>
                  </a:lnTo>
                  <a:cubicBezTo>
                    <a:pt x="7831667" y="0"/>
                    <a:pt x="7887546" y="55880"/>
                    <a:pt x="7887546" y="124460"/>
                  </a:cubicBezTo>
                  <a:lnTo>
                    <a:pt x="7887546" y="4396256"/>
                  </a:lnTo>
                  <a:cubicBezTo>
                    <a:pt x="7887546" y="4464836"/>
                    <a:pt x="7831667" y="4520717"/>
                    <a:pt x="7763087" y="4520717"/>
                  </a:cubicBezTo>
                  <a:close/>
                </a:path>
              </a:pathLst>
            </a:custGeom>
            <a:solidFill>
              <a:srgbClr val="DA4CF9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896767" y="2440510"/>
            <a:ext cx="7960066" cy="393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0"/>
              </a:lnSpc>
            </a:pPr>
            <a:r>
              <a:rPr lang="en-US" sz="2592" b="true">
                <a:solidFill>
                  <a:srgbClr val="F7F7F7"/>
                </a:solidFill>
                <a:latin typeface="Muli Semi-Bold"/>
                <a:ea typeface="Muli Semi-Bold"/>
                <a:cs typeface="Muli Semi-Bold"/>
                <a:sym typeface="Muli Semi-Bold"/>
              </a:rPr>
              <a:t> Function with Return Value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96767" y="3175318"/>
            <a:ext cx="7960066" cy="160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99"/>
              </a:lnSpc>
            </a:pPr>
            <a:r>
              <a:rPr lang="en-US" sz="1599" b="true">
                <a:solidFill>
                  <a:srgbClr val="F7F7F7"/>
                </a:solidFill>
                <a:latin typeface="Muli Heavy"/>
                <a:ea typeface="Muli Heavy"/>
                <a:cs typeface="Muli Heavy"/>
                <a:sym typeface="Muli Heavy"/>
              </a:rPr>
              <a:t>DEF ADD(A, B):</a:t>
            </a:r>
          </a:p>
          <a:p>
            <a:pPr algn="l">
              <a:lnSpc>
                <a:spcPts val="1599"/>
              </a:lnSpc>
            </a:pPr>
            <a:r>
              <a:rPr lang="en-US" sz="1599" b="true">
                <a:solidFill>
                  <a:srgbClr val="F7F7F7"/>
                </a:solidFill>
                <a:latin typeface="Muli Heavy"/>
                <a:ea typeface="Muli Heavy"/>
                <a:cs typeface="Muli Heavy"/>
                <a:sym typeface="Muli Heavy"/>
              </a:rPr>
              <a:t>    return a + b</a:t>
            </a:r>
          </a:p>
          <a:p>
            <a:pPr algn="l">
              <a:lnSpc>
                <a:spcPts val="1599"/>
              </a:lnSpc>
            </a:pPr>
          </a:p>
          <a:p>
            <a:pPr algn="l">
              <a:lnSpc>
                <a:spcPts val="1599"/>
              </a:lnSpc>
            </a:pPr>
          </a:p>
          <a:p>
            <a:pPr algn="l">
              <a:lnSpc>
                <a:spcPts val="1599"/>
              </a:lnSpc>
            </a:pPr>
          </a:p>
          <a:p>
            <a:pPr algn="l">
              <a:lnSpc>
                <a:spcPts val="1599"/>
              </a:lnSpc>
            </a:pPr>
            <a:r>
              <a:rPr lang="en-US" sz="1599">
                <a:solidFill>
                  <a:srgbClr val="F7F7F7"/>
                </a:solidFill>
                <a:latin typeface="Muli"/>
                <a:ea typeface="Muli"/>
                <a:cs typeface="Muli"/>
                <a:sym typeface="Muli"/>
              </a:rPr>
              <a:t>RESULT = ADD(5, 3) </a:t>
            </a:r>
          </a:p>
          <a:p>
            <a:pPr algn="l">
              <a:lnSpc>
                <a:spcPts val="1599"/>
              </a:lnSpc>
            </a:pPr>
          </a:p>
          <a:p>
            <a:pPr algn="l">
              <a:lnSpc>
                <a:spcPts val="1599"/>
              </a:lnSpc>
              <a:spcBef>
                <a:spcPct val="0"/>
              </a:spcBef>
            </a:pPr>
            <a:r>
              <a:rPr lang="en-US" sz="1599">
                <a:solidFill>
                  <a:srgbClr val="F7F7F7"/>
                </a:solidFill>
                <a:latin typeface="Muli"/>
                <a:ea typeface="Muli"/>
                <a:cs typeface="Muli"/>
                <a:sym typeface="Muli"/>
              </a:rPr>
              <a:t>PRINT("THE SUM IS:", RESULT)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73339" y="1033544"/>
            <a:ext cx="2427679" cy="202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99"/>
              </a:lnSpc>
            </a:pPr>
            <a:r>
              <a:rPr lang="en-US" b="true" sz="1599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FUNCTIONS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DAGYTY5EIGg</dc:identifier>
  <dcterms:modified xsi:type="dcterms:W3CDTF">2011-08-01T06:04:30Z</dcterms:modified>
  <cp:revision>1</cp:revision>
  <dc:title>Django</dc:title>
</cp:coreProperties>
</file>