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32" r:id="rId7"/>
    <p:sldId id="322" r:id="rId8"/>
    <p:sldId id="333" r:id="rId9"/>
    <p:sldId id="330" r:id="rId10"/>
    <p:sldId id="324" r:id="rId11"/>
    <p:sldId id="285" r:id="rId12"/>
    <p:sldId id="267" r:id="rId13"/>
    <p:sldId id="335" r:id="rId14"/>
    <p:sldId id="336" r:id="rId15"/>
    <p:sldId id="327" r:id="rId16"/>
    <p:sldId id="334" r:id="rId17"/>
    <p:sldId id="337" r:id="rId18"/>
    <p:sldId id="340" r:id="rId19"/>
    <p:sldId id="338" r:id="rId20"/>
    <p:sldId id="339" r:id="rId21"/>
    <p:sldId id="345" r:id="rId22"/>
    <p:sldId id="344" r:id="rId23"/>
    <p:sldId id="261" r:id="rId24"/>
    <p:sldId id="341" r:id="rId25"/>
    <p:sldId id="346" r:id="rId26"/>
    <p:sldId id="347" r:id="rId27"/>
    <p:sldId id="348" r:id="rId28"/>
    <p:sldId id="350" r:id="rId29"/>
    <p:sldId id="352" r:id="rId30"/>
    <p:sldId id="353" r:id="rId31"/>
    <p:sldId id="354" r:id="rId32"/>
    <p:sldId id="351" r:id="rId33"/>
    <p:sldId id="342" r:id="rId34"/>
    <p:sldId id="343" r:id="rId35"/>
    <p:sldId id="27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/>
    <p:restoredTop sz="96197"/>
  </p:normalViewPr>
  <p:slideViewPr>
    <p:cSldViewPr snapToGrid="0">
      <p:cViewPr varScale="1">
        <p:scale>
          <a:sx n="78" d="100"/>
          <a:sy n="78" d="100"/>
        </p:scale>
        <p:origin x="200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BCCFC461-8F6C-6944-A5CF-3A0F3F1BA5AA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Recorrentes</a:t>
          </a:r>
          <a:endParaRPr lang="en-US" dirty="0"/>
        </a:p>
      </dgm:t>
    </dgm:pt>
    <dgm:pt modelId="{429A3BD8-5997-DC41-8455-A71946A69866}" type="parTrans" cxnId="{6C39238B-E5EE-F047-B3FA-84B41B0788DF}">
      <dgm:prSet/>
      <dgm:spPr/>
      <dgm:t>
        <a:bodyPr/>
        <a:lstStyle/>
        <a:p>
          <a:endParaRPr lang="pt-BR"/>
        </a:p>
      </dgm:t>
    </dgm:pt>
    <dgm:pt modelId="{D042B127-44AE-7548-B812-606F1AEE10A4}" type="sibTrans" cxnId="{6C39238B-E5EE-F047-B3FA-84B41B0788DF}">
      <dgm:prSet/>
      <dgm:spPr/>
      <dgm:t>
        <a:bodyPr/>
        <a:lstStyle/>
        <a:p>
          <a:endParaRPr lang="pt-BR"/>
        </a:p>
      </dgm:t>
    </dgm:pt>
    <dgm:pt modelId="{F356D2FA-7F5B-5340-B670-6A6923AF07FF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Convolucionais</a:t>
          </a:r>
          <a:endParaRPr lang="en-US" dirty="0"/>
        </a:p>
      </dgm:t>
    </dgm:pt>
    <dgm:pt modelId="{BFF19823-0219-3D42-94F4-9F69B366213C}" type="parTrans" cxnId="{23ACF909-6D6B-214F-BF62-3C53AF9C9CF4}">
      <dgm:prSet/>
      <dgm:spPr/>
      <dgm:t>
        <a:bodyPr/>
        <a:lstStyle/>
        <a:p>
          <a:endParaRPr lang="pt-BR"/>
        </a:p>
      </dgm:t>
    </dgm:pt>
    <dgm:pt modelId="{58553283-066F-B945-B343-EF54FDFAD908}" type="sibTrans" cxnId="{23ACF909-6D6B-214F-BF62-3C53AF9C9CF4}">
      <dgm:prSet/>
      <dgm:spPr/>
      <dgm:t>
        <a:bodyPr/>
        <a:lstStyle/>
        <a:p>
          <a:endParaRPr lang="pt-BR"/>
        </a:p>
      </dgm:t>
    </dgm:pt>
    <dgm:pt modelId="{F741F310-0C2A-AC49-9F8B-958D6C3C3013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Adversárias</a:t>
          </a:r>
          <a:endParaRPr lang="en-US" dirty="0"/>
        </a:p>
      </dgm:t>
    </dgm:pt>
    <dgm:pt modelId="{6C7DC5AF-A4CF-FF45-8BA3-EE3624FC6DBD}" type="parTrans" cxnId="{01B6E6F0-57B8-8641-9F06-FE87D4FCEDE6}">
      <dgm:prSet/>
      <dgm:spPr/>
      <dgm:t>
        <a:bodyPr/>
        <a:lstStyle/>
        <a:p>
          <a:endParaRPr lang="pt-BR"/>
        </a:p>
      </dgm:t>
    </dgm:pt>
    <dgm:pt modelId="{DD87CF58-2F05-2446-871C-5B2C3C1D6E3D}" type="sibTrans" cxnId="{01B6E6F0-57B8-8641-9F06-FE87D4FCEDE6}">
      <dgm:prSet/>
      <dgm:spPr/>
      <dgm:t>
        <a:bodyPr/>
        <a:lstStyle/>
        <a:p>
          <a:endParaRPr lang="pt-BR"/>
        </a:p>
      </dgm:t>
    </dgm:pt>
    <dgm:pt modelId="{CA223912-E8F8-6149-8BA7-40B9EB98091A}">
      <dgm:prSet/>
      <dgm:spPr/>
      <dgm:t>
        <a:bodyPr/>
        <a:lstStyle/>
        <a:p>
          <a:r>
            <a:rPr lang="en-US" dirty="0"/>
            <a:t>Redes Autoencoders</a:t>
          </a:r>
        </a:p>
      </dgm:t>
    </dgm:pt>
    <dgm:pt modelId="{BF9C597D-38FF-1C4A-B79F-99001FFC0E54}" type="parTrans" cxnId="{64496CD6-4244-624C-A1CD-C80FEBD56B86}">
      <dgm:prSet/>
      <dgm:spPr/>
      <dgm:t>
        <a:bodyPr/>
        <a:lstStyle/>
        <a:p>
          <a:endParaRPr lang="pt-BR"/>
        </a:p>
      </dgm:t>
    </dgm:pt>
    <dgm:pt modelId="{577D5617-98CA-414C-890A-CDCB0F55F990}" type="sibTrans" cxnId="{64496CD6-4244-624C-A1CD-C80FEBD56B86}">
      <dgm:prSet/>
      <dgm:spPr/>
      <dgm:t>
        <a:bodyPr/>
        <a:lstStyle/>
        <a:p>
          <a:endParaRPr lang="pt-BR"/>
        </a:p>
      </dgm:t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7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7"/>
      <dgm:spPr/>
    </dgm:pt>
    <dgm:pt modelId="{B8D6A58B-4244-7242-8B7B-7D225D455678}" type="pres">
      <dgm:prSet presAssocID="{3AC3736C-FAF3-444F-B58C-19042A82B981}" presName="vert1" presStyleCnt="0"/>
      <dgm:spPr/>
    </dgm:pt>
    <dgm:pt modelId="{5E381342-E66D-A44B-AD00-DEBBF1915954}" type="pres">
      <dgm:prSet presAssocID="{44B2D338-27ED-6E48-B8F5-91285AFE0E0D}" presName="thickLine" presStyleLbl="alignNode1" presStyleIdx="1" presStyleCnt="7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1" presStyleCnt="7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2" presStyleCnt="7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2" presStyleCnt="7"/>
      <dgm:spPr/>
    </dgm:pt>
    <dgm:pt modelId="{13DD6045-B784-CF4A-8C5D-00B6D168F117}" type="pres">
      <dgm:prSet presAssocID="{34B3B087-ABCE-4D92-B820-00EDC0B202AC}" presName="vert1" presStyleCnt="0"/>
      <dgm:spPr/>
    </dgm:pt>
    <dgm:pt modelId="{E70965C0-ECF5-0B44-86E4-C01CE3CFB304}" type="pres">
      <dgm:prSet presAssocID="{BCCFC461-8F6C-6944-A5CF-3A0F3F1BA5AA}" presName="thickLine" presStyleLbl="alignNode1" presStyleIdx="3" presStyleCnt="7"/>
      <dgm:spPr/>
    </dgm:pt>
    <dgm:pt modelId="{64B07A1D-5E82-174C-8198-81E0B6E11720}" type="pres">
      <dgm:prSet presAssocID="{BCCFC461-8F6C-6944-A5CF-3A0F3F1BA5AA}" presName="horz1" presStyleCnt="0"/>
      <dgm:spPr/>
    </dgm:pt>
    <dgm:pt modelId="{09DBAF1F-1499-2740-9299-CEBFA099F164}" type="pres">
      <dgm:prSet presAssocID="{BCCFC461-8F6C-6944-A5CF-3A0F3F1BA5AA}" presName="tx1" presStyleLbl="revTx" presStyleIdx="3" presStyleCnt="7"/>
      <dgm:spPr/>
    </dgm:pt>
    <dgm:pt modelId="{AA11C26C-DED5-234A-BA3D-81D771F3D0D7}" type="pres">
      <dgm:prSet presAssocID="{BCCFC461-8F6C-6944-A5CF-3A0F3F1BA5AA}" presName="vert1" presStyleCnt="0"/>
      <dgm:spPr/>
    </dgm:pt>
    <dgm:pt modelId="{00B6B470-D9E0-E445-A247-65FA2386C276}" type="pres">
      <dgm:prSet presAssocID="{F356D2FA-7F5B-5340-B670-6A6923AF07FF}" presName="thickLine" presStyleLbl="alignNode1" presStyleIdx="4" presStyleCnt="7"/>
      <dgm:spPr/>
    </dgm:pt>
    <dgm:pt modelId="{10196758-CA41-EB45-BDE7-CA7AB4E37F06}" type="pres">
      <dgm:prSet presAssocID="{F356D2FA-7F5B-5340-B670-6A6923AF07FF}" presName="horz1" presStyleCnt="0"/>
      <dgm:spPr/>
    </dgm:pt>
    <dgm:pt modelId="{08CA33A9-126F-9F40-99CD-1CFDF66B3D09}" type="pres">
      <dgm:prSet presAssocID="{F356D2FA-7F5B-5340-B670-6A6923AF07FF}" presName="tx1" presStyleLbl="revTx" presStyleIdx="4" presStyleCnt="7"/>
      <dgm:spPr/>
    </dgm:pt>
    <dgm:pt modelId="{2F5BAB4E-F65B-CB46-95DB-64C6E9135342}" type="pres">
      <dgm:prSet presAssocID="{F356D2FA-7F5B-5340-B670-6A6923AF07FF}" presName="vert1" presStyleCnt="0"/>
      <dgm:spPr/>
    </dgm:pt>
    <dgm:pt modelId="{6B2A42F5-5D1B-2F49-8E8F-3ADCC9BA0345}" type="pres">
      <dgm:prSet presAssocID="{F741F310-0C2A-AC49-9F8B-958D6C3C3013}" presName="thickLine" presStyleLbl="alignNode1" presStyleIdx="5" presStyleCnt="7"/>
      <dgm:spPr/>
    </dgm:pt>
    <dgm:pt modelId="{F1E0C068-A971-CD48-96C4-F78E1DB0B549}" type="pres">
      <dgm:prSet presAssocID="{F741F310-0C2A-AC49-9F8B-958D6C3C3013}" presName="horz1" presStyleCnt="0"/>
      <dgm:spPr/>
    </dgm:pt>
    <dgm:pt modelId="{79905D6B-F3A1-2B4A-B47E-85BA61D7FBD2}" type="pres">
      <dgm:prSet presAssocID="{F741F310-0C2A-AC49-9F8B-958D6C3C3013}" presName="tx1" presStyleLbl="revTx" presStyleIdx="5" presStyleCnt="7"/>
      <dgm:spPr/>
    </dgm:pt>
    <dgm:pt modelId="{9824E54B-A32E-404D-B9AB-95801B711E26}" type="pres">
      <dgm:prSet presAssocID="{F741F310-0C2A-AC49-9F8B-958D6C3C3013}" presName="vert1" presStyleCnt="0"/>
      <dgm:spPr/>
    </dgm:pt>
    <dgm:pt modelId="{722AA345-D50A-5746-8C76-190479EAB99B}" type="pres">
      <dgm:prSet presAssocID="{CA223912-E8F8-6149-8BA7-40B9EB98091A}" presName="thickLine" presStyleLbl="alignNode1" presStyleIdx="6" presStyleCnt="7"/>
      <dgm:spPr/>
    </dgm:pt>
    <dgm:pt modelId="{01F47C11-F86A-6448-8F42-E8A0365B6337}" type="pres">
      <dgm:prSet presAssocID="{CA223912-E8F8-6149-8BA7-40B9EB98091A}" presName="horz1" presStyleCnt="0"/>
      <dgm:spPr/>
    </dgm:pt>
    <dgm:pt modelId="{5EAA7372-CD24-9E4B-913D-EA32A3EB4CED}" type="pres">
      <dgm:prSet presAssocID="{CA223912-E8F8-6149-8BA7-40B9EB98091A}" presName="tx1" presStyleLbl="revTx" presStyleIdx="6" presStyleCnt="7"/>
      <dgm:spPr/>
    </dgm:pt>
    <dgm:pt modelId="{325012BD-B450-F64A-AA0B-216AC85DF485}" type="pres">
      <dgm:prSet presAssocID="{CA223912-E8F8-6149-8BA7-40B9EB98091A}" presName="vert1" presStyleCnt="0"/>
      <dgm:spPr/>
    </dgm:pt>
  </dgm:ptLst>
  <dgm:cxnLst>
    <dgm:cxn modelId="{23ACF909-6D6B-214F-BF62-3C53AF9C9CF4}" srcId="{AEFDA71F-0163-4378-B9B1-248E0325FB12}" destId="{F356D2FA-7F5B-5340-B670-6A6923AF07FF}" srcOrd="4" destOrd="0" parTransId="{BFF19823-0219-3D42-94F4-9F69B366213C}" sibTransId="{58553283-066F-B945-B343-EF54FDFAD908}"/>
    <dgm:cxn modelId="{F4BEA22C-C406-8A48-AD45-A1EF2E8BE201}" type="presOf" srcId="{BCCFC461-8F6C-6944-A5CF-3A0F3F1BA5AA}" destId="{09DBAF1F-1499-2740-9299-CEBFA099F164}" srcOrd="0" destOrd="0" presId="urn:microsoft.com/office/officeart/2008/layout/LinedList"/>
    <dgm:cxn modelId="{0A460A37-8B57-394F-BD3E-21B1C4009900}" srcId="{AEFDA71F-0163-4378-B9B1-248E0325FB12}" destId="{44B2D338-27ED-6E48-B8F5-91285AFE0E0D}" srcOrd="1" destOrd="0" parTransId="{B18C5C5E-6B26-654A-9661-9520EBD96556}" sibTransId="{8068AC80-2582-6045-9138-B65ECC696D76}"/>
    <dgm:cxn modelId="{F9C4FF3E-6002-A14F-8784-3023C2061DA1}" type="presOf" srcId="{CA223912-E8F8-6149-8BA7-40B9EB98091A}" destId="{5EAA7372-CD24-9E4B-913D-EA32A3EB4CED}" srcOrd="0" destOrd="0" presId="urn:microsoft.com/office/officeart/2008/layout/LinedList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ECF68B7A-8825-824B-85D6-B0DB91848BB2}" type="presOf" srcId="{F741F310-0C2A-AC49-9F8B-958D6C3C3013}" destId="{79905D6B-F3A1-2B4A-B47E-85BA61D7FBD2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6C39238B-E5EE-F047-B3FA-84B41B0788DF}" srcId="{AEFDA71F-0163-4378-B9B1-248E0325FB12}" destId="{BCCFC461-8F6C-6944-A5CF-3A0F3F1BA5AA}" srcOrd="3" destOrd="0" parTransId="{429A3BD8-5997-DC41-8455-A71946A69866}" sibTransId="{D042B127-44AE-7548-B812-606F1AEE10A4}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6A5929BF-4223-5F41-B91F-6B24DB8CDBBA}" type="presOf" srcId="{F356D2FA-7F5B-5340-B670-6A6923AF07FF}" destId="{08CA33A9-126F-9F40-99CD-1CFDF66B3D09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64496CD6-4244-624C-A1CD-C80FEBD56B86}" srcId="{AEFDA71F-0163-4378-B9B1-248E0325FB12}" destId="{CA223912-E8F8-6149-8BA7-40B9EB98091A}" srcOrd="6" destOrd="0" parTransId="{BF9C597D-38FF-1C4A-B79F-99001FFC0E54}" sibTransId="{577D5617-98CA-414C-890A-CDCB0F55F990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01B6E6F0-57B8-8641-9F06-FE87D4FCEDE6}" srcId="{AEFDA71F-0163-4378-B9B1-248E0325FB12}" destId="{F741F310-0C2A-AC49-9F8B-958D6C3C3013}" srcOrd="5" destOrd="0" parTransId="{6C7DC5AF-A4CF-FF45-8BA3-EE3624FC6DBD}" sibTransId="{DD87CF58-2F05-2446-871C-5B2C3C1D6E3D}"/>
    <dgm:cxn modelId="{6A4DBAFD-4976-457D-92CD-743517BF3792}" srcId="{AEFDA71F-0163-4378-B9B1-248E0325FB12}" destId="{34B3B087-ABCE-4D92-B820-00EDC0B202AC}" srcOrd="2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BF67DEAC-0BDA-B94C-8454-7780544D96FC}" type="presParOf" srcId="{345221F8-DC80-E246-89C4-D245A01C5D1D}" destId="{5E381342-E66D-A44B-AD00-DEBBF1915954}" srcOrd="2" destOrd="0" presId="urn:microsoft.com/office/officeart/2008/layout/LinedList"/>
    <dgm:cxn modelId="{8C19CB32-4DEF-2147-8284-041848E9FB31}" type="presParOf" srcId="{345221F8-DC80-E246-89C4-D245A01C5D1D}" destId="{9E28F483-35EB-E740-87DE-D0979DD94673}" srcOrd="3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4" destOrd="0" presId="urn:microsoft.com/office/officeart/2008/layout/LinedList"/>
    <dgm:cxn modelId="{C5950761-8D88-AC4A-A947-5A9D95AC19DB}" type="presParOf" srcId="{345221F8-DC80-E246-89C4-D245A01C5D1D}" destId="{CDB6AF43-C5B3-5341-99FF-9E77FE1D1E56}" srcOrd="5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073C3BE8-698B-B94D-A983-8E5725DE73C3}" type="presParOf" srcId="{345221F8-DC80-E246-89C4-D245A01C5D1D}" destId="{E70965C0-ECF5-0B44-86E4-C01CE3CFB304}" srcOrd="6" destOrd="0" presId="urn:microsoft.com/office/officeart/2008/layout/LinedList"/>
    <dgm:cxn modelId="{C8A81599-E804-FB4E-9770-26E604D757F0}" type="presParOf" srcId="{345221F8-DC80-E246-89C4-D245A01C5D1D}" destId="{64B07A1D-5E82-174C-8198-81E0B6E11720}" srcOrd="7" destOrd="0" presId="urn:microsoft.com/office/officeart/2008/layout/LinedList"/>
    <dgm:cxn modelId="{185FA570-659D-0548-8226-84F8DD47EB1D}" type="presParOf" srcId="{64B07A1D-5E82-174C-8198-81E0B6E11720}" destId="{09DBAF1F-1499-2740-9299-CEBFA099F164}" srcOrd="0" destOrd="0" presId="urn:microsoft.com/office/officeart/2008/layout/LinedList"/>
    <dgm:cxn modelId="{06023F22-2054-D440-ADEC-569DD05E7661}" type="presParOf" srcId="{64B07A1D-5E82-174C-8198-81E0B6E11720}" destId="{AA11C26C-DED5-234A-BA3D-81D771F3D0D7}" srcOrd="1" destOrd="0" presId="urn:microsoft.com/office/officeart/2008/layout/LinedList"/>
    <dgm:cxn modelId="{12438DED-75C0-C645-A51B-442F42F501EF}" type="presParOf" srcId="{345221F8-DC80-E246-89C4-D245A01C5D1D}" destId="{00B6B470-D9E0-E445-A247-65FA2386C276}" srcOrd="8" destOrd="0" presId="urn:microsoft.com/office/officeart/2008/layout/LinedList"/>
    <dgm:cxn modelId="{4F3AE23F-A213-2E4D-AB8C-AE891A082675}" type="presParOf" srcId="{345221F8-DC80-E246-89C4-D245A01C5D1D}" destId="{10196758-CA41-EB45-BDE7-CA7AB4E37F06}" srcOrd="9" destOrd="0" presId="urn:microsoft.com/office/officeart/2008/layout/LinedList"/>
    <dgm:cxn modelId="{2DD4066A-86C7-5A41-8E30-E65A6EC1CA62}" type="presParOf" srcId="{10196758-CA41-EB45-BDE7-CA7AB4E37F06}" destId="{08CA33A9-126F-9F40-99CD-1CFDF66B3D09}" srcOrd="0" destOrd="0" presId="urn:microsoft.com/office/officeart/2008/layout/LinedList"/>
    <dgm:cxn modelId="{D1129F6D-2362-F343-B645-DFBC3B6A4E09}" type="presParOf" srcId="{10196758-CA41-EB45-BDE7-CA7AB4E37F06}" destId="{2F5BAB4E-F65B-CB46-95DB-64C6E9135342}" srcOrd="1" destOrd="0" presId="urn:microsoft.com/office/officeart/2008/layout/LinedList"/>
    <dgm:cxn modelId="{9ED4F145-652D-A74F-AD05-5F43EC10A08E}" type="presParOf" srcId="{345221F8-DC80-E246-89C4-D245A01C5D1D}" destId="{6B2A42F5-5D1B-2F49-8E8F-3ADCC9BA0345}" srcOrd="10" destOrd="0" presId="urn:microsoft.com/office/officeart/2008/layout/LinedList"/>
    <dgm:cxn modelId="{DB5F166B-05CB-D845-BE78-074D43B6BF48}" type="presParOf" srcId="{345221F8-DC80-E246-89C4-D245A01C5D1D}" destId="{F1E0C068-A971-CD48-96C4-F78E1DB0B549}" srcOrd="11" destOrd="0" presId="urn:microsoft.com/office/officeart/2008/layout/LinedList"/>
    <dgm:cxn modelId="{BAB0F13E-DF3E-8349-82F8-558DA819621B}" type="presParOf" srcId="{F1E0C068-A971-CD48-96C4-F78E1DB0B549}" destId="{79905D6B-F3A1-2B4A-B47E-85BA61D7FBD2}" srcOrd="0" destOrd="0" presId="urn:microsoft.com/office/officeart/2008/layout/LinedList"/>
    <dgm:cxn modelId="{BEDEDECC-6F3A-D347-9FA4-E2FA7F809295}" type="presParOf" srcId="{F1E0C068-A971-CD48-96C4-F78E1DB0B549}" destId="{9824E54B-A32E-404D-B9AB-95801B711E26}" srcOrd="1" destOrd="0" presId="urn:microsoft.com/office/officeart/2008/layout/LinedList"/>
    <dgm:cxn modelId="{BDBFCDD5-BB0D-D244-A327-E9535D2F3515}" type="presParOf" srcId="{345221F8-DC80-E246-89C4-D245A01C5D1D}" destId="{722AA345-D50A-5746-8C76-190479EAB99B}" srcOrd="12" destOrd="0" presId="urn:microsoft.com/office/officeart/2008/layout/LinedList"/>
    <dgm:cxn modelId="{B01AB1F3-28D9-1049-9929-0C2E19E87D87}" type="presParOf" srcId="{345221F8-DC80-E246-89C4-D245A01C5D1D}" destId="{01F47C11-F86A-6448-8F42-E8A0365B6337}" srcOrd="13" destOrd="0" presId="urn:microsoft.com/office/officeart/2008/layout/LinedList"/>
    <dgm:cxn modelId="{36003629-0FE6-C04C-B7EB-55237583B8AE}" type="presParOf" srcId="{01F47C11-F86A-6448-8F42-E8A0365B6337}" destId="{5EAA7372-CD24-9E4B-913D-EA32A3EB4CED}" srcOrd="0" destOrd="0" presId="urn:microsoft.com/office/officeart/2008/layout/LinedList"/>
    <dgm:cxn modelId="{22BC97FE-464C-E543-B43B-9EF4D13FC32E}" type="presParOf" srcId="{01F47C11-F86A-6448-8F42-E8A0365B6337}" destId="{325012BD-B450-F64A-AA0B-216AC85DF4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Classificação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Regressão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Agrupamentos (</a:t>
          </a:r>
          <a:r>
            <a:rPr lang="pt-BR" b="1" dirty="0" err="1"/>
            <a:t>Clustering</a:t>
          </a:r>
          <a:r>
            <a:rPr lang="pt-BR" b="1" dirty="0"/>
            <a:t>)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Sistema de Recomendação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 err="1"/>
            <a:t>Perceptron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i="0" dirty="0"/>
            <a:t>Artificiais</a:t>
          </a:r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 err="1"/>
            <a:t>Convolucionais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Recorrentes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C54D71CF-7782-6343-9D7F-DBB07B710318}">
      <dgm:prSet/>
      <dgm:spPr/>
      <dgm:t>
        <a:bodyPr/>
        <a:lstStyle/>
        <a:p>
          <a:r>
            <a:rPr lang="pt-BR" dirty="0"/>
            <a:t>Auto </a:t>
          </a:r>
          <a:r>
            <a:rPr lang="pt-BR" dirty="0" err="1"/>
            <a:t>Enconders</a:t>
          </a:r>
          <a:endParaRPr lang="pt-BR" dirty="0"/>
        </a:p>
      </dgm:t>
    </dgm:pt>
    <dgm:pt modelId="{8E083D98-C7A5-4244-BD13-E7D9E8441E1F}" type="parTrans" cxnId="{0828E452-41FB-CE43-A0A4-295CD302DE60}">
      <dgm:prSet/>
      <dgm:spPr/>
      <dgm:t>
        <a:bodyPr/>
        <a:lstStyle/>
        <a:p>
          <a:endParaRPr lang="pt-BR"/>
        </a:p>
      </dgm:t>
    </dgm:pt>
    <dgm:pt modelId="{3B4671C8-20F5-7E47-A1A0-247C6744FA87}" type="sibTrans" cxnId="{0828E452-41FB-CE43-A0A4-295CD302DE60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5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5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5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5">
        <dgm:presLayoutVars>
          <dgm:bulletEnabled val="1"/>
        </dgm:presLayoutVars>
      </dgm:prSet>
      <dgm:spPr/>
    </dgm:pt>
    <dgm:pt modelId="{9AE95C6C-4BC6-BD48-8893-08AFE108A08B}" type="pres">
      <dgm:prSet presAssocID="{47714C5A-BA7B-AF48-814D-E815AF2F26FB}" presName="spacing" presStyleCnt="0"/>
      <dgm:spPr/>
    </dgm:pt>
    <dgm:pt modelId="{A3EE92D4-3471-BA41-927F-E39363AB0B23}" type="pres">
      <dgm:prSet presAssocID="{C54D71CF-7782-6343-9D7F-DBB07B710318}" presName="composite" presStyleCnt="0"/>
      <dgm:spPr/>
    </dgm:pt>
    <dgm:pt modelId="{C8CC5388-A1AE-DB42-AC72-88E37F156EC1}" type="pres">
      <dgm:prSet presAssocID="{C54D71CF-7782-6343-9D7F-DBB07B710318}" presName="imgShp" presStyleLbl="fgImgPlace1" presStyleIdx="4" presStyleCnt="5"/>
      <dgm:spPr/>
    </dgm:pt>
    <dgm:pt modelId="{004F6133-9F4B-6A46-A456-77E8F5EFCAA4}" type="pres">
      <dgm:prSet presAssocID="{C54D71CF-7782-6343-9D7F-DBB07B710318}" presName="txShp" presStyleLbl="node1" presStyleIdx="4" presStyleCnt="5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0828E452-41FB-CE43-A0A4-295CD302DE60}" srcId="{FB005101-21FF-F445-B03F-FF17FAB634D0}" destId="{C54D71CF-7782-6343-9D7F-DBB07B710318}" srcOrd="4" destOrd="0" parTransId="{8E083D98-C7A5-4244-BD13-E7D9E8441E1F}" sibTransId="{3B4671C8-20F5-7E47-A1A0-247C6744FA87}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192F74CA-6022-F348-931C-E41F420D2B83}" type="presOf" srcId="{C54D71CF-7782-6343-9D7F-DBB07B710318}" destId="{004F6133-9F4B-6A46-A456-77E8F5EFCAA4}" srcOrd="0" destOrd="0" presId="urn:microsoft.com/office/officeart/2005/8/layout/vList3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  <dgm:cxn modelId="{B0D083CD-B87E-DA4C-9955-A9317908DBCC}" type="presParOf" srcId="{8E384187-3ADB-8741-9762-EB30AB1C1FB9}" destId="{9AE95C6C-4BC6-BD48-8893-08AFE108A08B}" srcOrd="7" destOrd="0" presId="urn:microsoft.com/office/officeart/2005/8/layout/vList3"/>
    <dgm:cxn modelId="{B7AB5B15-2154-9345-A70D-0A04BA4A1980}" type="presParOf" srcId="{8E384187-3ADB-8741-9762-EB30AB1C1FB9}" destId="{A3EE92D4-3471-BA41-927F-E39363AB0B23}" srcOrd="8" destOrd="0" presId="urn:microsoft.com/office/officeart/2005/8/layout/vList3"/>
    <dgm:cxn modelId="{2B28F988-AE98-784A-922B-DD1AA27F4874}" type="presParOf" srcId="{A3EE92D4-3471-BA41-927F-E39363AB0B23}" destId="{C8CC5388-A1AE-DB42-AC72-88E37F156EC1}" srcOrd="0" destOrd="0" presId="urn:microsoft.com/office/officeart/2005/8/layout/vList3"/>
    <dgm:cxn modelId="{2B26AF35-B821-F344-9D1B-54F9240D7A3B}" type="presParOf" srcId="{A3EE92D4-3471-BA41-927F-E39363AB0B23}" destId="{004F6133-9F4B-6A46-A456-77E8F5EFCA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649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64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Objetivos</a:t>
          </a:r>
          <a:endParaRPr lang="en-US" sz="3600" kern="1200" dirty="0"/>
        </a:p>
      </dsp:txBody>
      <dsp:txXfrm>
        <a:off x="0" y="649"/>
        <a:ext cx="5889686" cy="759706"/>
      </dsp:txXfrm>
    </dsp:sp>
    <dsp:sp modelId="{5E381342-E66D-A44B-AD00-DEBBF1915954}">
      <dsp:nvSpPr>
        <dsp:cNvPr id="0" name=""/>
        <dsp:cNvSpPr/>
      </dsp:nvSpPr>
      <dsp:spPr>
        <a:xfrm>
          <a:off x="0" y="760355"/>
          <a:ext cx="5889686" cy="0"/>
        </a:xfrm>
        <a:prstGeom prst="line">
          <a:avLst/>
        </a:prstGeom>
        <a:solidFill>
          <a:schemeClr val="accent2">
            <a:hueOff val="-2111758"/>
            <a:satOff val="-5034"/>
            <a:lumOff val="-2320"/>
            <a:alphaOff val="0"/>
          </a:schemeClr>
        </a:solidFill>
        <a:ln w="15875" cap="flat" cmpd="sng" algn="ctr">
          <a:solidFill>
            <a:schemeClr val="accent2">
              <a:hueOff val="-2111758"/>
              <a:satOff val="-5034"/>
              <a:lumOff val="-23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76035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Machine Learning</a:t>
          </a:r>
        </a:p>
      </dsp:txBody>
      <dsp:txXfrm>
        <a:off x="0" y="760355"/>
        <a:ext cx="5889686" cy="759706"/>
      </dsp:txXfrm>
    </dsp:sp>
    <dsp:sp modelId="{47644EBB-5922-5342-8BF1-3984E943FD41}">
      <dsp:nvSpPr>
        <dsp:cNvPr id="0" name=""/>
        <dsp:cNvSpPr/>
      </dsp:nvSpPr>
      <dsp:spPr>
        <a:xfrm>
          <a:off x="0" y="1520061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1520061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Neurais</a:t>
          </a:r>
          <a:r>
            <a:rPr lang="en-US" sz="3600" kern="1200" dirty="0"/>
            <a:t> </a:t>
          </a:r>
          <a:r>
            <a:rPr lang="en-US" sz="3600" kern="1200" dirty="0" err="1"/>
            <a:t>Artificiais</a:t>
          </a:r>
          <a:endParaRPr lang="en-US" sz="3600" kern="1200" dirty="0"/>
        </a:p>
      </dsp:txBody>
      <dsp:txXfrm>
        <a:off x="0" y="1520061"/>
        <a:ext cx="5889686" cy="759706"/>
      </dsp:txXfrm>
    </dsp:sp>
    <dsp:sp modelId="{E70965C0-ECF5-0B44-86E4-C01CE3CFB304}">
      <dsp:nvSpPr>
        <dsp:cNvPr id="0" name=""/>
        <dsp:cNvSpPr/>
      </dsp:nvSpPr>
      <dsp:spPr>
        <a:xfrm>
          <a:off x="0" y="2279767"/>
          <a:ext cx="5889686" cy="0"/>
        </a:xfrm>
        <a:prstGeom prst="line">
          <a:avLst/>
        </a:prstGeom>
        <a:solidFill>
          <a:schemeClr val="accent2">
            <a:hueOff val="-6335275"/>
            <a:satOff val="-15101"/>
            <a:lumOff val="-6961"/>
            <a:alphaOff val="0"/>
          </a:schemeClr>
        </a:solidFill>
        <a:ln w="15875" cap="flat" cmpd="sng" algn="ctr">
          <a:solidFill>
            <a:schemeClr val="accent2">
              <a:hueOff val="-6335275"/>
              <a:satOff val="-15101"/>
              <a:lumOff val="-6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BAF1F-1499-2740-9299-CEBFA099F164}">
      <dsp:nvSpPr>
        <dsp:cNvPr id="0" name=""/>
        <dsp:cNvSpPr/>
      </dsp:nvSpPr>
      <dsp:spPr>
        <a:xfrm>
          <a:off x="0" y="2279767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Recorrentes</a:t>
          </a:r>
          <a:endParaRPr lang="en-US" sz="3600" kern="1200" dirty="0"/>
        </a:p>
      </dsp:txBody>
      <dsp:txXfrm>
        <a:off x="0" y="2279767"/>
        <a:ext cx="5889686" cy="759706"/>
      </dsp:txXfrm>
    </dsp:sp>
    <dsp:sp modelId="{00B6B470-D9E0-E445-A247-65FA2386C276}">
      <dsp:nvSpPr>
        <dsp:cNvPr id="0" name=""/>
        <dsp:cNvSpPr/>
      </dsp:nvSpPr>
      <dsp:spPr>
        <a:xfrm>
          <a:off x="0" y="3039473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A33A9-126F-9F40-99CD-1CFDF66B3D09}">
      <dsp:nvSpPr>
        <dsp:cNvPr id="0" name=""/>
        <dsp:cNvSpPr/>
      </dsp:nvSpPr>
      <dsp:spPr>
        <a:xfrm>
          <a:off x="0" y="3039473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Convolucionais</a:t>
          </a:r>
          <a:endParaRPr lang="en-US" sz="3600" kern="1200" dirty="0"/>
        </a:p>
      </dsp:txBody>
      <dsp:txXfrm>
        <a:off x="0" y="3039473"/>
        <a:ext cx="5889686" cy="759706"/>
      </dsp:txXfrm>
    </dsp:sp>
    <dsp:sp modelId="{6B2A42F5-5D1B-2F49-8E8F-3ADCC9BA0345}">
      <dsp:nvSpPr>
        <dsp:cNvPr id="0" name=""/>
        <dsp:cNvSpPr/>
      </dsp:nvSpPr>
      <dsp:spPr>
        <a:xfrm>
          <a:off x="0" y="3799179"/>
          <a:ext cx="5889686" cy="0"/>
        </a:xfrm>
        <a:prstGeom prst="line">
          <a:avLst/>
        </a:prstGeom>
        <a:solidFill>
          <a:schemeClr val="accent2">
            <a:hueOff val="-10558792"/>
            <a:satOff val="-25169"/>
            <a:lumOff val="-11602"/>
            <a:alphaOff val="0"/>
          </a:schemeClr>
        </a:solidFill>
        <a:ln w="15875" cap="flat" cmpd="sng" algn="ctr">
          <a:solidFill>
            <a:schemeClr val="accent2">
              <a:hueOff val="-10558792"/>
              <a:satOff val="-25169"/>
              <a:lumOff val="-116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05D6B-F3A1-2B4A-B47E-85BA61D7FBD2}">
      <dsp:nvSpPr>
        <dsp:cNvPr id="0" name=""/>
        <dsp:cNvSpPr/>
      </dsp:nvSpPr>
      <dsp:spPr>
        <a:xfrm>
          <a:off x="0" y="3799179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</a:t>
          </a:r>
          <a:r>
            <a:rPr lang="en-US" sz="3600" kern="1200" dirty="0" err="1"/>
            <a:t>Adversárias</a:t>
          </a:r>
          <a:endParaRPr lang="en-US" sz="3600" kern="1200" dirty="0"/>
        </a:p>
      </dsp:txBody>
      <dsp:txXfrm>
        <a:off x="0" y="3799179"/>
        <a:ext cx="5889686" cy="759706"/>
      </dsp:txXfrm>
    </dsp:sp>
    <dsp:sp modelId="{722AA345-D50A-5746-8C76-190479EAB99B}">
      <dsp:nvSpPr>
        <dsp:cNvPr id="0" name=""/>
        <dsp:cNvSpPr/>
      </dsp:nvSpPr>
      <dsp:spPr>
        <a:xfrm>
          <a:off x="0" y="4558885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A7372-CD24-9E4B-913D-EA32A3EB4CED}">
      <dsp:nvSpPr>
        <dsp:cNvPr id="0" name=""/>
        <dsp:cNvSpPr/>
      </dsp:nvSpPr>
      <dsp:spPr>
        <a:xfrm>
          <a:off x="0" y="4558885"/>
          <a:ext cx="5889686" cy="75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Redes Autoencoders</a:t>
          </a:r>
        </a:p>
      </dsp:txBody>
      <dsp:txXfrm>
        <a:off x="0" y="4558885"/>
        <a:ext cx="5889686" cy="759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Classificação</a:t>
          </a:r>
          <a:endParaRPr lang="pt-BR" sz="31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Regressão</a:t>
          </a:r>
          <a:endParaRPr lang="pt-BR" sz="31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Agrupamentos (</a:t>
          </a:r>
          <a:r>
            <a:rPr lang="pt-BR" sz="3100" b="1" kern="1200" dirty="0" err="1"/>
            <a:t>Clustering</a:t>
          </a:r>
          <a:r>
            <a:rPr lang="pt-BR" sz="3100" b="1" kern="1200" dirty="0"/>
            <a:t>)</a:t>
          </a:r>
          <a:endParaRPr lang="pt-BR" sz="31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Sistema de Recomendação</a:t>
          </a:r>
          <a:endParaRPr lang="pt-BR" sz="31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12065" y="112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Perceptron</a:t>
          </a:r>
          <a:endParaRPr lang="pt-BR" sz="2600" kern="1200" dirty="0"/>
        </a:p>
      </dsp:txBody>
      <dsp:txXfrm rot="10800000">
        <a:off x="1749254" y="1126"/>
        <a:ext cx="5718290" cy="548757"/>
      </dsp:txXfrm>
    </dsp:sp>
    <dsp:sp modelId="{0D350D1D-4122-FB4B-9EC0-5906B5941264}">
      <dsp:nvSpPr>
        <dsp:cNvPr id="0" name=""/>
        <dsp:cNvSpPr/>
      </dsp:nvSpPr>
      <dsp:spPr>
        <a:xfrm>
          <a:off x="1337686" y="1126"/>
          <a:ext cx="548757" cy="5487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12065" y="706789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i="0" kern="1200" dirty="0"/>
            <a:t>Artificiais</a:t>
          </a:r>
        </a:p>
      </dsp:txBody>
      <dsp:txXfrm rot="10800000">
        <a:off x="1749254" y="706789"/>
        <a:ext cx="5718290" cy="548757"/>
      </dsp:txXfrm>
    </dsp:sp>
    <dsp:sp modelId="{23E10941-608B-A14E-B87D-7DF5F240516B}">
      <dsp:nvSpPr>
        <dsp:cNvPr id="0" name=""/>
        <dsp:cNvSpPr/>
      </dsp:nvSpPr>
      <dsp:spPr>
        <a:xfrm>
          <a:off x="1337686" y="706789"/>
          <a:ext cx="548757" cy="5487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12065" y="1412451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Convolucionais</a:t>
          </a:r>
          <a:endParaRPr lang="pt-BR" sz="2600" kern="1200" dirty="0"/>
        </a:p>
      </dsp:txBody>
      <dsp:txXfrm rot="10800000">
        <a:off x="1749254" y="1412451"/>
        <a:ext cx="5718290" cy="548757"/>
      </dsp:txXfrm>
    </dsp:sp>
    <dsp:sp modelId="{172AF43E-FBB5-7743-B2C9-5BF868C250E5}">
      <dsp:nvSpPr>
        <dsp:cNvPr id="0" name=""/>
        <dsp:cNvSpPr/>
      </dsp:nvSpPr>
      <dsp:spPr>
        <a:xfrm>
          <a:off x="1337686" y="1412451"/>
          <a:ext cx="548757" cy="5487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12065" y="2118114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Recorrentes</a:t>
          </a:r>
          <a:endParaRPr lang="pt-BR" sz="2600" kern="1200" dirty="0"/>
        </a:p>
      </dsp:txBody>
      <dsp:txXfrm rot="10800000">
        <a:off x="1749254" y="2118114"/>
        <a:ext cx="5718290" cy="548757"/>
      </dsp:txXfrm>
    </dsp:sp>
    <dsp:sp modelId="{7057EF5F-BA3D-6748-9642-59F50C45DE05}">
      <dsp:nvSpPr>
        <dsp:cNvPr id="0" name=""/>
        <dsp:cNvSpPr/>
      </dsp:nvSpPr>
      <dsp:spPr>
        <a:xfrm>
          <a:off x="1337686" y="2118114"/>
          <a:ext cx="548757" cy="5487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F6133-9F4B-6A46-A456-77E8F5EFCAA4}">
      <dsp:nvSpPr>
        <dsp:cNvPr id="0" name=""/>
        <dsp:cNvSpPr/>
      </dsp:nvSpPr>
      <dsp:spPr>
        <a:xfrm rot="10800000">
          <a:off x="1612065" y="282377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Auto </a:t>
          </a:r>
          <a:r>
            <a:rPr lang="pt-BR" sz="2600" kern="1200" dirty="0" err="1"/>
            <a:t>Enconders</a:t>
          </a:r>
          <a:endParaRPr lang="pt-BR" sz="2600" kern="1200" dirty="0"/>
        </a:p>
      </dsp:txBody>
      <dsp:txXfrm rot="10800000">
        <a:off x="1749254" y="2823776"/>
        <a:ext cx="5718290" cy="548757"/>
      </dsp:txXfrm>
    </dsp:sp>
    <dsp:sp modelId="{C8CC5388-A1AE-DB42-AC72-88E37F156EC1}">
      <dsp:nvSpPr>
        <dsp:cNvPr id="0" name=""/>
        <dsp:cNvSpPr/>
      </dsp:nvSpPr>
      <dsp:spPr>
        <a:xfrm>
          <a:off x="1337686" y="2823776"/>
          <a:ext cx="548757" cy="548757"/>
        </a:xfrm>
        <a:prstGeom prst="ellipse">
          <a:avLst/>
        </a:prstGeom>
        <a:solidFill>
          <a:schemeClr val="accent2">
            <a:tint val="50000"/>
            <a:alpha val="90000"/>
            <a:hueOff val="67843"/>
            <a:satOff val="-1620"/>
            <a:lumOff val="6664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ing_the_future_dio_redes_neurais.git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Cg05Y7tNE2Xun6zdL0ImamH-YDiwYyEY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drive/1H_JV-gMQy84wXIUcO6x-QTREiL89PctC?usp=sharing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colab.research.google.com/drive/1kOooFFPkhIe3xep1R1rV9lE5vASGTI8s?usp=sharing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Do simples </a:t>
            </a:r>
            <a:r>
              <a:rPr lang="en-US" sz="1900" dirty="0" err="1">
                <a:latin typeface="+mj-lt"/>
                <a:ea typeface="+mj-ea"/>
                <a:cs typeface="+mj-cs"/>
              </a:rPr>
              <a:t>ao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avançado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243899" y="4007876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Sobre Mim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Técnicas Comuns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44687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4701447" y="2265349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Prática</a:t>
            </a:r>
          </a:p>
        </p:txBody>
      </p:sp>
      <p:sp>
        <p:nvSpPr>
          <p:cNvPr id="2" name="Retângulo Arredondado 1">
            <a:hlinkClick r:id="rId2" invalidUrl="vscode:///"/>
            <a:extLst>
              <a:ext uri="{FF2B5EF4-FFF2-40B4-BE49-F238E27FC236}">
                <a16:creationId xmlns:a16="http://schemas.microsoft.com/office/drawing/2014/main" id="{EA799BC9-1883-92BD-C72A-B562B27CC9A8}"/>
              </a:ext>
            </a:extLst>
          </p:cNvPr>
          <p:cNvSpPr/>
          <p:nvPr/>
        </p:nvSpPr>
        <p:spPr>
          <a:xfrm>
            <a:off x="3354068" y="3060427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360351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inspirado no funcionamento do cérebro humano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Geoffrey </a:t>
            </a:r>
            <a:r>
              <a:rPr lang="pt-BR" dirty="0" err="1"/>
              <a:t>Hinton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Backpropagation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Epoch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Perda (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144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Quando usar?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Depende do tipo de problema que você está enfrentando.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Volume de dados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Complexidade do relacionamento entre as variáveis e da </a:t>
            </a:r>
            <a:r>
              <a:rPr lang="pt-BR" dirty="0" err="1"/>
              <a:t>interpretabilidade</a:t>
            </a:r>
            <a:r>
              <a:rPr lang="pt-BR" dirty="0"/>
              <a:t>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problema é linear ou não-linear</a:t>
            </a:r>
          </a:p>
        </p:txBody>
      </p:sp>
    </p:spTree>
    <p:extLst>
      <p:ext uri="{BB962C8B-B14F-4D97-AF65-F5344CB8AC3E}">
        <p14:creationId xmlns:p14="http://schemas.microsoft.com/office/powerpoint/2010/main" val="35746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ção linear: o que é, fórmula, exemplos, exercícios">
            <a:extLst>
              <a:ext uri="{FF2B5EF4-FFF2-40B4-BE49-F238E27FC236}">
                <a16:creationId xmlns:a16="http://schemas.microsoft.com/office/drawing/2014/main" id="{B2D432AD-D151-DC35-2AA4-3BDF73B0D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78" y="1489907"/>
            <a:ext cx="7620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linear</a:t>
            </a:r>
          </a:p>
        </p:txBody>
      </p:sp>
    </p:spTree>
    <p:extLst>
      <p:ext uri="{BB962C8B-B14F-4D97-AF65-F5344CB8AC3E}">
        <p14:creationId xmlns:p14="http://schemas.microsoft.com/office/powerpoint/2010/main" val="315814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não - linear</a:t>
            </a:r>
          </a:p>
        </p:txBody>
      </p:sp>
      <p:pic>
        <p:nvPicPr>
          <p:cNvPr id="3074" name="Picture 2" descr="Equações Não-Lineares">
            <a:extLst>
              <a:ext uri="{FF2B5EF4-FFF2-40B4-BE49-F238E27FC236}">
                <a16:creationId xmlns:a16="http://schemas.microsoft.com/office/drawing/2014/main" id="{13BBEC7F-4EE0-53CA-602F-77946B3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6" y="1534196"/>
            <a:ext cx="6545080" cy="4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3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Tipos de Redes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47398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0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erceptron: Concept, function, and applications">
            <a:extLst>
              <a:ext uri="{FF2B5EF4-FFF2-40B4-BE49-F238E27FC236}">
                <a16:creationId xmlns:a16="http://schemas.microsoft.com/office/drawing/2014/main" id="{D4D19402-C645-3615-8A96-213E7F636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61" y="1445795"/>
            <a:ext cx="8873655" cy="487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Perceptron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60770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719416" y="4559456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r>
              <a:rPr lang="en-US" sz="4100" dirty="0">
                <a:latin typeface="+mj-lt"/>
                <a:ea typeface="+mj-ea"/>
                <a:cs typeface="+mj-cs"/>
              </a:rPr>
              <a:t> de um Deep Learning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ntendendo o funcionamento de uma Rede Neural Artificial | by Murillo  Grübler | aibrasil | Medium">
            <a:extLst>
              <a:ext uri="{FF2B5EF4-FFF2-40B4-BE49-F238E27FC236}">
                <a16:creationId xmlns:a16="http://schemas.microsoft.com/office/drawing/2014/main" id="{0A41ECD2-793B-D333-41C3-5EFD3BF36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4" r="20154" b="1"/>
          <a:stretch/>
        </p:blipFill>
        <p:spPr bwMode="auto">
          <a:xfrm>
            <a:off x="1005401" y="-1"/>
            <a:ext cx="10380133" cy="4030679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6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655922" y="5442980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1247483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Convolucionais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5211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Yann </a:t>
            </a:r>
            <a:r>
              <a:rPr lang="pt-BR" dirty="0" err="1"/>
              <a:t>Lecun</a:t>
            </a:r>
            <a:r>
              <a:rPr lang="pt-BR" dirty="0"/>
              <a:t> (aluno do </a:t>
            </a:r>
            <a:r>
              <a:rPr lang="pt-BR" dirty="0" err="1"/>
              <a:t>Geofrey</a:t>
            </a:r>
            <a:r>
              <a:rPr lang="pt-BR" dirty="0"/>
              <a:t> </a:t>
            </a:r>
            <a:r>
              <a:rPr lang="pt-BR" dirty="0" err="1"/>
              <a:t>Hinton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haver com imagem.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Filosofia (O nosso cérebro processa qualquer imagem em busca de uma característica dominante)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talvez a Rede Neural mais visualmente reconhecível.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C7CDE3-2B3E-3008-AAA6-DFCBDCD69A0E}"/>
              </a:ext>
            </a:extLst>
          </p:cNvPr>
          <p:cNvSpPr/>
          <p:nvPr/>
        </p:nvSpPr>
        <p:spPr>
          <a:xfrm>
            <a:off x="1285302" y="2765234"/>
            <a:ext cx="1718631" cy="1641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B106A6E-6BA1-6CA2-6478-097BBFB850E1}"/>
              </a:ext>
            </a:extLst>
          </p:cNvPr>
          <p:cNvSpPr/>
          <p:nvPr/>
        </p:nvSpPr>
        <p:spPr>
          <a:xfrm>
            <a:off x="4267200" y="2261212"/>
            <a:ext cx="3260993" cy="2335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82572-811B-DE68-1FB4-46F0E709AE8B}"/>
              </a:ext>
            </a:extLst>
          </p:cNvPr>
          <p:cNvSpPr/>
          <p:nvPr/>
        </p:nvSpPr>
        <p:spPr>
          <a:xfrm>
            <a:off x="8560107" y="2679852"/>
            <a:ext cx="2115238" cy="1916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0F018C30-081C-75E3-F148-EDC3C28B22F7}"/>
              </a:ext>
            </a:extLst>
          </p:cNvPr>
          <p:cNvSpPr/>
          <p:nvPr/>
        </p:nvSpPr>
        <p:spPr>
          <a:xfrm>
            <a:off x="3349128" y="3428999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5E895F18-523A-0BAE-D3EC-B155D46B2573}"/>
              </a:ext>
            </a:extLst>
          </p:cNvPr>
          <p:cNvSpPr/>
          <p:nvPr/>
        </p:nvSpPr>
        <p:spPr>
          <a:xfrm>
            <a:off x="7724661" y="3398701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F67FF7-ECD1-D3B2-31F2-C3C03A275680}"/>
              </a:ext>
            </a:extLst>
          </p:cNvPr>
          <p:cNvSpPr txBox="1"/>
          <p:nvPr/>
        </p:nvSpPr>
        <p:spPr>
          <a:xfrm>
            <a:off x="4392975" y="700604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funciona?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D3BBDD-6788-5150-B6EB-EB7DBA183DE0}"/>
              </a:ext>
            </a:extLst>
          </p:cNvPr>
          <p:cNvSpPr txBox="1"/>
          <p:nvPr/>
        </p:nvSpPr>
        <p:spPr>
          <a:xfrm>
            <a:off x="1490032" y="3166359"/>
            <a:ext cx="1418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Imagem</a:t>
            </a:r>
          </a:p>
          <a:p>
            <a:r>
              <a:rPr lang="pt-BR" sz="2400" dirty="0"/>
              <a:t>Entrada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BC8340-000A-70BF-D2EA-E4D51D0A1E8C}"/>
              </a:ext>
            </a:extLst>
          </p:cNvPr>
          <p:cNvSpPr txBox="1"/>
          <p:nvPr/>
        </p:nvSpPr>
        <p:spPr>
          <a:xfrm>
            <a:off x="5386789" y="3242755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B2DAA8-B6C9-DC83-8E6D-99DAB3ECE05B}"/>
              </a:ext>
            </a:extLst>
          </p:cNvPr>
          <p:cNvSpPr txBox="1"/>
          <p:nvPr/>
        </p:nvSpPr>
        <p:spPr>
          <a:xfrm>
            <a:off x="9072390" y="3398701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26357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C7CDE3-2B3E-3008-AAA6-DFCBDCD69A0E}"/>
              </a:ext>
            </a:extLst>
          </p:cNvPr>
          <p:cNvSpPr/>
          <p:nvPr/>
        </p:nvSpPr>
        <p:spPr>
          <a:xfrm>
            <a:off x="1257710" y="1704338"/>
            <a:ext cx="1718631" cy="1641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B106A6E-6BA1-6CA2-6478-097BBFB850E1}"/>
              </a:ext>
            </a:extLst>
          </p:cNvPr>
          <p:cNvSpPr/>
          <p:nvPr/>
        </p:nvSpPr>
        <p:spPr>
          <a:xfrm>
            <a:off x="4280776" y="1750441"/>
            <a:ext cx="2944483" cy="1475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82572-811B-DE68-1FB4-46F0E709AE8B}"/>
              </a:ext>
            </a:extLst>
          </p:cNvPr>
          <p:cNvSpPr/>
          <p:nvPr/>
        </p:nvSpPr>
        <p:spPr>
          <a:xfrm>
            <a:off x="8543875" y="1601369"/>
            <a:ext cx="2115238" cy="1916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0F018C30-081C-75E3-F148-EDC3C28B22F7}"/>
              </a:ext>
            </a:extLst>
          </p:cNvPr>
          <p:cNvSpPr/>
          <p:nvPr/>
        </p:nvSpPr>
        <p:spPr>
          <a:xfrm>
            <a:off x="3307355" y="2265134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5E895F18-523A-0BAE-D3EC-B155D46B2573}"/>
              </a:ext>
            </a:extLst>
          </p:cNvPr>
          <p:cNvSpPr/>
          <p:nvPr/>
        </p:nvSpPr>
        <p:spPr>
          <a:xfrm>
            <a:off x="7708429" y="2320218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F67FF7-ECD1-D3B2-31F2-C3C03A275680}"/>
              </a:ext>
            </a:extLst>
          </p:cNvPr>
          <p:cNvSpPr txBox="1"/>
          <p:nvPr/>
        </p:nvSpPr>
        <p:spPr>
          <a:xfrm>
            <a:off x="4392975" y="700604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funciona?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BC8340-000A-70BF-D2EA-E4D51D0A1E8C}"/>
              </a:ext>
            </a:extLst>
          </p:cNvPr>
          <p:cNvSpPr txBox="1"/>
          <p:nvPr/>
        </p:nvSpPr>
        <p:spPr>
          <a:xfrm>
            <a:off x="5281857" y="2218187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B2DAA8-B6C9-DC83-8E6D-99DAB3ECE05B}"/>
              </a:ext>
            </a:extLst>
          </p:cNvPr>
          <p:cNvSpPr txBox="1"/>
          <p:nvPr/>
        </p:nvSpPr>
        <p:spPr>
          <a:xfrm>
            <a:off x="8753460" y="2320218"/>
            <a:ext cx="1721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Cachorro</a:t>
            </a:r>
          </a:p>
        </p:txBody>
      </p:sp>
      <p:pic>
        <p:nvPicPr>
          <p:cNvPr id="3" name="Imagem 2" descr="Cachorro deitado na grama&#10;&#10;Descrição gerada automaticamente">
            <a:extLst>
              <a:ext uri="{FF2B5EF4-FFF2-40B4-BE49-F238E27FC236}">
                <a16:creationId xmlns:a16="http://schemas.microsoft.com/office/drawing/2014/main" id="{0AF1B73D-2707-7DB6-CB39-D5CCD6B1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76" y="1845875"/>
            <a:ext cx="1455209" cy="144995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88DC2C3-DBD2-E8D1-6FF7-CED210798498}"/>
              </a:ext>
            </a:extLst>
          </p:cNvPr>
          <p:cNvSpPr/>
          <p:nvPr/>
        </p:nvSpPr>
        <p:spPr>
          <a:xfrm>
            <a:off x="1257710" y="3903128"/>
            <a:ext cx="1718631" cy="1641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3D5AD978-73B2-D2ED-21C1-A343731B6165}"/>
              </a:ext>
            </a:extLst>
          </p:cNvPr>
          <p:cNvSpPr/>
          <p:nvPr/>
        </p:nvSpPr>
        <p:spPr>
          <a:xfrm>
            <a:off x="4280776" y="3949231"/>
            <a:ext cx="2944483" cy="1475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916942-7EA6-103A-E2D5-635E00B51D2F}"/>
              </a:ext>
            </a:extLst>
          </p:cNvPr>
          <p:cNvSpPr/>
          <p:nvPr/>
        </p:nvSpPr>
        <p:spPr>
          <a:xfrm>
            <a:off x="8543875" y="3800159"/>
            <a:ext cx="2115238" cy="1916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>
            <a:extLst>
              <a:ext uri="{FF2B5EF4-FFF2-40B4-BE49-F238E27FC236}">
                <a16:creationId xmlns:a16="http://schemas.microsoft.com/office/drawing/2014/main" id="{CD1BA893-A1AD-A85F-AF77-D0797FEA5F98}"/>
              </a:ext>
            </a:extLst>
          </p:cNvPr>
          <p:cNvSpPr/>
          <p:nvPr/>
        </p:nvSpPr>
        <p:spPr>
          <a:xfrm>
            <a:off x="3307355" y="4463924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780AE563-4002-9A27-BF87-886174F66962}"/>
              </a:ext>
            </a:extLst>
          </p:cNvPr>
          <p:cNvSpPr/>
          <p:nvPr/>
        </p:nvSpPr>
        <p:spPr>
          <a:xfrm>
            <a:off x="7708429" y="4519008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8501E58-44EE-5AA4-B150-2F332812069A}"/>
              </a:ext>
            </a:extLst>
          </p:cNvPr>
          <p:cNvSpPr txBox="1"/>
          <p:nvPr/>
        </p:nvSpPr>
        <p:spPr>
          <a:xfrm>
            <a:off x="5281857" y="4416977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233100-C7CC-FC04-FE65-E596AC2833E5}"/>
              </a:ext>
            </a:extLst>
          </p:cNvPr>
          <p:cNvSpPr txBox="1"/>
          <p:nvPr/>
        </p:nvSpPr>
        <p:spPr>
          <a:xfrm>
            <a:off x="8769691" y="4538810"/>
            <a:ext cx="1721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Tartaruga</a:t>
            </a:r>
          </a:p>
        </p:txBody>
      </p:sp>
      <p:pic>
        <p:nvPicPr>
          <p:cNvPr id="22" name="Imagem 21" descr="Tartaruga em chão de terra&#10;&#10;Descrição gerada automaticamente">
            <a:extLst>
              <a:ext uri="{FF2B5EF4-FFF2-40B4-BE49-F238E27FC236}">
                <a16:creationId xmlns:a16="http://schemas.microsoft.com/office/drawing/2014/main" id="{CB61BA2E-6955-2777-6773-FF1E0BCA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38" y="4093828"/>
            <a:ext cx="1437483" cy="1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Convolution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Max </a:t>
            </a:r>
            <a:r>
              <a:rPr lang="pt-BR" dirty="0" err="1"/>
              <a:t>Pooling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Flatteting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Full Connection</a:t>
            </a:r>
          </a:p>
        </p:txBody>
      </p:sp>
    </p:spTree>
    <p:extLst>
      <p:ext uri="{BB962C8B-B14F-4D97-AF65-F5344CB8AC3E}">
        <p14:creationId xmlns:p14="http://schemas.microsoft.com/office/powerpoint/2010/main" val="40328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nvolution | NVIDIA Developer">
            <a:extLst>
              <a:ext uri="{FF2B5EF4-FFF2-40B4-BE49-F238E27FC236}">
                <a16:creationId xmlns:a16="http://schemas.microsoft.com/office/drawing/2014/main" id="{D7D39636-5072-7A49-AE8D-ACE69E02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4" y="2005475"/>
            <a:ext cx="9364271" cy="36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B01E-A94A-413B-2C1A-AD015EE0B3B5}"/>
              </a:ext>
            </a:extLst>
          </p:cNvPr>
          <p:cNvSpPr txBox="1"/>
          <p:nvPr/>
        </p:nvSpPr>
        <p:spPr>
          <a:xfrm>
            <a:off x="2510535" y="647542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Convolution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8513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26435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3231-1C4D-4AB4-AB8B-D39CCC39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2619F-6BBD-4913-A4EA-27A2A01F2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32623C-82B3-4C43-98E0-31A4ACA2F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8FAB9D-1EE6-43AC-B8F1-6569A0B8E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62323-B671-484D-B5A3-CD475433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EBE4-9960-46D9-8D96-FBDE917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B01E-A94A-413B-2C1A-AD015EE0B3B5}"/>
              </a:ext>
            </a:extLst>
          </p:cNvPr>
          <p:cNvSpPr txBox="1"/>
          <p:nvPr/>
        </p:nvSpPr>
        <p:spPr>
          <a:xfrm>
            <a:off x="1964444" y="808056"/>
            <a:ext cx="3974905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Max Pooling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E7D5B1-A6D2-7A45-90FC-A2A8744693A6}"/>
              </a:ext>
            </a:extLst>
          </p:cNvPr>
          <p:cNvSpPr txBox="1"/>
          <p:nvPr/>
        </p:nvSpPr>
        <p:spPr>
          <a:xfrm>
            <a:off x="1969803" y="2052116"/>
            <a:ext cx="3966801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/>
              <a:t>Variação</a:t>
            </a:r>
            <a:r>
              <a:rPr lang="en-US" dirty="0"/>
              <a:t> </a:t>
            </a:r>
            <a:r>
              <a:rPr lang="en-US" dirty="0" err="1"/>
              <a:t>Espacial</a:t>
            </a: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/>
              <a:t>Destaca</a:t>
            </a:r>
            <a:r>
              <a:rPr lang="en-US" dirty="0"/>
              <a:t> 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pic>
        <p:nvPicPr>
          <p:cNvPr id="7" name="Imagem 6" descr="Tomate em cima&#10;&#10;Descrição gerada automaticamente">
            <a:extLst>
              <a:ext uri="{FF2B5EF4-FFF2-40B4-BE49-F238E27FC236}">
                <a16:creationId xmlns:a16="http://schemas.microsoft.com/office/drawing/2014/main" id="{3B8DE485-D74E-D8D6-37EE-3D317E512B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678" r="-4" b="8501"/>
          <a:stretch/>
        </p:blipFill>
        <p:spPr>
          <a:xfrm>
            <a:off x="6747481" y="2"/>
            <a:ext cx="4636987" cy="3422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m 4" descr="Frutas e vegetais&#10;&#10;Descrição gerada automaticamente">
            <a:extLst>
              <a:ext uri="{FF2B5EF4-FFF2-40B4-BE49-F238E27FC236}">
                <a16:creationId xmlns:a16="http://schemas.microsoft.com/office/drawing/2014/main" id="{5B052EDB-B05F-6FDD-7AA3-2B34304717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2" r="4" b="4"/>
          <a:stretch/>
        </p:blipFill>
        <p:spPr>
          <a:xfrm>
            <a:off x="6747933" y="3425633"/>
            <a:ext cx="463698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C5CA78E-387F-4DB6-8894-AA38E5EAF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B01E-A94A-413B-2C1A-AD015EE0B3B5}"/>
              </a:ext>
            </a:extLst>
          </p:cNvPr>
          <p:cNvSpPr txBox="1"/>
          <p:nvPr/>
        </p:nvSpPr>
        <p:spPr>
          <a:xfrm>
            <a:off x="1969803" y="808056"/>
            <a:ext cx="860803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Flatteting</a:t>
            </a:r>
          </a:p>
        </p:txBody>
      </p:sp>
      <p:pic>
        <p:nvPicPr>
          <p:cNvPr id="102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61FEE91-5E17-BB74-12BC-57939F06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6216" y="2119051"/>
            <a:ext cx="7847956" cy="3742871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-865553" y="378519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endParaRPr lang="en-US" sz="4100" dirty="0">
              <a:latin typeface="+mj-lt"/>
              <a:ea typeface="+mj-ea"/>
              <a:cs typeface="+mj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782902" y="5695104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Implementando a estrutura de uma Rede Neural Convolucional utilizando o  MapReduce do Spark | Rafael Sakurai">
            <a:extLst>
              <a:ext uri="{FF2B5EF4-FFF2-40B4-BE49-F238E27FC236}">
                <a16:creationId xmlns:a16="http://schemas.microsoft.com/office/drawing/2014/main" id="{495F2942-353B-3CA4-6C8D-2C5C1C93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78" y="1438091"/>
            <a:ext cx="7104257" cy="36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77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Recorrentes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437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Auto Encoders</a:t>
            </a:r>
          </a:p>
        </p:txBody>
      </p:sp>
    </p:spTree>
    <p:extLst>
      <p:ext uri="{BB962C8B-B14F-4D97-AF65-F5344CB8AC3E}">
        <p14:creationId xmlns:p14="http://schemas.microsoft.com/office/powerpoint/2010/main" val="15354580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</a:t>
            </a:r>
            <a:r>
              <a:rPr lang="pt-BR" dirty="0" err="1"/>
              <a:t>Machine</a:t>
            </a:r>
            <a:r>
              <a:rPr lang="pt-BR" dirty="0"/>
              <a:t>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RNA (REDES NEURAIS ARTIFICIAIS)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</a:t>
            </a:r>
            <a:r>
              <a:rPr lang="pt-BR" dirty="0" err="1"/>
              <a:t>Convolucionais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Recorrentes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</a:t>
            </a:r>
            <a:r>
              <a:rPr lang="pt-BR" dirty="0" err="1"/>
              <a:t>Autoencoders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Adversárias</a:t>
            </a:r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Mercado</a:t>
            </a:r>
          </a:p>
        </p:txBody>
      </p:sp>
    </p:spTree>
    <p:extLst>
      <p:ext uri="{BB962C8B-B14F-4D97-AF65-F5344CB8AC3E}">
        <p14:creationId xmlns:p14="http://schemas.microsoft.com/office/powerpoint/2010/main" val="106422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DCDC94-9737-EBF6-C92D-AD6D5EAE5AC5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Medicina (Detecção de anomalias e laudos médicos)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Segurança (Monitoramento </a:t>
            </a:r>
            <a:r>
              <a:rPr lang="pt-BR" dirty="0" err="1"/>
              <a:t>convolucional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Recursos humanos (Entrevistas, traduções, seminários)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Entretimento (Filmes, música, arte)</a:t>
            </a:r>
          </a:p>
        </p:txBody>
      </p:sp>
    </p:spTree>
    <p:extLst>
      <p:ext uri="{BB962C8B-B14F-4D97-AF65-F5344CB8AC3E}">
        <p14:creationId xmlns:p14="http://schemas.microsoft.com/office/powerpoint/2010/main" val="2739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Pré-requisito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13698</TotalTime>
  <Words>362</Words>
  <Application>Microsoft Macintosh PowerPoint</Application>
  <PresentationFormat>Widescreen</PresentationFormat>
  <Paragraphs>120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22</cp:revision>
  <dcterms:created xsi:type="dcterms:W3CDTF">2024-03-23T13:38:28Z</dcterms:created>
  <dcterms:modified xsi:type="dcterms:W3CDTF">2024-05-18T18:51:08Z</dcterms:modified>
</cp:coreProperties>
</file>