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" initials="I" lastIdx="0" clrIdx="0">
    <p:extLst>
      <p:ext uri="{19B8F6BF-5375-455C-9EA6-DF929625EA0E}">
        <p15:presenceInfo xmlns:p15="http://schemas.microsoft.com/office/powerpoint/2012/main" userId="f8737d9aa8d9d5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CCE3-808B-4271-80B2-E9B73D997093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D734-6316-4745-BFAD-E71E1DC4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svm.html#svm-kernel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304" y="1815921"/>
            <a:ext cx="9144000" cy="66373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Advanced Methods in Data Science - DTSC104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54932"/>
            <a:ext cx="9144000" cy="32555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Milestone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SVM algorithms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Introduced by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Omnia Gad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Nardeen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Shaheer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Nourhan Reda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Abdelall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0448760" y="189964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2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66092" y="0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796602" cy="625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SVMs </a:t>
            </a:r>
            <a:r>
              <a:rPr lang="en-US" sz="3600" u="sng" dirty="0" smtClean="0">
                <a:solidFill>
                  <a:schemeClr val="accent1">
                    <a:lumMod val="50000"/>
                  </a:schemeClr>
                </a:solidFill>
              </a:rPr>
              <a:t>algorithms 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Support vector machines (SVMs) are a set of supervised learning methods used for: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➢classification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➢Regression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➢</a:t>
            </a:r>
            <a:r>
              <a:rPr lang="en-US" sz="2400" dirty="0">
                <a:solidFill>
                  <a:srgbClr val="002060"/>
                </a:solidFill>
              </a:rPr>
              <a:t>outliers </a:t>
            </a:r>
            <a:r>
              <a:rPr lang="en-US" sz="2400" dirty="0" smtClean="0">
                <a:solidFill>
                  <a:srgbClr val="002060"/>
                </a:solidFill>
              </a:rPr>
              <a:t>detection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advantages of support vector machines are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Effective in high dimensional spaces.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Still effective in cases where number of dimensions is greater than the number of samples.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Uses a subset of training points in the decision function (called support vectors), so it is also memory efficient.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Versatile: different </a:t>
            </a:r>
            <a:r>
              <a:rPr lang="en-US" sz="2400" dirty="0">
                <a:solidFill>
                  <a:srgbClr val="002060"/>
                </a:solidFill>
                <a:hlinkClick r:id="rId3"/>
              </a:rPr>
              <a:t>Kernel functions</a:t>
            </a:r>
            <a:r>
              <a:rPr lang="en-US" sz="2400" dirty="0">
                <a:solidFill>
                  <a:srgbClr val="002060"/>
                </a:solidFill>
              </a:rPr>
              <a:t> can be specified for the decision function. Common kernels are provided, but it is also possible to specify custom kernels.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31305" y="0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Classification of SVM: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SVC ,</a:t>
            </a:r>
            <a:r>
              <a:rPr lang="en-US" dirty="0" err="1" smtClean="0">
                <a:solidFill>
                  <a:srgbClr val="002060"/>
                </a:solidFill>
              </a:rPr>
              <a:t>NuSVC</a:t>
            </a:r>
            <a:r>
              <a:rPr lang="en-US" dirty="0" smtClean="0">
                <a:solidFill>
                  <a:srgbClr val="002060"/>
                </a:solidFill>
              </a:rPr>
              <a:t> ,linear SVC </a:t>
            </a:r>
            <a:r>
              <a:rPr lang="en-US" dirty="0">
                <a:solidFill>
                  <a:srgbClr val="002060"/>
                </a:solidFill>
              </a:rPr>
              <a:t>are </a:t>
            </a:r>
            <a:r>
              <a:rPr lang="en-US" dirty="0" smtClean="0">
                <a:solidFill>
                  <a:srgbClr val="002060"/>
                </a:solidFill>
              </a:rPr>
              <a:t>classes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capable </a:t>
            </a:r>
            <a:r>
              <a:rPr lang="en-US" dirty="0">
                <a:solidFill>
                  <a:srgbClr val="002060"/>
                </a:solidFill>
              </a:rPr>
              <a:t>of performing binary and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multi-class </a:t>
            </a:r>
            <a:r>
              <a:rPr lang="en-US" dirty="0">
                <a:solidFill>
                  <a:srgbClr val="002060"/>
                </a:solidFill>
              </a:rPr>
              <a:t>classification on a dataset</a:t>
            </a:r>
          </a:p>
          <a:p>
            <a:r>
              <a:rPr lang="en-US" dirty="0">
                <a:solidFill>
                  <a:srgbClr val="002060"/>
                </a:solidFill>
              </a:rPr>
              <a:t>How ever </a:t>
            </a:r>
            <a:r>
              <a:rPr lang="en-US" dirty="0" err="1">
                <a:solidFill>
                  <a:srgbClr val="002060"/>
                </a:solidFill>
              </a:rPr>
              <a:t>linearSVC</a:t>
            </a:r>
            <a:r>
              <a:rPr lang="en-US" dirty="0">
                <a:solidFill>
                  <a:srgbClr val="002060"/>
                </a:solidFill>
              </a:rPr>
              <a:t> are similar methods, but accept slightly different sets of parameters and have different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mathematical </a:t>
            </a:r>
            <a:r>
              <a:rPr lang="en-US" dirty="0">
                <a:solidFill>
                  <a:srgbClr val="002060"/>
                </a:solidFill>
              </a:rPr>
              <a:t>formulations , On the 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other </a:t>
            </a:r>
            <a:r>
              <a:rPr lang="en-US" dirty="0">
                <a:solidFill>
                  <a:srgbClr val="002060"/>
                </a:solidFill>
              </a:rPr>
              <a:t>hand </a:t>
            </a:r>
          </a:p>
          <a:p>
            <a:r>
              <a:rPr lang="en-US" dirty="0" err="1">
                <a:solidFill>
                  <a:srgbClr val="002060"/>
                </a:solidFill>
              </a:rPr>
              <a:t>linearSVC</a:t>
            </a:r>
            <a:r>
              <a:rPr lang="en-US" dirty="0">
                <a:solidFill>
                  <a:srgbClr val="002060"/>
                </a:solidFill>
              </a:rPr>
              <a:t> s another (faster) implementation of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 Support </a:t>
            </a:r>
            <a:r>
              <a:rPr lang="en-US" dirty="0">
                <a:solidFill>
                  <a:srgbClr val="002060"/>
                </a:solidFill>
              </a:rPr>
              <a:t>Vector Classification for the case of a linear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kernel</a:t>
            </a:r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20" y="376228"/>
            <a:ext cx="4533362" cy="34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66092" y="-14068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585174" cy="625502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SVCs </a:t>
            </a:r>
            <a:r>
              <a:rPr lang="en-US" sz="2400" dirty="0">
                <a:solidFill>
                  <a:srgbClr val="002060"/>
                </a:solidFill>
              </a:rPr>
              <a:t>decision </a:t>
            </a:r>
            <a:r>
              <a:rPr lang="en-US" sz="2400" dirty="0" smtClean="0">
                <a:solidFill>
                  <a:srgbClr val="002060"/>
                </a:solidFill>
              </a:rPr>
              <a:t>function </a:t>
            </a:r>
            <a:r>
              <a:rPr lang="en-US" sz="2400" dirty="0">
                <a:solidFill>
                  <a:srgbClr val="002060"/>
                </a:solidFill>
              </a:rPr>
              <a:t>depends on some </a:t>
            </a:r>
            <a:r>
              <a:rPr lang="en-US" sz="2400" dirty="0" smtClean="0">
                <a:solidFill>
                  <a:srgbClr val="002060"/>
                </a:solidFill>
              </a:rPr>
              <a:t>subset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of </a:t>
            </a:r>
            <a:r>
              <a:rPr lang="en-US" sz="2400" dirty="0">
                <a:solidFill>
                  <a:srgbClr val="002060"/>
                </a:solidFill>
              </a:rPr>
              <a:t>the training data, called the support </a:t>
            </a:r>
            <a:r>
              <a:rPr lang="en-US" sz="2400" dirty="0" smtClean="0">
                <a:solidFill>
                  <a:srgbClr val="002060"/>
                </a:solidFill>
              </a:rPr>
              <a:t>vectors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Some properties of these support vectors can </a:t>
            </a:r>
            <a:r>
              <a:rPr lang="en-US" sz="2400" dirty="0" smtClean="0">
                <a:solidFill>
                  <a:srgbClr val="002060"/>
                </a:solidFill>
              </a:rPr>
              <a:t>be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 found </a:t>
            </a: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smtClean="0">
                <a:solidFill>
                  <a:srgbClr val="002060"/>
                </a:solidFill>
              </a:rPr>
              <a:t>attributes </a:t>
            </a:r>
            <a:r>
              <a:rPr lang="en-US" altLang="en-US" sz="2400" dirty="0" err="1">
                <a:solidFill>
                  <a:srgbClr val="002060"/>
                </a:solidFill>
                <a:latin typeface="SFMono-Regular"/>
              </a:rPr>
              <a:t>support_vectors</a:t>
            </a:r>
            <a:r>
              <a:rPr lang="en-US" altLang="en-US" sz="2400" dirty="0">
                <a:solidFill>
                  <a:srgbClr val="002060"/>
                </a:solidFill>
                <a:latin typeface="SFMono-Regular"/>
              </a:rPr>
              <a:t>_</a:t>
            </a:r>
            <a:r>
              <a:rPr lang="en-US" altLang="en-US" sz="2400" dirty="0">
                <a:solidFill>
                  <a:srgbClr val="002060"/>
                </a:solidFill>
                <a:latin typeface="-apple-system"/>
              </a:rPr>
              <a:t>, 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2060"/>
                </a:solidFill>
                <a:latin typeface="SFMono-Regular"/>
              </a:rPr>
              <a:t>support</a:t>
            </a:r>
            <a:r>
              <a:rPr lang="en-US" altLang="en-US" sz="2400" dirty="0">
                <a:solidFill>
                  <a:srgbClr val="002060"/>
                </a:solidFill>
                <a:latin typeface="SFMono-Regular"/>
              </a:rPr>
              <a:t>_</a:t>
            </a:r>
            <a:r>
              <a:rPr lang="en-US" altLang="en-US" sz="2400" dirty="0">
                <a:solidFill>
                  <a:srgbClr val="002060"/>
                </a:solidFill>
                <a:latin typeface="-apple-system"/>
              </a:rPr>
              <a:t> and </a:t>
            </a:r>
            <a:r>
              <a:rPr lang="en-US" altLang="en-US" sz="2400" dirty="0" err="1">
                <a:solidFill>
                  <a:srgbClr val="002060"/>
                </a:solidFill>
                <a:latin typeface="SFMono-Regular"/>
              </a:rPr>
              <a:t>n_support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according to the case of </a:t>
            </a:r>
            <a:r>
              <a:rPr lang="en-US" dirty="0" smtClean="0">
                <a:solidFill>
                  <a:srgbClr val="002060"/>
                </a:solidFill>
              </a:rPr>
              <a:t>our data </a:t>
            </a:r>
            <a:r>
              <a:rPr lang="en-US" dirty="0">
                <a:solidFill>
                  <a:srgbClr val="002060"/>
                </a:solidFill>
              </a:rPr>
              <a:t>we use </a:t>
            </a:r>
            <a:r>
              <a:rPr lang="en-US" dirty="0" smtClean="0">
                <a:solidFill>
                  <a:srgbClr val="002060"/>
                </a:solidFill>
              </a:rPr>
              <a:t>SVC</a:t>
            </a:r>
            <a:endParaRPr lang="ar-EG" dirty="0">
              <a:solidFill>
                <a:srgbClr val="002060"/>
              </a:solidFill>
            </a:endParaRPr>
          </a:p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our case we use different values for kernel parameters 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Kernel=[‘linear’,’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rbf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’,’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poly’,’sigmoid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’]                         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this is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concolusion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best of them is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rbf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according to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Accuracy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mse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according to the result we use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rbf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with changing the value of Gamma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600" u="sng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014135" y="-3088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4" b="6269"/>
          <a:stretch/>
        </p:blipFill>
        <p:spPr>
          <a:xfrm>
            <a:off x="8338195" y="905747"/>
            <a:ext cx="3168005" cy="55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155076" y="-14067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585174" cy="625502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Gammas=[‘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scale’,’auto’,’gamma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=0.1,1,10,100]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also we change the parameters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Cs=[0.1,1,10,100]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</a:rPr>
              <a:t>Last </a:t>
            </a:r>
            <a:r>
              <a:rPr lang="en-US" sz="4000" u="sng" dirty="0" err="1">
                <a:solidFill>
                  <a:schemeClr val="accent1">
                    <a:lumMod val="50000"/>
                  </a:schemeClr>
                </a:solidFill>
              </a:rPr>
              <a:t>conculosion</a:t>
            </a:r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best kernel is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rbf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according to accuracy and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mse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best gamma with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rbf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is equal to 10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best CS is 100 with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rbf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C=100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We try to use poly kernel and change the degree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Degrees=[0,1,2,3,4,5]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we noticed that as the degree value increase the better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Accuracy we have .</a:t>
            </a: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4284" t="27356" r="61929" b="5721"/>
          <a:stretch/>
        </p:blipFill>
        <p:spPr>
          <a:xfrm>
            <a:off x="8110145" y="666750"/>
            <a:ext cx="2618886" cy="4489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972" t="28919" r="61379" b="48859"/>
          <a:stretch/>
        </p:blipFill>
        <p:spPr>
          <a:xfrm>
            <a:off x="8110145" y="5155939"/>
            <a:ext cx="2630512" cy="13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4348"/>
          <a:stretch/>
        </p:blipFill>
        <p:spPr>
          <a:xfrm>
            <a:off x="-384205" y="0"/>
            <a:ext cx="12854609" cy="6858000"/>
          </a:xfrm>
          <a:prstGeom prst="rect">
            <a:avLst/>
          </a:prstGeom>
          <a:effectLst>
            <a:glow rad="127000">
              <a:schemeClr val="accent1">
                <a:alpha val="42000"/>
              </a:schemeClr>
            </a:glow>
            <a:outerShdw blurRad="50800" dist="50800" dir="5400000" algn="ctr" rotWithShape="0">
              <a:srgbClr val="000000">
                <a:alpha val="84000"/>
              </a:srgbClr>
            </a:outerShdw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8626" y="225287"/>
            <a:ext cx="10585174" cy="625502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noticed that poly kernel take more time in training and less time in predictions compared to other kernels 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noticed that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rbf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takes the more time in prediction , and the time increase with the increase of C and gamma.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GUC students detained for sit-in - Daily News Egy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r="68209" b="34559"/>
          <a:stretch/>
        </p:blipFill>
        <p:spPr bwMode="auto">
          <a:xfrm>
            <a:off x="11190882" y="124859"/>
            <a:ext cx="1279522" cy="12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124" t="55729" r="58348" b="21354"/>
          <a:stretch/>
        </p:blipFill>
        <p:spPr>
          <a:xfrm>
            <a:off x="948313" y="4005913"/>
            <a:ext cx="3339779" cy="1622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15154" t="41935" r="66106" b="36829"/>
          <a:stretch/>
        </p:blipFill>
        <p:spPr>
          <a:xfrm>
            <a:off x="1007582" y="1923012"/>
            <a:ext cx="3280510" cy="2024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4860" t="52604" r="61274" b="24740"/>
          <a:stretch/>
        </p:blipFill>
        <p:spPr>
          <a:xfrm>
            <a:off x="4714886" y="2935356"/>
            <a:ext cx="3105151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14129" t="28646" r="58053" b="2865"/>
          <a:stretch/>
        </p:blipFill>
        <p:spPr>
          <a:xfrm>
            <a:off x="8128294" y="1640642"/>
            <a:ext cx="3752065" cy="46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430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Gothic Std B</vt:lpstr>
      <vt:lpstr>-apple-system</vt:lpstr>
      <vt:lpstr>Arial</vt:lpstr>
      <vt:lpstr>Calibri</vt:lpstr>
      <vt:lpstr>Calibri Light</vt:lpstr>
      <vt:lpstr>SFMono-Regular</vt:lpstr>
      <vt:lpstr>Wingdings</vt:lpstr>
      <vt:lpstr>Office Theme</vt:lpstr>
      <vt:lpstr>Advanced Methods in Data Science - DTSC104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48</cp:revision>
  <dcterms:created xsi:type="dcterms:W3CDTF">2023-04-11T13:50:31Z</dcterms:created>
  <dcterms:modified xsi:type="dcterms:W3CDTF">2023-04-20T21:41:09Z</dcterms:modified>
</cp:coreProperties>
</file>