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61" r:id="rId4"/>
    <p:sldId id="262" r:id="rId5"/>
    <p:sldId id="263" r:id="rId6"/>
    <p:sldId id="264"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IT" initials="I" lastIdx="0" clrIdx="0">
    <p:extLst>
      <p:ext uri="{19B8F6BF-5375-455C-9EA6-DF929625EA0E}">
        <p15:presenceInfo xmlns:p15="http://schemas.microsoft.com/office/powerpoint/2012/main" userId="f8737d9aa8d9d55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4" d="100"/>
          <a:sy n="74" d="100"/>
        </p:scale>
        <p:origin x="55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151CCE3-808B-4271-80B2-E9B73D997093}" type="datetimeFigureOut">
              <a:rPr lang="en-US" smtClean="0"/>
              <a:t>4/27/2023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78D734-6316-4745-BFAD-E71E1DC403E7}" type="slidenum">
              <a:rPr lang="en-US" smtClean="0"/>
              <a:t>‹#›</a:t>
            </a:fld>
            <a:endParaRPr lang="en-US"/>
          </a:p>
        </p:txBody>
      </p:sp>
    </p:spTree>
    <p:extLst>
      <p:ext uri="{BB962C8B-B14F-4D97-AF65-F5344CB8AC3E}">
        <p14:creationId xmlns:p14="http://schemas.microsoft.com/office/powerpoint/2010/main" val="10350681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151CCE3-808B-4271-80B2-E9B73D997093}" type="datetimeFigureOut">
              <a:rPr lang="en-US" smtClean="0"/>
              <a:t>4/27/2023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78D734-6316-4745-BFAD-E71E1DC403E7}" type="slidenum">
              <a:rPr lang="en-US" smtClean="0"/>
              <a:t>‹#›</a:t>
            </a:fld>
            <a:endParaRPr lang="en-US"/>
          </a:p>
        </p:txBody>
      </p:sp>
    </p:spTree>
    <p:extLst>
      <p:ext uri="{BB962C8B-B14F-4D97-AF65-F5344CB8AC3E}">
        <p14:creationId xmlns:p14="http://schemas.microsoft.com/office/powerpoint/2010/main" val="36542842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151CCE3-808B-4271-80B2-E9B73D997093}" type="datetimeFigureOut">
              <a:rPr lang="en-US" smtClean="0"/>
              <a:t>4/27/2023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78D734-6316-4745-BFAD-E71E1DC403E7}" type="slidenum">
              <a:rPr lang="en-US" smtClean="0"/>
              <a:t>‹#›</a:t>
            </a:fld>
            <a:endParaRPr lang="en-US"/>
          </a:p>
        </p:txBody>
      </p:sp>
    </p:spTree>
    <p:extLst>
      <p:ext uri="{BB962C8B-B14F-4D97-AF65-F5344CB8AC3E}">
        <p14:creationId xmlns:p14="http://schemas.microsoft.com/office/powerpoint/2010/main" val="14058968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151CCE3-808B-4271-80B2-E9B73D997093}" type="datetimeFigureOut">
              <a:rPr lang="en-US" smtClean="0"/>
              <a:t>4/27/2023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78D734-6316-4745-BFAD-E71E1DC403E7}" type="slidenum">
              <a:rPr lang="en-US" smtClean="0"/>
              <a:t>‹#›</a:t>
            </a:fld>
            <a:endParaRPr lang="en-US"/>
          </a:p>
        </p:txBody>
      </p:sp>
    </p:spTree>
    <p:extLst>
      <p:ext uri="{BB962C8B-B14F-4D97-AF65-F5344CB8AC3E}">
        <p14:creationId xmlns:p14="http://schemas.microsoft.com/office/powerpoint/2010/main" val="10590878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151CCE3-808B-4271-80B2-E9B73D997093}" type="datetimeFigureOut">
              <a:rPr lang="en-US" smtClean="0"/>
              <a:t>4/27/2023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78D734-6316-4745-BFAD-E71E1DC403E7}" type="slidenum">
              <a:rPr lang="en-US" smtClean="0"/>
              <a:t>‹#›</a:t>
            </a:fld>
            <a:endParaRPr lang="en-US"/>
          </a:p>
        </p:txBody>
      </p:sp>
    </p:spTree>
    <p:extLst>
      <p:ext uri="{BB962C8B-B14F-4D97-AF65-F5344CB8AC3E}">
        <p14:creationId xmlns:p14="http://schemas.microsoft.com/office/powerpoint/2010/main" val="22557286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151CCE3-808B-4271-80B2-E9B73D997093}" type="datetimeFigureOut">
              <a:rPr lang="en-US" smtClean="0"/>
              <a:t>4/27/2023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78D734-6316-4745-BFAD-E71E1DC403E7}" type="slidenum">
              <a:rPr lang="en-US" smtClean="0"/>
              <a:t>‹#›</a:t>
            </a:fld>
            <a:endParaRPr lang="en-US"/>
          </a:p>
        </p:txBody>
      </p:sp>
    </p:spTree>
    <p:extLst>
      <p:ext uri="{BB962C8B-B14F-4D97-AF65-F5344CB8AC3E}">
        <p14:creationId xmlns:p14="http://schemas.microsoft.com/office/powerpoint/2010/main" val="24840831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151CCE3-808B-4271-80B2-E9B73D997093}" type="datetimeFigureOut">
              <a:rPr lang="en-US" smtClean="0"/>
              <a:t>4/27/2023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578D734-6316-4745-BFAD-E71E1DC403E7}" type="slidenum">
              <a:rPr lang="en-US" smtClean="0"/>
              <a:t>‹#›</a:t>
            </a:fld>
            <a:endParaRPr lang="en-US"/>
          </a:p>
        </p:txBody>
      </p:sp>
    </p:spTree>
    <p:extLst>
      <p:ext uri="{BB962C8B-B14F-4D97-AF65-F5344CB8AC3E}">
        <p14:creationId xmlns:p14="http://schemas.microsoft.com/office/powerpoint/2010/main" val="19628403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151CCE3-808B-4271-80B2-E9B73D997093}" type="datetimeFigureOut">
              <a:rPr lang="en-US" smtClean="0"/>
              <a:t>4/27/2023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578D734-6316-4745-BFAD-E71E1DC403E7}" type="slidenum">
              <a:rPr lang="en-US" smtClean="0"/>
              <a:t>‹#›</a:t>
            </a:fld>
            <a:endParaRPr lang="en-US"/>
          </a:p>
        </p:txBody>
      </p:sp>
    </p:spTree>
    <p:extLst>
      <p:ext uri="{BB962C8B-B14F-4D97-AF65-F5344CB8AC3E}">
        <p14:creationId xmlns:p14="http://schemas.microsoft.com/office/powerpoint/2010/main" val="17528246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151CCE3-808B-4271-80B2-E9B73D997093}" type="datetimeFigureOut">
              <a:rPr lang="en-US" smtClean="0"/>
              <a:t>4/27/2023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578D734-6316-4745-BFAD-E71E1DC403E7}" type="slidenum">
              <a:rPr lang="en-US" smtClean="0"/>
              <a:t>‹#›</a:t>
            </a:fld>
            <a:endParaRPr lang="en-US"/>
          </a:p>
        </p:txBody>
      </p:sp>
    </p:spTree>
    <p:extLst>
      <p:ext uri="{BB962C8B-B14F-4D97-AF65-F5344CB8AC3E}">
        <p14:creationId xmlns:p14="http://schemas.microsoft.com/office/powerpoint/2010/main" val="35979152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151CCE3-808B-4271-80B2-E9B73D997093}" type="datetimeFigureOut">
              <a:rPr lang="en-US" smtClean="0"/>
              <a:t>4/27/2023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78D734-6316-4745-BFAD-E71E1DC403E7}" type="slidenum">
              <a:rPr lang="en-US" smtClean="0"/>
              <a:t>‹#›</a:t>
            </a:fld>
            <a:endParaRPr lang="en-US"/>
          </a:p>
        </p:txBody>
      </p:sp>
    </p:spTree>
    <p:extLst>
      <p:ext uri="{BB962C8B-B14F-4D97-AF65-F5344CB8AC3E}">
        <p14:creationId xmlns:p14="http://schemas.microsoft.com/office/powerpoint/2010/main" val="9792406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151CCE3-808B-4271-80B2-E9B73D997093}" type="datetimeFigureOut">
              <a:rPr lang="en-US" smtClean="0"/>
              <a:t>4/27/2023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78D734-6316-4745-BFAD-E71E1DC403E7}" type="slidenum">
              <a:rPr lang="en-US" smtClean="0"/>
              <a:t>‹#›</a:t>
            </a:fld>
            <a:endParaRPr lang="en-US"/>
          </a:p>
        </p:txBody>
      </p:sp>
    </p:spTree>
    <p:extLst>
      <p:ext uri="{BB962C8B-B14F-4D97-AF65-F5344CB8AC3E}">
        <p14:creationId xmlns:p14="http://schemas.microsoft.com/office/powerpoint/2010/main" val="17961722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151CCE3-808B-4271-80B2-E9B73D997093}" type="datetimeFigureOut">
              <a:rPr lang="en-US" smtClean="0"/>
              <a:t>4/27/2023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78D734-6316-4745-BFAD-E71E1DC403E7}" type="slidenum">
              <a:rPr lang="en-US" smtClean="0"/>
              <a:t>‹#›</a:t>
            </a:fld>
            <a:endParaRPr lang="en-US"/>
          </a:p>
        </p:txBody>
      </p:sp>
    </p:spTree>
    <p:extLst>
      <p:ext uri="{BB962C8B-B14F-4D97-AF65-F5344CB8AC3E}">
        <p14:creationId xmlns:p14="http://schemas.microsoft.com/office/powerpoint/2010/main" val="31920550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jpg"/><Relationship Id="rId5" Type="http://schemas.openxmlformats.org/officeDocument/2006/relationships/image" Target="../media/image4.jpg"/><Relationship Id="rId4" Type="http://schemas.openxmlformats.org/officeDocument/2006/relationships/hyperlink" Target="https://www.ibm.com/topics/linear-regression"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8.jpg"/><Relationship Id="rId5" Type="http://schemas.openxmlformats.org/officeDocument/2006/relationships/image" Target="../media/image7.png"/><Relationship Id="rId4" Type="http://schemas.openxmlformats.org/officeDocument/2006/relationships/image" Target="../media/image6.jp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10.jpg"/><Relationship Id="rId4" Type="http://schemas.openxmlformats.org/officeDocument/2006/relationships/image" Target="../media/image9.jpg"/></Relationships>
</file>

<file path=ppt/slides/_rels/slide6.xml.rels><?xml version="1.0" encoding="UTF-8" standalone="yes"?>
<Relationships xmlns="http://schemas.openxmlformats.org/package/2006/relationships"><Relationship Id="rId8" Type="http://schemas.openxmlformats.org/officeDocument/2006/relationships/image" Target="../media/image12.jpg"/><Relationship Id="rId3" Type="http://schemas.openxmlformats.org/officeDocument/2006/relationships/image" Target="../media/image2.png"/><Relationship Id="rId7" Type="http://schemas.openxmlformats.org/officeDocument/2006/relationships/image" Target="../media/image10.jp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8.jpg"/><Relationship Id="rId5" Type="http://schemas.openxmlformats.org/officeDocument/2006/relationships/image" Target="../media/image5.jpg"/><Relationship Id="rId4" Type="http://schemas.openxmlformats.org/officeDocument/2006/relationships/image" Target="../media/image11.jpg"/><Relationship Id="rId9" Type="http://schemas.openxmlformats.org/officeDocument/2006/relationships/image" Target="../media/image13.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12879"/>
            <a:ext cx="12192001" cy="6858000"/>
          </a:xfrm>
          <a:prstGeom prst="rect">
            <a:avLst/>
          </a:prstGeom>
        </p:spPr>
      </p:pic>
      <p:sp>
        <p:nvSpPr>
          <p:cNvPr id="2" name="Title 1"/>
          <p:cNvSpPr>
            <a:spLocks noGrp="1"/>
          </p:cNvSpPr>
          <p:nvPr>
            <p:ph type="ctrTitle"/>
          </p:nvPr>
        </p:nvSpPr>
        <p:spPr>
          <a:xfrm>
            <a:off x="1704304" y="1815921"/>
            <a:ext cx="9144000" cy="663732"/>
          </a:xfrm>
        </p:spPr>
        <p:txBody>
          <a:bodyPr>
            <a:normAutofit fontScale="90000"/>
          </a:bodyPr>
          <a:lstStyle/>
          <a:p>
            <a:r>
              <a:rPr lang="en-US" sz="3600" b="1" dirty="0" smtClean="0">
                <a:solidFill>
                  <a:schemeClr val="accent1">
                    <a:lumMod val="50000"/>
                  </a:schemeClr>
                </a:solidFill>
                <a:latin typeface="Adobe Gothic Std B" panose="020B0800000000000000" pitchFamily="34" charset="-128"/>
                <a:ea typeface="Adobe Gothic Std B" panose="020B0800000000000000" pitchFamily="34" charset="-128"/>
              </a:rPr>
              <a:t>Advanced Methods in Data Science - DTSC104</a:t>
            </a:r>
            <a:endParaRPr lang="en-US" sz="3600" b="1" dirty="0">
              <a:solidFill>
                <a:schemeClr val="accent1">
                  <a:lumMod val="50000"/>
                </a:schemeClr>
              </a:solidFill>
              <a:latin typeface="Adobe Gothic Std B" panose="020B0800000000000000" pitchFamily="34" charset="-128"/>
              <a:ea typeface="Adobe Gothic Std B" panose="020B0800000000000000" pitchFamily="34" charset="-128"/>
            </a:endParaRPr>
          </a:p>
        </p:txBody>
      </p:sp>
      <p:sp>
        <p:nvSpPr>
          <p:cNvPr id="3" name="Subtitle 2"/>
          <p:cNvSpPr>
            <a:spLocks noGrp="1"/>
          </p:cNvSpPr>
          <p:nvPr>
            <p:ph type="subTitle" idx="1"/>
          </p:nvPr>
        </p:nvSpPr>
        <p:spPr>
          <a:xfrm>
            <a:off x="1524000" y="2854932"/>
            <a:ext cx="9144000" cy="3255582"/>
          </a:xfrm>
        </p:spPr>
        <p:txBody>
          <a:bodyPr>
            <a:normAutofit/>
          </a:bodyPr>
          <a:lstStyle/>
          <a:p>
            <a:r>
              <a:rPr lang="en-US" sz="2800" b="1" dirty="0" smtClean="0">
                <a:solidFill>
                  <a:schemeClr val="accent5">
                    <a:lumMod val="50000"/>
                  </a:schemeClr>
                </a:solidFill>
              </a:rPr>
              <a:t>Milestone 2</a:t>
            </a:r>
          </a:p>
          <a:p>
            <a:r>
              <a:rPr lang="en-US" sz="2800" b="1" dirty="0" smtClean="0">
                <a:solidFill>
                  <a:schemeClr val="accent5">
                    <a:lumMod val="50000"/>
                  </a:schemeClr>
                </a:solidFill>
              </a:rPr>
              <a:t>ANN</a:t>
            </a:r>
            <a:r>
              <a:rPr lang="en-US" b="1" dirty="0" smtClean="0">
                <a:solidFill>
                  <a:schemeClr val="accent5">
                    <a:lumMod val="50000"/>
                  </a:schemeClr>
                </a:solidFill>
              </a:rPr>
              <a:t> Algorithms</a:t>
            </a:r>
            <a:endParaRPr lang="en-US" b="1" dirty="0">
              <a:solidFill>
                <a:schemeClr val="accent5">
                  <a:lumMod val="50000"/>
                </a:schemeClr>
              </a:solidFill>
            </a:endParaRPr>
          </a:p>
          <a:p>
            <a:endParaRPr lang="en-US" sz="800" b="1" dirty="0" smtClean="0">
              <a:solidFill>
                <a:schemeClr val="accent5">
                  <a:lumMod val="50000"/>
                </a:schemeClr>
              </a:solidFill>
            </a:endParaRPr>
          </a:p>
          <a:p>
            <a:r>
              <a:rPr lang="en-US" b="1" dirty="0" smtClean="0">
                <a:solidFill>
                  <a:schemeClr val="accent5">
                    <a:lumMod val="50000"/>
                  </a:schemeClr>
                </a:solidFill>
              </a:rPr>
              <a:t>Introduced by </a:t>
            </a:r>
          </a:p>
          <a:p>
            <a:r>
              <a:rPr lang="en-US" b="1" dirty="0" smtClean="0">
                <a:solidFill>
                  <a:schemeClr val="accent5">
                    <a:lumMod val="50000"/>
                  </a:schemeClr>
                </a:solidFill>
              </a:rPr>
              <a:t>Omnia Gad</a:t>
            </a:r>
          </a:p>
          <a:p>
            <a:r>
              <a:rPr lang="en-US" b="1" dirty="0" smtClean="0">
                <a:solidFill>
                  <a:schemeClr val="accent5">
                    <a:lumMod val="50000"/>
                  </a:schemeClr>
                </a:solidFill>
              </a:rPr>
              <a:t>Nardeen </a:t>
            </a:r>
            <a:r>
              <a:rPr lang="en-US" b="1" dirty="0" err="1" smtClean="0">
                <a:solidFill>
                  <a:schemeClr val="accent5">
                    <a:lumMod val="50000"/>
                  </a:schemeClr>
                </a:solidFill>
              </a:rPr>
              <a:t>Shaheer</a:t>
            </a:r>
            <a:endParaRPr lang="en-US" b="1" dirty="0" smtClean="0">
              <a:solidFill>
                <a:schemeClr val="accent5">
                  <a:lumMod val="50000"/>
                </a:schemeClr>
              </a:solidFill>
            </a:endParaRPr>
          </a:p>
          <a:p>
            <a:r>
              <a:rPr lang="en-US" b="1" dirty="0" smtClean="0">
                <a:solidFill>
                  <a:schemeClr val="accent5">
                    <a:lumMod val="50000"/>
                  </a:schemeClr>
                </a:solidFill>
              </a:rPr>
              <a:t>Nourhan Reda </a:t>
            </a:r>
            <a:r>
              <a:rPr lang="en-US" b="1" dirty="0" err="1" smtClean="0">
                <a:solidFill>
                  <a:schemeClr val="accent5">
                    <a:lumMod val="50000"/>
                  </a:schemeClr>
                </a:solidFill>
              </a:rPr>
              <a:t>Abdelall</a:t>
            </a:r>
            <a:endParaRPr lang="en-US" b="1" dirty="0">
              <a:solidFill>
                <a:schemeClr val="accent5">
                  <a:lumMod val="50000"/>
                </a:schemeClr>
              </a:solidFill>
            </a:endParaRPr>
          </a:p>
        </p:txBody>
      </p:sp>
      <p:pic>
        <p:nvPicPr>
          <p:cNvPr id="4" name="Picture 3" descr="GUC students detained for sit-in - Daily News Egypt"/>
          <p:cNvPicPr>
            <a:picLocks noChangeAspect="1" noChangeArrowheads="1"/>
          </p:cNvPicPr>
          <p:nvPr/>
        </p:nvPicPr>
        <p:blipFill rotWithShape="1">
          <a:blip r:embed="rId3">
            <a:extLst>
              <a:ext uri="{28A0092B-C50C-407E-A947-70E740481C1C}">
                <a14:useLocalDpi xmlns:a14="http://schemas.microsoft.com/office/drawing/2010/main" val="0"/>
              </a:ext>
            </a:extLst>
          </a:blip>
          <a:srcRect t="24010" r="68209" b="34559"/>
          <a:stretch/>
        </p:blipFill>
        <p:spPr bwMode="auto">
          <a:xfrm>
            <a:off x="10448760" y="189964"/>
            <a:ext cx="1279522" cy="12506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75261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2" cstate="print">
            <a:extLst>
              <a:ext uri="{28A0092B-C50C-407E-A947-70E740481C1C}">
                <a14:useLocalDpi xmlns:a14="http://schemas.microsoft.com/office/drawing/2010/main" val="0"/>
              </a:ext>
            </a:extLst>
          </a:blip>
          <a:srcRect l="8307" r="4348"/>
          <a:stretch/>
        </p:blipFill>
        <p:spPr>
          <a:xfrm>
            <a:off x="-366092" y="0"/>
            <a:ext cx="12854609" cy="6858000"/>
          </a:xfrm>
          <a:prstGeom prst="rect">
            <a:avLst/>
          </a:prstGeom>
          <a:effectLst>
            <a:glow rad="127000">
              <a:schemeClr val="accent1">
                <a:alpha val="42000"/>
              </a:schemeClr>
            </a:glow>
            <a:outerShdw blurRad="50800" dist="50800" dir="5400000" algn="ctr" rotWithShape="0">
              <a:srgbClr val="000000">
                <a:alpha val="84000"/>
              </a:srgbClr>
            </a:outerShdw>
          </a:effectLst>
        </p:spPr>
      </p:pic>
      <p:sp>
        <p:nvSpPr>
          <p:cNvPr id="5" name="Content Placeholder 4"/>
          <p:cNvSpPr>
            <a:spLocks noGrp="1"/>
          </p:cNvSpPr>
          <p:nvPr>
            <p:ph idx="1"/>
          </p:nvPr>
        </p:nvSpPr>
        <p:spPr>
          <a:xfrm>
            <a:off x="768626" y="225287"/>
            <a:ext cx="10796602" cy="6255026"/>
          </a:xfrm>
        </p:spPr>
        <p:txBody>
          <a:bodyPr>
            <a:noAutofit/>
          </a:bodyPr>
          <a:lstStyle/>
          <a:p>
            <a:pPr marL="0" indent="0">
              <a:buNone/>
            </a:pPr>
            <a:r>
              <a:rPr lang="en-US" sz="3600" u="sng" dirty="0" smtClean="0">
                <a:solidFill>
                  <a:schemeClr val="accent5">
                    <a:lumMod val="50000"/>
                  </a:schemeClr>
                </a:solidFill>
              </a:rPr>
              <a:t>ANN algorithms :</a:t>
            </a:r>
            <a:endParaRPr lang="en-US" dirty="0" smtClean="0">
              <a:solidFill>
                <a:schemeClr val="accent5">
                  <a:lumMod val="50000"/>
                </a:schemeClr>
              </a:solidFill>
            </a:endParaRPr>
          </a:p>
          <a:p>
            <a:pPr>
              <a:buFont typeface="Wingdings" panose="05000000000000000000" pitchFamily="2" charset="2"/>
              <a:buChar char="Ø"/>
            </a:pPr>
            <a:r>
              <a:rPr lang="en-US" sz="2000" dirty="0">
                <a:solidFill>
                  <a:schemeClr val="accent5">
                    <a:lumMod val="50000"/>
                  </a:schemeClr>
                </a:solidFill>
              </a:rPr>
              <a:t>The main purpose of a neural network is to try to find the relationship between features in a data set</a:t>
            </a:r>
            <a:r>
              <a:rPr lang="en-US" sz="2000" dirty="0" smtClean="0">
                <a:solidFill>
                  <a:schemeClr val="accent5">
                    <a:lumMod val="50000"/>
                  </a:schemeClr>
                </a:solidFill>
              </a:rPr>
              <a:t>.</a:t>
            </a:r>
          </a:p>
          <a:p>
            <a:pPr>
              <a:buFont typeface="Wingdings" panose="05000000000000000000" pitchFamily="2" charset="2"/>
              <a:buChar char="Ø"/>
            </a:pPr>
            <a:r>
              <a:rPr lang="en-US" sz="2000" dirty="0" smtClean="0">
                <a:solidFill>
                  <a:schemeClr val="accent5">
                    <a:lumMod val="50000"/>
                  </a:schemeClr>
                </a:solidFill>
              </a:rPr>
              <a:t>it </a:t>
            </a:r>
            <a:r>
              <a:rPr lang="en-US" sz="2000" dirty="0">
                <a:solidFill>
                  <a:schemeClr val="accent5">
                    <a:lumMod val="50000"/>
                  </a:schemeClr>
                </a:solidFill>
              </a:rPr>
              <a:t>consists of a set of algorithms that mimic the work of the human </a:t>
            </a:r>
            <a:r>
              <a:rPr lang="en-US" sz="2000" dirty="0" smtClean="0">
                <a:solidFill>
                  <a:schemeClr val="accent5">
                    <a:lumMod val="50000"/>
                  </a:schemeClr>
                </a:solidFill>
              </a:rPr>
              <a:t>brain</a:t>
            </a:r>
          </a:p>
          <a:p>
            <a:pPr>
              <a:buFont typeface="Wingdings" panose="05000000000000000000" pitchFamily="2" charset="2"/>
              <a:buChar char="Ø"/>
            </a:pPr>
            <a:r>
              <a:rPr lang="en-US" sz="2000" dirty="0" smtClean="0">
                <a:solidFill>
                  <a:schemeClr val="accent5">
                    <a:lumMod val="50000"/>
                  </a:schemeClr>
                </a:solidFill>
              </a:rPr>
              <a:t>Artificial </a:t>
            </a:r>
            <a:r>
              <a:rPr lang="en-US" sz="2000" dirty="0">
                <a:solidFill>
                  <a:schemeClr val="accent5">
                    <a:lumMod val="50000"/>
                  </a:schemeClr>
                </a:solidFill>
              </a:rPr>
              <a:t>neural networks (ANNs) are comprised of a node layers, A “neuron” in a neural network is a mathematical function that collects and classifies information according to a specific architecture.</a:t>
            </a:r>
          </a:p>
          <a:p>
            <a:pPr>
              <a:buFont typeface="Wingdings" panose="05000000000000000000" pitchFamily="2" charset="2"/>
              <a:buChar char="Ø"/>
            </a:pPr>
            <a:r>
              <a:rPr lang="en-US" sz="2000" dirty="0" smtClean="0">
                <a:solidFill>
                  <a:schemeClr val="accent5">
                    <a:lumMod val="50000"/>
                  </a:schemeClr>
                </a:solidFill>
              </a:rPr>
              <a:t>ANN containing </a:t>
            </a:r>
            <a:r>
              <a:rPr lang="en-US" sz="2000" dirty="0">
                <a:solidFill>
                  <a:schemeClr val="accent5">
                    <a:lumMod val="50000"/>
                  </a:schemeClr>
                </a:solidFill>
              </a:rPr>
              <a:t>an input layer, one or more hidden layers, and an output layer</a:t>
            </a:r>
            <a:r>
              <a:rPr lang="en-US" sz="2000" dirty="0" smtClean="0">
                <a:solidFill>
                  <a:schemeClr val="accent5">
                    <a:lumMod val="50000"/>
                  </a:schemeClr>
                </a:solidFill>
              </a:rPr>
              <a:t>.</a:t>
            </a:r>
          </a:p>
          <a:p>
            <a:pPr>
              <a:buFont typeface="Wingdings" panose="05000000000000000000" pitchFamily="2" charset="2"/>
              <a:buChar char="Ø"/>
            </a:pPr>
            <a:r>
              <a:rPr lang="en-US" sz="2000" dirty="0" smtClean="0">
                <a:solidFill>
                  <a:schemeClr val="accent5">
                    <a:lumMod val="50000"/>
                  </a:schemeClr>
                </a:solidFill>
              </a:rPr>
              <a:t> </a:t>
            </a:r>
            <a:r>
              <a:rPr lang="en-US" sz="2000" dirty="0">
                <a:solidFill>
                  <a:schemeClr val="accent5">
                    <a:lumMod val="50000"/>
                  </a:schemeClr>
                </a:solidFill>
              </a:rPr>
              <a:t>Each node, or artificial neuron, connects to another and has an associated weight and threshold. If the output of any individual node is above the specified threshold value, that node is activated, sending data to the next layer of the network. Otherwise, no data is passed along to the next layer of the network.</a:t>
            </a:r>
            <a:endParaRPr lang="en-US" sz="2000" dirty="0" smtClean="0">
              <a:solidFill>
                <a:schemeClr val="accent5">
                  <a:lumMod val="50000"/>
                </a:schemeClr>
              </a:solidFill>
            </a:endParaRPr>
          </a:p>
          <a:p>
            <a:pPr>
              <a:buFont typeface="Wingdings" panose="05000000000000000000" pitchFamily="2" charset="2"/>
              <a:buChar char="Ø"/>
            </a:pPr>
            <a:r>
              <a:rPr lang="en-US" sz="2000" dirty="0">
                <a:solidFill>
                  <a:schemeClr val="accent5">
                    <a:lumMod val="50000"/>
                  </a:schemeClr>
                </a:solidFill>
              </a:rPr>
              <a:t>Neural networks rely on training data to learn and improve their accuracy over time.</a:t>
            </a:r>
          </a:p>
          <a:p>
            <a:pPr>
              <a:buFont typeface="Wingdings" panose="05000000000000000000" pitchFamily="2" charset="2"/>
              <a:buChar char="Ø"/>
            </a:pPr>
            <a:r>
              <a:rPr lang="en-US" sz="2000" dirty="0" smtClean="0">
                <a:solidFill>
                  <a:schemeClr val="accent5">
                    <a:lumMod val="50000"/>
                  </a:schemeClr>
                </a:solidFill>
              </a:rPr>
              <a:t>It classify </a:t>
            </a:r>
            <a:r>
              <a:rPr lang="en-US" sz="2000" dirty="0">
                <a:solidFill>
                  <a:schemeClr val="accent5">
                    <a:lumMod val="50000"/>
                  </a:schemeClr>
                </a:solidFill>
              </a:rPr>
              <a:t>and cluster data at a high </a:t>
            </a:r>
            <a:r>
              <a:rPr lang="en-US" sz="2000" dirty="0" smtClean="0">
                <a:solidFill>
                  <a:schemeClr val="accent5">
                    <a:lumMod val="50000"/>
                  </a:schemeClr>
                </a:solidFill>
              </a:rPr>
              <a:t>velocity</a:t>
            </a:r>
            <a:endParaRPr lang="en-US" sz="2000" u="sng" dirty="0">
              <a:solidFill>
                <a:schemeClr val="accent5">
                  <a:lumMod val="50000"/>
                </a:schemeClr>
              </a:solidFill>
            </a:endParaRPr>
          </a:p>
        </p:txBody>
      </p:sp>
      <p:pic>
        <p:nvPicPr>
          <p:cNvPr id="7" name="Picture 6" descr="GUC students detained for sit-in - Daily News Egypt"/>
          <p:cNvPicPr>
            <a:picLocks noChangeAspect="1" noChangeArrowheads="1"/>
          </p:cNvPicPr>
          <p:nvPr/>
        </p:nvPicPr>
        <p:blipFill rotWithShape="1">
          <a:blip r:embed="rId3">
            <a:extLst>
              <a:ext uri="{28A0092B-C50C-407E-A947-70E740481C1C}">
                <a14:useLocalDpi xmlns:a14="http://schemas.microsoft.com/office/drawing/2010/main" val="0"/>
              </a:ext>
            </a:extLst>
          </a:blip>
          <a:srcRect t="24010" r="68209" b="34559"/>
          <a:stretch/>
        </p:blipFill>
        <p:spPr bwMode="auto">
          <a:xfrm>
            <a:off x="11190882" y="124859"/>
            <a:ext cx="1279522" cy="1250678"/>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Deep learning neural network"/>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07890" y="4515896"/>
            <a:ext cx="3502025" cy="19644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05305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2" cstate="print">
            <a:extLst>
              <a:ext uri="{28A0092B-C50C-407E-A947-70E740481C1C}">
                <a14:useLocalDpi xmlns:a14="http://schemas.microsoft.com/office/drawing/2010/main" val="0"/>
              </a:ext>
            </a:extLst>
          </a:blip>
          <a:srcRect l="8307" r="4348"/>
          <a:stretch/>
        </p:blipFill>
        <p:spPr>
          <a:xfrm>
            <a:off x="-331305" y="0"/>
            <a:ext cx="12854609" cy="6858000"/>
          </a:xfrm>
          <a:prstGeom prst="rect">
            <a:avLst/>
          </a:prstGeom>
          <a:effectLst>
            <a:glow rad="127000">
              <a:schemeClr val="accent1">
                <a:alpha val="42000"/>
              </a:schemeClr>
            </a:glow>
            <a:outerShdw blurRad="50800" dist="50800" dir="5400000" algn="ctr" rotWithShape="0">
              <a:srgbClr val="000000">
                <a:alpha val="84000"/>
              </a:srgbClr>
            </a:outerShdw>
          </a:effectLst>
        </p:spPr>
      </p:pic>
      <p:pic>
        <p:nvPicPr>
          <p:cNvPr id="7" name="Picture 6" descr="GUC students detained for sit-in - Daily News Egypt"/>
          <p:cNvPicPr>
            <a:picLocks noChangeAspect="1" noChangeArrowheads="1"/>
          </p:cNvPicPr>
          <p:nvPr/>
        </p:nvPicPr>
        <p:blipFill rotWithShape="1">
          <a:blip r:embed="rId3">
            <a:extLst>
              <a:ext uri="{28A0092B-C50C-407E-A947-70E740481C1C}">
                <a14:useLocalDpi xmlns:a14="http://schemas.microsoft.com/office/drawing/2010/main" val="0"/>
              </a:ext>
            </a:extLst>
          </a:blip>
          <a:srcRect t="24010" r="68209" b="34559"/>
          <a:stretch/>
        </p:blipFill>
        <p:spPr bwMode="auto">
          <a:xfrm>
            <a:off x="11190882" y="124859"/>
            <a:ext cx="1279522" cy="1250678"/>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p:cNvSpPr>
            <a:spLocks noGrp="1"/>
          </p:cNvSpPr>
          <p:nvPr>
            <p:ph idx="1"/>
          </p:nvPr>
        </p:nvSpPr>
        <p:spPr>
          <a:xfrm>
            <a:off x="838200" y="412124"/>
            <a:ext cx="10515600" cy="5764839"/>
          </a:xfrm>
        </p:spPr>
        <p:txBody>
          <a:bodyPr>
            <a:normAutofit/>
          </a:bodyPr>
          <a:lstStyle/>
          <a:p>
            <a:pPr>
              <a:buFont typeface="Wingdings" panose="05000000000000000000" pitchFamily="2" charset="2"/>
              <a:buChar char="Ø"/>
            </a:pPr>
            <a:r>
              <a:rPr lang="en-US" sz="2000" dirty="0">
                <a:solidFill>
                  <a:schemeClr val="accent5">
                    <a:lumMod val="50000"/>
                  </a:schemeClr>
                </a:solidFill>
              </a:rPr>
              <a:t>each individual node as its own </a:t>
            </a:r>
            <a:r>
              <a:rPr lang="en-US" sz="2000" dirty="0">
                <a:solidFill>
                  <a:schemeClr val="accent5">
                    <a:lumMod val="50000"/>
                  </a:schemeClr>
                </a:solidFill>
                <a:hlinkClick r:id="rId4" tooltip="linear-regression"/>
              </a:rPr>
              <a:t>linear regression</a:t>
            </a:r>
            <a:r>
              <a:rPr lang="en-US" sz="2000" dirty="0">
                <a:solidFill>
                  <a:schemeClr val="accent5">
                    <a:lumMod val="50000"/>
                  </a:schemeClr>
                </a:solidFill>
              </a:rPr>
              <a:t> model, composed of input data, weights, a bias (or threshold), and an output. The formula would look something like this</a:t>
            </a:r>
            <a:r>
              <a:rPr lang="en-US" sz="2000" dirty="0" smtClean="0">
                <a:solidFill>
                  <a:schemeClr val="accent5">
                    <a:lumMod val="50000"/>
                  </a:schemeClr>
                </a:solidFill>
              </a:rPr>
              <a:t>:</a:t>
            </a:r>
          </a:p>
          <a:p>
            <a:pPr fontAlgn="base"/>
            <a:r>
              <a:rPr lang="en-US" sz="2000" dirty="0">
                <a:solidFill>
                  <a:schemeClr val="accent5">
                    <a:lumMod val="50000"/>
                  </a:schemeClr>
                </a:solidFill>
              </a:rPr>
              <a:t>∑</a:t>
            </a:r>
            <a:r>
              <a:rPr lang="en-US" sz="2000" dirty="0" err="1">
                <a:solidFill>
                  <a:schemeClr val="accent5">
                    <a:lumMod val="50000"/>
                  </a:schemeClr>
                </a:solidFill>
              </a:rPr>
              <a:t>wixi</a:t>
            </a:r>
            <a:r>
              <a:rPr lang="en-US" sz="2000" dirty="0">
                <a:solidFill>
                  <a:schemeClr val="accent5">
                    <a:lumMod val="50000"/>
                  </a:schemeClr>
                </a:solidFill>
              </a:rPr>
              <a:t> + bias = w1x1 + w2x2 + w3x3 + bias</a:t>
            </a:r>
          </a:p>
          <a:p>
            <a:pPr fontAlgn="base"/>
            <a:r>
              <a:rPr lang="en-US" sz="2000" dirty="0">
                <a:solidFill>
                  <a:schemeClr val="accent5">
                    <a:lumMod val="50000"/>
                  </a:schemeClr>
                </a:solidFill>
              </a:rPr>
              <a:t>output = f(x) = 1 if ∑w1x1 + b&gt;= 0; 0 if ∑w1x1 + b &lt; </a:t>
            </a:r>
            <a:r>
              <a:rPr lang="en-US" sz="2000" dirty="0" smtClean="0">
                <a:solidFill>
                  <a:schemeClr val="accent5">
                    <a:lumMod val="50000"/>
                  </a:schemeClr>
                </a:solidFill>
              </a:rPr>
              <a:t>0</a:t>
            </a:r>
            <a:endParaRPr lang="en-US" sz="2000" dirty="0">
              <a:solidFill>
                <a:schemeClr val="accent5">
                  <a:lumMod val="50000"/>
                </a:schemeClr>
              </a:solidFill>
            </a:endParaRPr>
          </a:p>
          <a:p>
            <a:pPr>
              <a:buFont typeface="Wingdings" panose="05000000000000000000" pitchFamily="2" charset="2"/>
              <a:buChar char="Ø"/>
            </a:pPr>
            <a:r>
              <a:rPr lang="en-US" sz="2000" dirty="0" smtClean="0">
                <a:solidFill>
                  <a:schemeClr val="accent5">
                    <a:lumMod val="50000"/>
                  </a:schemeClr>
                </a:solidFill>
              </a:rPr>
              <a:t>the </a:t>
            </a:r>
            <a:r>
              <a:rPr lang="en-US" sz="2000" dirty="0">
                <a:solidFill>
                  <a:schemeClr val="accent5">
                    <a:lumMod val="50000"/>
                  </a:schemeClr>
                </a:solidFill>
              </a:rPr>
              <a:t>goal is to minimize our cost function to ensure correctness of fit for any given </a:t>
            </a:r>
            <a:r>
              <a:rPr lang="en-US" sz="2000" dirty="0" smtClean="0">
                <a:solidFill>
                  <a:schemeClr val="accent5">
                    <a:lumMod val="50000"/>
                  </a:schemeClr>
                </a:solidFill>
              </a:rPr>
              <a:t>observation</a:t>
            </a:r>
          </a:p>
          <a:p>
            <a:pPr>
              <a:buFont typeface="Wingdings" panose="05000000000000000000" pitchFamily="2" charset="2"/>
              <a:buChar char="Ø"/>
            </a:pPr>
            <a:r>
              <a:rPr lang="en-US" sz="2000" b="1" u="sng" dirty="0" smtClean="0">
                <a:solidFill>
                  <a:schemeClr val="accent5">
                    <a:lumMod val="50000"/>
                  </a:schemeClr>
                </a:solidFill>
              </a:rPr>
              <a:t>Building </a:t>
            </a:r>
            <a:r>
              <a:rPr lang="en-US" sz="2000" b="1" u="sng" dirty="0">
                <a:solidFill>
                  <a:schemeClr val="accent5">
                    <a:lumMod val="50000"/>
                  </a:schemeClr>
                </a:solidFill>
              </a:rPr>
              <a:t>ANN</a:t>
            </a:r>
          </a:p>
          <a:p>
            <a:r>
              <a:rPr lang="en-US" sz="2000" dirty="0">
                <a:solidFill>
                  <a:schemeClr val="accent5">
                    <a:lumMod val="50000"/>
                  </a:schemeClr>
                </a:solidFill>
              </a:rPr>
              <a:t>The first thing we need to do before building a model is to create a model object </a:t>
            </a:r>
            <a:r>
              <a:rPr lang="en-US" sz="2000" dirty="0" smtClean="0">
                <a:solidFill>
                  <a:schemeClr val="accent5">
                    <a:lumMod val="50000"/>
                  </a:schemeClr>
                </a:solidFill>
              </a:rPr>
              <a:t>itself</a:t>
            </a:r>
          </a:p>
          <a:p>
            <a:pPr>
              <a:buFont typeface="Wingdings" panose="05000000000000000000" pitchFamily="2" charset="2"/>
              <a:buChar char="Ø"/>
            </a:pPr>
            <a:r>
              <a:rPr lang="en-US" sz="2200" b="1" dirty="0">
                <a:solidFill>
                  <a:schemeClr val="accent5">
                    <a:lumMod val="50000"/>
                  </a:schemeClr>
                </a:solidFill>
              </a:rPr>
              <a:t>Adding the first fully connected layer</a:t>
            </a:r>
          </a:p>
          <a:p>
            <a:pPr marL="0" indent="0">
              <a:buNone/>
            </a:pPr>
            <a:r>
              <a:rPr lang="en-US" sz="2200" dirty="0" smtClean="0">
                <a:solidFill>
                  <a:schemeClr val="accent5">
                    <a:lumMod val="50000"/>
                  </a:schemeClr>
                </a:solidFill>
              </a:rPr>
              <a:t>   </a:t>
            </a:r>
            <a:r>
              <a:rPr lang="en-US" sz="2400" b="1" u="sng" dirty="0" err="1">
                <a:solidFill>
                  <a:schemeClr val="accent5">
                    <a:lumMod val="50000"/>
                  </a:schemeClr>
                </a:solidFill>
              </a:rPr>
              <a:t>Hyperparameters</a:t>
            </a:r>
            <a:r>
              <a:rPr lang="en-US" sz="2400" b="1" u="sng" dirty="0">
                <a:solidFill>
                  <a:schemeClr val="accent5">
                    <a:lumMod val="50000"/>
                  </a:schemeClr>
                </a:solidFill>
              </a:rPr>
              <a:t>:</a:t>
            </a:r>
          </a:p>
          <a:p>
            <a:r>
              <a:rPr lang="en-US" sz="2400" b="1" u="sng" dirty="0">
                <a:solidFill>
                  <a:schemeClr val="accent5">
                    <a:lumMod val="50000"/>
                  </a:schemeClr>
                </a:solidFill>
              </a:rPr>
              <a:t>number of neurons: </a:t>
            </a:r>
            <a:endParaRPr lang="en-US" sz="2400" b="1" u="sng" dirty="0" smtClean="0">
              <a:solidFill>
                <a:schemeClr val="accent5">
                  <a:lumMod val="50000"/>
                </a:schemeClr>
              </a:solidFill>
            </a:endParaRPr>
          </a:p>
          <a:p>
            <a:r>
              <a:rPr lang="en-US" sz="2200" dirty="0" smtClean="0">
                <a:solidFill>
                  <a:schemeClr val="accent5">
                    <a:lumMod val="50000"/>
                  </a:schemeClr>
                </a:solidFill>
              </a:rPr>
              <a:t>we </a:t>
            </a:r>
            <a:r>
              <a:rPr lang="en-US" sz="2200" dirty="0">
                <a:solidFill>
                  <a:schemeClr val="accent5">
                    <a:lumMod val="50000"/>
                  </a:schemeClr>
                </a:solidFill>
              </a:rPr>
              <a:t>vary from (20 to 30) neuron</a:t>
            </a:r>
          </a:p>
          <a:p>
            <a:r>
              <a:rPr lang="en-US" sz="2200" dirty="0">
                <a:solidFill>
                  <a:schemeClr val="accent5">
                    <a:lumMod val="50000"/>
                  </a:schemeClr>
                </a:solidFill>
              </a:rPr>
              <a:t>The best # of neurons or cell is 20</a:t>
            </a:r>
          </a:p>
          <a:p>
            <a:pPr marL="0" indent="0">
              <a:buNone/>
            </a:pPr>
            <a:r>
              <a:rPr lang="en-US" sz="2200" dirty="0" smtClean="0">
                <a:solidFill>
                  <a:schemeClr val="accent5">
                    <a:lumMod val="50000"/>
                  </a:schemeClr>
                </a:solidFill>
              </a:rPr>
              <a:t> </a:t>
            </a:r>
            <a:endParaRPr lang="en-US" sz="2200" dirty="0">
              <a:solidFill>
                <a:schemeClr val="accent5">
                  <a:lumMod val="50000"/>
                </a:schemeClr>
              </a:solidFill>
            </a:endParaRPr>
          </a:p>
          <a:p>
            <a:endParaRPr lang="en-US" sz="2200" dirty="0" smtClean="0">
              <a:solidFill>
                <a:schemeClr val="accent5">
                  <a:lumMod val="50000"/>
                </a:schemeClr>
              </a:solidFill>
            </a:endParaRPr>
          </a:p>
          <a:p>
            <a:endParaRPr lang="en-US" sz="2200" dirty="0" smtClean="0">
              <a:solidFill>
                <a:schemeClr val="accent5">
                  <a:lumMod val="50000"/>
                </a:schemeClr>
              </a:solidFill>
            </a:endParaRPr>
          </a:p>
          <a:p>
            <a:pPr>
              <a:buFont typeface="Wingdings" panose="05000000000000000000" pitchFamily="2" charset="2"/>
              <a:buChar char="Ø"/>
            </a:pPr>
            <a:endParaRPr lang="ar-EG" sz="2000" dirty="0">
              <a:solidFill>
                <a:schemeClr val="accent5">
                  <a:lumMod val="50000"/>
                </a:schemeClr>
              </a:solidFill>
            </a:endParaRPr>
          </a:p>
        </p:txBody>
      </p:sp>
      <p:pic>
        <p:nvPicPr>
          <p:cNvPr id="8" name="Picture 7"/>
          <p:cNvPicPr>
            <a:picLocks noChangeAspect="1"/>
          </p:cNvPicPr>
          <p:nvPr/>
        </p:nvPicPr>
        <p:blipFill rotWithShape="1">
          <a:blip r:embed="rId5">
            <a:extLst>
              <a:ext uri="{28A0092B-C50C-407E-A947-70E740481C1C}">
                <a14:useLocalDpi xmlns:a14="http://schemas.microsoft.com/office/drawing/2010/main" val="0"/>
              </a:ext>
            </a:extLst>
          </a:blip>
          <a:srcRect l="925" t="30422" r="20651"/>
          <a:stretch/>
        </p:blipFill>
        <p:spPr>
          <a:xfrm>
            <a:off x="7820542" y="3122166"/>
            <a:ext cx="4243807" cy="3573479"/>
          </a:xfrm>
          <a:prstGeom prst="rect">
            <a:avLst/>
          </a:prstGeom>
        </p:spPr>
      </p:pic>
      <p:pic>
        <p:nvPicPr>
          <p:cNvPr id="9" name="Picture 8"/>
          <p:cNvPicPr>
            <a:picLocks noChangeAspect="1"/>
          </p:cNvPicPr>
          <p:nvPr/>
        </p:nvPicPr>
        <p:blipFill rotWithShape="1">
          <a:blip r:embed="rId6">
            <a:extLst>
              <a:ext uri="{28A0092B-C50C-407E-A947-70E740481C1C}">
                <a14:useLocalDpi xmlns:a14="http://schemas.microsoft.com/office/drawing/2010/main" val="0"/>
              </a:ext>
            </a:extLst>
          </a:blip>
          <a:srcRect r="43830"/>
          <a:stretch/>
        </p:blipFill>
        <p:spPr>
          <a:xfrm>
            <a:off x="1342262" y="5226909"/>
            <a:ext cx="5120090" cy="1485900"/>
          </a:xfrm>
          <a:prstGeom prst="rect">
            <a:avLst/>
          </a:prstGeom>
        </p:spPr>
      </p:pic>
    </p:spTree>
    <p:extLst>
      <p:ext uri="{BB962C8B-B14F-4D97-AF65-F5344CB8AC3E}">
        <p14:creationId xmlns:p14="http://schemas.microsoft.com/office/powerpoint/2010/main" val="17236653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2" cstate="print">
            <a:extLst>
              <a:ext uri="{28A0092B-C50C-407E-A947-70E740481C1C}">
                <a14:useLocalDpi xmlns:a14="http://schemas.microsoft.com/office/drawing/2010/main" val="0"/>
              </a:ext>
            </a:extLst>
          </a:blip>
          <a:srcRect l="8307" r="4348"/>
          <a:stretch/>
        </p:blipFill>
        <p:spPr>
          <a:xfrm>
            <a:off x="-366092" y="-14068"/>
            <a:ext cx="12854609" cy="6858000"/>
          </a:xfrm>
          <a:prstGeom prst="rect">
            <a:avLst/>
          </a:prstGeom>
          <a:effectLst>
            <a:glow rad="127000">
              <a:schemeClr val="accent1">
                <a:alpha val="42000"/>
              </a:schemeClr>
            </a:glow>
            <a:outerShdw blurRad="50800" dist="50800" dir="5400000" algn="ctr" rotWithShape="0">
              <a:srgbClr val="000000">
                <a:alpha val="84000"/>
              </a:srgbClr>
            </a:outerShdw>
          </a:effectLst>
        </p:spPr>
      </p:pic>
      <p:sp>
        <p:nvSpPr>
          <p:cNvPr id="5" name="Content Placeholder 4"/>
          <p:cNvSpPr>
            <a:spLocks noGrp="1"/>
          </p:cNvSpPr>
          <p:nvPr>
            <p:ph idx="1"/>
          </p:nvPr>
        </p:nvSpPr>
        <p:spPr>
          <a:xfrm>
            <a:off x="768626" y="225287"/>
            <a:ext cx="10585174" cy="6255026"/>
          </a:xfrm>
        </p:spPr>
        <p:txBody>
          <a:bodyPr>
            <a:noAutofit/>
          </a:bodyPr>
          <a:lstStyle/>
          <a:p>
            <a:pPr marL="0" indent="0">
              <a:buNone/>
            </a:pPr>
            <a:r>
              <a:rPr lang="en-US" sz="2400" b="1" u="sng" dirty="0" smtClean="0">
                <a:solidFill>
                  <a:schemeClr val="accent5">
                    <a:lumMod val="50000"/>
                  </a:schemeClr>
                </a:solidFill>
              </a:rPr>
              <a:t>activation </a:t>
            </a:r>
            <a:r>
              <a:rPr lang="en-US" sz="2400" b="1" u="sng" dirty="0">
                <a:solidFill>
                  <a:schemeClr val="accent5">
                    <a:lumMod val="50000"/>
                  </a:schemeClr>
                </a:solidFill>
              </a:rPr>
              <a:t>function</a:t>
            </a:r>
            <a:r>
              <a:rPr lang="en-US" sz="2400" b="1" u="sng" dirty="0" smtClean="0">
                <a:solidFill>
                  <a:schemeClr val="accent5">
                    <a:lumMod val="50000"/>
                  </a:schemeClr>
                </a:solidFill>
              </a:rPr>
              <a:t>:</a:t>
            </a:r>
          </a:p>
          <a:p>
            <a:r>
              <a:rPr lang="en-US" sz="2000" dirty="0" smtClean="0">
                <a:solidFill>
                  <a:schemeClr val="accent5">
                    <a:lumMod val="50000"/>
                  </a:schemeClr>
                </a:solidFill>
              </a:rPr>
              <a:t>The </a:t>
            </a:r>
            <a:r>
              <a:rPr lang="en-US" sz="2000" dirty="0">
                <a:solidFill>
                  <a:schemeClr val="accent5">
                    <a:lumMod val="50000"/>
                  </a:schemeClr>
                </a:solidFill>
              </a:rPr>
              <a:t>activation function decides whether a neuron should be activated or not by calculating the weighted sum and further adding bias to it. The purpose of the activation function is to introduce non-linearity into the output of a neuron</a:t>
            </a:r>
            <a:r>
              <a:rPr lang="en-US" dirty="0">
                <a:solidFill>
                  <a:schemeClr val="accent5">
                    <a:lumMod val="50000"/>
                  </a:schemeClr>
                </a:solidFill>
              </a:rPr>
              <a:t>. </a:t>
            </a:r>
            <a:endParaRPr lang="en-US" dirty="0" smtClean="0">
              <a:solidFill>
                <a:schemeClr val="accent5">
                  <a:lumMod val="50000"/>
                </a:schemeClr>
              </a:solidFill>
            </a:endParaRPr>
          </a:p>
          <a:p>
            <a:pPr>
              <a:buFont typeface="Wingdings" panose="05000000000000000000" pitchFamily="2" charset="2"/>
              <a:buChar char="Ø"/>
            </a:pPr>
            <a:r>
              <a:rPr lang="en-US" sz="2400" b="1" u="sng" dirty="0">
                <a:solidFill>
                  <a:schemeClr val="accent5">
                    <a:lumMod val="50000"/>
                  </a:schemeClr>
                </a:solidFill>
              </a:rPr>
              <a:t>Linear Function</a:t>
            </a:r>
          </a:p>
          <a:p>
            <a:r>
              <a:rPr lang="en-US" sz="2000" dirty="0">
                <a:solidFill>
                  <a:schemeClr val="accent5">
                    <a:lumMod val="50000"/>
                  </a:schemeClr>
                </a:solidFill>
              </a:rPr>
              <a:t>Range : -</a:t>
            </a:r>
            <a:r>
              <a:rPr lang="en-US" sz="2000" dirty="0" err="1">
                <a:solidFill>
                  <a:schemeClr val="accent5">
                    <a:lumMod val="50000"/>
                  </a:schemeClr>
                </a:solidFill>
              </a:rPr>
              <a:t>inf</a:t>
            </a:r>
            <a:r>
              <a:rPr lang="en-US" sz="2000" dirty="0">
                <a:solidFill>
                  <a:schemeClr val="accent5">
                    <a:lumMod val="50000"/>
                  </a:schemeClr>
                </a:solidFill>
              </a:rPr>
              <a:t> to +</a:t>
            </a:r>
            <a:r>
              <a:rPr lang="en-US" sz="2000" dirty="0" err="1">
                <a:solidFill>
                  <a:schemeClr val="accent5">
                    <a:lumMod val="50000"/>
                  </a:schemeClr>
                </a:solidFill>
              </a:rPr>
              <a:t>inf</a:t>
            </a:r>
            <a:endParaRPr lang="en-US" sz="2000" dirty="0">
              <a:solidFill>
                <a:schemeClr val="accent5">
                  <a:lumMod val="50000"/>
                </a:schemeClr>
              </a:solidFill>
            </a:endParaRPr>
          </a:p>
          <a:p>
            <a:pPr fontAlgn="base">
              <a:buFont typeface="Wingdings" panose="05000000000000000000" pitchFamily="2" charset="2"/>
              <a:buChar char="Ø"/>
            </a:pPr>
            <a:r>
              <a:rPr lang="en-US" sz="2400" b="1" u="sng" dirty="0">
                <a:solidFill>
                  <a:schemeClr val="accent5">
                    <a:lumMod val="50000"/>
                  </a:schemeClr>
                </a:solidFill>
              </a:rPr>
              <a:t>Sigmoid Function</a:t>
            </a:r>
          </a:p>
          <a:p>
            <a:pPr fontAlgn="base"/>
            <a:r>
              <a:rPr lang="en-US" sz="2000" dirty="0">
                <a:solidFill>
                  <a:schemeClr val="accent5">
                    <a:lumMod val="50000"/>
                  </a:schemeClr>
                </a:solidFill>
              </a:rPr>
              <a:t>Value Range :</a:t>
            </a:r>
            <a:r>
              <a:rPr lang="en-US" sz="2000" b="1" dirty="0">
                <a:solidFill>
                  <a:schemeClr val="accent5">
                    <a:lumMod val="50000"/>
                  </a:schemeClr>
                </a:solidFill>
              </a:rPr>
              <a:t> </a:t>
            </a:r>
            <a:r>
              <a:rPr lang="en-US" sz="2000" dirty="0">
                <a:solidFill>
                  <a:schemeClr val="accent5">
                    <a:lumMod val="50000"/>
                  </a:schemeClr>
                </a:solidFill>
              </a:rPr>
              <a:t>0 to 1</a:t>
            </a:r>
          </a:p>
          <a:p>
            <a:pPr fontAlgn="base">
              <a:buFont typeface="Wingdings" panose="05000000000000000000" pitchFamily="2" charset="2"/>
              <a:buChar char="Ø"/>
            </a:pPr>
            <a:r>
              <a:rPr lang="en-US" sz="2400" b="1" u="sng" dirty="0">
                <a:solidFill>
                  <a:schemeClr val="accent5">
                    <a:lumMod val="50000"/>
                  </a:schemeClr>
                </a:solidFill>
              </a:rPr>
              <a:t>RELU Function</a:t>
            </a:r>
          </a:p>
          <a:p>
            <a:pPr marL="0" indent="0" fontAlgn="base">
              <a:buNone/>
            </a:pPr>
            <a:r>
              <a:rPr lang="en-US" sz="2000" dirty="0">
                <a:solidFill>
                  <a:schemeClr val="accent5">
                    <a:lumMod val="50000"/>
                  </a:schemeClr>
                </a:solidFill>
              </a:rPr>
              <a:t>Equation: f(x) = a =max(0,x)</a:t>
            </a:r>
          </a:p>
          <a:p>
            <a:pPr marL="0" indent="0" fontAlgn="base">
              <a:buNone/>
            </a:pPr>
            <a:r>
              <a:rPr lang="en-US" sz="2000" dirty="0">
                <a:solidFill>
                  <a:schemeClr val="accent5">
                    <a:lumMod val="50000"/>
                  </a:schemeClr>
                </a:solidFill>
              </a:rPr>
              <a:t>Value Range </a:t>
            </a:r>
            <a:r>
              <a:rPr lang="en-US" sz="2000" b="1" dirty="0">
                <a:solidFill>
                  <a:schemeClr val="accent5">
                    <a:lumMod val="50000"/>
                  </a:schemeClr>
                </a:solidFill>
              </a:rPr>
              <a:t>:- </a:t>
            </a:r>
            <a:r>
              <a:rPr lang="en-US" sz="2000" dirty="0">
                <a:solidFill>
                  <a:schemeClr val="accent5">
                    <a:lumMod val="50000"/>
                  </a:schemeClr>
                </a:solidFill>
              </a:rPr>
              <a:t>[0, +∞]</a:t>
            </a:r>
          </a:p>
          <a:p>
            <a:pPr marL="0" indent="0" fontAlgn="base">
              <a:buNone/>
            </a:pPr>
            <a:r>
              <a:rPr lang="en-US" sz="2000" dirty="0">
                <a:solidFill>
                  <a:schemeClr val="accent5">
                    <a:lumMod val="50000"/>
                  </a:schemeClr>
                </a:solidFill>
              </a:rPr>
              <a:t>Derivative: f’(x) = { 1 ; if z&gt;0, 0; if z&lt;0 and undefined if z=0 }</a:t>
            </a:r>
          </a:p>
          <a:p>
            <a:pPr marL="0" indent="0">
              <a:buNone/>
            </a:pPr>
            <a:r>
              <a:rPr lang="en-US" b="1" u="sng" dirty="0" smtClean="0">
                <a:solidFill>
                  <a:schemeClr val="accent5">
                    <a:lumMod val="50000"/>
                  </a:schemeClr>
                </a:solidFill>
              </a:rPr>
              <a:t>according </a:t>
            </a:r>
            <a:r>
              <a:rPr lang="en-US" b="1" u="sng" dirty="0">
                <a:solidFill>
                  <a:schemeClr val="accent5">
                    <a:lumMod val="50000"/>
                  </a:schemeClr>
                </a:solidFill>
              </a:rPr>
              <a:t>to our case the best activation function is </a:t>
            </a:r>
            <a:r>
              <a:rPr lang="en-US" b="1" u="sng" dirty="0" err="1">
                <a:solidFill>
                  <a:schemeClr val="accent5">
                    <a:lumMod val="50000"/>
                  </a:schemeClr>
                </a:solidFill>
              </a:rPr>
              <a:t>relu</a:t>
            </a:r>
            <a:endParaRPr lang="en-US" b="1" u="sng" dirty="0">
              <a:solidFill>
                <a:schemeClr val="accent5">
                  <a:lumMod val="50000"/>
                </a:schemeClr>
              </a:solidFill>
            </a:endParaRPr>
          </a:p>
          <a:p>
            <a:pPr marL="0" indent="0">
              <a:buNone/>
            </a:pPr>
            <a:endParaRPr lang="en-US" dirty="0">
              <a:solidFill>
                <a:schemeClr val="accent5">
                  <a:lumMod val="50000"/>
                </a:schemeClr>
              </a:solidFill>
            </a:endParaRPr>
          </a:p>
          <a:p>
            <a:pPr marL="0" indent="0">
              <a:buNone/>
            </a:pPr>
            <a:endParaRPr lang="en-US" sz="3600" u="sng" dirty="0" smtClean="0">
              <a:solidFill>
                <a:schemeClr val="accent5">
                  <a:lumMod val="50000"/>
                </a:schemeClr>
              </a:solidFill>
            </a:endParaRPr>
          </a:p>
        </p:txBody>
      </p:sp>
      <p:pic>
        <p:nvPicPr>
          <p:cNvPr id="7" name="Picture 6" descr="GUC students detained for sit-in - Daily News Egypt"/>
          <p:cNvPicPr>
            <a:picLocks noChangeAspect="1" noChangeArrowheads="1"/>
          </p:cNvPicPr>
          <p:nvPr/>
        </p:nvPicPr>
        <p:blipFill rotWithShape="1">
          <a:blip r:embed="rId3">
            <a:extLst>
              <a:ext uri="{28A0092B-C50C-407E-A947-70E740481C1C}">
                <a14:useLocalDpi xmlns:a14="http://schemas.microsoft.com/office/drawing/2010/main" val="0"/>
              </a:ext>
            </a:extLst>
          </a:blip>
          <a:srcRect t="24010" r="68209" b="34559"/>
          <a:stretch/>
        </p:blipFill>
        <p:spPr bwMode="auto">
          <a:xfrm>
            <a:off x="11014135" y="-30889"/>
            <a:ext cx="1279522" cy="1250678"/>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p:cNvPicPr>
            <a:picLocks noChangeAspect="1"/>
          </p:cNvPicPr>
          <p:nvPr/>
        </p:nvPicPr>
        <p:blipFill rotWithShape="1">
          <a:blip r:embed="rId4">
            <a:extLst>
              <a:ext uri="{28A0092B-C50C-407E-A947-70E740481C1C}">
                <a14:useLocalDpi xmlns:a14="http://schemas.microsoft.com/office/drawing/2010/main" val="0"/>
              </a:ext>
            </a:extLst>
          </a:blip>
          <a:srcRect l="3382" t="36979" r="25740"/>
          <a:stretch/>
        </p:blipFill>
        <p:spPr>
          <a:xfrm>
            <a:off x="7101012" y="1459144"/>
            <a:ext cx="4372428" cy="3244509"/>
          </a:xfrm>
          <a:prstGeom prst="rect">
            <a:avLst/>
          </a:prstGeom>
        </p:spPr>
      </p:pic>
      <p:pic>
        <p:nvPicPr>
          <p:cNvPr id="10" name="Picture 2" descr="https://cdncontribute.geeksforgeeks.org/wp-content/uploads/Screenshot-from-2018-01-04-22-45-49-e1515086199933.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287226" y="4960564"/>
            <a:ext cx="2788247" cy="1744904"/>
          </a:xfrm>
          <a:prstGeom prst="rect">
            <a:avLst/>
          </a:prstGeom>
          <a:noFill/>
          <a:effectLst>
            <a:outerShdw blurRad="50800" dist="50800" dir="5400000" algn="ctr" rotWithShape="0">
              <a:srgbClr val="000000"/>
            </a:outerShdw>
          </a:effectLst>
          <a:extLst>
            <a:ext uri="{909E8E84-426E-40DD-AFC4-6F175D3DCCD1}">
              <a14:hiddenFill xmlns:a14="http://schemas.microsoft.com/office/drawing/2010/main">
                <a:solidFill>
                  <a:srgbClr val="FFFFFF"/>
                </a:solidFill>
              </a14:hiddenFill>
            </a:ext>
          </a:extLst>
        </p:spPr>
      </p:pic>
      <p:pic>
        <p:nvPicPr>
          <p:cNvPr id="11" name="Picture 10"/>
          <p:cNvPicPr>
            <a:picLocks noChangeAspect="1"/>
          </p:cNvPicPr>
          <p:nvPr/>
        </p:nvPicPr>
        <p:blipFill rotWithShape="1">
          <a:blip r:embed="rId6">
            <a:extLst>
              <a:ext uri="{28A0092B-C50C-407E-A947-70E740481C1C}">
                <a14:useLocalDpi xmlns:a14="http://schemas.microsoft.com/office/drawing/2010/main" val="0"/>
              </a:ext>
            </a:extLst>
          </a:blip>
          <a:srcRect r="33792"/>
          <a:stretch/>
        </p:blipFill>
        <p:spPr>
          <a:xfrm>
            <a:off x="3814097" y="2937542"/>
            <a:ext cx="3286915" cy="1766111"/>
          </a:xfrm>
          <a:prstGeom prst="rect">
            <a:avLst/>
          </a:prstGeom>
        </p:spPr>
      </p:pic>
    </p:spTree>
    <p:extLst>
      <p:ext uri="{BB962C8B-B14F-4D97-AF65-F5344CB8AC3E}">
        <p14:creationId xmlns:p14="http://schemas.microsoft.com/office/powerpoint/2010/main" val="5724021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2" cstate="print">
            <a:extLst>
              <a:ext uri="{28A0092B-C50C-407E-A947-70E740481C1C}">
                <a14:useLocalDpi xmlns:a14="http://schemas.microsoft.com/office/drawing/2010/main" val="0"/>
              </a:ext>
            </a:extLst>
          </a:blip>
          <a:srcRect l="8307" r="4348"/>
          <a:stretch/>
        </p:blipFill>
        <p:spPr>
          <a:xfrm>
            <a:off x="0" y="0"/>
            <a:ext cx="12854609" cy="6858000"/>
          </a:xfrm>
          <a:prstGeom prst="rect">
            <a:avLst/>
          </a:prstGeom>
          <a:effectLst>
            <a:glow rad="127000">
              <a:schemeClr val="accent1">
                <a:alpha val="42000"/>
              </a:schemeClr>
            </a:glow>
            <a:outerShdw blurRad="50800" dist="50800" dir="5400000" algn="ctr" rotWithShape="0">
              <a:srgbClr val="000000">
                <a:alpha val="84000"/>
              </a:srgbClr>
            </a:outerShdw>
          </a:effectLst>
        </p:spPr>
      </p:pic>
      <p:sp>
        <p:nvSpPr>
          <p:cNvPr id="5" name="Content Placeholder 4"/>
          <p:cNvSpPr>
            <a:spLocks noGrp="1"/>
          </p:cNvSpPr>
          <p:nvPr>
            <p:ph idx="1"/>
          </p:nvPr>
        </p:nvSpPr>
        <p:spPr>
          <a:xfrm>
            <a:off x="768626" y="225287"/>
            <a:ext cx="10585174" cy="6255026"/>
          </a:xfrm>
        </p:spPr>
        <p:txBody>
          <a:bodyPr>
            <a:noAutofit/>
          </a:bodyPr>
          <a:lstStyle/>
          <a:p>
            <a:pPr fontAlgn="base">
              <a:buFont typeface="Wingdings" panose="05000000000000000000" pitchFamily="2" charset="2"/>
              <a:buChar char="Ø"/>
            </a:pPr>
            <a:r>
              <a:rPr lang="en-US" b="1" u="sng" dirty="0" err="1" smtClean="0">
                <a:solidFill>
                  <a:schemeClr val="accent5">
                    <a:lumMod val="50000"/>
                  </a:schemeClr>
                </a:solidFill>
              </a:rPr>
              <a:t>Hyperparameter</a:t>
            </a:r>
            <a:r>
              <a:rPr lang="en-US" b="1" u="sng" dirty="0" smtClean="0">
                <a:solidFill>
                  <a:schemeClr val="accent5">
                    <a:lumMod val="50000"/>
                  </a:schemeClr>
                </a:solidFill>
              </a:rPr>
              <a:t> number of epoch:</a:t>
            </a:r>
          </a:p>
          <a:p>
            <a:pPr fontAlgn="base"/>
            <a:r>
              <a:rPr lang="en-US" sz="2400" dirty="0" smtClean="0">
                <a:solidFill>
                  <a:schemeClr val="accent5">
                    <a:lumMod val="50000"/>
                  </a:schemeClr>
                </a:solidFill>
              </a:rPr>
              <a:t>We use range number of epoch =(1-5)</a:t>
            </a:r>
            <a:endParaRPr lang="en-US" sz="2400" dirty="0">
              <a:solidFill>
                <a:schemeClr val="accent5">
                  <a:lumMod val="50000"/>
                </a:schemeClr>
              </a:solidFill>
            </a:endParaRPr>
          </a:p>
          <a:p>
            <a:pPr fontAlgn="base"/>
            <a:endParaRPr lang="en-US" sz="2400" dirty="0" smtClean="0">
              <a:solidFill>
                <a:schemeClr val="accent5">
                  <a:lumMod val="50000"/>
                </a:schemeClr>
              </a:solidFill>
            </a:endParaRPr>
          </a:p>
          <a:p>
            <a:pPr fontAlgn="base"/>
            <a:endParaRPr lang="en-US" sz="2400" dirty="0">
              <a:solidFill>
                <a:schemeClr val="accent5">
                  <a:lumMod val="50000"/>
                </a:schemeClr>
              </a:solidFill>
            </a:endParaRPr>
          </a:p>
          <a:p>
            <a:pPr fontAlgn="base"/>
            <a:endParaRPr lang="en-US" sz="2400" dirty="0" smtClean="0">
              <a:solidFill>
                <a:schemeClr val="accent5">
                  <a:lumMod val="50000"/>
                </a:schemeClr>
              </a:solidFill>
            </a:endParaRPr>
          </a:p>
          <a:p>
            <a:pPr fontAlgn="base"/>
            <a:endParaRPr lang="en-US" sz="2400" dirty="0">
              <a:solidFill>
                <a:schemeClr val="accent5">
                  <a:lumMod val="50000"/>
                </a:schemeClr>
              </a:solidFill>
            </a:endParaRPr>
          </a:p>
          <a:p>
            <a:pPr fontAlgn="base"/>
            <a:r>
              <a:rPr lang="en-US" sz="2400" dirty="0" smtClean="0">
                <a:solidFill>
                  <a:schemeClr val="accent5">
                    <a:lumMod val="50000"/>
                  </a:schemeClr>
                </a:solidFill>
              </a:rPr>
              <a:t>According to our case there is no</a:t>
            </a:r>
          </a:p>
          <a:p>
            <a:pPr marL="0" indent="0" fontAlgn="base">
              <a:buNone/>
            </a:pPr>
            <a:r>
              <a:rPr lang="en-US" sz="2400" dirty="0" smtClean="0">
                <a:solidFill>
                  <a:schemeClr val="accent5">
                    <a:lumMod val="50000"/>
                  </a:schemeClr>
                </a:solidFill>
              </a:rPr>
              <a:t>   change in MSE or accuracy </a:t>
            </a:r>
          </a:p>
          <a:p>
            <a:pPr marL="0" indent="0" fontAlgn="base">
              <a:buNone/>
            </a:pPr>
            <a:r>
              <a:rPr lang="en-US" sz="2400" dirty="0" smtClean="0">
                <a:solidFill>
                  <a:schemeClr val="accent5">
                    <a:lumMod val="50000"/>
                  </a:schemeClr>
                </a:solidFill>
              </a:rPr>
              <a:t>   so we choose</a:t>
            </a:r>
          </a:p>
          <a:p>
            <a:pPr fontAlgn="base"/>
            <a:r>
              <a:rPr lang="en-US" sz="2400" b="1" u="sng" dirty="0" smtClean="0">
                <a:solidFill>
                  <a:schemeClr val="accent5">
                    <a:lumMod val="50000"/>
                  </a:schemeClr>
                </a:solidFill>
              </a:rPr>
              <a:t>Number of epoch </a:t>
            </a:r>
            <a:r>
              <a:rPr lang="en-US" sz="2400" dirty="0" smtClean="0">
                <a:solidFill>
                  <a:schemeClr val="accent5">
                    <a:lumMod val="50000"/>
                  </a:schemeClr>
                </a:solidFill>
              </a:rPr>
              <a:t>=1</a:t>
            </a:r>
          </a:p>
          <a:p>
            <a:pPr marL="0" indent="0" fontAlgn="base">
              <a:buNone/>
            </a:pPr>
            <a:r>
              <a:rPr lang="en-US" sz="2400" dirty="0" smtClean="0">
                <a:solidFill>
                  <a:schemeClr val="accent5">
                    <a:lumMod val="50000"/>
                  </a:schemeClr>
                </a:solidFill>
              </a:rPr>
              <a:t> So we safe our computational</a:t>
            </a:r>
          </a:p>
          <a:p>
            <a:pPr marL="0" indent="0" fontAlgn="base">
              <a:buNone/>
            </a:pPr>
            <a:r>
              <a:rPr lang="en-US" sz="2400" dirty="0" smtClean="0">
                <a:solidFill>
                  <a:schemeClr val="accent5">
                    <a:lumMod val="50000"/>
                  </a:schemeClr>
                </a:solidFill>
              </a:rPr>
              <a:t> power.</a:t>
            </a:r>
          </a:p>
        </p:txBody>
      </p:sp>
      <p:pic>
        <p:nvPicPr>
          <p:cNvPr id="7" name="Picture 6" descr="GUC students detained for sit-in - Daily News Egypt"/>
          <p:cNvPicPr>
            <a:picLocks noChangeAspect="1" noChangeArrowheads="1"/>
          </p:cNvPicPr>
          <p:nvPr/>
        </p:nvPicPr>
        <p:blipFill rotWithShape="1">
          <a:blip r:embed="rId3">
            <a:extLst>
              <a:ext uri="{28A0092B-C50C-407E-A947-70E740481C1C}">
                <a14:useLocalDpi xmlns:a14="http://schemas.microsoft.com/office/drawing/2010/main" val="0"/>
              </a:ext>
            </a:extLst>
          </a:blip>
          <a:srcRect t="24010" r="68209" b="34559"/>
          <a:stretch/>
        </p:blipFill>
        <p:spPr bwMode="auto">
          <a:xfrm>
            <a:off x="11190882" y="124859"/>
            <a:ext cx="1279522" cy="1250678"/>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p:cNvPicPr>
            <a:picLocks noChangeAspect="1"/>
          </p:cNvPicPr>
          <p:nvPr/>
        </p:nvPicPr>
        <p:blipFill rotWithShape="1">
          <a:blip r:embed="rId4">
            <a:extLst>
              <a:ext uri="{28A0092B-C50C-407E-A947-70E740481C1C}">
                <a14:useLocalDpi xmlns:a14="http://schemas.microsoft.com/office/drawing/2010/main" val="0"/>
              </a:ext>
            </a:extLst>
          </a:blip>
          <a:srcRect t="6983" r="17833" b="2858"/>
          <a:stretch/>
        </p:blipFill>
        <p:spPr>
          <a:xfrm>
            <a:off x="5384268" y="1475965"/>
            <a:ext cx="7086136" cy="5138057"/>
          </a:xfrm>
          <a:prstGeom prst="rect">
            <a:avLst/>
          </a:prstGeom>
        </p:spPr>
      </p:pic>
      <p:pic>
        <p:nvPicPr>
          <p:cNvPr id="10" name="Picture 9"/>
          <p:cNvPicPr>
            <a:picLocks noChangeAspect="1"/>
          </p:cNvPicPr>
          <p:nvPr/>
        </p:nvPicPr>
        <p:blipFill rotWithShape="1">
          <a:blip r:embed="rId5">
            <a:extLst>
              <a:ext uri="{28A0092B-C50C-407E-A947-70E740481C1C}">
                <a14:useLocalDpi xmlns:a14="http://schemas.microsoft.com/office/drawing/2010/main" val="0"/>
              </a:ext>
            </a:extLst>
          </a:blip>
          <a:srcRect r="9740"/>
          <a:stretch/>
        </p:blipFill>
        <p:spPr>
          <a:xfrm>
            <a:off x="411981" y="1533979"/>
            <a:ext cx="4813162" cy="1409700"/>
          </a:xfrm>
          <a:prstGeom prst="rect">
            <a:avLst/>
          </a:prstGeom>
        </p:spPr>
      </p:pic>
    </p:spTree>
    <p:extLst>
      <p:ext uri="{BB962C8B-B14F-4D97-AF65-F5344CB8AC3E}">
        <p14:creationId xmlns:p14="http://schemas.microsoft.com/office/powerpoint/2010/main" val="13452771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2" cstate="print">
            <a:extLst>
              <a:ext uri="{28A0092B-C50C-407E-A947-70E740481C1C}">
                <a14:useLocalDpi xmlns:a14="http://schemas.microsoft.com/office/drawing/2010/main" val="0"/>
              </a:ext>
            </a:extLst>
          </a:blip>
          <a:srcRect l="8307" r="4348"/>
          <a:stretch/>
        </p:blipFill>
        <p:spPr>
          <a:xfrm>
            <a:off x="-366092" y="0"/>
            <a:ext cx="12854609" cy="6858000"/>
          </a:xfrm>
          <a:prstGeom prst="rect">
            <a:avLst/>
          </a:prstGeom>
          <a:effectLst>
            <a:glow rad="127000">
              <a:schemeClr val="accent1">
                <a:alpha val="42000"/>
              </a:schemeClr>
            </a:glow>
            <a:outerShdw blurRad="50800" dist="50800" dir="5400000" algn="ctr" rotWithShape="0">
              <a:srgbClr val="000000">
                <a:alpha val="84000"/>
              </a:srgbClr>
            </a:outerShdw>
          </a:effectLst>
        </p:spPr>
      </p:pic>
      <p:sp>
        <p:nvSpPr>
          <p:cNvPr id="5" name="Content Placeholder 4"/>
          <p:cNvSpPr>
            <a:spLocks noGrp="1"/>
          </p:cNvSpPr>
          <p:nvPr>
            <p:ph idx="1"/>
          </p:nvPr>
        </p:nvSpPr>
        <p:spPr>
          <a:xfrm>
            <a:off x="768626" y="225287"/>
            <a:ext cx="10585174" cy="6255026"/>
          </a:xfrm>
        </p:spPr>
        <p:txBody>
          <a:bodyPr>
            <a:noAutofit/>
          </a:bodyPr>
          <a:lstStyle/>
          <a:p>
            <a:pPr>
              <a:buFont typeface="Wingdings" panose="05000000000000000000" pitchFamily="2" charset="2"/>
              <a:buChar char="Ø"/>
            </a:pPr>
            <a:r>
              <a:rPr lang="en-US" sz="2000" dirty="0" smtClean="0">
                <a:solidFill>
                  <a:schemeClr val="accent5">
                    <a:lumMod val="50000"/>
                  </a:schemeClr>
                </a:solidFill>
              </a:rPr>
              <a:t>The final conclusion :</a:t>
            </a:r>
          </a:p>
          <a:p>
            <a:r>
              <a:rPr lang="en-US" sz="2000" dirty="0" smtClean="0">
                <a:solidFill>
                  <a:schemeClr val="accent5">
                    <a:lumMod val="50000"/>
                  </a:schemeClr>
                </a:solidFill>
              </a:rPr>
              <a:t> </a:t>
            </a:r>
            <a:r>
              <a:rPr lang="en-US" sz="2000" dirty="0">
                <a:solidFill>
                  <a:schemeClr val="accent5">
                    <a:lumMod val="50000"/>
                  </a:schemeClr>
                </a:solidFill>
              </a:rPr>
              <a:t>The best </a:t>
            </a:r>
            <a:r>
              <a:rPr lang="en-US" sz="2000" dirty="0" smtClean="0">
                <a:solidFill>
                  <a:schemeClr val="accent5">
                    <a:lumMod val="50000"/>
                  </a:schemeClr>
                </a:solidFill>
              </a:rPr>
              <a:t>number of </a:t>
            </a:r>
            <a:r>
              <a:rPr lang="en-US" sz="2000" dirty="0">
                <a:solidFill>
                  <a:schemeClr val="accent5">
                    <a:lumMod val="50000"/>
                  </a:schemeClr>
                </a:solidFill>
              </a:rPr>
              <a:t>neurons or cell is 20</a:t>
            </a:r>
          </a:p>
          <a:p>
            <a:r>
              <a:rPr lang="en-US" sz="2000" dirty="0" smtClean="0">
                <a:solidFill>
                  <a:schemeClr val="accent5">
                    <a:lumMod val="50000"/>
                  </a:schemeClr>
                </a:solidFill>
              </a:rPr>
              <a:t>The activation function used is </a:t>
            </a:r>
            <a:r>
              <a:rPr lang="en-US" sz="2000" b="1" u="sng" dirty="0">
                <a:solidFill>
                  <a:schemeClr val="accent5">
                    <a:lumMod val="50000"/>
                  </a:schemeClr>
                </a:solidFill>
              </a:rPr>
              <a:t>RELU Function</a:t>
            </a:r>
          </a:p>
          <a:p>
            <a:r>
              <a:rPr lang="en-US" sz="2000" dirty="0" smtClean="0">
                <a:solidFill>
                  <a:schemeClr val="accent5">
                    <a:lumMod val="50000"/>
                  </a:schemeClr>
                </a:solidFill>
              </a:rPr>
              <a:t>The number of epoch used is </a:t>
            </a:r>
            <a:r>
              <a:rPr lang="en-US" sz="2000" dirty="0" smtClean="0">
                <a:solidFill>
                  <a:schemeClr val="accent5">
                    <a:lumMod val="50000"/>
                  </a:schemeClr>
                </a:solidFill>
              </a:rPr>
              <a:t>1</a:t>
            </a:r>
            <a:endParaRPr lang="en-US" sz="2000" dirty="0" smtClean="0">
              <a:solidFill>
                <a:schemeClr val="accent5">
                  <a:lumMod val="50000"/>
                </a:schemeClr>
              </a:solidFill>
            </a:endParaRPr>
          </a:p>
          <a:p>
            <a:r>
              <a:rPr lang="en-US" sz="2000" dirty="0" smtClean="0">
                <a:solidFill>
                  <a:schemeClr val="accent5">
                    <a:lumMod val="50000"/>
                  </a:schemeClr>
                </a:solidFill>
              </a:rPr>
              <a:t>The optimizer used is Adam as all optimizers are the same results  ,and Adam is common</a:t>
            </a:r>
          </a:p>
          <a:p>
            <a:pPr marL="0" indent="0">
              <a:buNone/>
            </a:pPr>
            <a:endParaRPr lang="en-US" sz="2400" dirty="0">
              <a:solidFill>
                <a:schemeClr val="accent5">
                  <a:lumMod val="50000"/>
                </a:schemeClr>
              </a:solidFill>
            </a:endParaRPr>
          </a:p>
          <a:p>
            <a:pPr marL="0" indent="0">
              <a:buNone/>
            </a:pPr>
            <a:endParaRPr lang="en-US" sz="2400" dirty="0" smtClean="0">
              <a:solidFill>
                <a:schemeClr val="accent5">
                  <a:lumMod val="50000"/>
                </a:schemeClr>
              </a:solidFill>
            </a:endParaRPr>
          </a:p>
          <a:p>
            <a:pPr marL="0" indent="0">
              <a:buNone/>
            </a:pPr>
            <a:endParaRPr lang="en-US" sz="2400" dirty="0">
              <a:solidFill>
                <a:schemeClr val="accent5">
                  <a:lumMod val="50000"/>
                </a:schemeClr>
              </a:solidFill>
            </a:endParaRPr>
          </a:p>
          <a:p>
            <a:pPr>
              <a:buFont typeface="Wingdings" panose="05000000000000000000" pitchFamily="2" charset="2"/>
              <a:buChar char="Ø"/>
            </a:pPr>
            <a:r>
              <a:rPr lang="en-US" sz="2000" dirty="0" smtClean="0">
                <a:solidFill>
                  <a:schemeClr val="accent5">
                    <a:lumMod val="50000"/>
                  </a:schemeClr>
                </a:solidFill>
              </a:rPr>
              <a:t>When used the hyper parameters all with each other it give us this visualization</a:t>
            </a:r>
          </a:p>
          <a:p>
            <a:pPr marL="0" indent="0">
              <a:buNone/>
            </a:pPr>
            <a:r>
              <a:rPr lang="en-US" sz="2000" dirty="0" smtClean="0">
                <a:solidFill>
                  <a:schemeClr val="accent5">
                    <a:lumMod val="50000"/>
                  </a:schemeClr>
                </a:solidFill>
              </a:rPr>
              <a:t>They are 4 lines but overlap as they MSE and accuracy are the same.</a:t>
            </a:r>
            <a:endParaRPr lang="en-US" sz="2000" dirty="0">
              <a:solidFill>
                <a:schemeClr val="accent5">
                  <a:lumMod val="50000"/>
                </a:schemeClr>
              </a:solidFill>
            </a:endParaRPr>
          </a:p>
          <a:p>
            <a:pPr>
              <a:buFont typeface="Wingdings" panose="05000000000000000000" pitchFamily="2" charset="2"/>
              <a:buChar char="Ø"/>
            </a:pPr>
            <a:r>
              <a:rPr lang="en-US" sz="2000" dirty="0" smtClean="0">
                <a:solidFill>
                  <a:schemeClr val="accent5">
                    <a:lumMod val="50000"/>
                  </a:schemeClr>
                </a:solidFill>
              </a:rPr>
              <a:t>The time taken in the prediction process is 11.7sec</a:t>
            </a:r>
          </a:p>
        </p:txBody>
      </p:sp>
      <p:pic>
        <p:nvPicPr>
          <p:cNvPr id="7" name="Picture 6" descr="GUC students detained for sit-in - Daily News Egypt"/>
          <p:cNvPicPr>
            <a:picLocks noChangeAspect="1" noChangeArrowheads="1"/>
          </p:cNvPicPr>
          <p:nvPr/>
        </p:nvPicPr>
        <p:blipFill rotWithShape="1">
          <a:blip r:embed="rId3">
            <a:extLst>
              <a:ext uri="{28A0092B-C50C-407E-A947-70E740481C1C}">
                <a14:useLocalDpi xmlns:a14="http://schemas.microsoft.com/office/drawing/2010/main" val="0"/>
              </a:ext>
            </a:extLst>
          </a:blip>
          <a:srcRect t="24010" r="68209" b="34559"/>
          <a:stretch/>
        </p:blipFill>
        <p:spPr bwMode="auto">
          <a:xfrm>
            <a:off x="11190882" y="124859"/>
            <a:ext cx="1279522" cy="1250678"/>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p:nvPicPr>
        <p:blipFill rotWithShape="1">
          <a:blip r:embed="rId4">
            <a:extLst>
              <a:ext uri="{28A0092B-C50C-407E-A947-70E740481C1C}">
                <a14:useLocalDpi xmlns:a14="http://schemas.microsoft.com/office/drawing/2010/main" val="0"/>
              </a:ext>
            </a:extLst>
          </a:blip>
          <a:srcRect r="14662"/>
          <a:stretch/>
        </p:blipFill>
        <p:spPr>
          <a:xfrm>
            <a:off x="7573512" y="534676"/>
            <a:ext cx="3360057" cy="1235025"/>
          </a:xfrm>
          <a:prstGeom prst="rect">
            <a:avLst/>
          </a:prstGeom>
        </p:spPr>
      </p:pic>
      <p:pic>
        <p:nvPicPr>
          <p:cNvPr id="10" name="Picture 9"/>
          <p:cNvPicPr>
            <a:picLocks noChangeAspect="1"/>
          </p:cNvPicPr>
          <p:nvPr/>
        </p:nvPicPr>
        <p:blipFill rotWithShape="1">
          <a:blip r:embed="rId5">
            <a:extLst>
              <a:ext uri="{28A0092B-C50C-407E-A947-70E740481C1C}">
                <a14:useLocalDpi xmlns:a14="http://schemas.microsoft.com/office/drawing/2010/main" val="0"/>
              </a:ext>
            </a:extLst>
          </a:blip>
          <a:srcRect r="43830"/>
          <a:stretch/>
        </p:blipFill>
        <p:spPr>
          <a:xfrm>
            <a:off x="249978" y="2241060"/>
            <a:ext cx="3360057" cy="1235025"/>
          </a:xfrm>
          <a:prstGeom prst="rect">
            <a:avLst/>
          </a:prstGeom>
        </p:spPr>
      </p:pic>
      <p:pic>
        <p:nvPicPr>
          <p:cNvPr id="11" name="Picture 10"/>
          <p:cNvPicPr>
            <a:picLocks noChangeAspect="1"/>
          </p:cNvPicPr>
          <p:nvPr/>
        </p:nvPicPr>
        <p:blipFill rotWithShape="1">
          <a:blip r:embed="rId6">
            <a:extLst>
              <a:ext uri="{28A0092B-C50C-407E-A947-70E740481C1C}">
                <a14:useLocalDpi xmlns:a14="http://schemas.microsoft.com/office/drawing/2010/main" val="0"/>
              </a:ext>
            </a:extLst>
          </a:blip>
          <a:srcRect r="33792"/>
          <a:stretch/>
        </p:blipFill>
        <p:spPr>
          <a:xfrm>
            <a:off x="7826802" y="2245817"/>
            <a:ext cx="2289655" cy="1230267"/>
          </a:xfrm>
          <a:prstGeom prst="rect">
            <a:avLst/>
          </a:prstGeom>
        </p:spPr>
      </p:pic>
      <p:pic>
        <p:nvPicPr>
          <p:cNvPr id="12" name="Picture 11"/>
          <p:cNvPicPr>
            <a:picLocks noChangeAspect="1"/>
          </p:cNvPicPr>
          <p:nvPr/>
        </p:nvPicPr>
        <p:blipFill rotWithShape="1">
          <a:blip r:embed="rId7">
            <a:extLst>
              <a:ext uri="{28A0092B-C50C-407E-A947-70E740481C1C}">
                <a14:useLocalDpi xmlns:a14="http://schemas.microsoft.com/office/drawing/2010/main" val="0"/>
              </a:ext>
            </a:extLst>
          </a:blip>
          <a:srcRect r="9740"/>
          <a:stretch/>
        </p:blipFill>
        <p:spPr>
          <a:xfrm>
            <a:off x="3610035" y="2241059"/>
            <a:ext cx="4216767" cy="1235025"/>
          </a:xfrm>
          <a:prstGeom prst="rect">
            <a:avLst/>
          </a:prstGeom>
        </p:spPr>
      </p:pic>
      <p:pic>
        <p:nvPicPr>
          <p:cNvPr id="13" name="Picture 12"/>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795657" y="3913185"/>
            <a:ext cx="3497018" cy="2668885"/>
          </a:xfrm>
          <a:prstGeom prst="rect">
            <a:avLst/>
          </a:prstGeom>
        </p:spPr>
      </p:pic>
      <p:pic>
        <p:nvPicPr>
          <p:cNvPr id="14" name="Picture 13"/>
          <p:cNvPicPr>
            <a:picLocks noChangeAspect="1"/>
          </p:cNvPicPr>
          <p:nvPr/>
        </p:nvPicPr>
        <p:blipFill rotWithShape="1">
          <a:blip r:embed="rId9">
            <a:extLst>
              <a:ext uri="{28A0092B-C50C-407E-A947-70E740481C1C}">
                <a14:useLocalDpi xmlns:a14="http://schemas.microsoft.com/office/drawing/2010/main" val="0"/>
              </a:ext>
            </a:extLst>
          </a:blip>
          <a:srcRect r="22969"/>
          <a:stretch/>
        </p:blipFill>
        <p:spPr>
          <a:xfrm>
            <a:off x="1386357" y="4889246"/>
            <a:ext cx="4332061" cy="1346422"/>
          </a:xfrm>
          <a:prstGeom prst="rect">
            <a:avLst/>
          </a:prstGeom>
        </p:spPr>
      </p:pic>
    </p:spTree>
    <p:extLst>
      <p:ext uri="{BB962C8B-B14F-4D97-AF65-F5344CB8AC3E}">
        <p14:creationId xmlns:p14="http://schemas.microsoft.com/office/powerpoint/2010/main" val="10627766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3016</TotalTime>
  <Words>585</Words>
  <Application>Microsoft Office PowerPoint</Application>
  <PresentationFormat>Widescreen</PresentationFormat>
  <Paragraphs>63</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Adobe Gothic Std B</vt:lpstr>
      <vt:lpstr>Arial</vt:lpstr>
      <vt:lpstr>Calibri</vt:lpstr>
      <vt:lpstr>Calibri Light</vt:lpstr>
      <vt:lpstr>Wingdings</vt:lpstr>
      <vt:lpstr>Office Theme</vt:lpstr>
      <vt:lpstr>Advanced Methods in Data Science - DTSC104</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IT</dc:creator>
  <cp:lastModifiedBy>IT</cp:lastModifiedBy>
  <cp:revision>62</cp:revision>
  <dcterms:created xsi:type="dcterms:W3CDTF">2023-04-11T13:50:31Z</dcterms:created>
  <dcterms:modified xsi:type="dcterms:W3CDTF">2023-04-27T18:01:38Z</dcterms:modified>
</cp:coreProperties>
</file>