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35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357" r:id="rId16"/>
    <p:sldId id="358" r:id="rId17"/>
    <p:sldId id="359" r:id="rId18"/>
    <p:sldId id="276" r:id="rId19"/>
    <p:sldId id="277" r:id="rId20"/>
    <p:sldId id="278" r:id="rId21"/>
    <p:sldId id="279" r:id="rId22"/>
    <p:sldId id="280" r:id="rId23"/>
    <p:sldId id="360" r:id="rId24"/>
    <p:sldId id="361" r:id="rId25"/>
    <p:sldId id="281" r:id="rId26"/>
    <p:sldId id="282" r:id="rId27"/>
    <p:sldId id="283" r:id="rId28"/>
    <p:sldId id="284" r:id="rId29"/>
    <p:sldId id="285" r:id="rId30"/>
    <p:sldId id="363" r:id="rId31"/>
    <p:sldId id="286" r:id="rId32"/>
    <p:sldId id="365" r:id="rId33"/>
    <p:sldId id="364" r:id="rId34"/>
    <p:sldId id="288" r:id="rId35"/>
    <p:sldId id="289" r:id="rId36"/>
    <p:sldId id="291" r:id="rId37"/>
    <p:sldId id="290" r:id="rId38"/>
    <p:sldId id="368" r:id="rId39"/>
    <p:sldId id="292" r:id="rId40"/>
    <p:sldId id="293" r:id="rId41"/>
    <p:sldId id="294" r:id="rId42"/>
    <p:sldId id="295" r:id="rId43"/>
    <p:sldId id="296" r:id="rId44"/>
    <p:sldId id="297" r:id="rId45"/>
    <p:sldId id="369" r:id="rId46"/>
    <p:sldId id="370" r:id="rId47"/>
    <p:sldId id="371" r:id="rId48"/>
    <p:sldId id="372" r:id="rId49"/>
    <p:sldId id="373" r:id="rId50"/>
    <p:sldId id="298" r:id="rId51"/>
    <p:sldId id="374" r:id="rId52"/>
    <p:sldId id="299" r:id="rId53"/>
    <p:sldId id="300" r:id="rId54"/>
    <p:sldId id="375" r:id="rId55"/>
    <p:sldId id="376" r:id="rId56"/>
    <p:sldId id="377" r:id="rId57"/>
    <p:sldId id="378" r:id="rId58"/>
    <p:sldId id="301" r:id="rId59"/>
    <p:sldId id="302" r:id="rId60"/>
    <p:sldId id="303" r:id="rId61"/>
    <p:sldId id="304" r:id="rId62"/>
    <p:sldId id="305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06" r:id="rId71"/>
    <p:sldId id="386" r:id="rId72"/>
    <p:sldId id="387" r:id="rId73"/>
    <p:sldId id="388" r:id="rId74"/>
    <p:sldId id="389" r:id="rId75"/>
    <p:sldId id="318" r:id="rId76"/>
    <p:sldId id="319" r:id="rId77"/>
    <p:sldId id="320" r:id="rId78"/>
    <p:sldId id="322" r:id="rId79"/>
    <p:sldId id="324" r:id="rId80"/>
    <p:sldId id="391" r:id="rId81"/>
    <p:sldId id="392" r:id="rId82"/>
    <p:sldId id="390" r:id="rId83"/>
    <p:sldId id="393" r:id="rId84"/>
    <p:sldId id="394" r:id="rId85"/>
    <p:sldId id="395" r:id="rId86"/>
    <p:sldId id="396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7C3CE-097B-47BF-9600-6B90DA5E21F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08C94-EDE3-4ED3-8A1E-278770650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9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0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5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4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6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41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5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9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406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74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67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21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47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26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3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67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52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8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4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49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20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03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48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69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11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31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619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0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4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99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0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51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19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099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673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900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862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8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978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8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754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429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350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005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386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639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595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819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644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649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7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89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286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673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876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912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612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883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699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419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088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7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3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723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497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943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425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94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417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5773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699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339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31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742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332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7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271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598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355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1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00FC-19F1-454B-AB54-C349F75D70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1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7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5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4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0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7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9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4B90-56A2-4A7F-BA88-86D4D3C8F58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ED47-D60C-4A65-9473-E259885E2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trevett/pytorch-nl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trevett/pytorch-n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projects/snli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ntrevett/pytorch-nli" TargetMode="Externa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ntrevett/pytorch-nli" TargetMode="Externa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ntrevett/pytorch-nli" TargetMode="Externa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bentrevett/pytorch-nli" TargetMode="Externa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trevett/pytorch-nl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ntrevett/pytorch-nli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ntrevett/pytorch-nli" TargetMode="External"/><Relationship Id="rId4" Type="http://schemas.openxmlformats.org/officeDocument/2006/relationships/image" Target="../media/image4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ntrevett/pytorch-nli" TargetMode="External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7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hyperlink" Target="https://github.com/bentrevett/pytorch-nli" TargetMode="External"/><Relationship Id="rId9" Type="http://schemas.openxmlformats.org/officeDocument/2006/relationships/image" Target="../media/image5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ntrevett/pytorch-nli" TargetMode="External"/><Relationship Id="rId4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trevett/pytorch-sentiment-analysis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trevett/pytorch-nl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Natural Language Inference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Dongbok Lee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MLAI, KAIST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5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Here, tokenize=‘spacy’ means the data field using ‘spacy’ as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tokenizer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 err="1">
                <a:latin typeface="Calibri" panose="020F0502020204030204" pitchFamily="34" charset="0"/>
              </a:rPr>
              <a:t>LabelField</a:t>
            </a:r>
            <a:r>
              <a:rPr lang="en-US" altLang="ko-KR" sz="2400" dirty="0">
                <a:latin typeface="Calibri" panose="020F0502020204030204" pitchFamily="34" charset="0"/>
              </a:rPr>
              <a:t> is the special type of Field that handles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label</a:t>
            </a:r>
            <a:r>
              <a:rPr lang="en-US" altLang="ko-KR" sz="2400" dirty="0">
                <a:latin typeface="Calibri" panose="020F0502020204030204" pitchFamily="34" charset="0"/>
              </a:rPr>
              <a:t> (sentiment).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317E16-5150-4C5C-AD2B-CFE8C67B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13" y="3541678"/>
            <a:ext cx="9767207" cy="21604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C5D78-B569-4251-BA76-D77F9D09EE22}"/>
              </a:ext>
            </a:extLst>
          </p:cNvPr>
          <p:cNvSpPr/>
          <p:nvPr/>
        </p:nvSpPr>
        <p:spPr>
          <a:xfrm>
            <a:off x="1190428" y="5182657"/>
            <a:ext cx="3781168" cy="4462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07179F-AA1C-49C9-96E7-8947E8FCA9AE}"/>
              </a:ext>
            </a:extLst>
          </p:cNvPr>
          <p:cNvSpPr txBox="1">
            <a:spLocks/>
          </p:cNvSpPr>
          <p:nvPr/>
        </p:nvSpPr>
        <p:spPr>
          <a:xfrm>
            <a:off x="5035543" y="5216815"/>
            <a:ext cx="2047042" cy="30292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Set Field for text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6A571A-BF48-407E-99C3-52571A54BB9D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5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 - Tokenizer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What is tokenizer?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“Token” means “meaningful words”.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“Tokenizer” makes sentence to tokens.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 txBox="1">
            <a:spLocks/>
          </p:cNvSpPr>
          <p:nvPr/>
        </p:nvSpPr>
        <p:spPr>
          <a:xfrm>
            <a:off x="1936149" y="3591621"/>
            <a:ext cx="2656703" cy="40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i="1" dirty="0">
                <a:latin typeface="Calibri" panose="020F0502020204030204" pitchFamily="34" charset="0"/>
              </a:rPr>
              <a:t>“A man is sleeping”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CA421F-C1A2-4EB0-AC1B-7D0E0967C16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92852" y="3796288"/>
            <a:ext cx="14745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 txBox="1">
            <a:spLocks/>
          </p:cNvSpPr>
          <p:nvPr/>
        </p:nvSpPr>
        <p:spPr>
          <a:xfrm>
            <a:off x="6234240" y="3591621"/>
            <a:ext cx="4592595" cy="40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i="1" dirty="0">
                <a:latin typeface="Calibri" panose="020F0502020204030204" pitchFamily="34" charset="0"/>
              </a:rPr>
              <a:t>[“A”, “man”, “is”, “sleeping”]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 txBox="1">
            <a:spLocks/>
          </p:cNvSpPr>
          <p:nvPr/>
        </p:nvSpPr>
        <p:spPr>
          <a:xfrm>
            <a:off x="4705092" y="3390359"/>
            <a:ext cx="1250092" cy="442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i="1" dirty="0">
                <a:latin typeface="Calibri" panose="020F0502020204030204" pitchFamily="34" charset="0"/>
              </a:rPr>
              <a:t>tokenize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B18C2C-4F40-411C-9275-6F0111B7A40E}"/>
              </a:ext>
            </a:extLst>
          </p:cNvPr>
          <p:cNvSpPr txBox="1">
            <a:spLocks/>
          </p:cNvSpPr>
          <p:nvPr/>
        </p:nvSpPr>
        <p:spPr>
          <a:xfrm>
            <a:off x="1081769" y="4981489"/>
            <a:ext cx="3511084" cy="40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i="1" dirty="0">
                <a:latin typeface="Calibri" panose="020F0502020204030204" pitchFamily="34" charset="0"/>
              </a:rPr>
              <a:t>“A man is playing soccer”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F4C36-7DEB-4099-A94F-4EC18EB4591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92853" y="5186156"/>
            <a:ext cx="1474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688DC8-1E7D-4672-A949-F63F7C151F99}"/>
              </a:ext>
            </a:extLst>
          </p:cNvPr>
          <p:cNvSpPr txBox="1">
            <a:spLocks/>
          </p:cNvSpPr>
          <p:nvPr/>
        </p:nvSpPr>
        <p:spPr>
          <a:xfrm>
            <a:off x="6234240" y="4981489"/>
            <a:ext cx="5154939" cy="40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i="1" dirty="0">
                <a:latin typeface="Calibri" panose="020F0502020204030204" pitchFamily="34" charset="0"/>
              </a:rPr>
              <a:t>[“A”, “man”, “is”, “playing”, “soccer”]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0B5C75B-DA90-4076-88A4-086F97B1DC87}"/>
              </a:ext>
            </a:extLst>
          </p:cNvPr>
          <p:cNvSpPr txBox="1">
            <a:spLocks/>
          </p:cNvSpPr>
          <p:nvPr/>
        </p:nvSpPr>
        <p:spPr>
          <a:xfrm>
            <a:off x="4705092" y="4780227"/>
            <a:ext cx="1250092" cy="442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i="1" dirty="0">
                <a:latin typeface="Calibri" panose="020F0502020204030204" pitchFamily="34" charset="0"/>
              </a:rPr>
              <a:t>tokenize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E004F3-F459-45DA-A2EF-05CAE3199AA2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5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718F31-B9AF-4625-A086-37ED0DA4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4161634"/>
            <a:ext cx="9501868" cy="732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2081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In </a:t>
            </a:r>
            <a:r>
              <a:rPr lang="en-US" altLang="ko-KR" sz="2400" dirty="0" err="1">
                <a:latin typeface="Calibri" panose="020F0502020204030204" pitchFamily="34" charset="0"/>
              </a:rPr>
              <a:t>torchtext</a:t>
            </a:r>
            <a:r>
              <a:rPr lang="en-US" altLang="ko-KR" sz="2400" dirty="0">
                <a:latin typeface="Calibri" panose="020F0502020204030204" pitchFamily="34" charset="0"/>
              </a:rPr>
              <a:t>, SNLI dataset is provided.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simply download using one line of code.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This code automatically downloads both SNLI train/dev/test dataset.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It costs about 1 minute to download the dataset.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967357" y="4565486"/>
            <a:ext cx="5584482" cy="25343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6584385" y="4548087"/>
            <a:ext cx="2232394" cy="28823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Download SNLI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0171EB-5A7F-4DF5-B2EA-25D17E78CA7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0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CCDC76-5445-4C6B-81D3-6A34EBD2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1" y="3267740"/>
            <a:ext cx="10379529" cy="1505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see how many examples are in each split by checking their length.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188122" y="3326946"/>
            <a:ext cx="5053474" cy="6898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6269165" y="3555327"/>
            <a:ext cx="3319788" cy="28063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Count the number of data and print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F276F4-DA6F-4436-9168-E2516D2BCDF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8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467FCDE-4CE8-4A19-AB3B-36CAD9FA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8" y="3740881"/>
            <a:ext cx="11043724" cy="1033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also check an example.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example includes two “tokenized” sentences and label.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2478163" y="5539371"/>
            <a:ext cx="850557" cy="26831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Label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703322" y="3870858"/>
            <a:ext cx="3252274" cy="2588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3999414" y="3870858"/>
            <a:ext cx="1860690" cy="26831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Print 0-th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A68413-76DD-4B16-8D99-ECC14D093F5E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1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467FCDE-4CE8-4A19-AB3B-36CAD9FA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8" y="3740881"/>
            <a:ext cx="11043724" cy="1033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also check an example.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example includes </a:t>
            </a:r>
            <a:r>
              <a:rPr lang="en-US" altLang="ko-KR" sz="2400" b="1" i="1" u="sng" dirty="0">
                <a:latin typeface="Calibri" panose="020F0502020204030204" pitchFamily="34" charset="0"/>
              </a:rPr>
              <a:t>two “tokenized” sentences</a:t>
            </a:r>
            <a:r>
              <a:rPr lang="en-US" altLang="ko-KR" sz="2400" dirty="0">
                <a:latin typeface="Calibri" panose="020F0502020204030204" pitchFamily="34" charset="0"/>
              </a:rPr>
              <a:t> and label.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801292" y="4262778"/>
            <a:ext cx="9542857" cy="2153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93D7A8-6CE6-4247-88F3-AE3DE0F010FF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8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467FCDE-4CE8-4A19-AB3B-36CAD9FA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8" y="3740881"/>
            <a:ext cx="11043724" cy="1033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also check an example.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example includes </a:t>
            </a:r>
            <a:r>
              <a:rPr lang="en-US" altLang="ko-KR" sz="2400" b="1" i="1" u="sng" dirty="0">
                <a:latin typeface="Calibri" panose="020F0502020204030204" pitchFamily="34" charset="0"/>
              </a:rPr>
              <a:t>two “tokenized” sentences</a:t>
            </a:r>
            <a:r>
              <a:rPr lang="en-US" altLang="ko-KR" sz="2400" dirty="0">
                <a:latin typeface="Calibri" panose="020F0502020204030204" pitchFamily="34" charset="0"/>
              </a:rPr>
              <a:t> and label.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062549" y="4483214"/>
            <a:ext cx="7497705" cy="2153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52EFBE-499E-42B4-B9C2-3850FFCB730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5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467FCDE-4CE8-4A19-AB3B-36CAD9FA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8" y="3740881"/>
            <a:ext cx="11043724" cy="1033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also check an example.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example includes two “tokenized” sentences and </a:t>
            </a:r>
            <a:r>
              <a:rPr lang="en-US" altLang="ko-KR" sz="2400" b="1" i="1" u="sng" dirty="0">
                <a:latin typeface="Calibri" panose="020F0502020204030204" pitchFamily="34" charset="0"/>
              </a:rPr>
              <a:t>label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8739868" y="4483214"/>
            <a:ext cx="1669580" cy="2153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2BAEED-7D1C-4F12-A4E3-8846AE49577B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1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 - Vocabulary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Then, we have to build a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vocabulary</a:t>
            </a:r>
            <a:r>
              <a:rPr lang="en-US" altLang="ko-KR" sz="2400" dirty="0">
                <a:latin typeface="Calibri" panose="020F0502020204030204" pitchFamily="34" charset="0"/>
              </a:rPr>
              <a:t>. This is a effectively a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look up table </a:t>
            </a:r>
            <a:r>
              <a:rPr lang="en-US" altLang="ko-KR" sz="2400" dirty="0">
                <a:latin typeface="Calibri" panose="020F0502020204030204" pitchFamily="34" charset="0"/>
              </a:rPr>
              <a:t>where every unique word in dataset has a corresponding integer index.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47" y="2978847"/>
            <a:ext cx="5392088" cy="26881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3052119" y="2815284"/>
            <a:ext cx="2712308" cy="30912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603E6F-3EFC-4457-841C-54325BBDD155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9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 - Vocabulary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Because machine learning model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cannot operate on strings</a:t>
            </a:r>
            <a:r>
              <a:rPr lang="en-US" altLang="ko-KR" sz="2400" dirty="0">
                <a:latin typeface="Calibri" panose="020F0502020204030204" pitchFamily="34" charset="0"/>
              </a:rPr>
              <a:t>, each index is used to construct an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one-hot vector for each word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An one-hot vector is a vector where all of the elements are 0, except one, which is 1.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47" y="2978847"/>
            <a:ext cx="5392088" cy="26881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6061027" y="2815284"/>
            <a:ext cx="2712308" cy="30912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A15DE0-B9A1-4356-8010-E603CBCB3055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0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What Are We Going to Learn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2"/>
            <a:ext cx="10515600" cy="401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contents of this lecture is as follows: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37BDD4-D343-4A48-ACF0-EA818736B1BD}"/>
              </a:ext>
            </a:extLst>
          </p:cNvPr>
          <p:cNvSpPr/>
          <p:nvPr/>
        </p:nvSpPr>
        <p:spPr>
          <a:xfrm>
            <a:off x="1317812" y="2415175"/>
            <a:ext cx="8059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1. Natural Language Inference (NLI) task, and its dataset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CADE1E-8A6A-4943-89F7-572FCE6DE364}"/>
              </a:ext>
            </a:extLst>
          </p:cNvPr>
          <p:cNvSpPr/>
          <p:nvPr/>
        </p:nvSpPr>
        <p:spPr>
          <a:xfrm>
            <a:off x="1317812" y="3718890"/>
            <a:ext cx="8866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2.  Basic models for NLI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CD90E-4126-4FD0-B051-3B2B64F2E57C}"/>
              </a:ext>
            </a:extLst>
          </p:cNvPr>
          <p:cNvSpPr/>
          <p:nvPr/>
        </p:nvSpPr>
        <p:spPr>
          <a:xfrm>
            <a:off x="1317812" y="5022581"/>
            <a:ext cx="99021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3. Code for NLI task using </a:t>
            </a:r>
            <a:r>
              <a:rPr lang="en-US" altLang="ko-KR" sz="2000" dirty="0" err="1">
                <a:latin typeface="Calibri" panose="020F0502020204030204" pitchFamily="34" charset="0"/>
              </a:rPr>
              <a:t>Pytorch</a:t>
            </a:r>
            <a:endParaRPr lang="en-US" altLang="ko-KR" sz="2000" dirty="0">
              <a:latin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</a:rPr>
              <a:t>(Code is available 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https://github.com/bentrevett/pytorch-nli</a:t>
            </a:r>
            <a:r>
              <a:rPr lang="en-US" altLang="ko-KR" sz="2000" dirty="0"/>
              <a:t>)</a:t>
            </a:r>
            <a:endParaRPr lang="en-US" altLang="ko-K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8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 - Vocabulary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Problem of one-hot vector is that the dimension of the vector increases as the number of unique words increases.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For instance, the number of unique English words are about 100,000.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In this case, the length of each one-hot vector is 100,000, which is too large!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8" r="13178" b="67166"/>
          <a:stretch/>
        </p:blipFill>
        <p:spPr>
          <a:xfrm>
            <a:off x="2287675" y="4315907"/>
            <a:ext cx="4681537" cy="5313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4" t="12094" b="66477"/>
          <a:stretch/>
        </p:blipFill>
        <p:spPr>
          <a:xfrm>
            <a:off x="8705336" y="4271188"/>
            <a:ext cx="951508" cy="5760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 txBox="1">
            <a:spLocks/>
          </p:cNvSpPr>
          <p:nvPr/>
        </p:nvSpPr>
        <p:spPr>
          <a:xfrm>
            <a:off x="7564395" y="4322087"/>
            <a:ext cx="1554892" cy="611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 txBox="1">
            <a:spLocks/>
          </p:cNvSpPr>
          <p:nvPr/>
        </p:nvSpPr>
        <p:spPr>
          <a:xfrm>
            <a:off x="6186616" y="5091888"/>
            <a:ext cx="2607276" cy="331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i="1" dirty="0">
                <a:latin typeface="Calibri" panose="020F0502020204030204" pitchFamily="34" charset="0"/>
              </a:rPr>
              <a:t>Length</a:t>
            </a:r>
            <a:r>
              <a:rPr lang="en-US" altLang="ko-KR" sz="2400" dirty="0">
                <a:latin typeface="Calibri" panose="020F0502020204030204" pitchFamily="34" charset="0"/>
              </a:rPr>
              <a:t> = 100,000</a:t>
            </a:r>
          </a:p>
        </p:txBody>
      </p:sp>
      <p:sp>
        <p:nvSpPr>
          <p:cNvPr id="4" name="왼쪽 대괄호 3"/>
          <p:cNvSpPr/>
          <p:nvPr/>
        </p:nvSpPr>
        <p:spPr>
          <a:xfrm rot="16200000">
            <a:off x="7213782" y="3028242"/>
            <a:ext cx="222421" cy="3860436"/>
          </a:xfrm>
          <a:prstGeom prst="leftBracket">
            <a:avLst>
              <a:gd name="adj" fmla="val 8308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23"/>
          <a:stretch/>
        </p:blipFill>
        <p:spPr>
          <a:xfrm>
            <a:off x="2287675" y="3862232"/>
            <a:ext cx="5392088" cy="39454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30930E-4DE0-46B3-90C5-BEC6EF48841B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36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 - Vocabulary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06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way to address this problem is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cutting down </a:t>
            </a:r>
            <a:r>
              <a:rPr lang="en-US" altLang="ko-KR" sz="2400" dirty="0">
                <a:latin typeface="Calibri" panose="020F0502020204030204" pitchFamily="34" charset="0"/>
              </a:rPr>
              <a:t>our vocabulary,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only taking the top n most common words </a:t>
            </a:r>
            <a:r>
              <a:rPr lang="en-US" altLang="ko-KR" sz="2400" dirty="0">
                <a:latin typeface="Calibri" panose="020F0502020204030204" pitchFamily="34" charset="0"/>
              </a:rPr>
              <a:t>and replace less common words to &lt;</a:t>
            </a:r>
            <a:r>
              <a:rPr lang="en-US" altLang="ko-KR" sz="2400" dirty="0" err="1">
                <a:latin typeface="Calibri" panose="020F0502020204030204" pitchFamily="34" charset="0"/>
              </a:rPr>
              <a:t>unk</a:t>
            </a:r>
            <a:r>
              <a:rPr lang="en-US" altLang="ko-KR" sz="2400" dirty="0">
                <a:latin typeface="Calibri" panose="020F0502020204030204" pitchFamily="34" charset="0"/>
              </a:rPr>
              <a:t>&gt; token (which means </a:t>
            </a:r>
            <a:r>
              <a:rPr lang="en-US" altLang="ko-KR" sz="2400" i="1" dirty="0">
                <a:latin typeface="Calibri" panose="020F0502020204030204" pitchFamily="34" charset="0"/>
              </a:rPr>
              <a:t>unknown</a:t>
            </a:r>
            <a:r>
              <a:rPr lang="en-US" altLang="ko-KR" sz="2400" dirty="0">
                <a:latin typeface="Calibri" panose="020F0502020204030204" pitchFamily="34" charset="0"/>
              </a:rPr>
              <a:t>).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8" r="13178" b="67166"/>
          <a:stretch/>
        </p:blipFill>
        <p:spPr>
          <a:xfrm>
            <a:off x="2293853" y="3978291"/>
            <a:ext cx="4681537" cy="5313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4" t="12094" b="66477"/>
          <a:stretch/>
        </p:blipFill>
        <p:spPr>
          <a:xfrm>
            <a:off x="8711514" y="3933572"/>
            <a:ext cx="951508" cy="5760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 txBox="1">
            <a:spLocks/>
          </p:cNvSpPr>
          <p:nvPr/>
        </p:nvSpPr>
        <p:spPr>
          <a:xfrm>
            <a:off x="7570573" y="3984471"/>
            <a:ext cx="1554892" cy="611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 txBox="1">
            <a:spLocks/>
          </p:cNvSpPr>
          <p:nvPr/>
        </p:nvSpPr>
        <p:spPr>
          <a:xfrm>
            <a:off x="6192794" y="4754272"/>
            <a:ext cx="2607276" cy="331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i="1" dirty="0">
                <a:latin typeface="Calibri" panose="020F0502020204030204" pitchFamily="34" charset="0"/>
              </a:rPr>
              <a:t>Length</a:t>
            </a:r>
            <a:r>
              <a:rPr lang="en-US" altLang="ko-KR" sz="2400" dirty="0">
                <a:latin typeface="Calibri" panose="020F0502020204030204" pitchFamily="34" charset="0"/>
              </a:rPr>
              <a:t> = 100,000</a:t>
            </a:r>
          </a:p>
        </p:txBody>
      </p:sp>
      <p:sp>
        <p:nvSpPr>
          <p:cNvPr id="4" name="왼쪽 대괄호 3"/>
          <p:cNvSpPr/>
          <p:nvPr/>
        </p:nvSpPr>
        <p:spPr>
          <a:xfrm rot="16200000">
            <a:off x="7219960" y="2690626"/>
            <a:ext cx="222421" cy="3860436"/>
          </a:xfrm>
          <a:prstGeom prst="leftBracket">
            <a:avLst>
              <a:gd name="adj" fmla="val 8308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23"/>
          <a:stretch/>
        </p:blipFill>
        <p:spPr>
          <a:xfrm>
            <a:off x="2293853" y="3524616"/>
            <a:ext cx="5392088" cy="39454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561DD6-6978-40F4-A257-674EA551588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8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A0CDEC-7DAE-4F97-99EC-725F8EFC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4" y="3595437"/>
            <a:ext cx="10946343" cy="2017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This code is for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building vocabulary using training dataset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MIN_FREQ is the minimum frequency of word that will be included in our vocab.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Therefore, in this example,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words of 0 or 1 frequency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are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excluded</a:t>
            </a:r>
            <a:r>
              <a:rPr lang="en-US" altLang="ko-KR" sz="2400" dirty="0">
                <a:latin typeface="Calibri" panose="020F0502020204030204" pitchFamily="34" charset="0"/>
              </a:rPr>
              <a:t> in the vocabulary.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781382" y="3670291"/>
            <a:ext cx="1198457" cy="2812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2047777" y="3670291"/>
            <a:ext cx="1858664" cy="29737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Minimum frequency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4B168A-E18D-42D6-9912-AD11284518A0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1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A0CDEC-7DAE-4F97-99EC-725F8EFC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4" y="3595437"/>
            <a:ext cx="10946343" cy="2017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This code is for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building vocabulary using training dataset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MIN_FREQ is the minimum frequency of word that will be included in our vocab.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Therefore, in this example,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words of 0 or 1 frequency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are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excluded</a:t>
            </a:r>
            <a:r>
              <a:rPr lang="en-US" altLang="ko-KR" sz="2400" dirty="0">
                <a:latin typeface="Calibri" panose="020F0502020204030204" pitchFamily="34" charset="0"/>
              </a:rPr>
              <a:t> in the vocabulary.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793628" y="4111163"/>
            <a:ext cx="4549897" cy="9466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5423709" y="4455476"/>
            <a:ext cx="1858664" cy="29737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Build vocab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3ECA54-6697-41E3-86B3-B5ABB5533E43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8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A0CDEC-7DAE-4F97-99EC-725F8EFC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4" y="3595437"/>
            <a:ext cx="10946343" cy="2017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This code is for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building vocabulary using training dataset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MIN_FREQ is the minimum frequency of word that will be included in our vocab.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Therefore, in this example,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words of 0 or 1 frequency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are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excluded</a:t>
            </a:r>
            <a:r>
              <a:rPr lang="en-US" altLang="ko-KR" sz="2400" dirty="0">
                <a:latin typeface="Calibri" panose="020F0502020204030204" pitchFamily="34" charset="0"/>
              </a:rPr>
              <a:t> in the vocabulary.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793628" y="5241471"/>
            <a:ext cx="2708851" cy="26942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3541841" y="5241471"/>
            <a:ext cx="1858664" cy="29737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Build vocab for label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5D3CE1-6BCE-47BE-82CF-5A15AD8735C1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1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3C3A6E-A929-44E9-AB98-F25D5D3A0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4" y="3475962"/>
            <a:ext cx="11473543" cy="777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see the number of words included in the vocabulary.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626261" y="3959425"/>
            <a:ext cx="3806946" cy="2935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4481677" y="3972451"/>
            <a:ext cx="2413062" cy="2805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The number of vocabulary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AE2E7D-2FDD-44A5-BDFC-E49373AE2B3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5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 - &lt;pad&gt; token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&lt;pad&gt; token is needed for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batch</a:t>
            </a:r>
            <a:r>
              <a:rPr lang="en-US" altLang="ko-KR" sz="2400" dirty="0">
                <a:latin typeface="Calibri" panose="020F0502020204030204" pitchFamily="34" charset="0"/>
              </a:rPr>
              <a:t> operation.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To make batch of data, the length of data included in same batch should be the same.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For examples, if we make data batch using sent1 and sent2, &lt;pad&gt; token is added at the end of sent2 to ensure each sentence in the batch is the same size.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70" y="3479584"/>
            <a:ext cx="2017628" cy="24126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6034217" y="5513100"/>
            <a:ext cx="984421" cy="44285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6D435-3E11-4ED6-84EC-05841CD87CE3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7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825D8F-A291-4302-B082-3B4A7FF4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5" y="3673655"/>
            <a:ext cx="11146971" cy="12375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60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view the most common words in the vocabulary and their frequencies.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For example, word “people” occurs 95937 times in the training dataset and word “wearing” occurs 80966 times in the training dataset. 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8470153" y="4620986"/>
            <a:ext cx="1690301" cy="228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5201238" y="4620986"/>
            <a:ext cx="1611857" cy="228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85C543-A100-4399-93EE-B505938827AD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8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60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also see the vocabulary directly using either </a:t>
            </a:r>
            <a:r>
              <a:rPr lang="en-US" altLang="ko-KR" sz="2400" dirty="0" err="1">
                <a:latin typeface="Calibri" panose="020F0502020204030204" pitchFamily="34" charset="0"/>
              </a:rPr>
              <a:t>stoi</a:t>
            </a:r>
            <a:r>
              <a:rPr lang="en-US" altLang="ko-KR" sz="2400" dirty="0">
                <a:latin typeface="Calibri" panose="020F0502020204030204" pitchFamily="34" charset="0"/>
              </a:rPr>
              <a:t> (string to int) or </a:t>
            </a:r>
            <a:r>
              <a:rPr lang="en-US" altLang="ko-KR" sz="2400" dirty="0" err="1">
                <a:latin typeface="Calibri" panose="020F0502020204030204" pitchFamily="34" charset="0"/>
              </a:rPr>
              <a:t>itos</a:t>
            </a:r>
            <a:r>
              <a:rPr lang="en-US" altLang="ko-KR" sz="2400" dirty="0">
                <a:latin typeface="Calibri" panose="020F0502020204030204" pitchFamily="34" charset="0"/>
              </a:rPr>
              <a:t> (int to string) method.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In code example, 0-th word is ‘&lt;</a:t>
            </a:r>
            <a:r>
              <a:rPr lang="en-US" altLang="ko-KR" sz="2400" dirty="0" err="1">
                <a:latin typeface="Calibri" panose="020F0502020204030204" pitchFamily="34" charset="0"/>
              </a:rPr>
              <a:t>unk</a:t>
            </a:r>
            <a:r>
              <a:rPr lang="en-US" altLang="ko-KR" sz="2400" dirty="0">
                <a:latin typeface="Calibri" panose="020F0502020204030204" pitchFamily="34" charset="0"/>
              </a:rPr>
              <a:t>&gt;’, 1-st word is ‘&lt;pad&gt;’, 2-nd word is ‘.’, and so on…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81EF1D-2D06-4997-9598-52893B6C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04" y="3758451"/>
            <a:ext cx="9767392" cy="13217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156B68-2DDD-401A-9AAF-82A3D3AA4851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9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8F4F9F-A0A9-4265-9D67-27C61B14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39" y="3766594"/>
            <a:ext cx="8181294" cy="1356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60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also check the labels, ‘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entailment</a:t>
            </a:r>
            <a:r>
              <a:rPr lang="en-US" altLang="ko-KR" sz="2400" dirty="0">
                <a:latin typeface="Calibri" panose="020F0502020204030204" pitchFamily="34" charset="0"/>
              </a:rPr>
              <a:t>’, ‘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contradiction</a:t>
            </a:r>
            <a:r>
              <a:rPr lang="en-US" altLang="ko-KR" sz="2400" dirty="0">
                <a:latin typeface="Calibri" panose="020F0502020204030204" pitchFamily="34" charset="0"/>
              </a:rPr>
              <a:t>’, and ‘</a:t>
            </a:r>
            <a:r>
              <a:rPr lang="en-US" altLang="ko-KR" sz="2400" b="1" i="1" dirty="0">
                <a:solidFill>
                  <a:schemeClr val="accent6"/>
                </a:solidFill>
                <a:latin typeface="Calibri" panose="020F0502020204030204" pitchFamily="34" charset="0"/>
              </a:rPr>
              <a:t>neutral</a:t>
            </a:r>
            <a:r>
              <a:rPr lang="en-US" altLang="ko-KR" sz="2400" dirty="0">
                <a:latin typeface="Calibri" panose="020F0502020204030204" pitchFamily="34" charset="0"/>
              </a:rPr>
              <a:t>’.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‘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entailment</a:t>
            </a:r>
            <a:r>
              <a:rPr lang="en-US" altLang="ko-KR" sz="2400" dirty="0">
                <a:latin typeface="Calibri" panose="020F0502020204030204" pitchFamily="34" charset="0"/>
              </a:rPr>
              <a:t>’ occurs 183416 times, ‘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contradiction</a:t>
            </a:r>
            <a:r>
              <a:rPr lang="en-US" altLang="ko-KR" sz="2400" dirty="0">
                <a:latin typeface="Calibri" panose="020F0502020204030204" pitchFamily="34" charset="0"/>
              </a:rPr>
              <a:t>’ occurs 183187 times, and ‘</a:t>
            </a:r>
            <a:r>
              <a:rPr lang="en-US" altLang="ko-KR" sz="2400" b="1" i="1" dirty="0">
                <a:solidFill>
                  <a:schemeClr val="accent6"/>
                </a:solidFill>
                <a:latin typeface="Calibri" panose="020F0502020204030204" pitchFamily="34" charset="0"/>
              </a:rPr>
              <a:t>neutral</a:t>
            </a:r>
            <a:r>
              <a:rPr lang="en-US" altLang="ko-KR" sz="2400" dirty="0">
                <a:latin typeface="Calibri" panose="020F0502020204030204" pitchFamily="34" charset="0"/>
              </a:rPr>
              <a:t>’ occurs 182767 times.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262205" y="4636684"/>
            <a:ext cx="7143051" cy="4867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4B350-3809-47CE-B5C1-5732E4124796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5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What is the NLI?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2"/>
            <a:ext cx="10515600" cy="889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Natural Language Inference (NLI) is a task of classifying the relationship between two sentences.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7B5E4-A13E-4857-99E4-BC5AC589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03" y="2570719"/>
            <a:ext cx="9807131" cy="28802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969004-011D-4177-AE25-47FCD1E7DC3F}"/>
              </a:ext>
            </a:extLst>
          </p:cNvPr>
          <p:cNvSpPr txBox="1">
            <a:spLocks/>
          </p:cNvSpPr>
          <p:nvPr/>
        </p:nvSpPr>
        <p:spPr>
          <a:xfrm>
            <a:off x="794657" y="5642621"/>
            <a:ext cx="10515600" cy="889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are going to use the Stanford Natural Language Inference (SNLI) dataset which is provided in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https://nlp.stanford.edu/projects/snli/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69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8CB73E-DFDC-4E07-AE2C-23674912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84" y="3694339"/>
            <a:ext cx="9738632" cy="1163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760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also check the labels, ‘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entailment</a:t>
            </a:r>
            <a:r>
              <a:rPr lang="en-US" altLang="ko-KR" sz="2400" dirty="0">
                <a:latin typeface="Calibri" panose="020F0502020204030204" pitchFamily="34" charset="0"/>
              </a:rPr>
              <a:t>’, ‘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contradiction</a:t>
            </a:r>
            <a:r>
              <a:rPr lang="en-US" altLang="ko-KR" sz="2400" dirty="0">
                <a:latin typeface="Calibri" panose="020F0502020204030204" pitchFamily="34" charset="0"/>
              </a:rPr>
              <a:t>’, and ‘</a:t>
            </a:r>
            <a:r>
              <a:rPr lang="en-US" altLang="ko-KR" sz="2400" b="1" i="1" dirty="0">
                <a:solidFill>
                  <a:schemeClr val="accent6"/>
                </a:solidFill>
                <a:latin typeface="Calibri" panose="020F0502020204030204" pitchFamily="34" charset="0"/>
              </a:rPr>
              <a:t>neutral</a:t>
            </a:r>
            <a:r>
              <a:rPr lang="en-US" altLang="ko-KR" sz="2400" dirty="0">
                <a:latin typeface="Calibri" panose="020F0502020204030204" pitchFamily="34" charset="0"/>
              </a:rPr>
              <a:t>’.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‘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entailment</a:t>
            </a:r>
            <a:r>
              <a:rPr lang="en-US" altLang="ko-KR" sz="2400" dirty="0">
                <a:latin typeface="Calibri" panose="020F0502020204030204" pitchFamily="34" charset="0"/>
              </a:rPr>
              <a:t>’ occurs 183416 times, ‘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contradiction</a:t>
            </a:r>
            <a:r>
              <a:rPr lang="en-US" altLang="ko-KR" sz="2400" dirty="0">
                <a:latin typeface="Calibri" panose="020F0502020204030204" pitchFamily="34" charset="0"/>
              </a:rPr>
              <a:t>’ occurs 183187 times, and ‘</a:t>
            </a:r>
            <a:r>
              <a:rPr lang="en-US" altLang="ko-KR" sz="2400" b="1" i="1" dirty="0">
                <a:solidFill>
                  <a:schemeClr val="accent6"/>
                </a:solidFill>
                <a:latin typeface="Calibri" panose="020F0502020204030204" pitchFamily="34" charset="0"/>
              </a:rPr>
              <a:t>neutral</a:t>
            </a:r>
            <a:r>
              <a:rPr lang="en-US" altLang="ko-KR" sz="2400" dirty="0">
                <a:latin typeface="Calibri" panose="020F0502020204030204" pitchFamily="34" charset="0"/>
              </a:rPr>
              <a:t>’ occurs 182767 times.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333517" y="4370675"/>
            <a:ext cx="9531105" cy="34011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AD2C08-C0E7-4216-BB07-D7F3B1FFD981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7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1ADA29-32F0-4545-90DF-07C1585A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61" y="3795513"/>
            <a:ext cx="8999763" cy="2536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254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final</a:t>
            </a:r>
            <a:r>
              <a:rPr lang="ko-KR" altLang="en-US" sz="2400" dirty="0">
                <a:latin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step of preparing the data is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creating the iterators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iterate over these in the training/evaluation loop, and they return a batch of examples at each iteration.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“</a:t>
            </a:r>
            <a:r>
              <a:rPr lang="en-US" altLang="ko-KR" sz="2400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BucketIterator</a:t>
            </a:r>
            <a:r>
              <a:rPr lang="en-US" altLang="ko-KR" sz="2400" dirty="0">
                <a:latin typeface="Calibri" panose="020F0502020204030204" pitchFamily="34" charset="0"/>
              </a:rPr>
              <a:t>” is a special type of iterator that will return a batch of examples where each example is of a similar length,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minimizing the amount of padding </a:t>
            </a:r>
            <a:r>
              <a:rPr lang="en-US" altLang="ko-KR" sz="2400" dirty="0">
                <a:latin typeface="Calibri" panose="020F0502020204030204" pitchFamily="34" charset="0"/>
              </a:rPr>
              <a:t>per example.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721708" y="5034717"/>
            <a:ext cx="8769177" cy="105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600303" y="5763761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Build Iterators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A3005B-1918-41CE-AF4A-57DF06A6896D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1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130DFC-FFA2-4D02-AB39-767C230EA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61" y="3795513"/>
            <a:ext cx="8999763" cy="2536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254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set 512 for mini-batch size.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Here, the “device” is either CPU or GPU.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If there is detected GPU, iterator is placed on the GPU.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664377" y="3877487"/>
            <a:ext cx="1985060" cy="43038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8BE94-2BF9-4DDC-928E-172A13E6B6A1}"/>
              </a:ext>
            </a:extLst>
          </p:cNvPr>
          <p:cNvSpPr txBox="1">
            <a:spLocks/>
          </p:cNvSpPr>
          <p:nvPr/>
        </p:nvSpPr>
        <p:spPr>
          <a:xfrm>
            <a:off x="3685403" y="3956310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Mini-batch size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F9116C-899A-4E9F-AC34-15D7DC6AA75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130DFC-FFA2-4D02-AB39-767C230EA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61" y="3795513"/>
            <a:ext cx="8999763" cy="2536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254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set 512 for mini-batch size.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Here, the “device” is either CPU or GPU.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If there is detected GPU, iterator is placed on the GPU.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711411" y="4453069"/>
            <a:ext cx="8112211" cy="43038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3B0DC-9151-4DF6-AEC1-6EF84E0D21FA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01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From now on, we will build the model for NLI. 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What we need for the model is three layers: “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Embedding Layer</a:t>
            </a:r>
            <a:r>
              <a:rPr lang="en-US" altLang="ko-KR" sz="2400" dirty="0">
                <a:latin typeface="Calibri" panose="020F0502020204030204" pitchFamily="34" charset="0"/>
              </a:rPr>
              <a:t>”, “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Linear Layer</a:t>
            </a:r>
            <a:r>
              <a:rPr lang="en-US" altLang="ko-KR" sz="2400" dirty="0">
                <a:latin typeface="Calibri" panose="020F0502020204030204" pitchFamily="34" charset="0"/>
              </a:rPr>
              <a:t>”, “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FC Layer</a:t>
            </a:r>
            <a:r>
              <a:rPr lang="en-US" altLang="ko-KR" sz="2400" dirty="0">
                <a:latin typeface="Calibri" panose="020F0502020204030204" pitchFamily="34" charset="0"/>
              </a:rPr>
              <a:t>”.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C382750-3B3C-4D62-90F8-1BD5E1D611BF}"/>
              </a:ext>
            </a:extLst>
          </p:cNvPr>
          <p:cNvSpPr/>
          <p:nvPr/>
        </p:nvSpPr>
        <p:spPr>
          <a:xfrm>
            <a:off x="5191170" y="3092937"/>
            <a:ext cx="1036679" cy="312727"/>
          </a:xfrm>
          <a:prstGeom prst="roundRect">
            <a:avLst>
              <a:gd name="adj" fmla="val 651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 layer</a:t>
            </a:r>
            <a:endParaRPr lang="ko-KR" altLang="en-US" sz="15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5AF176A-68F6-4A4A-8BA0-F664404A7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82" y="3944359"/>
            <a:ext cx="3830096" cy="2223758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F171598E-F28D-4861-81E4-B1A57128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64" y="3944359"/>
            <a:ext cx="3830096" cy="2223758"/>
          </a:xfrm>
          <a:prstGeom prst="rect">
            <a:avLst/>
          </a:prstGeom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C54942E-373D-4479-A6F0-A6B698591DA8}"/>
              </a:ext>
            </a:extLst>
          </p:cNvPr>
          <p:cNvCxnSpPr>
            <a:cxnSpLocks/>
          </p:cNvCxnSpPr>
          <p:nvPr/>
        </p:nvCxnSpPr>
        <p:spPr>
          <a:xfrm flipV="1">
            <a:off x="3995150" y="3463253"/>
            <a:ext cx="1311636" cy="406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6D6C745-6FD9-4CD8-8375-1C544E73917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52337"/>
            <a:ext cx="1615170" cy="416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55E2E7-DB89-405D-B253-C5E4DAFC8E98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34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Here,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the embedding layer </a:t>
            </a:r>
            <a:r>
              <a:rPr lang="en-US" altLang="ko-KR" sz="2400" dirty="0">
                <a:latin typeface="Calibri" panose="020F0502020204030204" pitchFamily="34" charset="0"/>
              </a:rPr>
              <a:t>is used to transform our sparse one-hot vector into a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dense</a:t>
            </a:r>
            <a:r>
              <a:rPr lang="en-US" altLang="ko-KR" sz="2400" dirty="0">
                <a:latin typeface="Calibri" panose="020F0502020204030204" pitchFamily="34" charset="0"/>
              </a:rPr>
              <a:t> embedding vector.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This embedding layer is simply a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single fully connected layer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963AD9-7B55-4C8E-88D9-4DFF12CF9280}"/>
              </a:ext>
            </a:extLst>
          </p:cNvPr>
          <p:cNvSpPr/>
          <p:nvPr/>
        </p:nvSpPr>
        <p:spPr>
          <a:xfrm>
            <a:off x="5191170" y="3092937"/>
            <a:ext cx="1036679" cy="312727"/>
          </a:xfrm>
          <a:prstGeom prst="roundRect">
            <a:avLst>
              <a:gd name="adj" fmla="val 651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 layer</a:t>
            </a:r>
            <a:endParaRPr lang="ko-KR" altLang="en-US" sz="15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BF4A737-25D7-46AC-A1FD-2838EF91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82" y="3944359"/>
            <a:ext cx="3830096" cy="22237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D7FAD2B-323C-4A0C-A340-D231B738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64" y="3944359"/>
            <a:ext cx="3830096" cy="222375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CAF224-6C42-4823-AF03-F0FDF3819E2A}"/>
              </a:ext>
            </a:extLst>
          </p:cNvPr>
          <p:cNvCxnSpPr>
            <a:cxnSpLocks/>
          </p:cNvCxnSpPr>
          <p:nvPr/>
        </p:nvCxnSpPr>
        <p:spPr>
          <a:xfrm flipV="1">
            <a:off x="3995150" y="3463253"/>
            <a:ext cx="1311636" cy="406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4A433A-3D37-4E39-8249-524867E183C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52337"/>
            <a:ext cx="1615170" cy="416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80B8B0-4C3B-4781-856C-A82F2F700FDE}"/>
              </a:ext>
            </a:extLst>
          </p:cNvPr>
          <p:cNvSpPr/>
          <p:nvPr/>
        </p:nvSpPr>
        <p:spPr>
          <a:xfrm>
            <a:off x="1966046" y="5115094"/>
            <a:ext cx="7724913" cy="10197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7E4FEE-6072-4269-BCF6-368B078BD47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01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Linear layer</a:t>
            </a:r>
            <a:r>
              <a:rPr lang="en-US" altLang="ko-KR" sz="2400" dirty="0">
                <a:latin typeface="Calibri" panose="020F0502020204030204" pitchFamily="34" charset="0"/>
              </a:rPr>
              <a:t> linearly projects the representation of two sentences with </a:t>
            </a:r>
            <a:r>
              <a:rPr lang="en-US" altLang="ko-KR" sz="2400" dirty="0" err="1">
                <a:latin typeface="Calibri" panose="020F0502020204030204" pitchFamily="34" charset="0"/>
              </a:rPr>
              <a:t>ReLU</a:t>
            </a:r>
            <a:r>
              <a:rPr lang="en-US" altLang="ko-KR" sz="2400" dirty="0">
                <a:latin typeface="Calibri" panose="020F0502020204030204" pitchFamily="34" charset="0"/>
              </a:rPr>
              <a:t> activation.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6DD3440-21FE-40B1-92C6-25700B49E0B3}"/>
              </a:ext>
            </a:extLst>
          </p:cNvPr>
          <p:cNvSpPr/>
          <p:nvPr/>
        </p:nvSpPr>
        <p:spPr>
          <a:xfrm>
            <a:off x="5191170" y="3092937"/>
            <a:ext cx="1036679" cy="312727"/>
          </a:xfrm>
          <a:prstGeom prst="roundRect">
            <a:avLst>
              <a:gd name="adj" fmla="val 651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 layer</a:t>
            </a:r>
            <a:endParaRPr lang="ko-KR" altLang="en-US" sz="15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C46EEA-E8AF-40F5-BEA4-8E174DB54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82" y="3944359"/>
            <a:ext cx="3830096" cy="22237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0DB7177-C258-4A53-8D00-9E75EE57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64" y="3944359"/>
            <a:ext cx="3830096" cy="2223758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656371-5316-453B-9856-C23327B17414}"/>
              </a:ext>
            </a:extLst>
          </p:cNvPr>
          <p:cNvCxnSpPr>
            <a:cxnSpLocks/>
          </p:cNvCxnSpPr>
          <p:nvPr/>
        </p:nvCxnSpPr>
        <p:spPr>
          <a:xfrm flipV="1">
            <a:off x="3995150" y="3463253"/>
            <a:ext cx="1311636" cy="406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474FC3-257B-4F5A-BA76-540FB3B4469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52337"/>
            <a:ext cx="1615170" cy="416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FCBE59-31B6-4249-91F0-9F58AED4D526}"/>
              </a:ext>
            </a:extLst>
          </p:cNvPr>
          <p:cNvSpPr/>
          <p:nvPr/>
        </p:nvSpPr>
        <p:spPr>
          <a:xfrm>
            <a:off x="2022899" y="4750740"/>
            <a:ext cx="7724913" cy="2376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D83BF9-6935-41DC-8D84-CDA05774DB0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8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Then embeddings of each sentence are summed to represent to each sentence.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60E988-8EA8-4B20-8556-BD42E07399F9}"/>
              </a:ext>
            </a:extLst>
          </p:cNvPr>
          <p:cNvSpPr/>
          <p:nvPr/>
        </p:nvSpPr>
        <p:spPr>
          <a:xfrm>
            <a:off x="5191170" y="3092937"/>
            <a:ext cx="1036679" cy="312727"/>
          </a:xfrm>
          <a:prstGeom prst="roundRect">
            <a:avLst>
              <a:gd name="adj" fmla="val 651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 layer</a:t>
            </a:r>
            <a:endParaRPr lang="ko-KR" altLang="en-US" sz="15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5F1F8E0-B898-4BFE-B962-AA15293A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82" y="3944359"/>
            <a:ext cx="3830096" cy="222375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3FE7CF4-D5B7-4355-84CE-677C31A2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64" y="3944359"/>
            <a:ext cx="3830096" cy="2223758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C95826-29B3-4475-A2C7-2C1BD3D3175F}"/>
              </a:ext>
            </a:extLst>
          </p:cNvPr>
          <p:cNvCxnSpPr>
            <a:cxnSpLocks/>
          </p:cNvCxnSpPr>
          <p:nvPr/>
        </p:nvCxnSpPr>
        <p:spPr>
          <a:xfrm flipV="1">
            <a:off x="3995150" y="3463253"/>
            <a:ext cx="1311636" cy="406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8D7FB8-E3CC-4069-8AF2-12B4D20F0A9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52337"/>
            <a:ext cx="1615170" cy="416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E783DE-921E-4D91-8AD3-9D9A1A001DDF}"/>
              </a:ext>
            </a:extLst>
          </p:cNvPr>
          <p:cNvSpPr/>
          <p:nvPr/>
        </p:nvSpPr>
        <p:spPr>
          <a:xfrm>
            <a:off x="3490234" y="4273251"/>
            <a:ext cx="4821010" cy="2815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021995-E367-4E2D-AC85-D426FC3B59DE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83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FC layer </a:t>
            </a:r>
            <a:r>
              <a:rPr lang="en-US" altLang="ko-KR" sz="2400" dirty="0">
                <a:latin typeface="Calibri" panose="020F0502020204030204" pitchFamily="34" charset="0"/>
              </a:rPr>
              <a:t>takes representation of two sentences.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Then, it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</a:rPr>
              <a:t>finally predicts the relationship, label of two sentences.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6DD3440-21FE-40B1-92C6-25700B49E0B3}"/>
              </a:ext>
            </a:extLst>
          </p:cNvPr>
          <p:cNvSpPr/>
          <p:nvPr/>
        </p:nvSpPr>
        <p:spPr>
          <a:xfrm>
            <a:off x="5191170" y="3092937"/>
            <a:ext cx="1036679" cy="312727"/>
          </a:xfrm>
          <a:prstGeom prst="roundRect">
            <a:avLst>
              <a:gd name="adj" fmla="val 651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 layer</a:t>
            </a:r>
            <a:endParaRPr lang="ko-KR" altLang="en-US" sz="15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C46EEA-E8AF-40F5-BEA4-8E174DB54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82" y="3944359"/>
            <a:ext cx="3830096" cy="22237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0DB7177-C258-4A53-8D00-9E75EE57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64" y="3944359"/>
            <a:ext cx="3830096" cy="2223758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656371-5316-453B-9856-C23327B17414}"/>
              </a:ext>
            </a:extLst>
          </p:cNvPr>
          <p:cNvCxnSpPr>
            <a:cxnSpLocks/>
          </p:cNvCxnSpPr>
          <p:nvPr/>
        </p:nvCxnSpPr>
        <p:spPr>
          <a:xfrm flipV="1">
            <a:off x="3995150" y="3463253"/>
            <a:ext cx="1311636" cy="406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474FC3-257B-4F5A-BA76-540FB3B4469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52337"/>
            <a:ext cx="1615170" cy="416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FCBE59-31B6-4249-91F0-9F58AED4D526}"/>
              </a:ext>
            </a:extLst>
          </p:cNvPr>
          <p:cNvSpPr/>
          <p:nvPr/>
        </p:nvSpPr>
        <p:spPr>
          <a:xfrm>
            <a:off x="5090432" y="3058074"/>
            <a:ext cx="1220561" cy="3942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707695-86E1-4014-9C04-B72EFBCCB94F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41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This is code for our classifier model class.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4D6991-9FC8-4240-BC47-89998B99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0275"/>
            <a:ext cx="6080273" cy="41018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7CE5BF-4C9A-4B17-B97B-05756B714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94" y="2216932"/>
            <a:ext cx="4575806" cy="41185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E022F1-5CEB-4803-907D-A220CC430775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3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What is the NLI?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2"/>
            <a:ext cx="10515600" cy="889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given task for the SNLI dataset is “Classifying” the relationship between two sentences to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entailment </a:t>
            </a:r>
            <a:r>
              <a:rPr lang="en-US" altLang="ko-KR" sz="2400" b="1" i="1" dirty="0">
                <a:latin typeface="Calibri" panose="020F0502020204030204" pitchFamily="34" charset="0"/>
              </a:rPr>
              <a:t>or</a:t>
            </a:r>
            <a:r>
              <a:rPr lang="en-US" altLang="ko-KR" sz="2400" b="1" i="1" dirty="0">
                <a:solidFill>
                  <a:srgbClr val="00B050"/>
                </a:solidFill>
                <a:latin typeface="Calibri" panose="020F0502020204030204" pitchFamily="34" charset="0"/>
              </a:rPr>
              <a:t> neutral </a:t>
            </a:r>
            <a:r>
              <a:rPr lang="en-US" altLang="ko-KR" sz="2400" b="1" i="1" dirty="0">
                <a:latin typeface="Calibri" panose="020F0502020204030204" pitchFamily="34" charset="0"/>
              </a:rPr>
              <a:t>or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contradictive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9" name="사각형: 둥근 모서리 17">
            <a:extLst>
              <a:ext uri="{FF2B5EF4-FFF2-40B4-BE49-F238E27FC236}">
                <a16:creationId xmlns:a16="http://schemas.microsoft.com/office/drawing/2014/main" id="{CF93FC17-99B6-4512-B3A4-69A47B3D9E38}"/>
              </a:ext>
            </a:extLst>
          </p:cNvPr>
          <p:cNvSpPr/>
          <p:nvPr/>
        </p:nvSpPr>
        <p:spPr>
          <a:xfrm>
            <a:off x="5160162" y="3926379"/>
            <a:ext cx="2033568" cy="1105042"/>
          </a:xfrm>
          <a:prstGeom prst="roundRect">
            <a:avLst>
              <a:gd name="adj" fmla="val 651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ko-KR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CA421F-C1A2-4EB0-AC1B-7D0E0967C16F}"/>
              </a:ext>
            </a:extLst>
          </p:cNvPr>
          <p:cNvCxnSpPr>
            <a:cxnSpLocks/>
          </p:cNvCxnSpPr>
          <p:nvPr/>
        </p:nvCxnSpPr>
        <p:spPr>
          <a:xfrm>
            <a:off x="4449536" y="4095336"/>
            <a:ext cx="604821" cy="383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72747" y="3925608"/>
            <a:ext cx="2574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0070C0"/>
                </a:solidFill>
                <a:latin typeface="Calibri" panose="020F0502020204030204" pitchFamily="34" charset="0"/>
              </a:rPr>
              <a:t>Entailment</a:t>
            </a:r>
            <a:r>
              <a:rPr lang="en-US" altLang="ko-KR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?</a:t>
            </a:r>
            <a:r>
              <a:rPr lang="en-US" altLang="ko-KR" sz="2000" b="1" dirty="0">
                <a:latin typeface="Calibri" panose="020F0502020204030204" pitchFamily="34" charset="0"/>
              </a:rPr>
              <a:t> </a:t>
            </a:r>
          </a:p>
          <a:p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Or </a:t>
            </a:r>
            <a:r>
              <a:rPr lang="en-US" altLang="ko-KR" sz="2000" b="1" i="1" dirty="0">
                <a:solidFill>
                  <a:srgbClr val="00B050"/>
                </a:solidFill>
                <a:latin typeface="Calibri" panose="020F0502020204030204" pitchFamily="34" charset="0"/>
              </a:rPr>
              <a:t>Neutral</a:t>
            </a: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?</a:t>
            </a:r>
          </a:p>
          <a:p>
            <a:r>
              <a:rPr lang="en-US" altLang="ko-K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Or Contradictive?</a:t>
            </a:r>
            <a:endParaRPr lang="ko-KR" altLang="en-US"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A98525-0513-4731-B336-E3923A608B7E}"/>
              </a:ext>
            </a:extLst>
          </p:cNvPr>
          <p:cNvCxnSpPr>
            <a:cxnSpLocks/>
          </p:cNvCxnSpPr>
          <p:nvPr/>
        </p:nvCxnSpPr>
        <p:spPr>
          <a:xfrm flipV="1">
            <a:off x="4449536" y="4525167"/>
            <a:ext cx="594267" cy="416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E25A53-4E57-44EF-86F5-EC2D477AC870}"/>
              </a:ext>
            </a:extLst>
          </p:cNvPr>
          <p:cNvSpPr txBox="1"/>
          <p:nvPr/>
        </p:nvSpPr>
        <p:spPr>
          <a:xfrm>
            <a:off x="1413161" y="3838276"/>
            <a:ext cx="350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A man is playing a soccer.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98CAD-C652-4584-BE65-A0BCB2C92EF7}"/>
              </a:ext>
            </a:extLst>
          </p:cNvPr>
          <p:cNvSpPr txBox="1"/>
          <p:nvPr/>
        </p:nvSpPr>
        <p:spPr>
          <a:xfrm>
            <a:off x="1795243" y="4741216"/>
            <a:ext cx="21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A man is sleeping.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2AEE72-07C4-4D46-929C-4C90832ADBC8}"/>
              </a:ext>
            </a:extLst>
          </p:cNvPr>
          <p:cNvCxnSpPr>
            <a:cxnSpLocks/>
          </p:cNvCxnSpPr>
          <p:nvPr/>
        </p:nvCxnSpPr>
        <p:spPr>
          <a:xfrm>
            <a:off x="7318544" y="4478900"/>
            <a:ext cx="6293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45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308945F-1CDA-49A2-BE2A-C3018DF7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928" y="2312915"/>
            <a:ext cx="6080273" cy="410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In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__</a:t>
            </a:r>
            <a:r>
              <a:rPr lang="en-US" altLang="ko-KR" sz="2400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init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__ </a:t>
            </a:r>
            <a:r>
              <a:rPr lang="en-US" altLang="ko-KR" sz="2400" dirty="0">
                <a:latin typeface="Calibri" panose="020F0502020204030204" pitchFamily="34" charset="0"/>
              </a:rPr>
              <a:t>function, we need to define each component – Embedding Layer, Linear Layer, and FC layer.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930133" y="4674677"/>
            <a:ext cx="5352536" cy="2050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297012" y="4632346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Embedding Layer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290833" y="4941176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Linear Layer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282669" y="5522522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FC Layer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1203C0-5E7B-4768-A153-390E40D50AB6}"/>
              </a:ext>
            </a:extLst>
          </p:cNvPr>
          <p:cNvSpPr/>
          <p:nvPr/>
        </p:nvSpPr>
        <p:spPr>
          <a:xfrm>
            <a:off x="2930133" y="4972279"/>
            <a:ext cx="5352536" cy="2050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E90BD0-F12F-433B-A42F-EE7DE03A1116}"/>
              </a:ext>
            </a:extLst>
          </p:cNvPr>
          <p:cNvSpPr/>
          <p:nvPr/>
        </p:nvSpPr>
        <p:spPr>
          <a:xfrm>
            <a:off x="2930133" y="5281316"/>
            <a:ext cx="5352536" cy="83781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C9BEB60-F963-416F-A7D9-579A31D1170F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17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431C5E-E1D9-42B8-83FA-492646E1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94" y="3536590"/>
            <a:ext cx="6296025" cy="1724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forward</a:t>
            </a:r>
            <a:r>
              <a:rPr lang="en-US" altLang="ko-KR" sz="2400" dirty="0">
                <a:latin typeface="Calibri" panose="020F0502020204030204" pitchFamily="34" charset="0"/>
              </a:rPr>
              <a:t> method is called when we feed examples into our model.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Each batch (prem, hypo) is two tensors of which size is </a:t>
            </a:r>
            <a:r>
              <a:rPr lang="en-US" altLang="ko-KR" sz="2400" b="1" i="1" dirty="0">
                <a:latin typeface="Calibri" panose="020F0502020204030204" pitchFamily="34" charset="0"/>
              </a:rPr>
              <a:t>[sentence length, batch size].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That is a batch of sentences, each having each word converted into a one-hot vector.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5023647" y="3429000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Input batch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B185C-94B1-41EB-A92C-A05C5FDCAA65}"/>
              </a:ext>
            </a:extLst>
          </p:cNvPr>
          <p:cNvSpPr/>
          <p:nvPr/>
        </p:nvSpPr>
        <p:spPr>
          <a:xfrm>
            <a:off x="5122244" y="3701516"/>
            <a:ext cx="1637785" cy="35205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41C987-B658-44C4-B769-70BD7DC786DE}"/>
              </a:ext>
            </a:extLst>
          </p:cNvPr>
          <p:cNvSpPr/>
          <p:nvPr/>
        </p:nvSpPr>
        <p:spPr>
          <a:xfrm>
            <a:off x="3058041" y="4398601"/>
            <a:ext cx="5498130" cy="72040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82B120-F4F9-42E9-B975-4C1DACFF7A26}"/>
              </a:ext>
            </a:extLst>
          </p:cNvPr>
          <p:cNvSpPr txBox="1">
            <a:spLocks/>
          </p:cNvSpPr>
          <p:nvPr/>
        </p:nvSpPr>
        <p:spPr>
          <a:xfrm>
            <a:off x="8572499" y="4593771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Input size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700DAA-0E41-42EC-9676-65E679A12EB1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0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A61139-AED4-4ACC-B189-45A20CE8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26" y="3643278"/>
            <a:ext cx="10315575" cy="1952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696832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input batch is then passed through the embedding layer to get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embedded</a:t>
            </a:r>
            <a:r>
              <a:rPr lang="en-US" altLang="ko-KR" sz="2400" dirty="0">
                <a:latin typeface="Calibri" panose="020F0502020204030204" pitchFamily="34" charset="0"/>
              </a:rPr>
              <a:t>, which gives us a “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dense vector representation</a:t>
            </a:r>
            <a:r>
              <a:rPr lang="en-US" altLang="ko-KR" sz="2400" dirty="0">
                <a:latin typeface="Calibri" panose="020F0502020204030204" pitchFamily="34" charset="0"/>
              </a:rPr>
              <a:t>” of our sentences.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embedded_prem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, hypo</a:t>
            </a:r>
            <a:r>
              <a:rPr lang="en-US" altLang="ko-KR" sz="2400" dirty="0">
                <a:latin typeface="Calibri" panose="020F0502020204030204" pitchFamily="34" charset="0"/>
              </a:rPr>
              <a:t> are tensors of size </a:t>
            </a:r>
          </a:p>
          <a:p>
            <a:pPr marL="0" indent="0">
              <a:buNone/>
            </a:pPr>
            <a:r>
              <a:rPr lang="en-US" altLang="ko-KR" sz="2400" b="1" i="1" dirty="0">
                <a:latin typeface="Calibri" panose="020F0502020204030204" pitchFamily="34" charset="0"/>
              </a:rPr>
              <a:t>[sentence length, batch size, embedding dim]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874020" y="3656653"/>
            <a:ext cx="5530862" cy="7512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6420273" y="3784910"/>
            <a:ext cx="2491595" cy="46247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Embedding input to “embedded”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965E14-678C-46D5-8291-9716366BF975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15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A85D2A-DFF8-4FBB-A080-995699B4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09" y="4213013"/>
            <a:ext cx="9715500" cy="188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1D62-1C88-4330-BE35-670EA4796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721"/>
                <a:ext cx="10696832" cy="151297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2400" dirty="0">
                    <a:latin typeface="Calibri" panose="020F0502020204030204" pitchFamily="34" charset="0"/>
                  </a:rPr>
                  <a:t>embedded is then fed into the </a:t>
                </a:r>
                <a:r>
                  <a:rPr lang="en-US" altLang="ko-KR" sz="2400" b="1" i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RNN layer</a:t>
                </a:r>
                <a:r>
                  <a:rPr lang="en-US" altLang="ko-KR" sz="2400" dirty="0">
                    <a:latin typeface="Calibri" panose="020F0502020204030204" pitchFamily="34" charset="0"/>
                  </a:rPr>
                  <a:t>. In this code, the initial hidden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</a:rPr>
                  <a:t>, is passed as a default zero vector automatically.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libri" panose="020F0502020204030204" pitchFamily="34" charset="0"/>
                  </a:rPr>
                  <a:t>The RNN returns 2 tensors, </a:t>
                </a:r>
                <a:r>
                  <a:rPr lang="en-US" altLang="ko-KR" sz="2400" b="1" i="1" dirty="0">
                    <a:latin typeface="Calibri" panose="020F0502020204030204" pitchFamily="34" charset="0"/>
                  </a:rPr>
                  <a:t>output</a:t>
                </a:r>
                <a:r>
                  <a:rPr lang="en-US" altLang="ko-KR" sz="2400" dirty="0">
                    <a:latin typeface="Calibri" panose="020F0502020204030204" pitchFamily="34" charset="0"/>
                  </a:rPr>
                  <a:t> of size </a:t>
                </a:r>
                <a:r>
                  <a:rPr lang="en-US" altLang="ko-KR" sz="2400" b="1" i="1" dirty="0">
                    <a:latin typeface="Calibri" panose="020F0502020204030204" pitchFamily="34" charset="0"/>
                  </a:rPr>
                  <a:t>[sentence length, batch size, hidden dim] </a:t>
                </a:r>
                <a:r>
                  <a:rPr lang="en-US" altLang="ko-KR" sz="2400" dirty="0">
                    <a:latin typeface="Calibri" panose="020F0502020204030204" pitchFamily="34" charset="0"/>
                  </a:rPr>
                  <a:t>and </a:t>
                </a:r>
                <a:r>
                  <a:rPr lang="en-US" altLang="ko-KR" sz="2400" b="1" i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hidden</a:t>
                </a:r>
                <a:r>
                  <a:rPr lang="en-US" altLang="ko-KR" sz="2400" dirty="0">
                    <a:latin typeface="Calibri" panose="020F0502020204030204" pitchFamily="34" charset="0"/>
                  </a:rPr>
                  <a:t> of size </a:t>
                </a:r>
                <a:r>
                  <a:rPr lang="en-US" altLang="ko-KR" sz="2400" b="1" i="1" dirty="0">
                    <a:latin typeface="Calibri" panose="020F0502020204030204" pitchFamily="34" charset="0"/>
                  </a:rPr>
                  <a:t>[1, batch size, hidden dim].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libri" panose="020F050202020403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1D62-1C88-4330-BE35-670EA4796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721"/>
                <a:ext cx="10696832" cy="1512971"/>
              </a:xfrm>
              <a:blipFill>
                <a:blip r:embed="rId4"/>
                <a:stretch>
                  <a:fillRect l="-912" t="-5622" r="-171" b="-10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462085" y="4163517"/>
            <a:ext cx="8620807" cy="8365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10099220" y="4456564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Linear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E3772E-4FEC-40E1-ADA9-9E5F96411A12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61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FAE443-AC37-4CAB-970D-B7A99FB0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161" y="3963760"/>
            <a:ext cx="8858250" cy="148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Then, each output of linear layer is summed along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0 dimension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representation of each sentence is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summation</a:t>
            </a:r>
            <a:r>
              <a:rPr lang="en-US" altLang="ko-KR" sz="2400" dirty="0">
                <a:latin typeface="Calibri" panose="020F0502020204030204" pitchFamily="34" charset="0"/>
              </a:rPr>
              <a:t> of word embeddings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projected by linear layer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900953" y="4027432"/>
            <a:ext cx="6120457" cy="7201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055338" y="4251224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summation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F35BAE-C15C-4273-BBB7-68ED7758A66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58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FAE443-AC37-4CAB-970D-B7A99FB0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161" y="3963760"/>
            <a:ext cx="8858250" cy="148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Then, each output of linear layer is summed along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0 dimension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representation of each sentence is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summation</a:t>
            </a:r>
            <a:r>
              <a:rPr lang="en-US" altLang="ko-KR" sz="2400" dirty="0">
                <a:latin typeface="Calibri" panose="020F0502020204030204" pitchFamily="34" charset="0"/>
              </a:rPr>
              <a:t> of word embeddings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projected by linear layer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900953" y="4027432"/>
            <a:ext cx="6120457" cy="7201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055338" y="4251224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summation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0FB62C-E5AA-4AE8-BA19-1DAD93706E2A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00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528A30-A83F-415D-AB76-B0C331F9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4002266"/>
            <a:ext cx="8296275" cy="1162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representations are concatenated to be fed into FC layers.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size of concatenation  is </a:t>
            </a:r>
            <a:r>
              <a:rPr lang="en-US" altLang="ko-KR" sz="2400" b="1" i="1" dirty="0">
                <a:latin typeface="Calibri" panose="020F0502020204030204" pitchFamily="34" charset="0"/>
              </a:rPr>
              <a:t>[batch size, hidden dim * 2].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526667" y="4002266"/>
            <a:ext cx="8033712" cy="42685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9606938" y="4079437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concatenation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3BEBC5-6C38-4DB0-8A43-2FE8EDCBC3BD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05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4BA7C4-46C7-4562-BD8E-B743F558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85" y="2823290"/>
            <a:ext cx="6143625" cy="3686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For loop</a:t>
            </a:r>
            <a:r>
              <a:rPr lang="en-US" altLang="ko-KR" sz="2400" dirty="0">
                <a:latin typeface="Calibri" panose="020F0502020204030204" pitchFamily="34" charset="0"/>
              </a:rPr>
              <a:t> is used to deal with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multiple linear layers</a:t>
            </a:r>
            <a:r>
              <a:rPr lang="en-US" altLang="ko-KR" sz="2400" dirty="0">
                <a:latin typeface="Calibri" panose="020F0502020204030204" pitchFamily="34" charset="0"/>
              </a:rPr>
              <a:t> in our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FC layer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ReLU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, and Dropout </a:t>
            </a:r>
            <a:r>
              <a:rPr lang="en-US" altLang="ko-KR" sz="2400" dirty="0">
                <a:latin typeface="Calibri" panose="020F0502020204030204" pitchFamily="34" charset="0"/>
              </a:rPr>
              <a:t>is utilized in our FC layer.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881939" y="2852416"/>
            <a:ext cx="2951443" cy="3806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5871777" y="2898011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multi-layer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AAEDB-5F82-46DB-8E9F-2C9D4F391D12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27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4BA7C4-46C7-4562-BD8E-B743F558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85" y="2823290"/>
            <a:ext cx="6143625" cy="3686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For loop</a:t>
            </a:r>
            <a:r>
              <a:rPr lang="en-US" altLang="ko-KR" sz="2400" dirty="0">
                <a:latin typeface="Calibri" panose="020F0502020204030204" pitchFamily="34" charset="0"/>
              </a:rPr>
              <a:t> is used to deal with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multiple linear layers</a:t>
            </a:r>
            <a:r>
              <a:rPr lang="en-US" altLang="ko-KR" sz="2400" dirty="0">
                <a:latin typeface="Calibri" panose="020F0502020204030204" pitchFamily="34" charset="0"/>
              </a:rPr>
              <a:t> in our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FC layer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ReLU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, and Dropout </a:t>
            </a:r>
            <a:r>
              <a:rPr lang="en-US" altLang="ko-KR" sz="2400" dirty="0">
                <a:latin typeface="Calibri" panose="020F0502020204030204" pitchFamily="34" charset="0"/>
              </a:rPr>
              <a:t>is utilized in our FC layer.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3433028" y="3234597"/>
            <a:ext cx="4429179" cy="3168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7870371" y="3234597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Linear layer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CD87BC-D1DA-42D7-99E6-4ED0CF91FD65}"/>
              </a:ext>
            </a:extLst>
          </p:cNvPr>
          <p:cNvSpPr/>
          <p:nvPr/>
        </p:nvSpPr>
        <p:spPr>
          <a:xfrm>
            <a:off x="3437110" y="3579792"/>
            <a:ext cx="4429179" cy="3168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F0DD5-F697-45C2-8135-15F76BCF8880}"/>
              </a:ext>
            </a:extLst>
          </p:cNvPr>
          <p:cNvSpPr/>
          <p:nvPr/>
        </p:nvSpPr>
        <p:spPr>
          <a:xfrm>
            <a:off x="3433028" y="3933943"/>
            <a:ext cx="4429179" cy="3168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1E5C71-744E-429E-A316-AB96F3A9B747}"/>
              </a:ext>
            </a:extLst>
          </p:cNvPr>
          <p:cNvSpPr txBox="1">
            <a:spLocks/>
          </p:cNvSpPr>
          <p:nvPr/>
        </p:nvSpPr>
        <p:spPr>
          <a:xfrm>
            <a:off x="7882617" y="3601968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 err="1">
                <a:solidFill>
                  <a:schemeClr val="bg1"/>
                </a:solidFill>
                <a:latin typeface="Calibri" panose="020F0502020204030204" pitchFamily="34" charset="0"/>
              </a:rPr>
              <a:t>ReLU</a:t>
            </a: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 activation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2B9805-CAE2-4ED9-9A59-6DE2DCDDFE66}"/>
              </a:ext>
            </a:extLst>
          </p:cNvPr>
          <p:cNvSpPr txBox="1">
            <a:spLocks/>
          </p:cNvSpPr>
          <p:nvPr/>
        </p:nvSpPr>
        <p:spPr>
          <a:xfrm>
            <a:off x="7878481" y="3956119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Dropout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3DC124-586B-4566-BF26-4C63C490C7B3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26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4BA7C4-46C7-4562-BD8E-B743F558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85" y="2823290"/>
            <a:ext cx="6143625" cy="3686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Finally, our model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predicts one of three labels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F0DD5-F697-45C2-8135-15F76BCF8880}"/>
              </a:ext>
            </a:extLst>
          </p:cNvPr>
          <p:cNvSpPr/>
          <p:nvPr/>
        </p:nvSpPr>
        <p:spPr>
          <a:xfrm>
            <a:off x="2869692" y="4666169"/>
            <a:ext cx="4816983" cy="34670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2B9805-CAE2-4ED9-9A59-6DE2DCDDFE66}"/>
              </a:ext>
            </a:extLst>
          </p:cNvPr>
          <p:cNvSpPr txBox="1">
            <a:spLocks/>
          </p:cNvSpPr>
          <p:nvPr/>
        </p:nvSpPr>
        <p:spPr>
          <a:xfrm>
            <a:off x="7735293" y="4703262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Prediction layer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E1979A-0F38-4643-8B40-14DAC68D6F2B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Model Overview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2"/>
            <a:ext cx="10515600" cy="889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are going to implement basic model.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In our model,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the summation of word embeddings</a:t>
            </a:r>
            <a:r>
              <a:rPr lang="en-US" altLang="ko-KR" sz="2400" dirty="0">
                <a:latin typeface="Calibri" panose="020F0502020204030204" pitchFamily="34" charset="0"/>
              </a:rPr>
              <a:t> is assumed to be representation of whole sentence.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A2CB3B1-10B8-416B-AD88-4D4EB323EECF}"/>
              </a:ext>
            </a:extLst>
          </p:cNvPr>
          <p:cNvGrpSpPr/>
          <p:nvPr/>
        </p:nvGrpSpPr>
        <p:grpSpPr>
          <a:xfrm>
            <a:off x="6643009" y="3650655"/>
            <a:ext cx="2459104" cy="1807413"/>
            <a:chOff x="3464085" y="2299223"/>
            <a:chExt cx="5309801" cy="360103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429BC87-8FEC-4805-8AD6-331E538D4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F313BE-C9AB-4797-928E-F2331B92FEF1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8A7227-A78D-4BDB-9228-084C56EA0911}"/>
              </a:ext>
            </a:extLst>
          </p:cNvPr>
          <p:cNvGrpSpPr/>
          <p:nvPr/>
        </p:nvGrpSpPr>
        <p:grpSpPr>
          <a:xfrm>
            <a:off x="5136320" y="3650655"/>
            <a:ext cx="2459104" cy="1807413"/>
            <a:chOff x="3464085" y="2299223"/>
            <a:chExt cx="5309801" cy="360103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70164D-85E4-49FF-A350-E1A25D5C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EA4CEF-DFCA-4E01-92BE-18CA8AE8133C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7F18DB-090D-4620-A2CE-E85BE681706C}"/>
              </a:ext>
            </a:extLst>
          </p:cNvPr>
          <p:cNvGrpSpPr/>
          <p:nvPr/>
        </p:nvGrpSpPr>
        <p:grpSpPr>
          <a:xfrm>
            <a:off x="3652243" y="3650655"/>
            <a:ext cx="2459104" cy="1807413"/>
            <a:chOff x="3464085" y="2299223"/>
            <a:chExt cx="5309801" cy="36010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CEA699-CEFB-457F-ADF9-FB93522C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4730CD-1DE8-4585-A6D8-30303A9D093A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FA5894-9C2A-49C9-9969-C2A2050027FE}"/>
              </a:ext>
            </a:extLst>
          </p:cNvPr>
          <p:cNvGrpSpPr/>
          <p:nvPr/>
        </p:nvGrpSpPr>
        <p:grpSpPr>
          <a:xfrm>
            <a:off x="2145554" y="3650655"/>
            <a:ext cx="2459104" cy="1807413"/>
            <a:chOff x="3464085" y="2299223"/>
            <a:chExt cx="5309801" cy="3601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92369CD-703B-4184-91C1-2E15DE284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4153587-7855-442D-AFA0-A1327FED72B6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3E0CAF-F669-4A36-A42D-107199564329}"/>
              </a:ext>
            </a:extLst>
          </p:cNvPr>
          <p:cNvSpPr txBox="1"/>
          <p:nvPr/>
        </p:nvSpPr>
        <p:spPr>
          <a:xfrm>
            <a:off x="3385242" y="5552777"/>
            <a:ext cx="32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A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304749-6F81-4F4A-BDFC-0D4D421F5A57}"/>
              </a:ext>
            </a:extLst>
          </p:cNvPr>
          <p:cNvSpPr txBox="1"/>
          <p:nvPr/>
        </p:nvSpPr>
        <p:spPr>
          <a:xfrm>
            <a:off x="4739689" y="5552777"/>
            <a:ext cx="80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man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25EABE-F00B-4EE8-BA72-D79673126E54}"/>
              </a:ext>
            </a:extLst>
          </p:cNvPr>
          <p:cNvSpPr txBox="1"/>
          <p:nvPr/>
        </p:nvSpPr>
        <p:spPr>
          <a:xfrm>
            <a:off x="6379547" y="5552777"/>
            <a:ext cx="404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is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9CF5A4-8922-4DD2-AE4A-8B9406D6CA83}"/>
              </a:ext>
            </a:extLst>
          </p:cNvPr>
          <p:cNvSpPr txBox="1"/>
          <p:nvPr/>
        </p:nvSpPr>
        <p:spPr>
          <a:xfrm>
            <a:off x="7604487" y="5552777"/>
            <a:ext cx="122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sleeping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A1D1A30E-DCDD-411F-AD2F-BBED561F3528}"/>
              </a:ext>
            </a:extLst>
          </p:cNvPr>
          <p:cNvSpPr/>
          <p:nvPr/>
        </p:nvSpPr>
        <p:spPr>
          <a:xfrm rot="16200000">
            <a:off x="5599354" y="1871757"/>
            <a:ext cx="324748" cy="435607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1F8FA4-1E89-4719-A59B-ED17847B8D83}"/>
              </a:ext>
            </a:extLst>
          </p:cNvPr>
          <p:cNvSpPr txBox="1"/>
          <p:nvPr/>
        </p:nvSpPr>
        <p:spPr>
          <a:xfrm>
            <a:off x="5080025" y="3416757"/>
            <a:ext cx="188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summation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DC2EF7-F122-40B7-8791-D57364C738BE}"/>
              </a:ext>
            </a:extLst>
          </p:cNvPr>
          <p:cNvSpPr/>
          <p:nvPr/>
        </p:nvSpPr>
        <p:spPr>
          <a:xfrm>
            <a:off x="5063697" y="3420839"/>
            <a:ext cx="1421332" cy="40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E3068C2-05A4-4FB8-B83A-02EA3B4C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33" y="2753585"/>
            <a:ext cx="1638501" cy="204813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7DF8B6-34A9-49BA-8A22-A07AA13C4667}"/>
              </a:ext>
            </a:extLst>
          </p:cNvPr>
          <p:cNvCxnSpPr>
            <a:cxnSpLocks/>
          </p:cNvCxnSpPr>
          <p:nvPr/>
        </p:nvCxnSpPr>
        <p:spPr>
          <a:xfrm flipV="1">
            <a:off x="5755906" y="3028949"/>
            <a:ext cx="0" cy="387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18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5389CF-DF1D-4194-802B-1234F85A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39" y="2842901"/>
            <a:ext cx="4220152" cy="372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now create an instance of our model class (</a:t>
            </a:r>
            <a:r>
              <a:rPr lang="en-US" altLang="ko-KR" sz="2400" dirty="0" err="1">
                <a:latin typeface="Calibri" panose="020F0502020204030204" pitchFamily="34" charset="0"/>
              </a:rPr>
              <a:t>NLISum</a:t>
            </a:r>
            <a:r>
              <a:rPr lang="en-US" altLang="ko-KR" sz="2400" dirty="0">
                <a:latin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If you want, you can change HIDDEN_DIM, FC_LAYERS, DROPOUT.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3667218" y="4727121"/>
            <a:ext cx="4177774" cy="176575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7862879" y="5473740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Build the model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C39B4F-B1D2-4AE0-8973-72CAAADD143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48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5389CF-DF1D-4194-802B-1234F85A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39" y="2842901"/>
            <a:ext cx="4220152" cy="372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now create an instance of our model class (</a:t>
            </a:r>
            <a:r>
              <a:rPr lang="en-US" altLang="ko-KR" sz="2400" dirty="0" err="1">
                <a:latin typeface="Calibri" panose="020F0502020204030204" pitchFamily="34" charset="0"/>
              </a:rPr>
              <a:t>NLISum</a:t>
            </a:r>
            <a:r>
              <a:rPr lang="en-US" altLang="ko-KR" sz="2400" dirty="0">
                <a:latin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If you want, you can change HIDDEN_DIM, FC_LAYERS, DROPOUT.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3667218" y="3392270"/>
            <a:ext cx="4177774" cy="50209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7887369" y="3758106"/>
            <a:ext cx="3167074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Changeable hyper-parameters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2EB17-C9BB-4B75-8CE1-8327161CE8DE}"/>
              </a:ext>
            </a:extLst>
          </p:cNvPr>
          <p:cNvSpPr/>
          <p:nvPr/>
        </p:nvSpPr>
        <p:spPr>
          <a:xfrm>
            <a:off x="3667217" y="4117896"/>
            <a:ext cx="4177774" cy="25104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5C2968-45C7-4952-B947-F3A07712A883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A09339-82B9-4BB6-9BC0-3FD0CA8A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22" y="2618694"/>
            <a:ext cx="6806973" cy="3990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Let’s initialize parameters in our model with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normal distribution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are going to use normal distribution with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mean 0 and standard deviation 0.1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941497" y="2743300"/>
            <a:ext cx="4969696" cy="11873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D3E7C-20E1-49C8-9FE7-7CA10EBA3567}"/>
              </a:ext>
            </a:extLst>
          </p:cNvPr>
          <p:cNvSpPr txBox="1">
            <a:spLocks/>
          </p:cNvSpPr>
          <p:nvPr/>
        </p:nvSpPr>
        <p:spPr>
          <a:xfrm>
            <a:off x="7931605" y="3251921"/>
            <a:ext cx="2440451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Initialize parameters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AAAF75-6674-4A3F-BBA9-E9C095CC5362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4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FE6E23-4D4A-4DE4-BCC7-B0579092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25" y="3173897"/>
            <a:ext cx="10089016" cy="2194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Let’s create a function that will tell us how many trainable parameters our model has so we can compare the number of parameters across different models.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can see that our model has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9,450,003</a:t>
            </a:r>
            <a:r>
              <a:rPr lang="en-US" altLang="ko-KR" sz="2400" dirty="0">
                <a:latin typeface="Calibri" panose="020F0502020204030204" pitchFamily="34" charset="0"/>
              </a:rPr>
              <a:t> trainable parameters.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3096617" y="4878650"/>
            <a:ext cx="1287603" cy="3819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3F5E20-2A3D-441D-A609-2E279D0DAEF0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9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BE1E7E-1AF7-4FFD-9EE4-D155133C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31" y="3600975"/>
            <a:ext cx="6667500" cy="1943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For NLI model, we will use pretrained embeddings of glove vector.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Load pretraining word embeddings using </a:t>
            </a:r>
            <a:r>
              <a:rPr lang="en-US" altLang="ko-KR" sz="2400" dirty="0" err="1">
                <a:latin typeface="Calibri" panose="020F0502020204030204" pitchFamily="34" charset="0"/>
              </a:rPr>
              <a:t>pytorchtext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582267" y="3780555"/>
            <a:ext cx="6451515" cy="3467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12FBA-986D-4CB8-A660-552827717A00}"/>
              </a:ext>
            </a:extLst>
          </p:cNvPr>
          <p:cNvSpPr txBox="1">
            <a:spLocks/>
          </p:cNvSpPr>
          <p:nvPr/>
        </p:nvSpPr>
        <p:spPr>
          <a:xfrm>
            <a:off x="9067431" y="3817664"/>
            <a:ext cx="2440451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Load glove vector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8A3EC-48D0-4836-9AC5-B10008E6BC00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9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C2D637-9FAF-4A0E-82CE-204EEBC1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66" y="3398112"/>
            <a:ext cx="8369755" cy="2635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Copy weights of pretrained embeddings into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weights of embedding layer</a:t>
            </a:r>
            <a:r>
              <a:rPr lang="en-US" altLang="ko-KR" sz="2400" dirty="0">
                <a:latin typeface="Calibri" panose="020F0502020204030204" pitchFamily="34" charset="0"/>
              </a:rPr>
              <a:t> in our model.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782167" y="3511134"/>
            <a:ext cx="6529076" cy="3467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12FBA-986D-4CB8-A660-552827717A00}"/>
              </a:ext>
            </a:extLst>
          </p:cNvPr>
          <p:cNvSpPr txBox="1">
            <a:spLocks/>
          </p:cNvSpPr>
          <p:nvPr/>
        </p:nvSpPr>
        <p:spPr>
          <a:xfrm>
            <a:off x="8344891" y="3548243"/>
            <a:ext cx="2440451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 embeddings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E4613D-5433-47AD-9041-B58B70BA0A8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85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D6C5B7-5C36-4BCF-97F0-307E560E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17" y="2830523"/>
            <a:ext cx="6831106" cy="3363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Word embeddings for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Unknown token, and PAD token</a:t>
            </a:r>
            <a:r>
              <a:rPr lang="en-US" altLang="ko-KR" sz="2400" dirty="0">
                <a:latin typeface="Calibri" panose="020F0502020204030204" pitchFamily="34" charset="0"/>
              </a:rPr>
              <a:t> is reset to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zero vector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422988" y="3428999"/>
            <a:ext cx="6529076" cy="48985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12FBA-986D-4CB8-A660-552827717A00}"/>
              </a:ext>
            </a:extLst>
          </p:cNvPr>
          <p:cNvSpPr txBox="1">
            <a:spLocks/>
          </p:cNvSpPr>
          <p:nvPr/>
        </p:nvSpPr>
        <p:spPr>
          <a:xfrm>
            <a:off x="7968393" y="3537669"/>
            <a:ext cx="2440451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zero vector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BBABFD-9BA2-48D0-ADCF-66BC872ACB25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47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Build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151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Sometimes we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do not train embedding layer</a:t>
            </a:r>
            <a:r>
              <a:rPr lang="en-US" altLang="ko-KR" sz="2400" dirty="0">
                <a:latin typeface="Calibri" panose="020F0502020204030204" pitchFamily="34" charset="0"/>
              </a:rPr>
              <a:t> for several reasons.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For example,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regularization effects</a:t>
            </a:r>
            <a:r>
              <a:rPr lang="en-US" altLang="ko-KR" sz="2400" dirty="0">
                <a:latin typeface="Calibri" panose="020F0502020204030204" pitchFamily="34" charset="0"/>
              </a:rPr>
              <a:t> can be expected.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After excluding embedding layer, trainable parameters is dramatically reduced.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064117-3954-4F0B-85A1-5F3B9238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57" y="3239135"/>
            <a:ext cx="5408158" cy="6083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798CA56-0B65-4983-9410-DEA4CCC78BF8}"/>
              </a:ext>
            </a:extLst>
          </p:cNvPr>
          <p:cNvSpPr/>
          <p:nvPr/>
        </p:nvSpPr>
        <p:spPr>
          <a:xfrm>
            <a:off x="1518557" y="3277550"/>
            <a:ext cx="5592536" cy="5699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8AD3A9-E339-4643-A86A-68427AA4B3F8}"/>
              </a:ext>
            </a:extLst>
          </p:cNvPr>
          <p:cNvSpPr txBox="1">
            <a:spLocks/>
          </p:cNvSpPr>
          <p:nvPr/>
        </p:nvSpPr>
        <p:spPr>
          <a:xfrm>
            <a:off x="7164160" y="3437735"/>
            <a:ext cx="2440451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Do not train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C242A0-8771-4DDE-A6E0-5EB25797C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57" y="4195075"/>
            <a:ext cx="8419419" cy="18169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671F7C-1A37-46CB-8594-7F17AC2FF8C4}"/>
              </a:ext>
            </a:extLst>
          </p:cNvPr>
          <p:cNvSpPr/>
          <p:nvPr/>
        </p:nvSpPr>
        <p:spPr>
          <a:xfrm>
            <a:off x="3246664" y="5626142"/>
            <a:ext cx="1039586" cy="3174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404390-744F-4B19-AA1A-18D9DE0BF6D1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661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9D82B6-79A5-424A-8046-F48C2AAD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24" y="4221913"/>
            <a:ext cx="5578247" cy="1315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2340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Now, we’ll set up the training and then train the model.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Here, we’ll use one of advanced optimizer, called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Adam</a:t>
            </a:r>
            <a:r>
              <a:rPr lang="en-US" altLang="ko-KR" sz="2400" b="1" i="1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We’ll use </a:t>
            </a:r>
            <a:r>
              <a:rPr lang="en-US" altLang="ko-KR" sz="2400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CrossEntropyLoss</a:t>
            </a:r>
            <a:r>
              <a:rPr lang="en-US" altLang="ko-KR" sz="2400" dirty="0">
                <a:latin typeface="Calibri" panose="020F0502020204030204" pitchFamily="34" charset="0"/>
              </a:rPr>
              <a:t> for training our model. 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591425" y="4990052"/>
            <a:ext cx="5834449" cy="3819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504485" y="5018835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Set the optimizer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94AF25-909F-41DC-917E-EC84237F9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223" y="5619053"/>
            <a:ext cx="4262437" cy="5622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AB2E5-5DFE-4D08-9919-D845EC43554B}"/>
              </a:ext>
            </a:extLst>
          </p:cNvPr>
          <p:cNvSpPr/>
          <p:nvPr/>
        </p:nvSpPr>
        <p:spPr>
          <a:xfrm>
            <a:off x="2621360" y="5709193"/>
            <a:ext cx="5834449" cy="3819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5810FB-86BC-4D2A-8F28-12EEF11B257E}"/>
              </a:ext>
            </a:extLst>
          </p:cNvPr>
          <p:cNvSpPr txBox="1">
            <a:spLocks/>
          </p:cNvSpPr>
          <p:nvPr/>
        </p:nvSpPr>
        <p:spPr>
          <a:xfrm>
            <a:off x="8554831" y="5763917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Set loss for model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D62F40-3415-40CA-B623-02DDE2774444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5B5A8-F429-4E50-9CBF-8252DCDB2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572" y="3038825"/>
            <a:ext cx="9096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6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2340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Set model and its loss to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device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If possible, we are going to use GPU for training model.</a:t>
            </a:r>
          </a:p>
          <a:p>
            <a:pPr marL="0" indent="0">
              <a:buNone/>
            </a:pPr>
            <a:endParaRPr lang="en-US" altLang="ko-KR" sz="500" dirty="0"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CA1EF-07E7-4C3A-85F0-B70143F1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83" y="3830595"/>
            <a:ext cx="5124450" cy="1123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BA42D5-8EE2-4523-8035-8FE20AB4C0FE}"/>
              </a:ext>
            </a:extLst>
          </p:cNvPr>
          <p:cNvSpPr/>
          <p:nvPr/>
        </p:nvSpPr>
        <p:spPr>
          <a:xfrm>
            <a:off x="2628901" y="3891713"/>
            <a:ext cx="5159828" cy="10628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D596C0-D5C1-43AD-A0F2-26151CCFA0DD}"/>
              </a:ext>
            </a:extLst>
          </p:cNvPr>
          <p:cNvSpPr txBox="1">
            <a:spLocks/>
          </p:cNvSpPr>
          <p:nvPr/>
        </p:nvSpPr>
        <p:spPr>
          <a:xfrm>
            <a:off x="7865132" y="4256312"/>
            <a:ext cx="1834978" cy="2725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Set device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CC93B8-90AD-4644-9666-B3BEC0170AB6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9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Code Review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515600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This code is based on the code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https://github.com/bentrevett/pytorch-nli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sz="2400" dirty="0"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2838D-6268-4DEA-B73E-6997C4DFB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292" y="2558251"/>
            <a:ext cx="8224157" cy="29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7A369C-3981-4CF6-A905-F7B0013B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47" y="3238339"/>
            <a:ext cx="9575347" cy="2019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2340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In addition to loss, we need to calculate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accuracy</a:t>
            </a:r>
            <a:r>
              <a:rPr lang="en-US" altLang="ko-KR" sz="2400" dirty="0">
                <a:latin typeface="Calibri" panose="020F0502020204030204" pitchFamily="34" charset="0"/>
              </a:rPr>
              <a:t>, which is the measurement for classifier performance.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605377" y="4724174"/>
            <a:ext cx="1810265" cy="31841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Calculate accuracy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498108" y="4325259"/>
            <a:ext cx="8976671" cy="7978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2B13D-69CA-4D3C-8A43-1D7D1A23E7A0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07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1011930" cy="747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This is the train function which iterates over all examples, one batch at a time.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41" y="2288270"/>
            <a:ext cx="7725647" cy="42843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DA6DC3-4874-49FE-89F4-28EAC0C22EE6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30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40E3B-3CAF-4055-8161-E64980E3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967467"/>
            <a:ext cx="7394199" cy="530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Training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zero gradient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Backward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Update parameters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6012719" y="1717525"/>
            <a:ext cx="2596694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Set mode to “training mode”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4843827" y="1732855"/>
            <a:ext cx="1089871" cy="28534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F59A59-5F68-4DF4-8928-7AF467376036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60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40E3B-3CAF-4055-8161-E64980E3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967467"/>
            <a:ext cx="7394199" cy="530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Training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zero gradient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Backward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Update parameters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6396440" y="1989053"/>
            <a:ext cx="1388206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Batch iteration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4864237" y="2032066"/>
            <a:ext cx="1483495" cy="2294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6C24B-7143-4DCF-B99E-628FE7DD4D5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55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40E3B-3CAF-4055-8161-E64980E3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967467"/>
            <a:ext cx="7394199" cy="530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Training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zero gradient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Backward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Update parameters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6678108" y="2880590"/>
            <a:ext cx="1388206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zero gradient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5101001" y="2916207"/>
            <a:ext cx="1483495" cy="2294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4525C8-E4CB-4F7B-8697-C385D35CB672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28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40E3B-3CAF-4055-8161-E64980E3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967467"/>
            <a:ext cx="7394199" cy="530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Training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zero gradient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Backward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Update parameters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7143472" y="3619706"/>
            <a:ext cx="1388206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Model forward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5175563" y="3620860"/>
            <a:ext cx="1935530" cy="3006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5A0CAB-2218-41C1-85CD-C4966C1EF7D4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65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40E3B-3CAF-4055-8161-E64980E3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967467"/>
            <a:ext cx="7394199" cy="530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Training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zero gradient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Backward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Update parameters</a:t>
            </a:r>
          </a:p>
          <a:p>
            <a:pPr marL="457200" indent="-457200">
              <a:buAutoNum type="arabicParenBoth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7502701" y="4331153"/>
            <a:ext cx="1388206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calculate loss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5175563" y="4331153"/>
            <a:ext cx="2270266" cy="3006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E0EB5-9A44-4EC2-947C-B713DF986C6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841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40E3B-3CAF-4055-8161-E64980E3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967467"/>
            <a:ext cx="7394199" cy="530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Training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zero gradient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Calculate accuracy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Backward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Update parameters</a:t>
            </a:r>
          </a:p>
          <a:p>
            <a:pPr marL="457200" indent="-457200">
              <a:buAutoNum type="arabicParenBoth"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107135" y="4629518"/>
            <a:ext cx="1649186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calculate accuracy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5159234" y="4634504"/>
            <a:ext cx="2947901" cy="29568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A7FB8B-51CB-400C-8542-475C9B9A299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037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40E3B-3CAF-4055-8161-E64980E3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967467"/>
            <a:ext cx="7394199" cy="530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6229350" y="4912340"/>
            <a:ext cx="1526721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Loss backward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5159234" y="4932869"/>
            <a:ext cx="1033377" cy="2596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5A566F-F125-4C8E-AA3A-FD55A24DFD6B}"/>
              </a:ext>
            </a:extLst>
          </p:cNvPr>
          <p:cNvSpPr txBox="1">
            <a:spLocks/>
          </p:cNvSpPr>
          <p:nvPr/>
        </p:nvSpPr>
        <p:spPr>
          <a:xfrm>
            <a:off x="838200" y="1489720"/>
            <a:ext cx="3386818" cy="4555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Training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zero gradient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Backward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Update parameters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20A94E-15EA-4875-9EFC-91EA92179D3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530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40E3B-3CAF-4055-8161-E64980E3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967467"/>
            <a:ext cx="7394199" cy="530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Training mode</a:t>
            </a:r>
          </a:p>
          <a:p>
            <a:pPr marL="457200" indent="-457200"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zero gradient</a:t>
            </a:r>
          </a:p>
          <a:p>
            <a:pPr marL="457200" indent="-457200"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  <a:p>
            <a:pPr marL="457200" indent="-457200"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Backward loss</a:t>
            </a:r>
          </a:p>
          <a:p>
            <a:pPr marL="457200" indent="-457200"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Update parameters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6217104" y="5208931"/>
            <a:ext cx="2020660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Update parameters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5155152" y="5229460"/>
            <a:ext cx="1033377" cy="2596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8F154A-9ECF-4286-8236-0C50642EE45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4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8BD60E6-F58F-4B19-A090-5C354DFF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13" y="3541678"/>
            <a:ext cx="9767207" cy="2160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515600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three</a:t>
            </a:r>
            <a:r>
              <a:rPr lang="en-US" altLang="ko-KR" sz="2400" dirty="0">
                <a:latin typeface="Calibri" panose="020F0502020204030204" pitchFamily="34" charset="0"/>
              </a:rPr>
              <a:t> important components for deep learning are Data, Model, and Optimizer.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First, let’s build the data for classification. We use </a:t>
            </a:r>
            <a:r>
              <a:rPr lang="en-US" altLang="ko-KR" sz="2400" b="1" i="1" dirty="0" err="1">
                <a:solidFill>
                  <a:srgbClr val="0070C0"/>
                </a:solidFill>
                <a:latin typeface="Calibri" panose="020F0502020204030204" pitchFamily="34" charset="0"/>
              </a:rPr>
              <a:t>torchtext</a:t>
            </a:r>
            <a:r>
              <a:rPr lang="en-US" altLang="ko-KR" sz="2400" dirty="0">
                <a:latin typeface="Calibri" panose="020F0502020204030204" pitchFamily="34" charset="0"/>
              </a:rPr>
              <a:t> for text data.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First of all, import </a:t>
            </a:r>
            <a:r>
              <a:rPr lang="en-US" altLang="ko-KR" sz="2400" dirty="0" err="1">
                <a:latin typeface="Calibri" panose="020F0502020204030204" pitchFamily="34" charset="0"/>
              </a:rPr>
              <a:t>PyTorch</a:t>
            </a:r>
            <a:r>
              <a:rPr lang="en-US" altLang="ko-KR" sz="2400" dirty="0">
                <a:latin typeface="Calibri" panose="020F0502020204030204" pitchFamily="34" charset="0"/>
              </a:rPr>
              <a:t> and data object from </a:t>
            </a:r>
            <a:r>
              <a:rPr lang="en-US" altLang="ko-KR" sz="2400" dirty="0" err="1">
                <a:latin typeface="Calibri" panose="020F0502020204030204" pitchFamily="34" charset="0"/>
              </a:rPr>
              <a:t>torchtext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A4A228-AF70-47F3-9133-E5A4C601F162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163327" y="3622529"/>
            <a:ext cx="2440460" cy="4462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3655601" y="3597624"/>
            <a:ext cx="2047042" cy="4960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Import </a:t>
            </a:r>
            <a:r>
              <a:rPr lang="en-US" altLang="ko-KR" sz="1500" b="1" i="1" dirty="0" err="1">
                <a:solidFill>
                  <a:schemeClr val="bg1"/>
                </a:solidFill>
                <a:latin typeface="Calibri" panose="020F0502020204030204" pitchFamily="34" charset="0"/>
              </a:rPr>
              <a:t>PyTorch</a:t>
            </a: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 and data object</a:t>
            </a:r>
          </a:p>
        </p:txBody>
      </p:sp>
    </p:spTree>
    <p:extLst>
      <p:ext uri="{BB962C8B-B14F-4D97-AF65-F5344CB8AC3E}">
        <p14:creationId xmlns:p14="http://schemas.microsoft.com/office/powerpoint/2010/main" val="3513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Evaluate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F543A9-D392-4007-82E8-67066501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Eval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6FC33B-CC0A-4E83-B514-54BB4754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23" y="1380833"/>
            <a:ext cx="7912270" cy="417904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27E4A-60A9-4C80-8FBB-3ED0E3F17A51}"/>
              </a:ext>
            </a:extLst>
          </p:cNvPr>
          <p:cNvSpPr txBox="1">
            <a:spLocks/>
          </p:cNvSpPr>
          <p:nvPr/>
        </p:nvSpPr>
        <p:spPr>
          <a:xfrm>
            <a:off x="5556081" y="2217654"/>
            <a:ext cx="2020660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eval model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4A731B-9335-4EEA-A471-D1E1694729A5}"/>
              </a:ext>
            </a:extLst>
          </p:cNvPr>
          <p:cNvSpPr/>
          <p:nvPr/>
        </p:nvSpPr>
        <p:spPr>
          <a:xfrm>
            <a:off x="4494129" y="2238183"/>
            <a:ext cx="1033377" cy="2596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80D22E-DB60-4460-B443-CF113914B37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7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Evaluate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F543A9-D392-4007-82E8-67066501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Eval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6FC33B-CC0A-4E83-B514-54BB4754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23" y="1380833"/>
            <a:ext cx="7912270" cy="417904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27E4A-60A9-4C80-8FBB-3ED0E3F17A51}"/>
              </a:ext>
            </a:extLst>
          </p:cNvPr>
          <p:cNvSpPr txBox="1">
            <a:spLocks/>
          </p:cNvSpPr>
          <p:nvPr/>
        </p:nvSpPr>
        <p:spPr>
          <a:xfrm>
            <a:off x="6360262" y="2838140"/>
            <a:ext cx="2020660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Batch iteration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4A731B-9335-4EEA-A471-D1E1694729A5}"/>
              </a:ext>
            </a:extLst>
          </p:cNvPr>
          <p:cNvSpPr/>
          <p:nvPr/>
        </p:nvSpPr>
        <p:spPr>
          <a:xfrm>
            <a:off x="4816930" y="2858669"/>
            <a:ext cx="1514758" cy="2596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951BB-BF45-48B4-B60D-B412A6BF8C31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6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Evaluate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F543A9-D392-4007-82E8-67066501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Eval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6FC33B-CC0A-4E83-B514-54BB4754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23" y="1380833"/>
            <a:ext cx="7912270" cy="417904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27E4A-60A9-4C80-8FBB-3ED0E3F17A51}"/>
              </a:ext>
            </a:extLst>
          </p:cNvPr>
          <p:cNvSpPr txBox="1">
            <a:spLocks/>
          </p:cNvSpPr>
          <p:nvPr/>
        </p:nvSpPr>
        <p:spPr>
          <a:xfrm>
            <a:off x="7213430" y="3772359"/>
            <a:ext cx="2020660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Model forward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4A731B-9335-4EEA-A471-D1E1694729A5}"/>
              </a:ext>
            </a:extLst>
          </p:cNvPr>
          <p:cNvSpPr/>
          <p:nvPr/>
        </p:nvSpPr>
        <p:spPr>
          <a:xfrm>
            <a:off x="5070023" y="3791825"/>
            <a:ext cx="2102302" cy="2617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31AEAD-3A02-4880-A0DA-BE4BD7EEDCB4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486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Evaluate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F543A9-D392-4007-82E8-67066501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Eval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accuracy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6FC33B-CC0A-4E83-B514-54BB4754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23" y="1380833"/>
            <a:ext cx="7912270" cy="417904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27E4A-60A9-4C80-8FBB-3ED0E3F17A51}"/>
              </a:ext>
            </a:extLst>
          </p:cNvPr>
          <p:cNvSpPr txBox="1">
            <a:spLocks/>
          </p:cNvSpPr>
          <p:nvPr/>
        </p:nvSpPr>
        <p:spPr>
          <a:xfrm>
            <a:off x="7576741" y="4101215"/>
            <a:ext cx="2020660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Calculate loss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4A731B-9335-4EEA-A471-D1E1694729A5}"/>
              </a:ext>
            </a:extLst>
          </p:cNvPr>
          <p:cNvSpPr/>
          <p:nvPr/>
        </p:nvSpPr>
        <p:spPr>
          <a:xfrm>
            <a:off x="5078186" y="4139293"/>
            <a:ext cx="2469696" cy="22451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B0CEEB-C5B7-4CD8-97FF-4231CA7E9D15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03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Evaluate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F543A9-D392-4007-82E8-67066501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0"/>
            <a:ext cx="3386818" cy="455593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Eval mode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Batch iteration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Model forward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</a:rPr>
              <a:t>Calculate loss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altLang="ko-KR" sz="2400" dirty="0">
                <a:latin typeface="Calibri" panose="020F0502020204030204" pitchFamily="34" charset="0"/>
              </a:rPr>
              <a:t>Calculate accuracy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6FC33B-CC0A-4E83-B514-54BB4754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23" y="1380833"/>
            <a:ext cx="7912270" cy="417904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27E4A-60A9-4C80-8FBB-3ED0E3F17A51}"/>
              </a:ext>
            </a:extLst>
          </p:cNvPr>
          <p:cNvSpPr txBox="1">
            <a:spLocks/>
          </p:cNvSpPr>
          <p:nvPr/>
        </p:nvSpPr>
        <p:spPr>
          <a:xfrm>
            <a:off x="7617562" y="4106609"/>
            <a:ext cx="2020660" cy="30067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Calculate accuracy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4A731B-9335-4EEA-A471-D1E1694729A5}"/>
              </a:ext>
            </a:extLst>
          </p:cNvPr>
          <p:cNvSpPr/>
          <p:nvPr/>
        </p:nvSpPr>
        <p:spPr>
          <a:xfrm>
            <a:off x="5111127" y="4130643"/>
            <a:ext cx="2465613" cy="2617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9A832D-FEB9-4AB4-9E89-B786ADEDCC85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524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175A0E-E8EB-4C62-9562-031CB522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51" y="2273049"/>
            <a:ext cx="6236970" cy="4219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1"/>
            <a:ext cx="11166389" cy="909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train the model through multiple epochs, an epoch being a complete pass through all examples in the training and validation sets.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666941" y="3890392"/>
            <a:ext cx="2341775" cy="30725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Training and Evaluation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902272" y="3818786"/>
            <a:ext cx="5764669" cy="4504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6E3A9-372E-4701-93C4-8B681CA6C38B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46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44ED35-D71A-427C-9FA7-54E0A420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51" y="2273049"/>
            <a:ext cx="6236970" cy="4219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1"/>
            <a:ext cx="11166389" cy="909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save the model with the least valid loss across all epochs.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7121254" y="5214650"/>
            <a:ext cx="2341775" cy="30725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Save the model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923227" y="5052252"/>
            <a:ext cx="4096506" cy="6320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F2595E-8A04-4815-A3CF-A0DB9DBC110E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93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A12BC6-DE25-458D-AD99-FD071AB1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36" y="2039030"/>
            <a:ext cx="5205262" cy="3982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Train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1"/>
            <a:ext cx="11166389" cy="909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desirable output of full pipeline is like this: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6002531" y="2259981"/>
            <a:ext cx="1287955" cy="38387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7341375" y="4041941"/>
            <a:ext cx="969647" cy="33676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Accuracy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5970EA-142E-4B7E-90FF-BABB00D12DA3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997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DD917B-0916-47FF-9B12-09487DA1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78" y="3229383"/>
            <a:ext cx="7789408" cy="1491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Test the Model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1"/>
            <a:ext cx="11166389" cy="909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Then, we can measure performance with evaluate function.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8911116" y="3453145"/>
            <a:ext cx="751095" cy="2918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2229710" y="3422888"/>
            <a:ext cx="6612211" cy="3220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53695-219F-4053-AFB7-100D191CF63D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9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Assignment 1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0"/>
            <a:ext cx="11166389" cy="4083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In our implementation,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the summation</a:t>
            </a:r>
            <a:r>
              <a:rPr lang="en-US" altLang="ko-KR" sz="2400" dirty="0">
                <a:latin typeface="Calibri" panose="020F0502020204030204" pitchFamily="34" charset="0"/>
              </a:rPr>
              <a:t> of word embeddings is assumed to be representation of sentence.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What about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mean</a:t>
            </a:r>
            <a:r>
              <a:rPr lang="en-US" altLang="ko-KR" sz="2400" dirty="0">
                <a:latin typeface="Calibri" panose="020F0502020204030204" pitchFamily="34" charset="0"/>
              </a:rPr>
              <a:t>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7E586A-ECDA-4B80-9ACD-E9A14CABFFF5}"/>
              </a:ext>
            </a:extLst>
          </p:cNvPr>
          <p:cNvGrpSpPr/>
          <p:nvPr/>
        </p:nvGrpSpPr>
        <p:grpSpPr>
          <a:xfrm>
            <a:off x="6643009" y="3650655"/>
            <a:ext cx="2459104" cy="1807413"/>
            <a:chOff x="3464085" y="2299223"/>
            <a:chExt cx="5309801" cy="360103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22167B-D62B-4366-8E91-32B2A22A3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2F7246-684B-4D64-9095-6D0895079E2B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493E7B-B8F9-411C-B77D-77F5C29A42AD}"/>
              </a:ext>
            </a:extLst>
          </p:cNvPr>
          <p:cNvGrpSpPr/>
          <p:nvPr/>
        </p:nvGrpSpPr>
        <p:grpSpPr>
          <a:xfrm>
            <a:off x="5136320" y="3650655"/>
            <a:ext cx="2459104" cy="1807413"/>
            <a:chOff x="3464085" y="2299223"/>
            <a:chExt cx="5309801" cy="360103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8D497C3-B059-4C71-827C-15E836FC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8B26CF-42FE-466A-A4A8-FB1C77537000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F9864F-EFE5-494B-8F89-4AAA8653AB02}"/>
              </a:ext>
            </a:extLst>
          </p:cNvPr>
          <p:cNvGrpSpPr/>
          <p:nvPr/>
        </p:nvGrpSpPr>
        <p:grpSpPr>
          <a:xfrm>
            <a:off x="3652243" y="3650655"/>
            <a:ext cx="2459104" cy="1807413"/>
            <a:chOff x="3464085" y="2299223"/>
            <a:chExt cx="5309801" cy="360103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05DC42E-914A-49C5-ABC8-3C1F7588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876BD6-E832-42AF-83AA-070B47B00C04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7E541D-5647-4995-AF0D-25D10248CA5D}"/>
              </a:ext>
            </a:extLst>
          </p:cNvPr>
          <p:cNvGrpSpPr/>
          <p:nvPr/>
        </p:nvGrpSpPr>
        <p:grpSpPr>
          <a:xfrm>
            <a:off x="2145554" y="3650655"/>
            <a:ext cx="2459104" cy="1807413"/>
            <a:chOff x="3464085" y="2299223"/>
            <a:chExt cx="5309801" cy="360103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E6C7672-966D-4CFB-9BA7-9254F824D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6817FF5-80AB-43C9-BE96-6A704F9044AB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C9C63F-0C5A-4287-8BB1-76039B291468}"/>
              </a:ext>
            </a:extLst>
          </p:cNvPr>
          <p:cNvSpPr txBox="1"/>
          <p:nvPr/>
        </p:nvSpPr>
        <p:spPr>
          <a:xfrm>
            <a:off x="3385242" y="5552777"/>
            <a:ext cx="32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A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9426D4-FB72-42A2-B6E5-23EA033A996D}"/>
              </a:ext>
            </a:extLst>
          </p:cNvPr>
          <p:cNvSpPr txBox="1"/>
          <p:nvPr/>
        </p:nvSpPr>
        <p:spPr>
          <a:xfrm>
            <a:off x="4739689" y="5552777"/>
            <a:ext cx="80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man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A1AE7-562F-4A8E-BD91-ED674D0E147C}"/>
              </a:ext>
            </a:extLst>
          </p:cNvPr>
          <p:cNvSpPr txBox="1"/>
          <p:nvPr/>
        </p:nvSpPr>
        <p:spPr>
          <a:xfrm>
            <a:off x="6379547" y="5552777"/>
            <a:ext cx="404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is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A565A-B41A-43D6-8E1D-39EADEAE6D79}"/>
              </a:ext>
            </a:extLst>
          </p:cNvPr>
          <p:cNvSpPr txBox="1"/>
          <p:nvPr/>
        </p:nvSpPr>
        <p:spPr>
          <a:xfrm>
            <a:off x="7604487" y="5552777"/>
            <a:ext cx="122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sleeping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C6F9D639-0C79-4977-94D8-4457AA5699AC}"/>
              </a:ext>
            </a:extLst>
          </p:cNvPr>
          <p:cNvSpPr/>
          <p:nvPr/>
        </p:nvSpPr>
        <p:spPr>
          <a:xfrm rot="16200000">
            <a:off x="5599354" y="1871757"/>
            <a:ext cx="324748" cy="435607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EDC43C-FDA2-4F75-A35A-E4D02FA91A98}"/>
              </a:ext>
            </a:extLst>
          </p:cNvPr>
          <p:cNvSpPr txBox="1"/>
          <p:nvPr/>
        </p:nvSpPr>
        <p:spPr>
          <a:xfrm>
            <a:off x="5080025" y="3416757"/>
            <a:ext cx="188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summation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009C13-D5AB-42D9-816F-36CB88BCCB94}"/>
              </a:ext>
            </a:extLst>
          </p:cNvPr>
          <p:cNvSpPr/>
          <p:nvPr/>
        </p:nvSpPr>
        <p:spPr>
          <a:xfrm>
            <a:off x="5063697" y="3420839"/>
            <a:ext cx="1421332" cy="40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3C7624-8E1A-455C-BC5F-81AE8FA41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33" y="2753585"/>
            <a:ext cx="1638501" cy="20481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8AF369-AAD3-4C2D-8D23-364F89AA14EF}"/>
              </a:ext>
            </a:extLst>
          </p:cNvPr>
          <p:cNvCxnSpPr>
            <a:cxnSpLocks/>
          </p:cNvCxnSpPr>
          <p:nvPr/>
        </p:nvCxnSpPr>
        <p:spPr>
          <a:xfrm flipV="1">
            <a:off x="5755906" y="3028949"/>
            <a:ext cx="0" cy="387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7F34F29-E30D-4795-A72A-75F54F0B4F8B}"/>
              </a:ext>
            </a:extLst>
          </p:cNvPr>
          <p:cNvCxnSpPr>
            <a:cxnSpLocks/>
          </p:cNvCxnSpPr>
          <p:nvPr/>
        </p:nvCxnSpPr>
        <p:spPr>
          <a:xfrm>
            <a:off x="6515049" y="3634328"/>
            <a:ext cx="7593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58D80D-10BE-4A7C-91E3-F684719DB9C2}"/>
              </a:ext>
            </a:extLst>
          </p:cNvPr>
          <p:cNvSpPr txBox="1"/>
          <p:nvPr/>
        </p:nvSpPr>
        <p:spPr>
          <a:xfrm>
            <a:off x="7274379" y="3395983"/>
            <a:ext cx="188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0070C0"/>
                </a:solidFill>
                <a:latin typeface="Calibri" panose="020F0502020204030204" pitchFamily="34" charset="0"/>
              </a:rPr>
              <a:t>mean?</a:t>
            </a:r>
            <a:endParaRPr lang="ko-KR" altLang="en-US" sz="2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BA748F-5B64-4A3B-A029-D3296464D8C4}"/>
              </a:ext>
            </a:extLst>
          </p:cNvPr>
          <p:cNvSpPr/>
          <p:nvPr/>
        </p:nvSpPr>
        <p:spPr>
          <a:xfrm>
            <a:off x="5032207" y="3359604"/>
            <a:ext cx="3425541" cy="5278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F97BA5E-D882-4871-8FEF-7A886BC7440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0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9D3C78-E9A6-4411-86E9-662F0762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13" y="3541678"/>
            <a:ext cx="9767207" cy="2160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515600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Then, set seeds for random operation reproducibility.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186249" y="4222246"/>
            <a:ext cx="3713206" cy="83389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4960393" y="4476599"/>
            <a:ext cx="1303638" cy="32518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Set Seeds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612746-1283-4CE5-990D-5667E089E7B7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710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Assignment 1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0"/>
            <a:ext cx="11166389" cy="4083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For assignment1, what we should change in code?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E6A8F59-B726-4C41-A8DC-6CB69541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63" y="2123043"/>
            <a:ext cx="4690107" cy="422140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60CE8BB-8198-4216-8D2C-3D002257D1F9}"/>
              </a:ext>
            </a:extLst>
          </p:cNvPr>
          <p:cNvSpPr txBox="1"/>
          <p:nvPr/>
        </p:nvSpPr>
        <p:spPr>
          <a:xfrm>
            <a:off x="6148852" y="3131459"/>
            <a:ext cx="314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HINT: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59EC3C-3B67-4696-9BC3-70A45A08971D}"/>
              </a:ext>
            </a:extLst>
          </p:cNvPr>
          <p:cNvSpPr/>
          <p:nvPr/>
        </p:nvSpPr>
        <p:spPr>
          <a:xfrm>
            <a:off x="6304189" y="3796918"/>
            <a:ext cx="312964" cy="334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3CE055-6677-4108-B76B-19649A38738C}"/>
              </a:ext>
            </a:extLst>
          </p:cNvPr>
          <p:cNvSpPr/>
          <p:nvPr/>
        </p:nvSpPr>
        <p:spPr>
          <a:xfrm>
            <a:off x="6668861" y="3796918"/>
            <a:ext cx="312964" cy="334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45CC09-00FD-4A65-9C9A-D24D1AE6C9DD}"/>
              </a:ext>
            </a:extLst>
          </p:cNvPr>
          <p:cNvSpPr/>
          <p:nvPr/>
        </p:nvSpPr>
        <p:spPr>
          <a:xfrm>
            <a:off x="7033533" y="3796918"/>
            <a:ext cx="312964" cy="334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81D240-9324-495D-B1F7-DD3025D79A78}"/>
              </a:ext>
            </a:extLst>
          </p:cNvPr>
          <p:cNvCxnSpPr>
            <a:cxnSpLocks/>
          </p:cNvCxnSpPr>
          <p:nvPr/>
        </p:nvCxnSpPr>
        <p:spPr>
          <a:xfrm>
            <a:off x="7470271" y="3948653"/>
            <a:ext cx="7593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2F1669-401B-4F0A-A879-7046BFF78940}"/>
              </a:ext>
            </a:extLst>
          </p:cNvPr>
          <p:cNvSpPr/>
          <p:nvPr/>
        </p:nvSpPr>
        <p:spPr>
          <a:xfrm>
            <a:off x="8348164" y="3796918"/>
            <a:ext cx="312964" cy="334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FE2695-8A3C-4109-94C1-BEEC7EC910CD}"/>
              </a:ext>
            </a:extLst>
          </p:cNvPr>
          <p:cNvSpPr/>
          <p:nvPr/>
        </p:nvSpPr>
        <p:spPr>
          <a:xfrm>
            <a:off x="8712836" y="3796918"/>
            <a:ext cx="312964" cy="334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85CCBD-5EDF-4F08-B75D-C4DEE79C444C}"/>
              </a:ext>
            </a:extLst>
          </p:cNvPr>
          <p:cNvSpPr/>
          <p:nvPr/>
        </p:nvSpPr>
        <p:spPr>
          <a:xfrm>
            <a:off x="9077508" y="3796918"/>
            <a:ext cx="312964" cy="334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F3ACB-1A26-476D-B7C9-8D4AF68BD818}"/>
              </a:ext>
            </a:extLst>
          </p:cNvPr>
          <p:cNvSpPr/>
          <p:nvPr/>
        </p:nvSpPr>
        <p:spPr>
          <a:xfrm>
            <a:off x="9442180" y="3796918"/>
            <a:ext cx="312964" cy="334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475CFB0-7E67-4E77-B1CF-DA211625F5C9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811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Assignment 1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0"/>
            <a:ext cx="11166389" cy="4083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Change code in forward function, train and evaluate changed model.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FDDAA6-C4F6-4C84-B1BB-E3F72F50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62" y="3621590"/>
            <a:ext cx="5327338" cy="10201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49284A-6CF4-4837-88C4-B95F7CC7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20" y="2479050"/>
            <a:ext cx="5005821" cy="338685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56A1BD-9423-4D91-AACC-75416613B203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669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Assignment 2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0"/>
            <a:ext cx="11166389" cy="4083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How about using LSTM instead of summation?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7E586A-ECDA-4B80-9ACD-E9A14CABFFF5}"/>
              </a:ext>
            </a:extLst>
          </p:cNvPr>
          <p:cNvGrpSpPr/>
          <p:nvPr/>
        </p:nvGrpSpPr>
        <p:grpSpPr>
          <a:xfrm>
            <a:off x="6643009" y="3650655"/>
            <a:ext cx="2459104" cy="1807413"/>
            <a:chOff x="3464085" y="2299223"/>
            <a:chExt cx="5309801" cy="360103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22167B-D62B-4366-8E91-32B2A22A3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2F7246-684B-4D64-9095-6D0895079E2B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493E7B-B8F9-411C-B77D-77F5C29A42AD}"/>
              </a:ext>
            </a:extLst>
          </p:cNvPr>
          <p:cNvGrpSpPr/>
          <p:nvPr/>
        </p:nvGrpSpPr>
        <p:grpSpPr>
          <a:xfrm>
            <a:off x="5136320" y="3650655"/>
            <a:ext cx="2459104" cy="1807413"/>
            <a:chOff x="3464085" y="2299223"/>
            <a:chExt cx="5309801" cy="360103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8D497C3-B059-4C71-827C-15E836FC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8B26CF-42FE-466A-A4A8-FB1C77537000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F9864F-EFE5-494B-8F89-4AAA8653AB02}"/>
              </a:ext>
            </a:extLst>
          </p:cNvPr>
          <p:cNvGrpSpPr/>
          <p:nvPr/>
        </p:nvGrpSpPr>
        <p:grpSpPr>
          <a:xfrm>
            <a:off x="3652243" y="3650655"/>
            <a:ext cx="2459104" cy="1807413"/>
            <a:chOff x="3464085" y="2299223"/>
            <a:chExt cx="5309801" cy="360103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05DC42E-914A-49C5-ABC8-3C1F7588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876BD6-E832-42AF-83AA-070B47B00C04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7E541D-5647-4995-AF0D-25D10248CA5D}"/>
              </a:ext>
            </a:extLst>
          </p:cNvPr>
          <p:cNvGrpSpPr/>
          <p:nvPr/>
        </p:nvGrpSpPr>
        <p:grpSpPr>
          <a:xfrm>
            <a:off x="2145554" y="3650655"/>
            <a:ext cx="2459104" cy="1807413"/>
            <a:chOff x="3464085" y="2299223"/>
            <a:chExt cx="5309801" cy="360103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E6C7672-966D-4CFB-9BA7-9254F824D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085" y="2379101"/>
              <a:ext cx="4696119" cy="352116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6817FF5-80AB-43C9-BE96-6A704F9044AB}"/>
                </a:ext>
              </a:extLst>
            </p:cNvPr>
            <p:cNvSpPr/>
            <p:nvPr/>
          </p:nvSpPr>
          <p:spPr>
            <a:xfrm>
              <a:off x="4955722" y="2299223"/>
              <a:ext cx="3818164" cy="135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C9C63F-0C5A-4287-8BB1-76039B291468}"/>
              </a:ext>
            </a:extLst>
          </p:cNvPr>
          <p:cNvSpPr txBox="1"/>
          <p:nvPr/>
        </p:nvSpPr>
        <p:spPr>
          <a:xfrm>
            <a:off x="3385242" y="5552777"/>
            <a:ext cx="32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A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9426D4-FB72-42A2-B6E5-23EA033A996D}"/>
              </a:ext>
            </a:extLst>
          </p:cNvPr>
          <p:cNvSpPr txBox="1"/>
          <p:nvPr/>
        </p:nvSpPr>
        <p:spPr>
          <a:xfrm>
            <a:off x="4739689" y="5552777"/>
            <a:ext cx="80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man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A1AE7-562F-4A8E-BD91-ED674D0E147C}"/>
              </a:ext>
            </a:extLst>
          </p:cNvPr>
          <p:cNvSpPr txBox="1"/>
          <p:nvPr/>
        </p:nvSpPr>
        <p:spPr>
          <a:xfrm>
            <a:off x="6379547" y="5552777"/>
            <a:ext cx="404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is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A565A-B41A-43D6-8E1D-39EADEAE6D79}"/>
              </a:ext>
            </a:extLst>
          </p:cNvPr>
          <p:cNvSpPr txBox="1"/>
          <p:nvPr/>
        </p:nvSpPr>
        <p:spPr>
          <a:xfrm>
            <a:off x="7604487" y="5552777"/>
            <a:ext cx="122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sleeping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C6F9D639-0C79-4977-94D8-4457AA5699AC}"/>
              </a:ext>
            </a:extLst>
          </p:cNvPr>
          <p:cNvSpPr/>
          <p:nvPr/>
        </p:nvSpPr>
        <p:spPr>
          <a:xfrm rot="16200000">
            <a:off x="5599354" y="1871757"/>
            <a:ext cx="324748" cy="435607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EDC43C-FDA2-4F75-A35A-E4D02FA91A98}"/>
              </a:ext>
            </a:extLst>
          </p:cNvPr>
          <p:cNvSpPr txBox="1"/>
          <p:nvPr/>
        </p:nvSpPr>
        <p:spPr>
          <a:xfrm>
            <a:off x="5080025" y="3416757"/>
            <a:ext cx="188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Calibri" panose="020F0502020204030204" pitchFamily="34" charset="0"/>
              </a:rPr>
              <a:t>summation</a:t>
            </a:r>
            <a:endParaRPr lang="ko-KR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009C13-D5AB-42D9-816F-36CB88BCCB94}"/>
              </a:ext>
            </a:extLst>
          </p:cNvPr>
          <p:cNvSpPr/>
          <p:nvPr/>
        </p:nvSpPr>
        <p:spPr>
          <a:xfrm>
            <a:off x="5063697" y="3420839"/>
            <a:ext cx="1421332" cy="40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3C7624-8E1A-455C-BC5F-81AE8FA41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33" y="2753585"/>
            <a:ext cx="1638501" cy="20481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8AF369-AAD3-4C2D-8D23-364F89AA14EF}"/>
              </a:ext>
            </a:extLst>
          </p:cNvPr>
          <p:cNvCxnSpPr>
            <a:cxnSpLocks/>
          </p:cNvCxnSpPr>
          <p:nvPr/>
        </p:nvCxnSpPr>
        <p:spPr>
          <a:xfrm flipV="1">
            <a:off x="5755906" y="3028949"/>
            <a:ext cx="0" cy="387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7F34F29-E30D-4795-A72A-75F54F0B4F8B}"/>
              </a:ext>
            </a:extLst>
          </p:cNvPr>
          <p:cNvCxnSpPr>
            <a:cxnSpLocks/>
          </p:cNvCxnSpPr>
          <p:nvPr/>
        </p:nvCxnSpPr>
        <p:spPr>
          <a:xfrm>
            <a:off x="6515049" y="3634328"/>
            <a:ext cx="7593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58D80D-10BE-4A7C-91E3-F684719DB9C2}"/>
              </a:ext>
            </a:extLst>
          </p:cNvPr>
          <p:cNvSpPr txBox="1"/>
          <p:nvPr/>
        </p:nvSpPr>
        <p:spPr>
          <a:xfrm>
            <a:off x="7274379" y="3395983"/>
            <a:ext cx="188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0070C0"/>
                </a:solidFill>
                <a:latin typeface="Calibri" panose="020F0502020204030204" pitchFamily="34" charset="0"/>
              </a:rPr>
              <a:t>LSTM?</a:t>
            </a:r>
            <a:endParaRPr lang="ko-KR" altLang="en-US" sz="2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BA748F-5B64-4A3B-A029-D3296464D8C4}"/>
              </a:ext>
            </a:extLst>
          </p:cNvPr>
          <p:cNvSpPr/>
          <p:nvPr/>
        </p:nvSpPr>
        <p:spPr>
          <a:xfrm>
            <a:off x="5032207" y="3359604"/>
            <a:ext cx="3425541" cy="5278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F13F5FF-EB18-4E27-92FE-5C9C059155DC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032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Assignment 2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1D62-1C88-4330-BE35-670EA4796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89721"/>
                <a:ext cx="11166389" cy="1411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2400" dirty="0">
                    <a:latin typeface="Calibri" panose="020F0502020204030204" pitchFamily="34" charset="0"/>
                  </a:rPr>
                  <a:t>LSTMs overcome gradient vanishing problem by having </a:t>
                </a:r>
                <a:r>
                  <a:rPr lang="en-US" altLang="ko-KR" sz="2400" b="1" i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an extra recurrent state called a cell</a:t>
                </a:r>
                <a:r>
                  <a:rPr lang="en-US" altLang="ko-KR" sz="2400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</a:rPr>
                  <a:t>, - which can be thought of as the “memory” of the LSTM – and the use </a:t>
                </a:r>
                <a:r>
                  <a:rPr lang="en-US" altLang="ko-KR" sz="2400" b="1" i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multiple gates</a:t>
                </a:r>
                <a:r>
                  <a:rPr lang="en-US" altLang="ko-KR" sz="2400" dirty="0">
                    <a:latin typeface="Calibri" panose="020F0502020204030204" pitchFamily="34" charset="0"/>
                  </a:rPr>
                  <a:t>  which control the flow of information into and out of the memory.</a:t>
                </a:r>
              </a:p>
              <a:p>
                <a:pPr marL="0" indent="0">
                  <a:buNone/>
                </a:pPr>
                <a:endParaRPr lang="en-US" altLang="ko-KR" sz="24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1D62-1C88-4330-BE35-670EA4796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89721"/>
                <a:ext cx="11166389" cy="1411800"/>
              </a:xfrm>
              <a:blipFill>
                <a:blip r:embed="rId3"/>
                <a:stretch>
                  <a:fillRect l="-819" t="-6034" r="-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/>
          <p:cNvGrpSpPr/>
          <p:nvPr/>
        </p:nvGrpSpPr>
        <p:grpSpPr>
          <a:xfrm>
            <a:off x="1458432" y="2854128"/>
            <a:ext cx="9744210" cy="3482788"/>
            <a:chOff x="1816778" y="2508902"/>
            <a:chExt cx="9744210" cy="348278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6EE752B-7A92-4E24-B655-6C98943F7559}"/>
                </a:ext>
              </a:extLst>
            </p:cNvPr>
            <p:cNvSpPr/>
            <p:nvPr/>
          </p:nvSpPr>
          <p:spPr>
            <a:xfrm>
              <a:off x="1816778" y="3766000"/>
              <a:ext cx="901401" cy="385868"/>
            </a:xfrm>
            <a:prstGeom prst="roundRect">
              <a:avLst>
                <a:gd name="adj" fmla="val 651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LSTM</a:t>
              </a:r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3A54E27-4BDA-4C28-B639-76D3967FB648}"/>
                </a:ext>
              </a:extLst>
            </p:cNvPr>
            <p:cNvSpPr/>
            <p:nvPr/>
          </p:nvSpPr>
          <p:spPr>
            <a:xfrm>
              <a:off x="4504216" y="2508902"/>
              <a:ext cx="6336504" cy="2900064"/>
            </a:xfrm>
            <a:prstGeom prst="roundRect">
              <a:avLst>
                <a:gd name="adj" fmla="val 651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화살표: 오른쪽 3">
              <a:extLst>
                <a:ext uri="{FF2B5EF4-FFF2-40B4-BE49-F238E27FC236}">
                  <a16:creationId xmlns:a16="http://schemas.microsoft.com/office/drawing/2014/main" id="{0C9221CE-E785-48C6-A750-73DD64849326}"/>
                </a:ext>
              </a:extLst>
            </p:cNvPr>
            <p:cNvSpPr/>
            <p:nvPr/>
          </p:nvSpPr>
          <p:spPr>
            <a:xfrm>
              <a:off x="3093274" y="3766000"/>
              <a:ext cx="446567" cy="385868"/>
            </a:xfrm>
            <a:prstGeom prst="rightArrow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E15BE1-5474-4D3F-BD0E-37004FDF8A5C}"/>
                </a:ext>
              </a:extLst>
            </p:cNvPr>
            <p:cNvSpPr/>
            <p:nvPr/>
          </p:nvSpPr>
          <p:spPr>
            <a:xfrm>
              <a:off x="5079763" y="4221804"/>
              <a:ext cx="808075" cy="41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Sigmoid</a:t>
              </a:r>
              <a:endParaRPr lang="ko-KR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D73C61-9516-478F-9CB7-6B790D113D23}"/>
                </a:ext>
              </a:extLst>
            </p:cNvPr>
            <p:cNvSpPr/>
            <p:nvPr/>
          </p:nvSpPr>
          <p:spPr>
            <a:xfrm>
              <a:off x="6433642" y="4221804"/>
              <a:ext cx="808075" cy="41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Sigmoid</a:t>
              </a:r>
              <a:endParaRPr lang="ko-KR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연결선: 꺾임 13">
              <a:extLst>
                <a:ext uri="{FF2B5EF4-FFF2-40B4-BE49-F238E27FC236}">
                  <a16:creationId xmlns:a16="http://schemas.microsoft.com/office/drawing/2014/main" id="{8AFBC75C-7C07-43D2-B04A-96423E9F27D1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4207894" y="4639312"/>
              <a:ext cx="1275907" cy="30222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5">
              <a:extLst>
                <a:ext uri="{FF2B5EF4-FFF2-40B4-BE49-F238E27FC236}">
                  <a16:creationId xmlns:a16="http://schemas.microsoft.com/office/drawing/2014/main" id="{89C2BF91-EE1C-4BCC-B408-3C7D284C2A31}"/>
                </a:ext>
              </a:extLst>
            </p:cNvPr>
            <p:cNvSpPr/>
            <p:nvPr/>
          </p:nvSpPr>
          <p:spPr>
            <a:xfrm>
              <a:off x="5330801" y="2730500"/>
              <a:ext cx="306000" cy="3048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630A695-F18B-4413-99B5-096578718866}"/>
                </a:ext>
              </a:extLst>
            </p:cNvPr>
            <p:cNvCxnSpPr>
              <a:stCxn id="10" idx="0"/>
              <a:endCxn id="13" idx="2"/>
            </p:cNvCxnSpPr>
            <p:nvPr/>
          </p:nvCxnSpPr>
          <p:spPr>
            <a:xfrm flipV="1">
              <a:off x="5483801" y="3035300"/>
              <a:ext cx="0" cy="11865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26">
              <a:extLst>
                <a:ext uri="{FF2B5EF4-FFF2-40B4-BE49-F238E27FC236}">
                  <a16:creationId xmlns:a16="http://schemas.microsoft.com/office/drawing/2014/main" id="{1B212D4E-A0A7-40FB-8A91-E51161302158}"/>
                </a:ext>
              </a:extLst>
            </p:cNvPr>
            <p:cNvCxnSpPr>
              <a:endCxn id="10" idx="2"/>
            </p:cNvCxnSpPr>
            <p:nvPr/>
          </p:nvCxnSpPr>
          <p:spPr>
            <a:xfrm rot="5400000" flipH="1" flipV="1">
              <a:off x="4695796" y="4891436"/>
              <a:ext cx="1040128" cy="535881"/>
            </a:xfrm>
            <a:prstGeom prst="bentConnector3">
              <a:avLst>
                <a:gd name="adj1" fmla="val 7100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1FDE9C-CDEF-4C71-825A-E8B878ACDBA4}"/>
                </a:ext>
              </a:extLst>
            </p:cNvPr>
            <p:cNvSpPr/>
            <p:nvPr/>
          </p:nvSpPr>
          <p:spPr>
            <a:xfrm>
              <a:off x="7703642" y="4221804"/>
              <a:ext cx="808075" cy="4175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Tanh</a:t>
              </a:r>
              <a:endParaRPr lang="ko-KR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0F319D4-315B-426E-A5DC-C03E57D24884}"/>
                </a:ext>
              </a:extLst>
            </p:cNvPr>
            <p:cNvSpPr/>
            <p:nvPr/>
          </p:nvSpPr>
          <p:spPr>
            <a:xfrm>
              <a:off x="9082434" y="4221804"/>
              <a:ext cx="808075" cy="41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Sigmoid</a:t>
              </a:r>
              <a:endParaRPr lang="ko-KR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연결선: 꺾임 31">
              <a:extLst>
                <a:ext uri="{FF2B5EF4-FFF2-40B4-BE49-F238E27FC236}">
                  <a16:creationId xmlns:a16="http://schemas.microsoft.com/office/drawing/2014/main" id="{7D0E6C93-AAC8-4F7D-B72B-816AC5CA6A5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4207896" y="4639312"/>
              <a:ext cx="2629784" cy="30223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35">
              <a:extLst>
                <a:ext uri="{FF2B5EF4-FFF2-40B4-BE49-F238E27FC236}">
                  <a16:creationId xmlns:a16="http://schemas.microsoft.com/office/drawing/2014/main" id="{4C21F0DC-65BB-45CD-B8E5-1A7D0B7EA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3173" y="4639311"/>
              <a:ext cx="2629784" cy="30223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36">
              <a:extLst>
                <a:ext uri="{FF2B5EF4-FFF2-40B4-BE49-F238E27FC236}">
                  <a16:creationId xmlns:a16="http://schemas.microsoft.com/office/drawing/2014/main" id="{E24F6BC7-9C7D-4ECC-9258-81A962842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687" y="4639310"/>
              <a:ext cx="2629784" cy="30223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37">
              <a:extLst>
                <a:ext uri="{FF2B5EF4-FFF2-40B4-BE49-F238E27FC236}">
                  <a16:creationId xmlns:a16="http://schemas.microsoft.com/office/drawing/2014/main" id="{B432117F-D138-4207-B89F-749848E92ABC}"/>
                </a:ext>
              </a:extLst>
            </p:cNvPr>
            <p:cNvSpPr/>
            <p:nvPr/>
          </p:nvSpPr>
          <p:spPr>
            <a:xfrm>
              <a:off x="7956053" y="3501734"/>
              <a:ext cx="306000" cy="3048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F1C13C6-BC60-4E16-AD6C-76E125ABF33F}"/>
                </a:ext>
              </a:extLst>
            </p:cNvPr>
            <p:cNvGrpSpPr/>
            <p:nvPr/>
          </p:nvGrpSpPr>
          <p:grpSpPr>
            <a:xfrm rot="2808391">
              <a:off x="8005849" y="3547637"/>
              <a:ext cx="216000" cy="216000"/>
              <a:chOff x="4616327" y="2900762"/>
              <a:chExt cx="270000" cy="270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787DE95-D79C-409E-AFD4-0D4FB5126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783" y="2900762"/>
                <a:ext cx="0" cy="27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01DE055-847D-475F-8287-756D6D37A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6327" y="3031941"/>
                <a:ext cx="27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42BBD9E-7A5E-4A38-88E8-07FA0600D498}"/>
                </a:ext>
              </a:extLst>
            </p:cNvPr>
            <p:cNvCxnSpPr>
              <a:cxnSpLocks/>
              <a:stCxn id="16" idx="0"/>
              <a:endCxn id="21" idx="2"/>
            </p:cNvCxnSpPr>
            <p:nvPr/>
          </p:nvCxnSpPr>
          <p:spPr>
            <a:xfrm flipV="1">
              <a:off x="8107680" y="3806534"/>
              <a:ext cx="1373" cy="415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47">
              <a:extLst>
                <a:ext uri="{FF2B5EF4-FFF2-40B4-BE49-F238E27FC236}">
                  <a16:creationId xmlns:a16="http://schemas.microsoft.com/office/drawing/2014/main" id="{280758EE-AC3F-4B2E-87E6-3212C5CFEC99}"/>
                </a:ext>
              </a:extLst>
            </p:cNvPr>
            <p:cNvCxnSpPr>
              <a:cxnSpLocks/>
              <a:stCxn id="11" idx="0"/>
              <a:endCxn id="21" idx="1"/>
            </p:cNvCxnSpPr>
            <p:nvPr/>
          </p:nvCxnSpPr>
          <p:spPr>
            <a:xfrm rot="5400000" flipH="1" flipV="1">
              <a:off x="7113031" y="3378783"/>
              <a:ext cx="567670" cy="11183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51">
              <a:extLst>
                <a:ext uri="{FF2B5EF4-FFF2-40B4-BE49-F238E27FC236}">
                  <a16:creationId xmlns:a16="http://schemas.microsoft.com/office/drawing/2014/main" id="{5EC2D700-107C-4BBF-9189-19153D942B19}"/>
                </a:ext>
              </a:extLst>
            </p:cNvPr>
            <p:cNvSpPr/>
            <p:nvPr/>
          </p:nvSpPr>
          <p:spPr>
            <a:xfrm>
              <a:off x="7957999" y="2744748"/>
              <a:ext cx="306000" cy="3048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173F76C-45C3-4A99-B9C3-5DE9171D3E90}"/>
                </a:ext>
              </a:extLst>
            </p:cNvPr>
            <p:cNvGrpSpPr/>
            <p:nvPr/>
          </p:nvGrpSpPr>
          <p:grpSpPr>
            <a:xfrm>
              <a:off x="8006362" y="2791998"/>
              <a:ext cx="216000" cy="216000"/>
              <a:chOff x="4616327" y="2903220"/>
              <a:chExt cx="270000" cy="270000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B6EDA8B-B4C9-4D42-994D-49F87299D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1646" y="2903220"/>
                <a:ext cx="0" cy="27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A5C542A-519D-418E-97F8-B80DAF6CE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6327" y="3031941"/>
                <a:ext cx="27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4184078-741D-4D83-AD51-805166D9674F}"/>
                </a:ext>
              </a:extLst>
            </p:cNvPr>
            <p:cNvGrpSpPr/>
            <p:nvPr/>
          </p:nvGrpSpPr>
          <p:grpSpPr>
            <a:xfrm rot="2808391">
              <a:off x="5376505" y="2774168"/>
              <a:ext cx="216000" cy="216000"/>
              <a:chOff x="4616327" y="2900762"/>
              <a:chExt cx="270000" cy="270000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C495A001-9D43-48D3-A317-7E0451224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783" y="2900762"/>
                <a:ext cx="0" cy="27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F8A01B2-BFF3-449F-9FFF-A6FA54362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6327" y="3031941"/>
                <a:ext cx="27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B0F63EA-31B0-432E-A476-E7EE7343C29B}"/>
                </a:ext>
              </a:extLst>
            </p:cNvPr>
            <p:cNvCxnSpPr>
              <a:cxnSpLocks/>
              <a:stCxn id="13" idx="3"/>
              <a:endCxn id="27" idx="1"/>
            </p:cNvCxnSpPr>
            <p:nvPr/>
          </p:nvCxnSpPr>
          <p:spPr>
            <a:xfrm>
              <a:off x="5636801" y="2882900"/>
              <a:ext cx="2321198" cy="14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39FFF11-A7F0-42EE-AA3C-A912F95A54B8}"/>
                </a:ext>
              </a:extLst>
            </p:cNvPr>
            <p:cNvCxnSpPr>
              <a:cxnSpLocks/>
              <a:stCxn id="21" idx="0"/>
              <a:endCxn id="27" idx="2"/>
            </p:cNvCxnSpPr>
            <p:nvPr/>
          </p:nvCxnSpPr>
          <p:spPr>
            <a:xfrm flipV="1">
              <a:off x="8109053" y="3049548"/>
              <a:ext cx="1946" cy="4521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DD39FF-BDAE-4010-A9A9-5D586DE5728E}"/>
                </a:ext>
              </a:extLst>
            </p:cNvPr>
            <p:cNvSpPr/>
            <p:nvPr/>
          </p:nvSpPr>
          <p:spPr>
            <a:xfrm>
              <a:off x="9888882" y="3444067"/>
              <a:ext cx="808075" cy="4175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Tanh</a:t>
              </a:r>
              <a:endParaRPr lang="ko-KR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D488F90-9C2A-4D1B-A7AE-DB8C97DFF01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8263999" y="2897148"/>
              <a:ext cx="277641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68">
              <a:extLst>
                <a:ext uri="{FF2B5EF4-FFF2-40B4-BE49-F238E27FC236}">
                  <a16:creationId xmlns:a16="http://schemas.microsoft.com/office/drawing/2014/main" id="{EFA39EAB-483E-4C2D-9A9C-48477290E3BA}"/>
                </a:ext>
              </a:extLst>
            </p:cNvPr>
            <p:cNvCxnSpPr>
              <a:cxnSpLocks/>
              <a:stCxn id="27" idx="3"/>
              <a:endCxn id="36" idx="0"/>
            </p:cNvCxnSpPr>
            <p:nvPr/>
          </p:nvCxnSpPr>
          <p:spPr>
            <a:xfrm>
              <a:off x="8263999" y="2897148"/>
              <a:ext cx="2028921" cy="54691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71">
              <a:extLst>
                <a:ext uri="{FF2B5EF4-FFF2-40B4-BE49-F238E27FC236}">
                  <a16:creationId xmlns:a16="http://schemas.microsoft.com/office/drawing/2014/main" id="{F1F65BB2-C5E0-4448-A80F-8BCF85CE3D53}"/>
                </a:ext>
              </a:extLst>
            </p:cNvPr>
            <p:cNvSpPr/>
            <p:nvPr/>
          </p:nvSpPr>
          <p:spPr>
            <a:xfrm>
              <a:off x="10138002" y="4282313"/>
              <a:ext cx="306000" cy="3048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C734204-0B25-4A93-B54F-22ECC9485FD7}"/>
                </a:ext>
              </a:extLst>
            </p:cNvPr>
            <p:cNvGrpSpPr/>
            <p:nvPr/>
          </p:nvGrpSpPr>
          <p:grpSpPr>
            <a:xfrm rot="2808391">
              <a:off x="10187798" y="4328216"/>
              <a:ext cx="216000" cy="216000"/>
              <a:chOff x="4616327" y="2900762"/>
              <a:chExt cx="270000" cy="27000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254EC90-2D24-4D50-82DA-20752B2F1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783" y="2900762"/>
                <a:ext cx="0" cy="27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B754A6D-8510-445A-A2BF-766128A87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6327" y="3031941"/>
                <a:ext cx="27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146C880-15BB-4362-964A-4AFA3F5535E1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0291002" y="3861575"/>
              <a:ext cx="1918" cy="4207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AE466AF-C500-487A-B3F3-084BF3EE195C}"/>
                </a:ext>
              </a:extLst>
            </p:cNvPr>
            <p:cNvCxnSpPr>
              <a:cxnSpLocks/>
              <a:stCxn id="17" idx="3"/>
              <a:endCxn id="39" idx="1"/>
            </p:cNvCxnSpPr>
            <p:nvPr/>
          </p:nvCxnSpPr>
          <p:spPr>
            <a:xfrm>
              <a:off x="9890509" y="4430558"/>
              <a:ext cx="247493" cy="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83">
              <a:extLst>
                <a:ext uri="{FF2B5EF4-FFF2-40B4-BE49-F238E27FC236}">
                  <a16:creationId xmlns:a16="http://schemas.microsoft.com/office/drawing/2014/main" id="{AAC21266-E902-44B3-AF1A-D34D6F8D31FD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16200000" flipH="1">
              <a:off x="10473384" y="4404731"/>
              <a:ext cx="353864" cy="71862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1577C471-0630-4725-A6B5-897EE98983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45659" y="4587112"/>
                  <a:ext cx="639550" cy="28151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5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1577C471-0630-4725-A6B5-897EE9898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659" y="4587112"/>
                  <a:ext cx="639550" cy="2815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ontent Placeholder 2">
                  <a:extLst>
                    <a:ext uri="{FF2B5EF4-FFF2-40B4-BE49-F238E27FC236}">
                      <a16:creationId xmlns:a16="http://schemas.microsoft.com/office/drawing/2014/main" id="{6684C614-4AC6-43A0-9789-43EB2BDA0A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28144" y="5710173"/>
                  <a:ext cx="639550" cy="28151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5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Content Placeholder 2">
                  <a:extLst>
                    <a:ext uri="{FF2B5EF4-FFF2-40B4-BE49-F238E27FC236}">
                      <a16:creationId xmlns:a16="http://schemas.microsoft.com/office/drawing/2014/main" id="{6684C614-4AC6-43A0-9789-43EB2BDA0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144" y="5710173"/>
                  <a:ext cx="639550" cy="2815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ontent Placeholder 2">
                  <a:extLst>
                    <a:ext uri="{FF2B5EF4-FFF2-40B4-BE49-F238E27FC236}">
                      <a16:creationId xmlns:a16="http://schemas.microsoft.com/office/drawing/2014/main" id="{74E184C1-0B1F-4E60-97D2-118D1AA690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869528" y="2569887"/>
                  <a:ext cx="639550" cy="28151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5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" name="Content Placeholder 2">
                  <a:extLst>
                    <a:ext uri="{FF2B5EF4-FFF2-40B4-BE49-F238E27FC236}">
                      <a16:creationId xmlns:a16="http://schemas.microsoft.com/office/drawing/2014/main" id="{74E184C1-0B1F-4E60-97D2-118D1AA69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9528" y="2569887"/>
                  <a:ext cx="639550" cy="2815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ontent Placeholder 2">
                  <a:extLst>
                    <a:ext uri="{FF2B5EF4-FFF2-40B4-BE49-F238E27FC236}">
                      <a16:creationId xmlns:a16="http://schemas.microsoft.com/office/drawing/2014/main" id="{A6CAD677-EAC6-463C-BC7A-655CCF7F62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21438" y="4727870"/>
                  <a:ext cx="639550" cy="28151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5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Content Placeholder 2">
                  <a:extLst>
                    <a:ext uri="{FF2B5EF4-FFF2-40B4-BE49-F238E27FC236}">
                      <a16:creationId xmlns:a16="http://schemas.microsoft.com/office/drawing/2014/main" id="{A6CAD677-EAC6-463C-BC7A-655CCF7F6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1438" y="4727870"/>
                  <a:ext cx="639550" cy="28151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7A14DEBD-3573-4888-8BBA-08BB868F072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4367280" y="2882900"/>
              <a:ext cx="963521" cy="66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ontent Placeholder 2">
                  <a:extLst>
                    <a:ext uri="{FF2B5EF4-FFF2-40B4-BE49-F238E27FC236}">
                      <a16:creationId xmlns:a16="http://schemas.microsoft.com/office/drawing/2014/main" id="{B40247CA-ED02-4C02-910B-BDBD30BC4A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27730" y="2748749"/>
                  <a:ext cx="639550" cy="28151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altLang="ko-KR" sz="15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5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" name="Content Placeholder 2">
                  <a:extLst>
                    <a:ext uri="{FF2B5EF4-FFF2-40B4-BE49-F238E27FC236}">
                      <a16:creationId xmlns:a16="http://schemas.microsoft.com/office/drawing/2014/main" id="{B40247CA-ED02-4C02-910B-BDBD30BC4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730" y="2748749"/>
                  <a:ext cx="639550" cy="28151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6BAB011-A89F-45AF-981C-4213142AD21A}"/>
              </a:ext>
            </a:extLst>
          </p:cNvPr>
          <p:cNvSpPr txBox="1">
            <a:spLocks/>
          </p:cNvSpPr>
          <p:nvPr/>
        </p:nvSpPr>
        <p:spPr>
          <a:xfrm>
            <a:off x="65903" y="6336916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Hochreiter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and Schmidhuber97] S.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Hochreiter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Schmidhuber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Long Short-Term Memory. Neural Computation 1997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763BF55-BAAB-4690-BA06-FD8A4A1419CE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974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Assignment 2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1D62-1C88-4330-BE35-670EA4796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89721"/>
                <a:ext cx="11166389" cy="1411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2400" dirty="0">
                    <a:latin typeface="Calibri" panose="020F0502020204030204" pitchFamily="34" charset="0"/>
                  </a:rPr>
                  <a:t>For simplicity, we can just think LSTM as a function like this:</a:t>
                </a:r>
              </a:p>
              <a:p>
                <a:pPr marL="0" indent="0">
                  <a:buNone/>
                </a:pPr>
                <a:endParaRPr lang="en-US" altLang="ko-KR" sz="5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𝐿𝑆𝑇𝑀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1D62-1C88-4330-BE35-670EA4796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89721"/>
                <a:ext cx="11166389" cy="1411800"/>
              </a:xfrm>
              <a:blipFill>
                <a:blip r:embed="rId3"/>
                <a:stretch>
                  <a:fillRect l="-819" t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6BAB011-A89F-45AF-981C-4213142AD21A}"/>
              </a:ext>
            </a:extLst>
          </p:cNvPr>
          <p:cNvSpPr txBox="1">
            <a:spLocks/>
          </p:cNvSpPr>
          <p:nvPr/>
        </p:nvSpPr>
        <p:spPr>
          <a:xfrm>
            <a:off x="65903" y="6336916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Hochreiter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and Schmidhuber97] S.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Hochreiter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Schmidhuber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Long Short-Term Memory. Neural Computation 1997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89" y="3309294"/>
            <a:ext cx="9463827" cy="20102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90DFDF-15B3-45C0-A597-CF09CEA52933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131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Assignment 2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0"/>
            <a:ext cx="11166389" cy="4083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How about using LSTM instead of summation?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We are going to provide model code as follows: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F02730-E62C-4AA8-B4B2-6D9B58E08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272" y="2455981"/>
            <a:ext cx="5495509" cy="37188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2A9472-1771-47B1-9203-12414023E7BA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6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Assignment 2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0"/>
            <a:ext cx="11166389" cy="4083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However, model initialization code should be changed in this case.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Change the code, train and evaluate the model.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A4A228-AF70-47F3-9133-E5A4C601F162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hlinkClick r:id="rId3"/>
              </a:rPr>
              <a:t>https://github.com/bentrevett/pytorch-sentiment-analysis</a:t>
            </a:r>
            <a:endParaRPr lang="en-US" altLang="ko-KR" sz="1200" dirty="0">
              <a:latin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213A1D-E5AD-4B27-A774-DB9A4EB11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268" y="2722336"/>
            <a:ext cx="4220152" cy="37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42756F-CDDD-460B-89E1-D3E5415E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13" y="3541678"/>
            <a:ext cx="9767207" cy="2160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</a:rPr>
              <a:t>Preparing Data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D62-1C88-4330-BE35-670EA479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1"/>
            <a:ext cx="10845114" cy="170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Then, utilize the data object from </a:t>
            </a:r>
            <a:r>
              <a:rPr lang="en-US" altLang="ko-KR" sz="2400" dirty="0" err="1">
                <a:latin typeface="Calibri" panose="020F0502020204030204" pitchFamily="34" charset="0"/>
              </a:rPr>
              <a:t>torchtext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“Field” is one of the main concepts of </a:t>
            </a:r>
            <a:r>
              <a:rPr lang="en-US" altLang="ko-KR" sz="2400" dirty="0" err="1">
                <a:latin typeface="Calibri" panose="020F0502020204030204" pitchFamily="34" charset="0"/>
              </a:rPr>
              <a:t>torchtext</a:t>
            </a:r>
            <a:r>
              <a:rPr lang="en-US" altLang="ko-KR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These define how your data should be processed.</a:t>
            </a: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The data consists of both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the raw string of two sentences </a:t>
            </a:r>
            <a:r>
              <a:rPr lang="en-US" altLang="ko-KR" sz="2400" dirty="0">
                <a:latin typeface="Calibri" panose="020F0502020204030204" pitchFamily="34" charset="0"/>
              </a:rPr>
              <a:t>and </a:t>
            </a:r>
            <a:r>
              <a:rPr lang="en-US" altLang="ko-KR" sz="2400" b="1" i="1" dirty="0">
                <a:solidFill>
                  <a:srgbClr val="0070C0"/>
                </a:solidFill>
                <a:latin typeface="Calibri" panose="020F0502020204030204" pitchFamily="34" charset="0"/>
              </a:rPr>
              <a:t>relationship.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B24EEB-5BEC-40D9-AF7D-720EB86D9E1F}"/>
              </a:ext>
            </a:extLst>
          </p:cNvPr>
          <p:cNvSpPr/>
          <p:nvPr/>
        </p:nvSpPr>
        <p:spPr>
          <a:xfrm>
            <a:off x="1190428" y="5182657"/>
            <a:ext cx="3781168" cy="4462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8C7808-A1CC-44BD-AD61-A23F518D569C}"/>
              </a:ext>
            </a:extLst>
          </p:cNvPr>
          <p:cNvSpPr txBox="1">
            <a:spLocks/>
          </p:cNvSpPr>
          <p:nvPr/>
        </p:nvSpPr>
        <p:spPr>
          <a:xfrm>
            <a:off x="5035543" y="5216815"/>
            <a:ext cx="2047042" cy="30292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500" b="1" i="1" dirty="0">
                <a:solidFill>
                  <a:schemeClr val="bg1"/>
                </a:solidFill>
                <a:latin typeface="Calibri" panose="020F0502020204030204" pitchFamily="34" charset="0"/>
              </a:rPr>
              <a:t>Set Field for text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2A3F3A-9A0E-4891-9F7C-305FADA2D74B}"/>
              </a:ext>
            </a:extLst>
          </p:cNvPr>
          <p:cNvSpPr txBox="1">
            <a:spLocks/>
          </p:cNvSpPr>
          <p:nvPr/>
        </p:nvSpPr>
        <p:spPr>
          <a:xfrm>
            <a:off x="1" y="6572619"/>
            <a:ext cx="12192000" cy="281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https://github.com/bentrevett/pytorch-nli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2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3597</Words>
  <Application>Microsoft Office PowerPoint</Application>
  <PresentationFormat>와이드스크린</PresentationFormat>
  <Paragraphs>598</Paragraphs>
  <Slides>86</Slides>
  <Notes>85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1" baseType="lpstr">
      <vt:lpstr>맑은 고딕</vt:lpstr>
      <vt:lpstr>Arial</vt:lpstr>
      <vt:lpstr>Calibri</vt:lpstr>
      <vt:lpstr>Cambria Math</vt:lpstr>
      <vt:lpstr>Office 테마</vt:lpstr>
      <vt:lpstr>Natural Language Inference</vt:lpstr>
      <vt:lpstr>What Are We Going to Learn</vt:lpstr>
      <vt:lpstr>What is the NLI?</vt:lpstr>
      <vt:lpstr>What is the NLI?</vt:lpstr>
      <vt:lpstr>Model Overview</vt:lpstr>
      <vt:lpstr>Code Review</vt:lpstr>
      <vt:lpstr>Preparing Data</vt:lpstr>
      <vt:lpstr>Preparing Data</vt:lpstr>
      <vt:lpstr>Preparing Data</vt:lpstr>
      <vt:lpstr>Preparing Data</vt:lpstr>
      <vt:lpstr>Preparing Data - Tokenizer</vt:lpstr>
      <vt:lpstr>Preparing Data</vt:lpstr>
      <vt:lpstr>Preparing Data</vt:lpstr>
      <vt:lpstr>Preparing Data</vt:lpstr>
      <vt:lpstr>Preparing Data</vt:lpstr>
      <vt:lpstr>Preparing Data</vt:lpstr>
      <vt:lpstr>Preparing Data</vt:lpstr>
      <vt:lpstr>Preparing Data - Vocabulary</vt:lpstr>
      <vt:lpstr>Preparing Data - Vocabulary</vt:lpstr>
      <vt:lpstr>Preparing Data - Vocabulary</vt:lpstr>
      <vt:lpstr>Preparing Data - Vocabulary</vt:lpstr>
      <vt:lpstr>Preparing Data</vt:lpstr>
      <vt:lpstr>Preparing Data</vt:lpstr>
      <vt:lpstr>Preparing Data</vt:lpstr>
      <vt:lpstr>Preparing Data</vt:lpstr>
      <vt:lpstr>Preparing Data - &lt;pad&gt; token</vt:lpstr>
      <vt:lpstr>Preparing Data</vt:lpstr>
      <vt:lpstr>Preparing Data</vt:lpstr>
      <vt:lpstr>Preparing Data</vt:lpstr>
      <vt:lpstr>Preparing Data</vt:lpstr>
      <vt:lpstr>Preparing Data</vt:lpstr>
      <vt:lpstr>Preparing Data</vt:lpstr>
      <vt:lpstr>Preparing Data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Build the Model</vt:lpstr>
      <vt:lpstr>Train the Model</vt:lpstr>
      <vt:lpstr>Train the Model</vt:lpstr>
      <vt:lpstr>Train the Model</vt:lpstr>
      <vt:lpstr>Train the Model</vt:lpstr>
      <vt:lpstr>Train the Model</vt:lpstr>
      <vt:lpstr>Train the Model</vt:lpstr>
      <vt:lpstr>Train the Model</vt:lpstr>
      <vt:lpstr>Train the Model</vt:lpstr>
      <vt:lpstr>Train the Model</vt:lpstr>
      <vt:lpstr>Train the Model</vt:lpstr>
      <vt:lpstr>Train the Model</vt:lpstr>
      <vt:lpstr>Train the Model</vt:lpstr>
      <vt:lpstr>Evaluate the Model</vt:lpstr>
      <vt:lpstr>Evaluate the Model</vt:lpstr>
      <vt:lpstr>Evaluate the Model</vt:lpstr>
      <vt:lpstr>Evaluate the Model</vt:lpstr>
      <vt:lpstr>Evaluate the Model</vt:lpstr>
      <vt:lpstr>Train the Model</vt:lpstr>
      <vt:lpstr>Train the Model</vt:lpstr>
      <vt:lpstr>Train the Model</vt:lpstr>
      <vt:lpstr>Test the Model</vt:lpstr>
      <vt:lpstr>Assignment 1</vt:lpstr>
      <vt:lpstr>Assignment 1</vt:lpstr>
      <vt:lpstr>Assignment 1</vt:lpstr>
      <vt:lpstr>Assignment 2</vt:lpstr>
      <vt:lpstr>Assignment 2</vt:lpstr>
      <vt:lpstr>Assignment 2</vt:lpstr>
      <vt:lpstr>Assignment 2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Minki</dc:creator>
  <cp:lastModifiedBy>이 동복</cp:lastModifiedBy>
  <cp:revision>220</cp:revision>
  <dcterms:created xsi:type="dcterms:W3CDTF">2019-10-04T10:26:23Z</dcterms:created>
  <dcterms:modified xsi:type="dcterms:W3CDTF">2019-10-07T03:33:43Z</dcterms:modified>
</cp:coreProperties>
</file>