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62" r:id="rId4"/>
    <p:sldId id="263" r:id="rId5"/>
    <p:sldId id="264" r:id="rId6"/>
    <p:sldId id="28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7" r:id="rId27"/>
    <p:sldId id="283" r:id="rId28"/>
    <p:sldId id="286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00448"/>
    <a:srgbClr val="000066"/>
    <a:srgbClr val="333399"/>
    <a:srgbClr val="6600CC"/>
    <a:srgbClr val="1C1C1C"/>
    <a:srgbClr val="333333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803" autoAdjust="0"/>
  </p:normalViewPr>
  <p:slideViewPr>
    <p:cSldViewPr>
      <p:cViewPr>
        <p:scale>
          <a:sx n="70" d="100"/>
          <a:sy n="70" d="100"/>
        </p:scale>
        <p:origin x="-8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Vachagan\Kayaran\FUZZY\Fuzzy%20Sets\Lextions%20on%20Fuzzy%20sets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hy-AM" sz="1400" dirty="0" smtClean="0">
                <a:latin typeface="Times New Roman" pitchFamily="18" charset="0"/>
                <a:cs typeface="Times New Roman" pitchFamily="18" charset="0"/>
              </a:rPr>
              <a:t>«Գեղեցիկ</a:t>
            </a:r>
            <a:r>
              <a:rPr lang="hy-AM" sz="1400" baseline="0" dirty="0" smtClean="0">
                <a:latin typeface="Times New Roman" pitchFamily="18" charset="0"/>
                <a:cs typeface="Times New Roman" pitchFamily="18" charset="0"/>
              </a:rPr>
              <a:t> մատ</a:t>
            </a:r>
            <a:r>
              <a:rPr lang="hy-AM" sz="1400" dirty="0" smtClean="0">
                <a:latin typeface="Times New Roman" pitchFamily="18" charset="0"/>
                <a:cs typeface="Times New Roman" pitchFamily="18" charset="0"/>
              </a:rPr>
              <a:t>» և «սովորական մատ» թերմերի</a:t>
            </a:r>
            <a:r>
              <a:rPr lang="hy-AM" sz="1400" baseline="0" dirty="0" smtClean="0">
                <a:latin typeface="Times New Roman" pitchFamily="18" charset="0"/>
                <a:cs typeface="Times New Roman" pitchFamily="18" charset="0"/>
              </a:rPr>
              <a:t> պատկանելիության ֆունկցիան: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11986928104575173"/>
          <c:y val="0"/>
        </c:manualLayout>
      </c:layout>
    </c:title>
    <c:plotArea>
      <c:layout>
        <c:manualLayout>
          <c:layoutTarget val="inner"/>
          <c:xMode val="edge"/>
          <c:yMode val="edge"/>
          <c:x val="0.12099215334613281"/>
          <c:y val="0.19273295055487502"/>
          <c:w val="0.87900784665386966"/>
          <c:h val="0.63626014409576159"/>
        </c:manualLayout>
      </c:layout>
      <c:lineChart>
        <c:grouping val="standard"/>
        <c:ser>
          <c:idx val="0"/>
          <c:order val="0"/>
          <c:tx>
            <c:strRef>
              <c:f>Sheet2!$G$123</c:f>
              <c:strCache>
                <c:ptCount val="1"/>
                <c:pt idx="0">
                  <c:v>Красивый мат</c:v>
                </c:pt>
              </c:strCache>
            </c:strRef>
          </c:tx>
          <c:spPr>
            <a:ln cap="rnd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Sheet2!$H$122:$AB$122</c:f>
              <c:numCache>
                <c:formatCode>General</c:formatCode>
                <c:ptCount val="21"/>
                <c:pt idx="0">
                  <c:v>-2</c:v>
                </c:pt>
                <c:pt idx="1">
                  <c:v>-1.8</c:v>
                </c:pt>
                <c:pt idx="2">
                  <c:v>-1.6</c:v>
                </c:pt>
                <c:pt idx="3">
                  <c:v>-1.4</c:v>
                </c:pt>
                <c:pt idx="4">
                  <c:v>-1.2</c:v>
                </c:pt>
                <c:pt idx="5">
                  <c:v>-1</c:v>
                </c:pt>
                <c:pt idx="6">
                  <c:v>-0.8</c:v>
                </c:pt>
                <c:pt idx="7">
                  <c:v>-0.60000000000000064</c:v>
                </c:pt>
                <c:pt idx="8">
                  <c:v>-0.4</c:v>
                </c:pt>
                <c:pt idx="9">
                  <c:v>-0.2</c:v>
                </c:pt>
                <c:pt idx="10">
                  <c:v>0</c:v>
                </c:pt>
                <c:pt idx="11">
                  <c:v>0.2</c:v>
                </c:pt>
                <c:pt idx="12">
                  <c:v>0.4</c:v>
                </c:pt>
                <c:pt idx="13">
                  <c:v>0.60000000000000064</c:v>
                </c:pt>
                <c:pt idx="14">
                  <c:v>0.8</c:v>
                </c:pt>
                <c:pt idx="15">
                  <c:v>1</c:v>
                </c:pt>
                <c:pt idx="16">
                  <c:v>1.2</c:v>
                </c:pt>
                <c:pt idx="17">
                  <c:v>1.4</c:v>
                </c:pt>
                <c:pt idx="18">
                  <c:v>1.6</c:v>
                </c:pt>
                <c:pt idx="19">
                  <c:v>1.8</c:v>
                </c:pt>
                <c:pt idx="20">
                  <c:v>2</c:v>
                </c:pt>
              </c:numCache>
            </c:numRef>
          </c:cat>
          <c:val>
            <c:numRef>
              <c:f>Sheet2!$H$123:$AB$123</c:f>
              <c:numCache>
                <c:formatCode>0.0000</c:formatCode>
                <c:ptCount val="21"/>
                <c:pt idx="0">
                  <c:v>0.99999999999999134</c:v>
                </c:pt>
                <c:pt idx="1">
                  <c:v>1</c:v>
                </c:pt>
                <c:pt idx="2">
                  <c:v>0.99999999958557273</c:v>
                </c:pt>
                <c:pt idx="3">
                  <c:v>0.99999997027011689</c:v>
                </c:pt>
                <c:pt idx="4">
                  <c:v>0.9999987115326997</c:v>
                </c:pt>
                <c:pt idx="5">
                  <c:v>0.99996247701650309</c:v>
                </c:pt>
                <c:pt idx="6">
                  <c:v>0.99920834558810134</c:v>
                </c:pt>
                <c:pt idx="7">
                  <c:v>0.98733578110884956</c:v>
                </c:pt>
                <c:pt idx="8">
                  <c:v>0.85752245205450728</c:v>
                </c:pt>
                <c:pt idx="9">
                  <c:v>0.35971711028682057</c:v>
                </c:pt>
                <c:pt idx="10">
                  <c:v>5.8174984084114423E-2</c:v>
                </c:pt>
                <c:pt idx="11">
                  <c:v>7.770678714046025E-3</c:v>
                </c:pt>
                <c:pt idx="12">
                  <c:v>1.1241709576666156E-3</c:v>
                </c:pt>
                <c:pt idx="13">
                  <c:v>1.8067069144156236E-4</c:v>
                </c:pt>
                <c:pt idx="14">
                  <c:v>3.203001928486631E-5</c:v>
                </c:pt>
                <c:pt idx="15">
                  <c:v>6.2047428230988836E-6</c:v>
                </c:pt>
                <c:pt idx="16">
                  <c:v>1.3021719749051332E-6</c:v>
                </c:pt>
                <c:pt idx="17">
                  <c:v>2.9387350134391207E-7</c:v>
                </c:pt>
                <c:pt idx="18">
                  <c:v>7.0859087932781902E-8</c:v>
                </c:pt>
                <c:pt idx="19">
                  <c:v>1.815208843285855E-8</c:v>
                </c:pt>
                <c:pt idx="20">
                  <c:v>4.915934205418165E-9</c:v>
                </c:pt>
              </c:numCache>
            </c:numRef>
          </c:val>
        </c:ser>
        <c:ser>
          <c:idx val="1"/>
          <c:order val="1"/>
          <c:tx>
            <c:strRef>
              <c:f>Sheet2!$G$124</c:f>
              <c:strCache>
                <c:ptCount val="1"/>
                <c:pt idx="0">
                  <c:v>Обычный мат</c:v>
                </c:pt>
              </c:strCache>
            </c:strRef>
          </c:tx>
          <c:marker>
            <c:symbol val="none"/>
          </c:marker>
          <c:cat>
            <c:numRef>
              <c:f>Sheet2!$H$122:$AB$122</c:f>
              <c:numCache>
                <c:formatCode>General</c:formatCode>
                <c:ptCount val="21"/>
                <c:pt idx="0">
                  <c:v>-2</c:v>
                </c:pt>
                <c:pt idx="1">
                  <c:v>-1.8</c:v>
                </c:pt>
                <c:pt idx="2">
                  <c:v>-1.6</c:v>
                </c:pt>
                <c:pt idx="3">
                  <c:v>-1.4</c:v>
                </c:pt>
                <c:pt idx="4">
                  <c:v>-1.2</c:v>
                </c:pt>
                <c:pt idx="5">
                  <c:v>-1</c:v>
                </c:pt>
                <c:pt idx="6">
                  <c:v>-0.8</c:v>
                </c:pt>
                <c:pt idx="7">
                  <c:v>-0.60000000000000064</c:v>
                </c:pt>
                <c:pt idx="8">
                  <c:v>-0.4</c:v>
                </c:pt>
                <c:pt idx="9">
                  <c:v>-0.2</c:v>
                </c:pt>
                <c:pt idx="10">
                  <c:v>0</c:v>
                </c:pt>
                <c:pt idx="11">
                  <c:v>0.2</c:v>
                </c:pt>
                <c:pt idx="12">
                  <c:v>0.4</c:v>
                </c:pt>
                <c:pt idx="13">
                  <c:v>0.60000000000000064</c:v>
                </c:pt>
                <c:pt idx="14">
                  <c:v>0.8</c:v>
                </c:pt>
                <c:pt idx="15">
                  <c:v>1</c:v>
                </c:pt>
                <c:pt idx="16">
                  <c:v>1.2</c:v>
                </c:pt>
                <c:pt idx="17">
                  <c:v>1.4</c:v>
                </c:pt>
                <c:pt idx="18">
                  <c:v>1.6</c:v>
                </c:pt>
                <c:pt idx="19">
                  <c:v>1.8</c:v>
                </c:pt>
                <c:pt idx="20">
                  <c:v>2</c:v>
                </c:pt>
              </c:numCache>
            </c:numRef>
          </c:cat>
          <c:val>
            <c:numRef>
              <c:f>Sheet2!$H$124:$AB$124</c:f>
              <c:numCache>
                <c:formatCode>0.0000</c:formatCode>
                <c:ptCount val="21"/>
                <c:pt idx="0">
                  <c:v>4.915934205418165E-9</c:v>
                </c:pt>
                <c:pt idx="1">
                  <c:v>1.815208843285855E-8</c:v>
                </c:pt>
                <c:pt idx="2">
                  <c:v>7.0859087932781902E-8</c:v>
                </c:pt>
                <c:pt idx="3">
                  <c:v>2.9387350134391207E-7</c:v>
                </c:pt>
                <c:pt idx="4">
                  <c:v>1.3021719749051332E-6</c:v>
                </c:pt>
                <c:pt idx="5">
                  <c:v>6.2047428230988836E-6</c:v>
                </c:pt>
                <c:pt idx="6">
                  <c:v>3.203001928486631E-5</c:v>
                </c:pt>
                <c:pt idx="7">
                  <c:v>1.8067069144156236E-4</c:v>
                </c:pt>
                <c:pt idx="8">
                  <c:v>1.1241709576666156E-3</c:v>
                </c:pt>
                <c:pt idx="9">
                  <c:v>7.770678714046025E-3</c:v>
                </c:pt>
                <c:pt idx="10">
                  <c:v>5.8174984084114423E-2</c:v>
                </c:pt>
                <c:pt idx="11">
                  <c:v>0.35971711028682057</c:v>
                </c:pt>
                <c:pt idx="12">
                  <c:v>0.85752245205450728</c:v>
                </c:pt>
                <c:pt idx="13">
                  <c:v>0.98733578110884956</c:v>
                </c:pt>
                <c:pt idx="14">
                  <c:v>0.99920834558810134</c:v>
                </c:pt>
                <c:pt idx="15">
                  <c:v>0.99996247701650309</c:v>
                </c:pt>
                <c:pt idx="16">
                  <c:v>0.9999987115326997</c:v>
                </c:pt>
                <c:pt idx="17">
                  <c:v>0.99999997027011689</c:v>
                </c:pt>
                <c:pt idx="18">
                  <c:v>0.99999999958557273</c:v>
                </c:pt>
                <c:pt idx="19">
                  <c:v>0.9999999999970135</c:v>
                </c:pt>
                <c:pt idx="20">
                  <c:v>0.99999999999999134</c:v>
                </c:pt>
              </c:numCache>
            </c:numRef>
          </c:val>
        </c:ser>
        <c:marker val="1"/>
        <c:axId val="64798720"/>
        <c:axId val="64800256"/>
      </c:lineChart>
      <c:catAx>
        <c:axId val="64798720"/>
        <c:scaling>
          <c:orientation val="minMax"/>
        </c:scaling>
        <c:axPos val="b"/>
        <c:numFmt formatCode="General" sourceLinked="1"/>
        <c:majorTickMark val="none"/>
        <c:tickLblPos val="nextTo"/>
        <c:crossAx val="64800256"/>
        <c:crosses val="autoZero"/>
        <c:auto val="1"/>
        <c:lblAlgn val="ctr"/>
        <c:lblOffset val="100"/>
      </c:catAx>
      <c:valAx>
        <c:axId val="64800256"/>
        <c:scaling>
          <c:orientation val="minMax"/>
        </c:scaling>
        <c:axPos val="l"/>
        <c:majorGridlines/>
        <c:numFmt formatCode="0.0" sourceLinked="0"/>
        <c:majorTickMark val="none"/>
        <c:tickLblPos val="nextTo"/>
        <c:crossAx val="64798720"/>
        <c:crosses val="autoZero"/>
        <c:crossBetween val="between"/>
      </c:valAx>
      <c:spPr>
        <a:ln>
          <a:solidFill>
            <a:srgbClr val="FF0000"/>
          </a:solidFill>
        </a:ln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8039D5-905A-4233-B917-C3F02F56F55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2E7FE-F441-4EA3-895E-E2AB03A7A4D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CF239-78E3-4217-A7AE-198D86A3DF9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47C5-8833-4130-B17A-DEB9DA67B43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119833E-6C76-404C-8C22-288164EAC37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AD188-A6CC-4B17-B84B-4C39BD9FCD1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DF638-6085-4DC6-BA10-1EB007A6D00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5F878-C78A-4584-A23B-90BD890C6E0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B49E-23BF-4A71-9FD2-88A28A781F4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8B66B-E8F4-4CE2-A565-5861A88BB0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0A8C0-B981-4120-AB4C-75BFA872FDF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736B-1416-42F8-A0D2-9F29B453C59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EDA07-D03D-4166-92C0-47A0E610EFB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7EA6ABDF-0B15-41F2-93F9-3D10352DEC8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cover dir="u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loebner.net/Prizef/TuringArticl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7542212" y="6378575"/>
            <a:ext cx="1601788" cy="479425"/>
          </a:xfrm>
        </p:spPr>
        <p:txBody>
          <a:bodyPr/>
          <a:lstStyle/>
          <a:p>
            <a:pPr algn="r" eaLnBrk="1" hangingPunct="1"/>
            <a:r>
              <a:rPr lang="hy-AM" sz="1800" dirty="0" smtClean="0"/>
              <a:t>Երևան, 2013</a:t>
            </a:r>
            <a:endParaRPr lang="es-ES" sz="1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28956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y-AM" sz="2800" b="1" kern="0" dirty="0">
                <a:latin typeface="+mj-lt"/>
                <a:ea typeface="+mj-ea"/>
                <a:cs typeface="+mj-cs"/>
              </a:rPr>
              <a:t>«Գեղեցիկ մատ» հասկացության </a:t>
            </a:r>
            <a:r>
              <a:rPr lang="hy-AM" sz="2800" b="1" kern="0" dirty="0" smtClean="0">
                <a:latin typeface="+mj-lt"/>
                <a:ea typeface="+mj-ea"/>
                <a:cs typeface="+mj-cs"/>
              </a:rPr>
              <a:t>մոդելավորումը </a:t>
            </a:r>
            <a:r>
              <a:rPr lang="hy-AM" sz="2800" b="1" kern="0" dirty="0">
                <a:latin typeface="+mj-lt"/>
                <a:ea typeface="+mj-ea"/>
                <a:cs typeface="+mj-cs"/>
              </a:rPr>
              <a:t>ծրագրավորումը և փորձարարական ստուգումը Թյուրինգի թեստի սխեմայով:</a:t>
            </a:r>
            <a:endParaRPr lang="en-US" sz="2800" b="1" u="sng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00188" y="3786188"/>
            <a:ext cx="7643812" cy="2500312"/>
          </a:xfrm>
        </p:spPr>
        <p:txBody>
          <a:bodyPr/>
          <a:lstStyle/>
          <a:p>
            <a:pPr marL="0" indent="0" algn="r" eaLnBrk="1" hangingPunct="1">
              <a:buFontTx/>
              <a:buNone/>
            </a:pP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Բոլոր շախմատային մեկնաբանները, գեղեցիկ քայլի կամ գեղեցիկ կոմբինացիաի մասին խոսելիս հիմնականում ինկատի են ունենում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զոհաբերությունը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, որը արտահայտվում է նյութական, իսկ որոշ դեպքերում էլ դիրքային զոհաբերությամբ: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357438"/>
            <a:ext cx="487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y-AM" sz="2400" dirty="0">
                <a:latin typeface="Times New Roman" pitchFamily="18" charset="0"/>
                <a:cs typeface="Times New Roman" pitchFamily="18" charset="0"/>
              </a:rPr>
              <a:t>Այս նույնականացման հիմքում կդնենք հետևյալ փաստը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r">
              <a:defRPr/>
            </a:pP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2.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Մոդելավորման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մեթոդոլոգիան</a:t>
            </a:r>
            <a:endParaRPr lang="hy-AM" sz="32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>
              <a:defRPr/>
            </a:pPr>
            <a:r>
              <a:rPr lang="hy-AM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Գեղեցկություն-անսպասելիություն</a:t>
            </a:r>
            <a:endParaRPr lang="hy-AM" sz="2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4638"/>
            <a:ext cx="6172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r">
              <a:defRPr/>
            </a:pP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2.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Մոդելավորման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մեթոդոլոգիան</a:t>
            </a:r>
            <a:endParaRPr lang="hy-AM" sz="32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>
              <a:defRPr/>
            </a:pPr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Զոհաբերություն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357438"/>
            <a:ext cx="6143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y-AM" sz="2000" b="1" dirty="0">
                <a:latin typeface="Times New Roman" pitchFamily="18" charset="0"/>
                <a:cs typeface="Times New Roman" pitchFamily="18" charset="0"/>
              </a:rPr>
              <a:t>Նյութական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000" b="1" dirty="0">
                <a:latin typeface="Times New Roman" pitchFamily="18" charset="0"/>
                <a:cs typeface="Times New Roman" pitchFamily="18" charset="0"/>
              </a:rPr>
              <a:t>զոհաբերության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տակ հասկացվում է այն քայլը,  որը բերում է ֆիգուր կորցնելու վտանգի, որն էլ իր հերթին ազդում է դիրքի </a:t>
            </a:r>
            <a:r>
              <a:rPr lang="hy-AM" sz="2000" b="1" dirty="0">
                <a:latin typeface="Times New Roman" pitchFamily="18" charset="0"/>
                <a:cs typeface="Times New Roman" pitchFamily="18" charset="0"/>
              </a:rPr>
              <a:t>նյութական գնահատականի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վրա: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85938" y="4786313"/>
            <a:ext cx="7358062" cy="1714500"/>
          </a:xfrm>
        </p:spPr>
        <p:txBody>
          <a:bodyPr/>
          <a:lstStyle/>
          <a:p>
            <a:pPr marL="0" indent="0" algn="r" eaLnBrk="1" hangingPunct="1">
              <a:buFontTx/>
              <a:buNone/>
            </a:pP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Դիրքային զոհաբերության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տակ հասկացվում է քայլը, որը հանգեցնում է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դիրքային գնահատականի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անկման:</a:t>
            </a:r>
          </a:p>
          <a:p>
            <a:pPr marL="0" indent="0" algn="r" eaLnBrk="1" hangingPunct="1">
              <a:buFontTx/>
              <a:buNone/>
            </a:pPr>
            <a:r>
              <a:rPr lang="hy-AM" sz="1600" dirty="0" smtClean="0">
                <a:latin typeface="Times New Roman" pitchFamily="18" charset="0"/>
                <a:cs typeface="Times New Roman" pitchFamily="18" charset="0"/>
              </a:rPr>
              <a:t>Օրինակ քայլը, որը բերում է սեփական ֆիգուրի դեակտիվացիաի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274638"/>
            <a:ext cx="6172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r">
              <a:defRPr/>
            </a:pP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2.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Մոդելավորման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մեթոդոլոգիան</a:t>
            </a:r>
            <a:endParaRPr lang="hy-AM" sz="32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>
              <a:defRPr/>
            </a:pPr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Զոհաբերություն</a:t>
            </a:r>
          </a:p>
        </p:txBody>
      </p:sp>
      <p:sp>
        <p:nvSpPr>
          <p:cNvPr id="12291" name="Text Placeholder 10"/>
          <p:cNvSpPr>
            <a:spLocks noGrp="1"/>
          </p:cNvSpPr>
          <p:nvPr>
            <p:ph type="body" idx="1"/>
          </p:nvPr>
        </p:nvSpPr>
        <p:spPr>
          <a:xfrm>
            <a:off x="357188" y="2214563"/>
            <a:ext cx="8572500" cy="3143250"/>
          </a:xfrm>
        </p:spPr>
        <p:txBody>
          <a:bodyPr/>
          <a:lstStyle/>
          <a:p>
            <a:pPr algn="ctr" eaLnBrk="1" hangingPunct="1"/>
            <a:r>
              <a:rPr lang="hy-AM" sz="2400" dirty="0" smtClean="0"/>
              <a:t>Եվ արդյունքում, երբ այդպիսի քայլերի կոմբինացիայից հետո պարզվում է, որ մատը անխուսափելի է, առաջանում է</a:t>
            </a:r>
          </a:p>
          <a:p>
            <a:pPr algn="ctr" eaLnBrk="1" hangingPunct="1"/>
            <a:r>
              <a:rPr lang="hy-AM" sz="2400" dirty="0" smtClean="0"/>
              <a:t> </a:t>
            </a:r>
            <a:r>
              <a:rPr lang="hy-AM" sz="2400" b="1" dirty="0" smtClean="0"/>
              <a:t>գեղեցիկ քայլի և գեղեցիկ մատի </a:t>
            </a:r>
          </a:p>
          <a:p>
            <a:pPr algn="ctr" eaLnBrk="1" hangingPunct="1"/>
            <a:r>
              <a:rPr lang="hy-AM" sz="2400" dirty="0" smtClean="0"/>
              <a:t>զգացողություն:</a:t>
            </a:r>
            <a:endParaRPr lang="en-US" sz="2400" dirty="0" smtClean="0"/>
          </a:p>
          <a:p>
            <a:pPr algn="ctr" eaLnBrk="1" hangingPunct="1"/>
            <a:endParaRPr lang="en-US" sz="2400" dirty="0" smtClean="0"/>
          </a:p>
        </p:txBody>
      </p:sp>
      <p:pic>
        <p:nvPicPr>
          <p:cNvPr id="4" name="Picture 3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 txBox="1">
            <a:spLocks/>
          </p:cNvSpPr>
          <p:nvPr/>
        </p:nvSpPr>
        <p:spPr bwMode="auto">
          <a:xfrm>
            <a:off x="0" y="274638"/>
            <a:ext cx="6172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3.Մաթեմատիկական արտածում</a:t>
            </a:r>
          </a:p>
          <a:p>
            <a:pPr marL="514350" indent="-514350" algn="r"/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Դիրքի  Նյութական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Դիրքային գնահատական:</a:t>
            </a:r>
            <a:endParaRPr lang="hy-AM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 bwMode="auto">
          <a:xfrm>
            <a:off x="304800" y="1524000"/>
            <a:ext cx="8572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hy-AM" sz="2400" b="1" kern="0" dirty="0">
                <a:latin typeface="+mn-lt"/>
                <a:cs typeface="+mn-cs"/>
              </a:rPr>
              <a:t>Ֆիգուրի ռեալ արժեք</a:t>
            </a:r>
            <a:endParaRPr lang="en-US" sz="2400" b="1" kern="0" dirty="0">
              <a:latin typeface="+mn-lt"/>
              <a:cs typeface="+mn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 bwMode="auto">
          <a:xfrm>
            <a:off x="0" y="2209800"/>
            <a:ext cx="6477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hy-AM" sz="2400" kern="0" dirty="0">
                <a:latin typeface="+mn-lt"/>
                <a:cs typeface="+mn-cs"/>
              </a:rPr>
              <a:t>Դիրքի գնահատականի հիմքում ընկած է ոչ հստակ մոտեցում «ֆիգուրը գտնվում է դաշտում» հասկացությանը  որը արտահայտում է ֆիգուրի </a:t>
            </a:r>
            <a:r>
              <a:rPr lang="hy-AM" sz="2400" b="1" kern="0" dirty="0" smtClean="0">
                <a:latin typeface="+mn-lt"/>
                <a:cs typeface="+mn-cs"/>
              </a:rPr>
              <a:t>ռեալ արժեքը:</a:t>
            </a:r>
            <a:endParaRPr lang="en-US" sz="2400" b="1" kern="0" dirty="0">
              <a:latin typeface="+mn-lt"/>
              <a:cs typeface="+mn-cs"/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 bwMode="auto">
          <a:xfrm>
            <a:off x="1295401" y="4286250"/>
            <a:ext cx="7848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hy-AM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պատկանելիության ֆունկցիան որոշվում է որպես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hy-AM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Որտեղ՝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տվյալ դիրքում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 ֆիգուրի հնարավոր քայլերի քանակը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ֆիգուրի հնարավոր մաքսիմալ քայլերի քանակը դատարկ տախտակում: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ֆիգուրի նոմինալ արժեքը:    </a:t>
            </a: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886200"/>
            <a:ext cx="30718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4724400"/>
            <a:ext cx="13573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hess pieces 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2000250"/>
            <a:ext cx="5572125" cy="1714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y-AM" sz="2000" dirty="0" smtClean="0"/>
              <a:t>Տվյալ դիրքի Նյութական</a:t>
            </a:r>
            <a:r>
              <a:rPr lang="ru-RU" sz="2000" dirty="0" smtClean="0"/>
              <a:t>-</a:t>
            </a:r>
            <a:r>
              <a:rPr lang="hy-AM" sz="2000" dirty="0" smtClean="0"/>
              <a:t>Դիրքային գնահատականը հաշվարկվում է որպես երկու կողմերի բոլոր ֆիգուրների </a:t>
            </a:r>
            <a:r>
              <a:rPr lang="hy-AM" sz="2000" b="1" dirty="0" smtClean="0"/>
              <a:t>ռեալ արժեքների</a:t>
            </a:r>
            <a:r>
              <a:rPr lang="hy-AM" sz="2000" dirty="0" smtClean="0"/>
              <a:t> տարբերությունը:</a:t>
            </a:r>
            <a:endParaRPr lang="en-US" sz="2000" dirty="0" smtClean="0"/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0" y="274638"/>
            <a:ext cx="6172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3.Մաթեմատիկական արտածում</a:t>
            </a:r>
          </a:p>
          <a:p>
            <a:pPr marL="514350" indent="-514350" algn="r"/>
            <a:r>
              <a:rPr lang="hy-AM" sz="2000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Դիրքի  Նյութական</a:t>
            </a:r>
            <a:r>
              <a:rPr lang="ru-RU" sz="2000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y-AM" sz="2000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Դիրքային գնահատական:</a:t>
            </a:r>
            <a:endParaRPr lang="hy-AM" spc="-15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88" y="3500438"/>
            <a:ext cx="34290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85938" y="4214813"/>
            <a:ext cx="6915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Դուրս բերված </a:t>
            </a:r>
            <a:r>
              <a:rPr lang="hy-AM" sz="2000" dirty="0" smtClean="0">
                <a:latin typeface="Times New Roman" pitchFamily="18" charset="0"/>
                <a:cs typeface="Times New Roman" pitchFamily="18" charset="0"/>
              </a:rPr>
              <a:t>բանաձևը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արտահայտում է երկու կողմերի բոլոր ֆիգուրների քանակն ու  ակտիվությունը թվային տեսքով: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14500" y="5500688"/>
            <a:ext cx="69151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Ճիշտ է այն ամբողջությամբ իր մեջ չի ներառում բոլոր դիրքային նրբությունները, սակայն մեր նպատակի համար այն աշխատում է բավականին չափով: </a:t>
            </a:r>
          </a:p>
        </p:txBody>
      </p:sp>
      <p:pic>
        <p:nvPicPr>
          <p:cNvPr id="8" name="Picture 7" descr="chess pieces 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68580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y-AM" sz="2000" dirty="0" smtClean="0"/>
              <a:t>Եթե հաշվենք դիրքի գնահատականը  քայլից առաջ և հետո, ապա դրանով իսկ կստանանք տվյալ քայլի սպասելիության գնահատականը:</a:t>
            </a:r>
            <a:endParaRPr lang="en-US" sz="2000" dirty="0" smtClean="0"/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3.Մաթեմատիկական արտածում</a:t>
            </a:r>
          </a:p>
          <a:p>
            <a:pPr marL="514350" indent="-514350" algn="r"/>
            <a:r>
              <a:rPr lang="hy-AM" sz="2000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Քայլի անսպասելիության գնահատական: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200400"/>
            <a:ext cx="2928937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57625" y="4429125"/>
            <a:ext cx="52863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y-AM" sz="1600" i="1">
                <a:latin typeface="Times New Roman" pitchFamily="18" charset="0"/>
                <a:cs typeface="Times New Roman" pitchFamily="18" charset="0"/>
              </a:rPr>
              <a:t>Որտեղ՝</a:t>
            </a:r>
          </a:p>
          <a:p>
            <a:pPr algn="r"/>
            <a:r>
              <a:rPr lang="hy-AM" sz="16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160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algn="r"/>
            <a:r>
              <a:rPr lang="hy-AM" sz="16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hy-AM" sz="1600">
                <a:latin typeface="Times New Roman" pitchFamily="18" charset="0"/>
                <a:cs typeface="Times New Roman" pitchFamily="18" charset="0"/>
              </a:rPr>
              <a:t>դիրքի գնահատականը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hy-AM" sz="1600">
                <a:latin typeface="Times New Roman" pitchFamily="18" charset="0"/>
                <a:cs typeface="Times New Roman" pitchFamily="18" charset="0"/>
              </a:rPr>
              <a:t>երորդ քայլից հետո:</a:t>
            </a:r>
          </a:p>
          <a:p>
            <a:pPr algn="r"/>
            <a:endParaRPr lang="hy-AM" sz="16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hy-AM" sz="1600">
                <a:latin typeface="Times New Roman" pitchFamily="18" charset="0"/>
                <a:cs typeface="Times New Roman" pitchFamily="18" charset="0"/>
              </a:rPr>
              <a:t>Թագուհու նոմինալ արժեքը    </a:t>
            </a:r>
          </a:p>
          <a:p>
            <a:pPr algn="r"/>
            <a:r>
              <a:rPr lang="hy-AM" sz="160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algn="r"/>
            <a:endParaRPr lang="hy-AM" sz="160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5" y="4929188"/>
            <a:ext cx="5715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hess pieces 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Հստակ </a:t>
            </a:r>
            <a:r>
              <a:rPr lang="hy-AM" sz="32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բազմություններ</a:t>
            </a: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r"/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Հստակ բազմություններ</a:t>
            </a:r>
            <a:endParaRPr lang="hy-AM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14313" y="2214563"/>
            <a:ext cx="5175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| x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y-AM" i="1" dirty="0">
                <a:latin typeface="Times New Roman" pitchFamily="18" charset="0"/>
                <a:cs typeface="Times New Roman" pitchFamily="18" charset="0"/>
              </a:rPr>
              <a:t>ը  բավարարում է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hy-AM" i="1" dirty="0">
                <a:latin typeface="Times New Roman" pitchFamily="18" charset="0"/>
                <a:cs typeface="Times New Roman" pitchFamily="18" charset="0"/>
              </a:rPr>
              <a:t>պայմանին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875" y="28575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A=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x | x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U, 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(x) = 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2875" y="3429000"/>
            <a:ext cx="4986338" cy="719138"/>
            <a:chOff x="381000" y="3429000"/>
            <a:chExt cx="4986793" cy="719554"/>
          </a:xfrm>
        </p:grpSpPr>
        <p:sp>
          <p:nvSpPr>
            <p:cNvPr id="16402" name="Rectangle 8"/>
            <p:cNvSpPr>
              <a:spLocks noChangeArrowheads="1"/>
            </p:cNvSpPr>
            <p:nvPr/>
          </p:nvSpPr>
          <p:spPr bwMode="auto">
            <a:xfrm>
              <a:off x="1894278" y="3810000"/>
              <a:ext cx="2217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0, </a:t>
              </a: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հ</a:t>
              </a:r>
              <a:r>
                <a:rPr lang="hy-AM" sz="1600" dirty="0">
                  <a:latin typeface="Times New Roman" pitchFamily="18" charset="0"/>
                  <a:cs typeface="Times New Roman" pitchFamily="18" charset="0"/>
                </a:rPr>
                <a:t>ակառակ դեպքում</a:t>
              </a:r>
              <a:endParaRPr lang="en-US" sz="1600" dirty="0"/>
            </a:p>
          </p:txBody>
        </p:sp>
        <p:sp>
          <p:nvSpPr>
            <p:cNvPr id="16403" name="Rectangle 9"/>
            <p:cNvSpPr>
              <a:spLocks noChangeArrowheads="1"/>
            </p:cNvSpPr>
            <p:nvPr/>
          </p:nvSpPr>
          <p:spPr bwMode="auto">
            <a:xfrm>
              <a:off x="1894278" y="3429000"/>
              <a:ext cx="34735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1,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ru-RU" sz="1600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hy-AM" sz="1600" i="1" dirty="0">
                  <a:latin typeface="Times New Roman" pitchFamily="18" charset="0"/>
                  <a:cs typeface="Times New Roman" pitchFamily="18" charset="0"/>
                </a:rPr>
                <a:t>ը բավարարում է 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lang="hy-AM" sz="1600" i="1" dirty="0">
                  <a:latin typeface="Times New Roman" pitchFamily="18" charset="0"/>
                  <a:cs typeface="Times New Roman" pitchFamily="18" charset="0"/>
                </a:rPr>
                <a:t>պայմանին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/>
            </a:p>
          </p:txBody>
        </p:sp>
        <p:sp>
          <p:nvSpPr>
            <p:cNvPr id="16404" name="Rectangle 10"/>
            <p:cNvSpPr>
              <a:spLocks noChangeArrowheads="1"/>
            </p:cNvSpPr>
            <p:nvPr/>
          </p:nvSpPr>
          <p:spPr bwMode="auto">
            <a:xfrm>
              <a:off x="381000" y="3581400"/>
              <a:ext cx="13573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y-AM" sz="1600" dirty="0">
                  <a:latin typeface="Times New Roman" pitchFamily="18" charset="0"/>
                  <a:cs typeface="Times New Roman" pitchFamily="18" charset="0"/>
                </a:rPr>
                <a:t>Որտեղ</a:t>
              </a: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1600" i="1" dirty="0">
                  <a:latin typeface="Times New Roman" pitchFamily="18" charset="0"/>
                  <a:cs typeface="Times New Roman" pitchFamily="18" charset="0"/>
                </a:rPr>
                <a:t>χ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(x</a:t>
              </a:r>
              <a:r>
                <a:rPr lang="ru-RU" sz="1600" i="1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Left Brace 15"/>
          <p:cNvSpPr/>
          <p:nvPr/>
        </p:nvSpPr>
        <p:spPr>
          <a:xfrm>
            <a:off x="1428750" y="3429000"/>
            <a:ext cx="214313" cy="714375"/>
          </a:xfrm>
          <a:prstGeom prst="leftBrace">
            <a:avLst/>
          </a:prstGeom>
          <a:ln>
            <a:solidFill>
              <a:schemeClr val="tx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8625" y="4572000"/>
            <a:ext cx="34655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l-GR" sz="1600" i="1" dirty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| x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hy-AM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hy-AM" sz="1400" dirty="0">
                <a:latin typeface="Times New Roman" pitchFamily="18" charset="0"/>
                <a:cs typeface="Times New Roman" pitchFamily="18" charset="0"/>
              </a:rPr>
              <a:t>Որտեղ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U-</a:t>
            </a:r>
            <a:r>
              <a:rPr lang="hy-AM" sz="1400" dirty="0">
                <a:latin typeface="Times New Roman" pitchFamily="18" charset="0"/>
                <a:cs typeface="Times New Roman" pitchFamily="18" charset="0"/>
              </a:rPr>
              <a:t>ն ունիվերսալ բազմությունն է: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3625" y="2214563"/>
            <a:ext cx="2724150" cy="4059237"/>
            <a:chOff x="6096000" y="2514600"/>
            <a:chExt cx="2438400" cy="3723112"/>
          </a:xfrm>
        </p:grpSpPr>
        <p:sp>
          <p:nvSpPr>
            <p:cNvPr id="19" name="Rectangle 18"/>
            <p:cNvSpPr/>
            <p:nvPr/>
          </p:nvSpPr>
          <p:spPr>
            <a:xfrm>
              <a:off x="6172733" y="2514600"/>
              <a:ext cx="2361667" cy="1981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57645" y="3047513"/>
              <a:ext cx="990423" cy="9143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7010400" y="3124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6396" name="Rectangle 21"/>
            <p:cNvSpPr>
              <a:spLocks noChangeArrowheads="1"/>
            </p:cNvSpPr>
            <p:nvPr/>
          </p:nvSpPr>
          <p:spPr bwMode="auto">
            <a:xfrm>
              <a:off x="6248400" y="25908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U</a:t>
              </a:r>
              <a:endParaRPr lang="en-US"/>
            </a:p>
          </p:txBody>
        </p:sp>
        <p:sp>
          <p:nvSpPr>
            <p:cNvPr id="16397" name="TextBox 22"/>
            <p:cNvSpPr txBox="1">
              <a:spLocks noChangeArrowheads="1"/>
            </p:cNvSpPr>
            <p:nvPr/>
          </p:nvSpPr>
          <p:spPr bwMode="auto">
            <a:xfrm>
              <a:off x="6096000" y="4572001"/>
              <a:ext cx="2438400" cy="1665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y-AM" sz="1600">
                  <a:latin typeface="Times New Roman" pitchFamily="18" charset="0"/>
                  <a:cs typeface="Times New Roman" pitchFamily="18" charset="0"/>
                </a:rPr>
                <a:t>Վենն֊ի  դիագրամը հստակ բազմությունների համար:</a:t>
              </a:r>
            </a:p>
            <a:p>
              <a:pPr algn="ctr"/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Բոլոր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x (x</a:t>
              </a:r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 є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U) </a:t>
              </a:r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երի բազմությունը, որոնք գտնվում են </a:t>
              </a:r>
              <a:r>
                <a:rPr lang="ru-RU" sz="1600" i="1">
                  <a:latin typeface="Times New Roman" pitchFamily="18" charset="0"/>
                  <a:cs typeface="Times New Roman" pitchFamily="18" charset="0"/>
                </a:rPr>
                <a:t>а </a:t>
              </a:r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կենտրոնով և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 շառավղով շրջանի կենտրոնում: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endCxn id="20" idx="6"/>
            </p:cNvCxnSpPr>
            <p:nvPr/>
          </p:nvCxnSpPr>
          <p:spPr>
            <a:xfrm>
              <a:off x="7353567" y="3504712"/>
              <a:ext cx="49450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315200" y="3466855"/>
              <a:ext cx="76733" cy="7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0" name="Rectangle 25"/>
            <p:cNvSpPr>
              <a:spLocks noChangeArrowheads="1"/>
            </p:cNvSpPr>
            <p:nvPr/>
          </p:nvSpPr>
          <p:spPr bwMode="auto">
            <a:xfrm>
              <a:off x="7086600" y="344066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6401" name="Rectangle 26"/>
            <p:cNvSpPr>
              <a:spLocks noChangeArrowheads="1"/>
            </p:cNvSpPr>
            <p:nvPr/>
          </p:nvSpPr>
          <p:spPr bwMode="auto">
            <a:xfrm>
              <a:off x="7421766" y="3200400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/>
            </a:p>
          </p:txBody>
        </p:sp>
      </p:grpSp>
      <p:pic>
        <p:nvPicPr>
          <p:cNvPr id="21" name="Picture 20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0" y="274638"/>
            <a:ext cx="6172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Ո</a:t>
            </a:r>
            <a:r>
              <a:rPr lang="hy-AM" sz="32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չ </a:t>
            </a: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հստակ բազմություններ:</a:t>
            </a:r>
          </a:p>
          <a:p>
            <a:pPr marL="514350" indent="-514350" algn="r"/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Ոչ  հստակ բազմություններ</a:t>
            </a:r>
            <a:endParaRPr lang="hy-AM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71713"/>
            <a:ext cx="6019800" cy="1323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l-GR" sz="1600" i="1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| x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46075" indent="-346075">
              <a:defRPr/>
            </a:pPr>
            <a:endParaRPr lang="hy-AM" sz="1600" i="1" dirty="0"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defRPr/>
            </a:pPr>
            <a:r>
              <a:rPr lang="el-GR" sz="1600" i="1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[0,1]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պ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ատկանելիության ֆունկցիան է, որը արատահայտում է աստիճանը, ինչքանով է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ունիվերսալ բազմության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էլեմենտը բավարարում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 պայմանին: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5750" y="3714750"/>
            <a:ext cx="4648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µ(x)</a:t>
            </a:r>
            <a:r>
              <a:rPr lang="hy-AM" sz="1600" i="1" dirty="0">
                <a:latin typeface="Times New Roman" pitchFamily="18" charset="0"/>
                <a:cs typeface="Times New Roman" pitchFamily="18" charset="0"/>
              </a:rPr>
              <a:t> պատկանելիության ֆունկցիան ամբողջովին նկարագրում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1600" i="1" dirty="0">
                <a:latin typeface="Times New Roman" pitchFamily="18" charset="0"/>
                <a:cs typeface="Times New Roman" pitchFamily="18" charset="0"/>
              </a:rPr>
              <a:t>բնութագրում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sz="1600" i="1" dirty="0">
                <a:latin typeface="Times New Roman" pitchFamily="18" charset="0"/>
                <a:cs typeface="Times New Roman" pitchFamily="18" charset="0"/>
              </a:rPr>
              <a:t> է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Af</a:t>
            </a:r>
            <a:r>
              <a:rPr lang="hy-AM" sz="1600" i="1" dirty="0">
                <a:latin typeface="Times New Roman" pitchFamily="18" charset="0"/>
                <a:cs typeface="Times New Roman" pitchFamily="18" charset="0"/>
              </a:rPr>
              <a:t>  բազմությումը: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429375" y="2143125"/>
            <a:ext cx="2714625" cy="3790950"/>
            <a:chOff x="6172200" y="2438400"/>
            <a:chExt cx="2438400" cy="4399546"/>
          </a:xfrm>
        </p:grpSpPr>
        <p:sp>
          <p:nvSpPr>
            <p:cNvPr id="13" name="Rectangle 12"/>
            <p:cNvSpPr/>
            <p:nvPr/>
          </p:nvSpPr>
          <p:spPr>
            <a:xfrm>
              <a:off x="6248400" y="2438400"/>
              <a:ext cx="2362200" cy="1981200"/>
            </a:xfrm>
            <a:prstGeom prst="rect">
              <a:avLst/>
            </a:prstGeom>
            <a:gradFill flip="none" rotWithShape="1">
              <a:gsLst>
                <a:gs pos="3000">
                  <a:schemeClr val="tx1">
                    <a:lumMod val="95000"/>
                    <a:lumOff val="5000"/>
                    <a:alpha val="84000"/>
                  </a:schemeClr>
                </a:gs>
                <a:gs pos="50000">
                  <a:schemeClr val="accent1">
                    <a:tint val="44500"/>
                    <a:satMod val="160000"/>
                    <a:alpha val="63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>
              <a:off x="6934200" y="2819400"/>
              <a:ext cx="369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baseline="-25000">
                <a:solidFill>
                  <a:schemeClr val="bg1"/>
                </a:solidFill>
              </a:endParaRPr>
            </a:p>
          </p:txBody>
        </p:sp>
        <p:sp>
          <p:nvSpPr>
            <p:cNvPr id="17418" name="Rectangle 14"/>
            <p:cNvSpPr>
              <a:spLocks noChangeArrowheads="1"/>
            </p:cNvSpPr>
            <p:nvPr/>
          </p:nvSpPr>
          <p:spPr bwMode="auto">
            <a:xfrm>
              <a:off x="6324600" y="246322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U</a:t>
              </a:r>
              <a:endParaRPr lang="en-US"/>
            </a:p>
          </p:txBody>
        </p:sp>
        <p:sp>
          <p:nvSpPr>
            <p:cNvPr id="17419" name="TextBox 15"/>
            <p:cNvSpPr txBox="1">
              <a:spLocks noChangeArrowheads="1"/>
            </p:cNvSpPr>
            <p:nvPr/>
          </p:nvSpPr>
          <p:spPr bwMode="auto">
            <a:xfrm>
              <a:off x="6172200" y="4444424"/>
              <a:ext cx="2438400" cy="2393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y-AM" sz="1600">
                  <a:latin typeface="Times New Roman" pitchFamily="18" charset="0"/>
                  <a:cs typeface="Times New Roman" pitchFamily="18" charset="0"/>
                </a:rPr>
                <a:t>Վենն֊ի  դիագրամը ոչ  հստակ բազմությունների համար:</a:t>
              </a:r>
            </a:p>
            <a:p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Բոլոր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x (x</a:t>
              </a:r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 є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U) </a:t>
              </a:r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երի բազմությունը, որոնք գտնվում են </a:t>
              </a:r>
              <a:r>
                <a:rPr lang="ru-RU" sz="1600" i="1">
                  <a:latin typeface="Times New Roman" pitchFamily="18" charset="0"/>
                  <a:cs typeface="Times New Roman" pitchFamily="18" charset="0"/>
                </a:rPr>
                <a:t>а </a:t>
              </a:r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կենտրոնով և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hy-AM" sz="1600" i="1">
                  <a:latin typeface="Times New Roman" pitchFamily="18" charset="0"/>
                  <a:cs typeface="Times New Roman" pitchFamily="18" charset="0"/>
                </a:rPr>
                <a:t> շառավղով շրջանի կենտրոնում: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372862" y="3438800"/>
              <a:ext cx="75577" cy="7553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1" name="Rectangle 17"/>
            <p:cNvSpPr>
              <a:spLocks noChangeArrowheads="1"/>
            </p:cNvSpPr>
            <p:nvPr/>
          </p:nvSpPr>
          <p:spPr bwMode="auto">
            <a:xfrm>
              <a:off x="7167518" y="344066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428625" y="2928938"/>
            <a:ext cx="8305800" cy="1981200"/>
            <a:chOff x="685800" y="4724400"/>
            <a:chExt cx="8305800" cy="19812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295400" y="6324600"/>
              <a:ext cx="3352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95400" y="4800600"/>
              <a:ext cx="0" cy="15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300163" y="5202237"/>
              <a:ext cx="3108325" cy="1120775"/>
            </a:xfrm>
            <a:custGeom>
              <a:avLst/>
              <a:gdLst>
                <a:gd name="connsiteX0" fmla="*/ 0 w 3108960"/>
                <a:gd name="connsiteY0" fmla="*/ 24063 h 1121343"/>
                <a:gd name="connsiteX1" fmla="*/ 952901 w 3108960"/>
                <a:gd name="connsiteY1" fmla="*/ 129941 h 1121343"/>
                <a:gd name="connsiteX2" fmla="*/ 1838425 w 3108960"/>
                <a:gd name="connsiteY2" fmla="*/ 803709 h 1121343"/>
                <a:gd name="connsiteX3" fmla="*/ 3108960 w 3108960"/>
                <a:gd name="connsiteY3" fmla="*/ 1121343 h 112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60" h="1121343">
                  <a:moveTo>
                    <a:pt x="0" y="24063"/>
                  </a:moveTo>
                  <a:cubicBezTo>
                    <a:pt x="323248" y="12031"/>
                    <a:pt x="646497" y="0"/>
                    <a:pt x="952901" y="129941"/>
                  </a:cubicBezTo>
                  <a:cubicBezTo>
                    <a:pt x="1259305" y="259882"/>
                    <a:pt x="1479082" y="638475"/>
                    <a:pt x="1838425" y="803709"/>
                  </a:cubicBezTo>
                  <a:cubicBezTo>
                    <a:pt x="2197768" y="968943"/>
                    <a:pt x="2653364" y="1045143"/>
                    <a:pt x="3108960" y="112134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219200" y="6324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9200" y="523875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976068" y="60960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990600" y="50292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685800" y="4724400"/>
              <a:ext cx="5357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i="1">
                  <a:latin typeface="Times New Roman" pitchFamily="18" charset="0"/>
                  <a:cs typeface="Times New Roman" pitchFamily="18" charset="0"/>
                </a:rPr>
                <a:t>µ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(t)</a:t>
              </a:r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551814" y="6260068"/>
              <a:ext cx="5373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0600" y="5715000"/>
              <a:ext cx="419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y-AM" sz="1600">
                  <a:latin typeface="Times New Roman" pitchFamily="18" charset="0"/>
                  <a:cs typeface="Times New Roman" pitchFamily="18" charset="0"/>
                </a:rPr>
                <a:t>Դիագրամ «ցուրտ եղանակ» ոչ հստակ բազմության համար:</a:t>
              </a:r>
              <a:endParaRPr lang="en-US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981200" y="6324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43200" y="6324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05200" y="6324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324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95400" y="6324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1128468" y="633626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771850" y="6336268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/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2533850" y="6336268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3305475" y="6324600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30</a:t>
              </a:r>
              <a:endParaRPr lang="en-US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4142875" y="6336268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en-US"/>
            </a:p>
          </p:txBody>
        </p:sp>
      </p:grpSp>
      <p:sp>
        <p:nvSpPr>
          <p:cNvPr id="18435" name="Rectangle 25"/>
          <p:cNvSpPr>
            <a:spLocks noChangeArrowheads="1"/>
          </p:cNvSpPr>
          <p:nvPr/>
        </p:nvSpPr>
        <p:spPr bwMode="auto">
          <a:xfrm>
            <a:off x="2357438" y="200025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</a:rPr>
              <a:t>Օ</a:t>
            </a:r>
            <a:r>
              <a:rPr lang="hy-AM" sz="2400">
                <a:latin typeface="Times New Roman" pitchFamily="18" charset="0"/>
                <a:cs typeface="Times New Roman" pitchFamily="18" charset="0"/>
              </a:rPr>
              <a:t>րինակ</a:t>
            </a:r>
            <a:endParaRPr lang="en-US" sz="2400"/>
          </a:p>
        </p:txBody>
      </p:sp>
      <p:sp>
        <p:nvSpPr>
          <p:cNvPr id="18436" name="Title 1"/>
          <p:cNvSpPr txBox="1">
            <a:spLocks/>
          </p:cNvSpPr>
          <p:nvPr/>
        </p:nvSpPr>
        <p:spPr bwMode="auto">
          <a:xfrm>
            <a:off x="0" y="274638"/>
            <a:ext cx="6172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Ո</a:t>
            </a:r>
            <a:r>
              <a:rPr lang="hy-AM" sz="32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չ </a:t>
            </a: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հստակ բազմություններ:</a:t>
            </a:r>
          </a:p>
          <a:p>
            <a:pPr marL="514350" indent="-514350" algn="r"/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Ոչ  հստակ </a:t>
            </a:r>
            <a:r>
              <a:rPr lang="hy-AM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բազմություններ</a:t>
            </a:r>
            <a:endParaRPr lang="hy-AM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28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Խնդրի լուծումը ոչ հստակ բազմությունների կոնտեքստում</a:t>
            </a:r>
            <a:r>
              <a:rPr lang="hy-AM" sz="28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hy-AM" sz="28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19200" y="2143125"/>
            <a:ext cx="685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y-AM" sz="2000" dirty="0" smtClean="0">
                <a:latin typeface="Times New Roman" pitchFamily="18" charset="0"/>
                <a:cs typeface="Times New Roman" pitchFamily="18" charset="0"/>
              </a:rPr>
              <a:t>«Գեղեցիկ մատ» լինգվիստիկ փոփոխական</a:t>
            </a:r>
          </a:p>
          <a:p>
            <a:pPr algn="ctr"/>
            <a:r>
              <a:rPr lang="hy-AM" sz="2000" dirty="0" smtClean="0"/>
              <a:t> </a:t>
            </a:r>
          </a:p>
          <a:p>
            <a:pPr algn="ctr"/>
            <a:r>
              <a:rPr lang="hy-AM" sz="2000" dirty="0" smtClean="0"/>
              <a:t> </a:t>
            </a:r>
            <a:r>
              <a:rPr lang="el-GR" sz="2000" dirty="0"/>
              <a:t>&lt;β, </a:t>
            </a:r>
            <a:r>
              <a:rPr lang="en-US" sz="2000" dirty="0"/>
              <a:t>T, U, G, M&gt;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810000"/>
            <a:ext cx="868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hy-AM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«Գեղեցիկ մատ»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4343400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3763" indent="-893763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= {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սովորական մատ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գեղեցիկ մատ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0" y="4800600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3763" indent="-893763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 = [-2, 2]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5257800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3763" indent="-893763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 = {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և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կամ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ոչ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քիչ թէ շատ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շատ՜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5791200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3763" indent="-893763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 = 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hy-AM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-µ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8229600" cy="457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hy-AM" sz="2400" dirty="0" smtClean="0">
                <a:solidFill>
                  <a:schemeClr val="tx2"/>
                </a:solidFill>
              </a:rPr>
              <a:t>Մագիստրանտ՝      Նարեկ Արզումանյան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0063" y="3733800"/>
            <a:ext cx="822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hy-AM" sz="2400" kern="0" dirty="0" smtClean="0">
                <a:solidFill>
                  <a:schemeClr val="tx2"/>
                </a:solidFill>
                <a:latin typeface="+mn-lt"/>
                <a:cs typeface="+mn-cs"/>
              </a:rPr>
              <a:t>Ղեկավար՝             կ.գ.թ. Վաչագան Վահրադյան</a:t>
            </a:r>
            <a:endParaRPr lang="hy-AM" sz="24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hy-AM" sz="32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200" kern="0" dirty="0">
              <a:latin typeface="+mn-lt"/>
              <a:cs typeface="+mn-cs"/>
            </a:endParaRPr>
          </a:p>
        </p:txBody>
      </p:sp>
      <p:pic>
        <p:nvPicPr>
          <p:cNvPr id="7" name="Picture 6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172200" cy="1143000"/>
          </a:xfrm>
        </p:spPr>
        <p:txBody>
          <a:bodyPr/>
          <a:lstStyle/>
          <a:p>
            <a:pPr algn="r" eaLnBrk="1" hangingPunct="1"/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Երևանի Պետական Համալսարան</a:t>
            </a:r>
            <a:b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ՏՏ Կրթահետազոտական Կենտրոն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28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Խնդրի լուծումը ոչ հստակ բազմությունների կոնտեքստում</a:t>
            </a:r>
            <a:r>
              <a:rPr lang="hy-AM" sz="28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hy-AM" sz="28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2000250"/>
            <a:ext cx="4964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Բազային թերմերի պատկանելիության ֆունկցիան: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5181600" y="1752600"/>
          <a:ext cx="3962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86400" y="5410200"/>
            <a:ext cx="428625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5257800"/>
            <a:ext cx="13573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hy-AM" sz="1200" dirty="0">
                <a:latin typeface="Times New Roman" pitchFamily="18" charset="0"/>
                <a:cs typeface="Times New Roman" pitchFamily="18" charset="0"/>
              </a:rPr>
              <a:t>«գեղեցիկ մատ»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000" y="5410200"/>
            <a:ext cx="428625" cy="1588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0" y="5257800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hy-AM" sz="1200" dirty="0">
                <a:latin typeface="Times New Roman" pitchFamily="18" charset="0"/>
                <a:cs typeface="Times New Roman" pitchFamily="18" charset="0"/>
              </a:rPr>
              <a:t>«Սովարական մատ»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3429000"/>
            <a:ext cx="4429125" cy="1095370"/>
            <a:chOff x="408654" y="6093957"/>
            <a:chExt cx="8878613" cy="378798"/>
          </a:xfrm>
        </p:grpSpPr>
        <p:pic>
          <p:nvPicPr>
            <p:cNvPr id="20496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69161" y="6093957"/>
              <a:ext cx="2577662" cy="197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7" name="Rectangle 16"/>
            <p:cNvSpPr>
              <a:spLocks noChangeArrowheads="1"/>
            </p:cNvSpPr>
            <p:nvPr/>
          </p:nvSpPr>
          <p:spPr bwMode="auto">
            <a:xfrm>
              <a:off x="408654" y="6291710"/>
              <a:ext cx="8878613" cy="181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/>
              <a:r>
                <a:rPr lang="en-US" sz="1400" dirty="0" smtClean="0">
                  <a:latin typeface="Calibri" pitchFamily="34" charset="0"/>
                  <a:cs typeface="Times New Roman" pitchFamily="18" charset="0"/>
                </a:rPr>
                <a:t>u</a:t>
              </a:r>
              <a:r>
                <a:rPr lang="ru-RU" sz="1400" dirty="0">
                  <a:latin typeface="Calibri" pitchFamily="34" charset="0"/>
                  <a:cs typeface="Times New Roman" pitchFamily="18" charset="0"/>
                </a:rPr>
                <a:t>–</a:t>
              </a:r>
              <a:r>
                <a:rPr lang="hy-AM" sz="1400" dirty="0">
                  <a:latin typeface="Calibri" pitchFamily="34" charset="0"/>
                  <a:cs typeface="Times New Roman" pitchFamily="18" charset="0"/>
                </a:rPr>
                <a:t>սպասելիության գործակիցների գումարը դիտարկվող </a:t>
              </a:r>
              <a:r>
                <a:rPr lang="hy-AM" sz="1400" i="1" dirty="0">
                  <a:cs typeface="Times New Roman" pitchFamily="18" charset="0"/>
                </a:rPr>
                <a:t>t</a:t>
              </a:r>
              <a:r>
                <a:rPr lang="en-US" sz="1400" i="1" baseline="-25000" dirty="0">
                  <a:latin typeface="Times New Roman" pitchFamily="18" charset="0"/>
                  <a:cs typeface="Times New Roman" pitchFamily="18" charset="0"/>
                </a:rPr>
                <a:t>UE</a:t>
              </a:r>
              <a:r>
                <a:rPr lang="hy-AM" sz="14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hy-AM" sz="1400" i="1" dirty="0">
                  <a:latin typeface="Times New Roman" pitchFamily="18" charset="0"/>
                  <a:cs typeface="Times New Roman" pitchFamily="18" charset="0"/>
                </a:rPr>
                <a:t> դիրքից մինչև մատային </a:t>
              </a:r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hy-AM" sz="1400" i="1" dirty="0">
                  <a:latin typeface="Times New Roman" pitchFamily="18" charset="0"/>
                  <a:cs typeface="Times New Roman" pitchFamily="18" charset="0"/>
                </a:rPr>
                <a:t> դիրքը: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362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-685800" y="4953000"/>
            <a:ext cx="6019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662113" indent="-973138"/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α, β, σ </a:t>
            </a:r>
            <a:r>
              <a:rPr lang="ru-RU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–</a:t>
            </a:r>
            <a:r>
              <a:rPr lang="hy-AM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Յուրաքանչյուր </a:t>
            </a:r>
            <a:r>
              <a:rPr lang="hy-AM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թերմին համապատասխան </a:t>
            </a:r>
            <a:r>
              <a:rPr lang="hy-AM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ճշտող գործակիցներ:</a:t>
            </a:r>
          </a:p>
          <a:p>
            <a:pPr marL="1662113" indent="-973138"/>
            <a:endParaRPr lang="hy-AM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1662113" indent="-973138"/>
            <a:r>
              <a:rPr lang="hy-AM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Օրինակ գեղեցիկ մատի համար:</a:t>
            </a:r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α </a:t>
            </a:r>
            <a:r>
              <a:rPr lang="en-US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-3, </a:t>
            </a:r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σ</a:t>
            </a:r>
            <a:r>
              <a:rPr lang="en-US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2.75, </a:t>
            </a:r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r>
              <a:rPr lang="en-US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32</a:t>
            </a:r>
            <a:endParaRPr lang="ru-RU" sz="1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9" name="Picture 18" descr="chess pieces 2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52400" y="3048000"/>
            <a:ext cx="3810000" cy="33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5425" indent="-225425"/>
            <a:r>
              <a:rPr lang="hy-AM" sz="1600" dirty="0" smtClean="0">
                <a:latin typeface="Calibri" pitchFamily="34" charset="0"/>
                <a:cs typeface="Times New Roman" pitchFamily="18" charset="0"/>
              </a:rPr>
              <a:t>Որտեղ՝</a:t>
            </a:r>
            <a:endParaRPr lang="ru-RU" sz="2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257800" y="15240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4" grpId="0"/>
      <p:bldP spid="2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6.Օրինակ</a:t>
            </a:r>
          </a:p>
          <a:p>
            <a:pPr marL="514350" indent="-514350" algn="r"/>
            <a:r>
              <a:rPr lang="hy-AM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Սովորական մատ:</a:t>
            </a:r>
          </a:p>
        </p:txBody>
      </p:sp>
      <p:pic>
        <p:nvPicPr>
          <p:cNvPr id="21507" name="Picture 4" descr="C:\Users\narzumanyan\Desktop\paria4skiz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50"/>
            <a:ext cx="20002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 descr="C:\Users\narzumanyan\Desktop\partia4ver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88" y="2000250"/>
            <a:ext cx="2214562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000250" y="2000250"/>
            <a:ext cx="1285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1.Kxh1bxa3</a:t>
            </a:r>
          </a:p>
          <a:p>
            <a:r>
              <a:rPr lang="en-US" sz="1600"/>
              <a:t>2.Qc2a4</a:t>
            </a:r>
          </a:p>
          <a:p>
            <a:r>
              <a:rPr lang="en-US" sz="1600"/>
              <a:t>3.Qc1#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15000" y="2071688"/>
            <a:ext cx="3148013" cy="500062"/>
            <a:chOff x="4667782" y="1907770"/>
            <a:chExt cx="3790418" cy="442555"/>
          </a:xfrm>
        </p:grpSpPr>
        <p:sp>
          <p:nvSpPr>
            <p:cNvPr id="21521" name="Rectangle 2"/>
            <p:cNvSpPr>
              <a:spLocks noChangeArrowheads="1"/>
            </p:cNvSpPr>
            <p:nvPr/>
          </p:nvSpPr>
          <p:spPr bwMode="auto">
            <a:xfrm>
              <a:off x="4667782" y="1907770"/>
              <a:ext cx="13885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just"/>
              <a:r>
                <a:rPr lang="ru-RU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1. ... Кр:</a:t>
              </a:r>
              <a:r>
                <a:rPr lang="en-US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h</a:t>
              </a:r>
              <a:r>
                <a:rPr lang="ru-RU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 </a:t>
              </a:r>
              <a:endParaRPr lang="ru-RU" sz="3200">
                <a:ea typeface="Calibri" pitchFamily="34" charset="0"/>
              </a:endParaRPr>
            </a:p>
          </p:txBody>
        </p:sp>
        <p:pic>
          <p:nvPicPr>
            <p:cNvPr id="21522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72200" y="1969325"/>
              <a:ext cx="2286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2857500"/>
            <a:ext cx="3265488" cy="400050"/>
            <a:chOff x="4700650" y="2362200"/>
            <a:chExt cx="3764973" cy="400110"/>
          </a:xfrm>
        </p:grpSpPr>
        <p:sp>
          <p:nvSpPr>
            <p:cNvPr id="21519" name="Rectangle 13"/>
            <p:cNvSpPr>
              <a:spLocks noChangeArrowheads="1"/>
            </p:cNvSpPr>
            <p:nvPr/>
          </p:nvSpPr>
          <p:spPr bwMode="auto">
            <a:xfrm>
              <a:off x="4700650" y="2362200"/>
              <a:ext cx="12554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ru-RU" sz="2000">
                  <a:latin typeface="Times New Roman" pitchFamily="18" charset="0"/>
                  <a:cs typeface="Times New Roman" pitchFamily="18" charset="0"/>
                </a:rPr>
                <a:t> Фс2 </a:t>
              </a: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15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00850" y="2362200"/>
              <a:ext cx="216477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15000" y="3357563"/>
            <a:ext cx="1428750" cy="414337"/>
            <a:chOff x="4738324" y="2757845"/>
            <a:chExt cx="1259214" cy="413855"/>
          </a:xfrm>
        </p:grpSpPr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4738324" y="2757845"/>
              <a:ext cx="11913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just"/>
              <a:r>
                <a:rPr lang="ru-RU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3. </a:t>
              </a:r>
              <a:r>
                <a:rPr lang="en-US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r>
                <a:rPr lang="ru-RU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 Фс1</a:t>
              </a:r>
            </a:p>
          </p:txBody>
        </p:sp>
        <p:pic>
          <p:nvPicPr>
            <p:cNvPr id="2151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57688" y="2826325"/>
              <a:ext cx="239850" cy="34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638799" y="4500563"/>
            <a:ext cx="3505201" cy="400050"/>
            <a:chOff x="5105400" y="3048000"/>
            <a:chExt cx="3733411" cy="400110"/>
          </a:xfrm>
        </p:grpSpPr>
        <p:pic>
          <p:nvPicPr>
            <p:cNvPr id="21515" name="Picture 1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00311" y="3048000"/>
              <a:ext cx="32385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6" name="TextBox 20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808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U= </a:t>
              </a:r>
            </a:p>
          </p:txBody>
        </p:sp>
      </p:grp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857375" y="5101501"/>
            <a:ext cx="70723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0,9973 </a:t>
            </a:r>
            <a:r>
              <a:rPr lang="hy-AM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վստահությամբ կարող ենք պնդել , որ սա «սովորական մատ» է:</a:t>
            </a:r>
            <a:endParaRPr lang="ru-RU" sz="3200" dirty="0">
              <a:ea typeface="Calibri" pitchFamily="34" charset="0"/>
            </a:endParaRPr>
          </a:p>
        </p:txBody>
      </p:sp>
      <p:pic>
        <p:nvPicPr>
          <p:cNvPr id="19" name="Picture 18" descr="chess pieces 2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2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6.Օրինակ</a:t>
            </a:r>
          </a:p>
          <a:p>
            <a:pPr marL="514350" indent="-514350" algn="r"/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Գեղեցիկ մատ:</a:t>
            </a:r>
          </a:p>
        </p:txBody>
      </p:sp>
      <p:pic>
        <p:nvPicPr>
          <p:cNvPr id="22531" name="Picture 4" descr="C:\Users\narzumanyan\Desktop\paria4skiz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50"/>
            <a:ext cx="20002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000250" y="2000250"/>
            <a:ext cx="1428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1.Qb1+Rxb1</a:t>
            </a:r>
          </a:p>
          <a:p>
            <a:r>
              <a:rPr lang="en-US" sz="1600"/>
              <a:t>2.Nc2#</a:t>
            </a:r>
          </a:p>
        </p:txBody>
      </p:sp>
      <p:pic>
        <p:nvPicPr>
          <p:cNvPr id="22533" name="Picture 6" descr="C:\Users\narzumanyan\Desktop\parti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000250"/>
            <a:ext cx="22145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72125" y="2143125"/>
            <a:ext cx="3286125" cy="419100"/>
            <a:chOff x="4800600" y="4798125"/>
            <a:chExt cx="3962400" cy="419100"/>
          </a:xfrm>
        </p:grpSpPr>
        <p:sp>
          <p:nvSpPr>
            <p:cNvPr id="22542" name="Rectangle 8"/>
            <p:cNvSpPr>
              <a:spLocks noChangeArrowheads="1"/>
            </p:cNvSpPr>
            <p:nvPr/>
          </p:nvSpPr>
          <p:spPr bwMode="auto">
            <a:xfrm>
              <a:off x="4800600" y="4800600"/>
              <a:ext cx="15273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1. ... Ф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1+!! 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543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599" y="4798125"/>
              <a:ext cx="2438401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43563" y="2857500"/>
            <a:ext cx="3357562" cy="954088"/>
            <a:chOff x="4746549" y="4953000"/>
            <a:chExt cx="4040293" cy="954107"/>
          </a:xfrm>
        </p:grpSpPr>
        <p:sp>
          <p:nvSpPr>
            <p:cNvPr id="22540" name="Rectangle 14"/>
            <p:cNvSpPr>
              <a:spLocks noChangeArrowheads="1"/>
            </p:cNvSpPr>
            <p:nvPr/>
          </p:nvSpPr>
          <p:spPr bwMode="auto">
            <a:xfrm>
              <a:off x="4746549" y="4953000"/>
              <a:ext cx="10486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2. Л: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1 ... 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41" name="TextBox 15"/>
            <p:cNvSpPr txBox="1">
              <a:spLocks noChangeArrowheads="1"/>
            </p:cNvSpPr>
            <p:nvPr/>
          </p:nvSpPr>
          <p:spPr bwMode="auto">
            <a:xfrm>
              <a:off x="5857884" y="4953000"/>
              <a:ext cx="292895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y-AM" sz="14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Սպասելի  քայլ որը բարձրացնում է սպիտակների դիրքի գնահատականը</a:t>
              </a:r>
              <a:endParaRPr lang="en-US" sz="1400"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643563" y="3857625"/>
            <a:ext cx="1733550" cy="444500"/>
            <a:chOff x="4667248" y="5574733"/>
            <a:chExt cx="1733552" cy="445067"/>
          </a:xfrm>
        </p:grpSpPr>
        <p:sp>
          <p:nvSpPr>
            <p:cNvPr id="22538" name="Rectangle 21"/>
            <p:cNvSpPr>
              <a:spLocks noChangeArrowheads="1"/>
            </p:cNvSpPr>
            <p:nvPr/>
          </p:nvSpPr>
          <p:spPr bwMode="auto">
            <a:xfrm>
              <a:off x="4667248" y="5574733"/>
              <a:ext cx="11047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y-AM" sz="2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ru-RU" sz="2000">
                  <a:latin typeface="Times New Roman" pitchFamily="18" charset="0"/>
                  <a:cs typeface="Times New Roman" pitchFamily="18" charset="0"/>
                </a:rPr>
                <a:t>. ... Кс2</a:t>
              </a:r>
            </a:p>
          </p:txBody>
        </p:sp>
        <p:pic>
          <p:nvPicPr>
            <p:cNvPr id="22539" name="Picture 2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43600" y="5639628"/>
              <a:ext cx="457200" cy="380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29125" y="4857750"/>
            <a:ext cx="4714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Մեր վստահությունը, որ քայլերի այս կոմբինացիան կարելի է համարել «գեղեցիկ մատ» կլինի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0,9976.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chess pieces 2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hy-AM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6.Թյուրինգի թեսթ</a:t>
            </a:r>
          </a:p>
          <a:p>
            <a:pPr marL="514350" indent="-514350" algn="r"/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Նկարագրություն</a:t>
            </a:r>
          </a:p>
        </p:txBody>
      </p:sp>
      <p:pic>
        <p:nvPicPr>
          <p:cNvPr id="23555" name="Picture 2" descr="C:\Users\sirius\Desktop\Turing_Test_version_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05601" y="2000250"/>
            <a:ext cx="2438400" cy="2911475"/>
          </a:xfrm>
          <a:noFill/>
        </p:spPr>
      </p:pic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85750" y="2714625"/>
            <a:ext cx="4429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Մարդ</a:t>
            </a:r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285750" y="3214688"/>
            <a:ext cx="4429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C- 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Մարդ, որը պետք է կռահի, թէ որն է մարդու պատասխանները, որը ծրագրի:</a:t>
            </a:r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285750" y="2214563"/>
            <a:ext cx="4429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А-</a:t>
            </a:r>
            <a:r>
              <a:rPr lang="hy-AM" sz="1600" dirty="0">
                <a:latin typeface="Times New Roman" pitchFamily="18" charset="0"/>
                <a:cs typeface="Times New Roman" pitchFamily="18" charset="0"/>
              </a:rPr>
              <a:t>Ծրագիր</a:t>
            </a:r>
          </a:p>
        </p:txBody>
      </p:sp>
      <p:pic>
        <p:nvPicPr>
          <p:cNvPr id="7" name="Picture 6" descr="chess pieces 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Connector 14"/>
          <p:cNvCxnSpPr/>
          <p:nvPr/>
        </p:nvCxnSpPr>
        <p:spPr>
          <a:xfrm>
            <a:off x="8153400" y="1981200"/>
            <a:ext cx="0" cy="13716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.Ծրագրի </a:t>
            </a:r>
            <a:r>
              <a:rPr lang="hy-AM" sz="2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ստուգումը Թյուրինգի թեստի սխեմայով:</a:t>
            </a:r>
          </a:p>
        </p:txBody>
      </p:sp>
      <p:sp>
        <p:nvSpPr>
          <p:cNvPr id="5" name="Rectangle 4"/>
          <p:cNvSpPr/>
          <p:nvPr/>
        </p:nvSpPr>
        <p:spPr>
          <a:xfrm>
            <a:off x="-285750" y="207168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hy-AM" sz="2000" dirty="0"/>
              <a:t>         Վերցնում ենք տարբեր տեսակի 10 մատային կոմբինացիա: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-214313" y="3000375"/>
            <a:ext cx="6072188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hy-AM" sz="2000" dirty="0"/>
              <a:t>         Տվյալ պարտիաների համար ծրագրի տված պատասխանները համեմատում ենք նույն պարտիաների համար  սիրողական, կարգաին և վարպետ շախմատիստների տված պատասխանների հետ: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71875" y="5072063"/>
            <a:ext cx="55721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>
              <a:defRPr/>
            </a:pPr>
            <a:r>
              <a:rPr lang="hy-AM" sz="2000" dirty="0" smtClean="0">
                <a:solidFill>
                  <a:schemeClr val="tx2">
                    <a:lumMod val="75000"/>
                  </a:schemeClr>
                </a:solidFill>
              </a:rPr>
              <a:t>Համնկնումները ևս մեկ անգամ ապացուցեցին մեր կողմից առաջարկված տարբերակը: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248400" cy="1143000"/>
          </a:xfrm>
        </p:spPr>
        <p:txBody>
          <a:bodyPr/>
          <a:lstStyle/>
          <a:p>
            <a:pPr algn="r"/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.Փորձնական </a:t>
            </a:r>
            <a:r>
              <a:rPr lang="hy-AM" sz="2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աշխատանք և </a:t>
            </a:r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եզրակացություն</a:t>
            </a:r>
            <a:endParaRPr lang="en-US" sz="28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hy-AM" sz="2000" dirty="0" smtClean="0"/>
              <a:t>Արդյունքներ՝</a:t>
            </a:r>
          </a:p>
          <a:p>
            <a:pPr>
              <a:buNone/>
            </a:pPr>
            <a:endParaRPr lang="hy-AM" sz="2000" dirty="0" smtClean="0"/>
          </a:p>
          <a:p>
            <a:r>
              <a:rPr lang="hy-AM" sz="2000" dirty="0" smtClean="0"/>
              <a:t>Հարցումները ցույց տվեցին , որ կոմբինացիայի գեղեցկությունը, հիմնված զոհաբերության վրա ավելի շատ գնահատում են 1 կարգային շախմատիստները:</a:t>
            </a:r>
          </a:p>
          <a:p>
            <a:r>
              <a:rPr lang="hy-AM" sz="2000" dirty="0" smtClean="0"/>
              <a:t>Սիրող շախմատիստները զոհաբերության չեն գնում</a:t>
            </a:r>
          </a:p>
          <a:p>
            <a:r>
              <a:rPr lang="hy-AM" sz="2000" dirty="0" smtClean="0"/>
              <a:t>Գրոստմաստերները նույնպես գեղեցկության գնահատման հիմքում դնում են անսպասելիությունը</a:t>
            </a:r>
          </a:p>
          <a:p>
            <a:r>
              <a:rPr lang="hy-AM" sz="2000" dirty="0" smtClean="0"/>
              <a:t>Ծրագրի տված պատասխանները 80</a:t>
            </a:r>
            <a:r>
              <a:rPr lang="en-US" sz="2000" dirty="0" smtClean="0"/>
              <a:t>% </a:t>
            </a:r>
            <a:r>
              <a:rPr lang="hy-AM" sz="2000" dirty="0" smtClean="0"/>
              <a:t>ով համնկնում են 1 կարգային շախմատիստների, և 60 </a:t>
            </a:r>
            <a:r>
              <a:rPr lang="en-US" sz="2000" dirty="0" smtClean="0"/>
              <a:t>% </a:t>
            </a:r>
            <a:r>
              <a:rPr lang="hy-AM" sz="2000" dirty="0" smtClean="0"/>
              <a:t>ով սիրող շախմատիստերի պատկերացումների հետ: </a:t>
            </a:r>
            <a:endParaRPr lang="en-US" sz="2000" dirty="0"/>
          </a:p>
        </p:txBody>
      </p:sp>
      <p:pic>
        <p:nvPicPr>
          <p:cNvPr id="4" name="Picture 3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Շախմատիստների և ծրագրի տված պատասխանների կորելացիա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248400" cy="1143000"/>
          </a:xfrm>
        </p:spPr>
        <p:txBody>
          <a:bodyPr/>
          <a:lstStyle/>
          <a:p>
            <a:pPr algn="r"/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9.Փորձնական </a:t>
            </a:r>
            <a:r>
              <a:rPr lang="hy-AM" sz="2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աշխատանք և </a:t>
            </a:r>
            <a:r>
              <a:rPr lang="hy-AM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եզրակացություն</a:t>
            </a:r>
            <a:endParaRPr lang="en-US" sz="28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2438400"/>
          <a:ext cx="57912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685800"/>
                <a:gridCol w="609600"/>
                <a:gridCol w="533400"/>
                <a:gridCol w="685800"/>
                <a:gridCol w="503111"/>
                <a:gridCol w="868489"/>
                <a:gridCol w="762000"/>
              </a:tblGrid>
              <a:tr h="295956"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Checkmate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A.KH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H.M.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V.H.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Th.H.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V.V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1400" dirty="0" smtClean="0"/>
                        <a:t>Comp.</a:t>
                      </a:r>
                      <a:endParaRPr lang="en-US" sz="1400" dirty="0"/>
                    </a:p>
                  </a:txBody>
                  <a:tcPr/>
                </a:tc>
              </a:tr>
              <a:tr h="251184">
                <a:tc>
                  <a:txBody>
                    <a:bodyPr/>
                    <a:lstStyle/>
                    <a:p>
                      <a:r>
                        <a:rPr lang="hy-AM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hy-AM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hy-AM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hy-AM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hy-AM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hy-AM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hy-AM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hy-AM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146004">
                <a:tc>
                  <a:txBody>
                    <a:bodyPr/>
                    <a:lstStyle/>
                    <a:p>
                      <a:r>
                        <a:rPr lang="hy-AM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43600" y="2133600"/>
            <a:ext cx="3200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hy-AM" dirty="0" smtClean="0"/>
              <a:t>Ե</a:t>
            </a:r>
            <a:r>
              <a:rPr lang="en-US" dirty="0" err="1" smtClean="0"/>
              <a:t>թե</a:t>
            </a:r>
            <a:r>
              <a:rPr lang="en-US" dirty="0" smtClean="0"/>
              <a:t> </a:t>
            </a:r>
            <a:r>
              <a:rPr lang="en-US" dirty="0" err="1" smtClean="0"/>
              <a:t>հաշվենք</a:t>
            </a:r>
            <a:r>
              <a:rPr lang="en-US" dirty="0" smtClean="0"/>
              <a:t> </a:t>
            </a:r>
            <a:r>
              <a:rPr lang="en-US" dirty="0" err="1" smtClean="0"/>
              <a:t>առաջին</a:t>
            </a:r>
            <a:r>
              <a:rPr lang="en-US" dirty="0" smtClean="0"/>
              <a:t> </a:t>
            </a:r>
            <a:r>
              <a:rPr lang="en-US" dirty="0" err="1" smtClean="0"/>
              <a:t>կարգային</a:t>
            </a:r>
            <a:r>
              <a:rPr lang="en-US" dirty="0" smtClean="0"/>
              <a:t> </a:t>
            </a:r>
            <a:r>
              <a:rPr lang="en-US" dirty="0" err="1" smtClean="0"/>
              <a:t>շախմատիստների</a:t>
            </a:r>
            <a:r>
              <a:rPr lang="en-US" dirty="0" smtClean="0"/>
              <a:t> </a:t>
            </a:r>
            <a:r>
              <a:rPr lang="en-US" dirty="0" err="1" smtClean="0"/>
              <a:t>տված</a:t>
            </a:r>
            <a:r>
              <a:rPr lang="en-US" dirty="0" smtClean="0"/>
              <a:t> </a:t>
            </a:r>
            <a:r>
              <a:rPr lang="en-US" dirty="0" err="1" smtClean="0"/>
              <a:t>պատասխանների</a:t>
            </a:r>
            <a:r>
              <a:rPr lang="en-US" dirty="0" smtClean="0"/>
              <a:t> </a:t>
            </a:r>
            <a:r>
              <a:rPr lang="en-US" dirty="0" err="1" smtClean="0"/>
              <a:t>ու</a:t>
            </a:r>
            <a:r>
              <a:rPr lang="en-US" dirty="0" smtClean="0"/>
              <a:t> </a:t>
            </a:r>
            <a:r>
              <a:rPr lang="en-US" dirty="0" err="1" smtClean="0"/>
              <a:t>ծրագրի</a:t>
            </a:r>
            <a:r>
              <a:rPr lang="en-US" dirty="0" smtClean="0"/>
              <a:t> </a:t>
            </a:r>
            <a:r>
              <a:rPr lang="en-US" dirty="0" err="1" smtClean="0"/>
              <a:t>տված</a:t>
            </a:r>
            <a:r>
              <a:rPr lang="en-US" dirty="0" smtClean="0"/>
              <a:t> </a:t>
            </a:r>
            <a:r>
              <a:rPr lang="en-US" dirty="0" err="1" smtClean="0"/>
              <a:t>պատասխանների</a:t>
            </a:r>
            <a:r>
              <a:rPr lang="en-US" dirty="0" smtClean="0"/>
              <a:t> </a:t>
            </a:r>
            <a:r>
              <a:rPr lang="en-US" dirty="0" err="1" smtClean="0"/>
              <a:t>կորելացիան</a:t>
            </a:r>
            <a:r>
              <a:rPr lang="en-US" dirty="0" smtClean="0"/>
              <a:t>, </a:t>
            </a:r>
            <a:r>
              <a:rPr lang="en-US" dirty="0" err="1" smtClean="0"/>
              <a:t>ապա</a:t>
            </a:r>
            <a:r>
              <a:rPr lang="en-US" dirty="0" smtClean="0"/>
              <a:t> </a:t>
            </a:r>
            <a:r>
              <a:rPr lang="en-US" dirty="0" err="1" smtClean="0"/>
              <a:t>կորելացիայի</a:t>
            </a:r>
            <a:r>
              <a:rPr lang="en-US" dirty="0" smtClean="0"/>
              <a:t> </a:t>
            </a:r>
            <a:r>
              <a:rPr lang="en-US" dirty="0" err="1" smtClean="0"/>
              <a:t>գործակցի</a:t>
            </a:r>
            <a:r>
              <a:rPr lang="en-US" dirty="0" smtClean="0"/>
              <a:t> </a:t>
            </a:r>
            <a:r>
              <a:rPr lang="en-US" dirty="0" err="1" smtClean="0"/>
              <a:t>համար</a:t>
            </a:r>
            <a:r>
              <a:rPr lang="en-US" dirty="0" smtClean="0"/>
              <a:t> </a:t>
            </a:r>
            <a:r>
              <a:rPr lang="en-US" dirty="0" err="1" smtClean="0"/>
              <a:t>կստանանք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0.96735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00063" y="2071688"/>
            <a:ext cx="8229600" cy="1214437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hy-AM" sz="1800" smtClean="0"/>
              <a:t>Ծրագիրը գրված է </a:t>
            </a:r>
            <a:r>
              <a:rPr lang="en-US" sz="1800" smtClean="0"/>
              <a:t>C#</a:t>
            </a:r>
            <a:r>
              <a:rPr lang="hy-AM" sz="1800" smtClean="0"/>
              <a:t> ծրագրավորման լեզվով</a:t>
            </a:r>
            <a:r>
              <a:rPr lang="en-US" sz="1800" smtClean="0"/>
              <a:t>:</a:t>
            </a:r>
          </a:p>
          <a:p>
            <a:pPr eaLnBrk="1" hangingPunct="1">
              <a:buFontTx/>
              <a:buNone/>
            </a:pPr>
            <a:r>
              <a:rPr lang="hy-AM" sz="1800" smtClean="0"/>
              <a:t>Այն մուտքում ստանում է պարտիաի նախնական դիրքը, այնուհետև յուրաքանչյուր քայլից հետո հաշվում է տվյալ քայլի սպասելիության աստիճանը:</a:t>
            </a:r>
          </a:p>
          <a:p>
            <a:pPr eaLnBrk="1" hangingPunct="1">
              <a:buFontTx/>
              <a:buNone/>
            </a:pPr>
            <a:endParaRPr lang="hy-AM" sz="1800" smtClean="0"/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r"/>
            <a:r>
              <a:rPr lang="ru-RU" sz="28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  <a:r>
              <a:rPr lang="hy-AM" sz="2800" spc="-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.Ծրագրի </a:t>
            </a:r>
            <a:r>
              <a:rPr lang="hy-AM" sz="28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տեխնիկական տվյալներ: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3571875" y="4143375"/>
            <a:ext cx="55721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y-AM" dirty="0" smtClean="0"/>
              <a:t>Մատային </a:t>
            </a:r>
            <a:r>
              <a:rPr lang="hy-AM" dirty="0"/>
              <a:t>դիրք ստանալուց հաշվում է բոլոր քայլեր </a:t>
            </a:r>
            <a:r>
              <a:rPr lang="hy-AM" dirty="0" smtClean="0"/>
              <a:t>անսպասելիությունների </a:t>
            </a:r>
            <a:r>
              <a:rPr lang="hy-AM" dirty="0"/>
              <a:t>գումարը, որոնց հիման վրա էլ արտածվում է տվյալ </a:t>
            </a:r>
            <a:r>
              <a:rPr lang="hy-AM" dirty="0" smtClean="0"/>
              <a:t>պարտիայի </a:t>
            </a:r>
            <a:r>
              <a:rPr lang="hy-AM" dirty="0"/>
              <a:t>պատկանելիության</a:t>
            </a:r>
            <a:r>
              <a:rPr lang="ru-RU" dirty="0"/>
              <a:t>  </a:t>
            </a:r>
            <a:r>
              <a:rPr lang="hy-AM" dirty="0"/>
              <a:t>աստիճանը</a:t>
            </a:r>
            <a:endParaRPr lang="ru-RU" dirty="0"/>
          </a:p>
          <a:p>
            <a:pPr algn="r"/>
            <a:r>
              <a:rPr lang="hy-AM" dirty="0"/>
              <a:t> </a:t>
            </a:r>
            <a:r>
              <a:rPr lang="hy-AM" b="1" dirty="0"/>
              <a:t>«գեղեցիկ մատ»</a:t>
            </a:r>
            <a:r>
              <a:rPr lang="ru-RU" b="1" dirty="0"/>
              <a:t>-</a:t>
            </a:r>
            <a:r>
              <a:rPr lang="hy-AM" dirty="0"/>
              <a:t>երի բազմությանը:</a:t>
            </a:r>
            <a:endParaRPr lang="en-US" dirty="0"/>
          </a:p>
        </p:txBody>
      </p:sp>
      <p:pic>
        <p:nvPicPr>
          <p:cNvPr id="5" name="Picture 4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248400" cy="1143000"/>
          </a:xfrm>
        </p:spPr>
        <p:txBody>
          <a:bodyPr/>
          <a:lstStyle/>
          <a:p>
            <a:pPr algn="r"/>
            <a:r>
              <a:rPr lang="hy-AM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Գրականություն</a:t>
            </a:r>
            <a:endParaRPr lang="en-US" sz="3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Turing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A., «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Computing Machinery and Intelligence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», Mind, vol. LIX, no. 236, October </a:t>
            </a:r>
            <a:r>
              <a:rPr lang="hy-AM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1950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pp. 433—460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Pogosyan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“Adaptation of combinatory algorithms”, (In Russian) National Academy of Sciences, Armenia, Yerevan, 294 p., 1983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Vahradyan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V.G.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Karapetyan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N.,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Stepanyan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M., Application of Fuzzy Sets to Formalization of Chess High Level Concepts. Proceedings of the International Conference CSIT-2009, Yerevan, Armenia, 2009, pp. 164—168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Ласкер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Эм., Здравый смысл в шахматах. Л., 1925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Крогиус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Н.М., Психология шахматного творчества. М., 1981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Ваградян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В.Г. Применение аппарата нечетких множеств для адекватной формализации материальной составляющей  оценки шахматных позиций. В кн. Труды годичной конференции РАУ 2006. С.90-97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Botvinnik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“Computers in Chess. Solving Inexact Search Problems.” Springer Series in Symbolic Computation, with Appendixes, Springer-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Verlag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NY: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1984</a:t>
            </a:r>
            <a:endParaRPr lang="hy-AM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+mj-lt"/>
              <a:buAutoNum type="arabicPeriod"/>
            </a:pPr>
            <a:r>
              <a:rPr lang="hy-AM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Andrew Troelsen Pro C# with .NET 3.0, Special Edition 2007</a:t>
            </a:r>
          </a:p>
          <a:p>
            <a:pPr lvl="0">
              <a:buFont typeface="+mj-lt"/>
              <a:buAutoNum type="arabicPeriod"/>
            </a:pPr>
            <a:r>
              <a:rPr lang="en-US" sz="1600" dirty="0" smtClean="0"/>
              <a:t>MSDN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Web Wide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4" name="Picture 3" descr="chess pieces 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00063" y="3000375"/>
            <a:ext cx="8229600" cy="125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hy-AM" sz="2400" dirty="0" smtClean="0"/>
              <a:t>ՇՆՈՐՀԱԿԱԼՈՒԹՅՈՒՆ ՈՒՇԱԴՐՈՒԹՅԱՆ ՀԱՄԱՐ</a:t>
            </a:r>
            <a:endParaRPr lang="en-US" sz="2400" dirty="0" smtClean="0"/>
          </a:p>
        </p:txBody>
      </p:sp>
      <p:pic>
        <p:nvPicPr>
          <p:cNvPr id="3" name="Picture 2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Ess.jp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3502" y="2133600"/>
            <a:ext cx="4070498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6172200" cy="18288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0" rIns="0" bIns="0" anchor="b">
            <a:normAutofit/>
          </a:bodyPr>
          <a:lstStyle/>
          <a:p>
            <a:pPr marL="231775" indent="-231775" algn="r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Շախմատը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իր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տեսակով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խաղ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է,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բովանդակությամբ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՝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արվեստ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վարպետությամբ՝գիտություն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231775" indent="-231775" algn="ctr" fontAlgn="auto"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00063" y="4572000"/>
            <a:ext cx="41910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Տ.Պետրոսյան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Աշխարհի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րդ չեմպիոն, Գրոստմաստեր</a:t>
            </a:r>
          </a:p>
        </p:txBody>
      </p:sp>
      <p:pic>
        <p:nvPicPr>
          <p:cNvPr id="5" name="Picture 4" descr="chess pieces 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72200" cy="1417638"/>
          </a:xfrm>
        </p:spPr>
        <p:txBody>
          <a:bodyPr/>
          <a:lstStyle/>
          <a:p>
            <a:pPr algn="r" eaLnBrk="1" hangingPunct="1"/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Բովանդակություն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2286000"/>
            <a:ext cx="8229600" cy="41910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Խնդրի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նկարագրությունը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Մոդելավորման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մեթոդոլոգիան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Մաթեմատիկական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արտածումը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Հստակ</a:t>
            </a:r>
            <a:r>
              <a:rPr lang="en-US" sz="2400" dirty="0" smtClean="0">
                <a:solidFill>
                  <a:srgbClr val="000000"/>
                </a:solidFill>
              </a:rPr>
              <a:t> և </a:t>
            </a:r>
            <a:r>
              <a:rPr lang="en-US" sz="2400" dirty="0" err="1" smtClean="0">
                <a:solidFill>
                  <a:srgbClr val="000000"/>
                </a:solidFill>
              </a:rPr>
              <a:t>ոչ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հստակ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բազմություններ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Խնդրի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լուծումը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ոչ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հստակ</a:t>
            </a:r>
            <a:r>
              <a:rPr lang="hy-AM" sz="2400" dirty="0" smtClean="0">
                <a:solidFill>
                  <a:srgbClr val="000000"/>
                </a:solidFill>
              </a:rPr>
              <a:t> բազմությունների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կոնտեքստում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Կիրառական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օրինակ</a:t>
            </a:r>
            <a:endParaRPr lang="hy-AM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hy-AM" sz="2400" dirty="0" smtClean="0">
                <a:solidFill>
                  <a:srgbClr val="000000"/>
                </a:solidFill>
              </a:rPr>
              <a:t>Ծրագրի ստուգումը Թյուրինգի թեստի սխեմայով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hy-AM" sz="2400" dirty="0" smtClean="0">
                <a:solidFill>
                  <a:srgbClr val="000000"/>
                </a:solidFill>
              </a:rPr>
              <a:t>Փորձնական աշխատանք և եզրակացություն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hy-AM" sz="2400" dirty="0" smtClean="0">
                <a:solidFill>
                  <a:srgbClr val="000000"/>
                </a:solidFill>
              </a:rPr>
              <a:t>Ծրագրի տեխնիկական տվյալներ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2057400"/>
            <a:ext cx="8786812" cy="1890712"/>
          </a:xfrm>
        </p:spPr>
        <p:txBody>
          <a:bodyPr/>
          <a:lstStyle/>
          <a:p>
            <a:pPr indent="0" algn="just" eaLnBrk="1" hangingPunct="1">
              <a:buFontTx/>
              <a:buNone/>
              <a:defRPr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Իմաստային որոնման համար շախմատային հասկացությունների բազա</a:t>
            </a:r>
            <a:r>
              <a:rPr lang="hy-AM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յ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ից որպես դիտարկվող հասկացություն վերցնենք միանգամայն սուբյեկտիվ հասկացություն ՝</a:t>
            </a:r>
            <a:r>
              <a:rPr lang="hy-AM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«գեղեցիկ մատ»</a:t>
            </a:r>
            <a:endParaRPr lang="ru-RU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hy-AM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Խնդրի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նկարագրությունը</a:t>
            </a:r>
            <a:endParaRPr lang="hy-AM" sz="3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defRPr/>
            </a:pPr>
            <a:r>
              <a:rPr lang="hy-AM" sz="2400" kern="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Times New Roman" pitchFamily="18" charset="0"/>
              </a:rPr>
              <a:t>Խնդրի դրվածքը</a:t>
            </a:r>
            <a:endParaRPr lang="en-US" sz="2000" kern="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4724400"/>
            <a:ext cx="86963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hy-AM" sz="2400" dirty="0" smtClean="0"/>
              <a:t>Մ</a:t>
            </a:r>
            <a:r>
              <a:rPr lang="en-US" sz="2400" dirty="0" err="1" smtClean="0"/>
              <a:t>եր</a:t>
            </a:r>
            <a:r>
              <a:rPr lang="en-US" sz="2400" dirty="0" smtClean="0"/>
              <a:t> </a:t>
            </a:r>
            <a:r>
              <a:rPr lang="en-US" sz="2400" dirty="0" err="1" smtClean="0"/>
              <a:t>առջև</a:t>
            </a:r>
            <a:r>
              <a:rPr lang="en-US" sz="2400" dirty="0" smtClean="0"/>
              <a:t> </a:t>
            </a:r>
            <a:r>
              <a:rPr lang="en-US" sz="2400" dirty="0" err="1" smtClean="0"/>
              <a:t>դրված</a:t>
            </a:r>
            <a:r>
              <a:rPr lang="en-US" sz="2400" dirty="0" smtClean="0"/>
              <a:t> է </a:t>
            </a:r>
            <a:r>
              <a:rPr lang="en-US" sz="2400" dirty="0" err="1" smtClean="0"/>
              <a:t>հետևյալ</a:t>
            </a:r>
            <a:r>
              <a:rPr lang="en-US" sz="2400" dirty="0" smtClean="0"/>
              <a:t> </a:t>
            </a:r>
            <a:r>
              <a:rPr lang="en-US" sz="2400" dirty="0" err="1" smtClean="0"/>
              <a:t>խնդիրը</a:t>
            </a:r>
            <a:r>
              <a:rPr lang="en-US" sz="2400" dirty="0" smtClean="0"/>
              <a:t>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hy-AM" sz="2400" dirty="0" smtClean="0"/>
              <a:t>Կ</a:t>
            </a:r>
            <a:r>
              <a:rPr lang="en-US" sz="2400" dirty="0" err="1" smtClean="0"/>
              <a:t>առուցել</a:t>
            </a:r>
            <a:r>
              <a:rPr lang="en-US" sz="2400" dirty="0" smtClean="0"/>
              <a:t> </a:t>
            </a:r>
            <a:r>
              <a:rPr lang="en-US" sz="2400" dirty="0" err="1" smtClean="0"/>
              <a:t>մաթեմատիկական</a:t>
            </a:r>
            <a:r>
              <a:rPr lang="en-US" sz="2400" dirty="0" smtClean="0"/>
              <a:t> </a:t>
            </a:r>
            <a:r>
              <a:rPr lang="en-US" sz="2400" dirty="0" err="1" smtClean="0"/>
              <a:t>մոդելը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hy-AM" sz="2400" dirty="0" smtClean="0"/>
              <a:t>Ս</a:t>
            </a:r>
            <a:r>
              <a:rPr lang="en-US" sz="2400" dirty="0" err="1" smtClean="0"/>
              <a:t>տեղծել</a:t>
            </a:r>
            <a:r>
              <a:rPr lang="en-US" sz="2400" dirty="0" smtClean="0"/>
              <a:t> </a:t>
            </a:r>
            <a:r>
              <a:rPr lang="en-US" sz="2400" dirty="0" err="1" smtClean="0"/>
              <a:t>ծրագրային</a:t>
            </a:r>
            <a:r>
              <a:rPr lang="en-US" sz="2400" dirty="0" smtClean="0"/>
              <a:t> </a:t>
            </a:r>
            <a:r>
              <a:rPr lang="en-US" sz="2400" dirty="0" err="1" smtClean="0"/>
              <a:t>ապահովում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hy-AM" sz="2400" dirty="0" smtClean="0"/>
              <a:t>Հ</a:t>
            </a:r>
            <a:r>
              <a:rPr lang="en-US" sz="2400" dirty="0" err="1" smtClean="0"/>
              <a:t>արցումների</a:t>
            </a:r>
            <a:r>
              <a:rPr lang="en-US" sz="2400" dirty="0" smtClean="0"/>
              <a:t> </a:t>
            </a:r>
            <a:r>
              <a:rPr lang="en-US" sz="2400" dirty="0" err="1" smtClean="0"/>
              <a:t>միջոցով</a:t>
            </a:r>
            <a:r>
              <a:rPr lang="en-US" sz="2400" dirty="0" smtClean="0"/>
              <a:t> </a:t>
            </a:r>
            <a:r>
              <a:rPr lang="en-US" sz="2400" dirty="0" err="1" smtClean="0"/>
              <a:t>ստուգել</a:t>
            </a:r>
            <a:r>
              <a:rPr lang="en-US" sz="2400" dirty="0" smtClean="0"/>
              <a:t> </a:t>
            </a:r>
            <a:r>
              <a:rPr lang="en-US" sz="2400" dirty="0" err="1" smtClean="0"/>
              <a:t>ծրագիրը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Վ.Վահրադյանի խումբ</a:t>
            </a:r>
          </a:p>
          <a:p>
            <a:r>
              <a:rPr lang="ru-RU" sz="2400" dirty="0" smtClean="0"/>
              <a:t>Է.Պողոսյան</a:t>
            </a:r>
          </a:p>
          <a:p>
            <a:r>
              <a:rPr lang="ru-RU" sz="2400" dirty="0" smtClean="0"/>
              <a:t>Շաշին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hy-AM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Խնդրի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նկարագրությունը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defRPr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Նախապատմություն</a:t>
            </a:r>
            <a:endParaRPr lang="hy-AM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313" y="2071688"/>
            <a:ext cx="8686800" cy="121443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Այս հասկացության գլխավոր առանձնահատ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կ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ու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թ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յունը  կայանում է հետևյալում</a:t>
            </a:r>
            <a:r>
              <a:rPr lang="hy-AM" sz="2400" dirty="0">
                <a:latin typeface="Times New Roman" pitchFamily="18" charset="0"/>
                <a:cs typeface="Times New Roman" pitchFamily="18" charset="0"/>
              </a:rPr>
              <a:t>՝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188" y="3500438"/>
            <a:ext cx="85725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Միանգամայն սուբյեկտիվ և ոչ հստակ մոտեցումը ինքնին 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Գեղեցիկ</a:t>
            </a:r>
            <a:r>
              <a:rPr lang="hy-AM" sz="2000" b="1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հասկացությանը</a:t>
            </a:r>
            <a:endParaRPr lang="hy-AM" sz="2000" dirty="0">
              <a:latin typeface="Times New Roman" pitchFamily="18" charset="0"/>
              <a:cs typeface="Times New Roman" pitchFamily="18" charset="0"/>
            </a:endParaRPr>
          </a:p>
          <a:p>
            <a:pPr marL="225425" indent="-225425"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Մատի գեղեցկությունը  կայանում է ոչ թէ հենց մատային քայլում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այն հիմնականում տրիվիալ 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sz="2000" dirty="0">
                <a:latin typeface="Times New Roman" pitchFamily="18" charset="0"/>
                <a:cs typeface="Times New Roman" pitchFamily="18" charset="0"/>
              </a:rPr>
              <a:t>,այլ այն քայլում, կամ քայլերի հաջորդականությունում, որոնց արդյունքում առաջանում է </a:t>
            </a:r>
            <a:r>
              <a:rPr lang="hy-AM" sz="2000" b="1" u="sng" dirty="0" smtClean="0">
                <a:latin typeface="Times New Roman" pitchFamily="18" charset="0"/>
                <a:cs typeface="Times New Roman" pitchFamily="18" charset="0"/>
              </a:rPr>
              <a:t>մատային </a:t>
            </a:r>
            <a:r>
              <a:rPr lang="hy-AM" sz="2000" b="1" u="sng" dirty="0">
                <a:latin typeface="Times New Roman" pitchFamily="18" charset="0"/>
                <a:cs typeface="Times New Roman" pitchFamily="18" charset="0"/>
              </a:rPr>
              <a:t>դրություն: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5425" indent="-225425">
              <a:buFont typeface="Arial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Խնդրի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նկարագրությունը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y-AM" sz="2000" u="sng" spc="-15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Գեղեցիկ մատ </a:t>
            </a:r>
            <a:r>
              <a:rPr lang="ru-RU" sz="2000" spc="-15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հասկացության ֆորմալիզացիա</a:t>
            </a:r>
            <a:r>
              <a:rPr lang="hy-AM" sz="2000" spc="-15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յ</a:t>
            </a:r>
            <a:r>
              <a:rPr lang="ru-RU" sz="2000" spc="-15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ի </a:t>
            </a:r>
            <a:r>
              <a:rPr lang="ru-RU" sz="2000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առանձնահատկությունները</a:t>
            </a:r>
            <a:endParaRPr lang="en-US" sz="3600" kern="0" spc="-1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750" y="2928938"/>
            <a:ext cx="7572375" cy="1524000"/>
          </a:xfrm>
        </p:spPr>
        <p:txBody>
          <a:bodyPr>
            <a:normAutofit fontScale="85000" lnSpcReduction="20000"/>
          </a:bodyPr>
          <a:lstStyle/>
          <a:p>
            <a:pPr marL="0" indent="0" algn="r" eaLnBrk="1" hangingPunct="1">
              <a:buFontTx/>
              <a:buNone/>
              <a:defRPr/>
            </a:pPr>
            <a:endParaRPr lang="hy-AM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buFontTx/>
              <a:buNone/>
              <a:defRPr/>
            </a:pPr>
            <a:r>
              <a:rPr lang="hy-AM" b="1" dirty="0" smtClean="0">
                <a:latin typeface="Times New Roman" pitchFamily="18" charset="0"/>
                <a:cs typeface="Times New Roman" pitchFamily="18" charset="0"/>
              </a:rPr>
              <a:t>Գեղեցիկը  </a:t>
            </a:r>
            <a:r>
              <a:rPr lang="hy-AM" dirty="0" smtClean="0">
                <a:latin typeface="Times New Roman" pitchFamily="18" charset="0"/>
                <a:cs typeface="Times New Roman" pitchFamily="18" charset="0"/>
              </a:rPr>
              <a:t>շախմատում  ենթագիտակցորեն նույնականացվում է արդարացված </a:t>
            </a:r>
            <a:r>
              <a:rPr lang="hy-AM" b="1" dirty="0" smtClean="0">
                <a:latin typeface="Times New Roman" pitchFamily="18" charset="0"/>
                <a:cs typeface="Times New Roman" pitchFamily="18" charset="0"/>
              </a:rPr>
              <a:t>անսպասելիության</a:t>
            </a:r>
            <a:r>
              <a:rPr lang="hy-AM" dirty="0" smtClean="0">
                <a:latin typeface="Times New Roman" pitchFamily="18" charset="0"/>
                <a:cs typeface="Times New Roman" pitchFamily="18" charset="0"/>
              </a:rPr>
              <a:t> հետ: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0250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y-AM" sz="2400" dirty="0">
                <a:latin typeface="Times New Roman" pitchFamily="18" charset="0"/>
                <a:cs typeface="Times New Roman" pitchFamily="18" charset="0"/>
              </a:rPr>
              <a:t>Առաջին հարցը, որին պետք է պատասխանել, հնչում է փոքր ինչ  փիլիսոփայական՝ </a:t>
            </a:r>
            <a:r>
              <a:rPr lang="hy-AM" sz="2400" b="1" i="1" u="sng" dirty="0" smtClean="0">
                <a:latin typeface="Times New Roman" pitchFamily="18" charset="0"/>
                <a:cs typeface="Times New Roman" pitchFamily="18" charset="0"/>
              </a:rPr>
              <a:t>Ի՞նչ </a:t>
            </a:r>
            <a:r>
              <a:rPr lang="hy-AM" sz="2400" b="1" i="1" u="sng" dirty="0">
                <a:latin typeface="Times New Roman" pitchFamily="18" charset="0"/>
                <a:cs typeface="Times New Roman" pitchFamily="18" charset="0"/>
              </a:rPr>
              <a:t>է գեղեցկությունը: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4724400"/>
            <a:ext cx="8686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y-AM" sz="2800" b="1" u="sng" dirty="0">
                <a:latin typeface="Times New Roman" pitchFamily="18" charset="0"/>
                <a:cs typeface="Times New Roman" pitchFamily="18" charset="0"/>
              </a:rPr>
              <a:t>Անսպասելիությունը </a:t>
            </a:r>
            <a:r>
              <a:rPr lang="hy-AM" sz="2800" dirty="0">
                <a:latin typeface="Times New Roman" pitchFamily="18" charset="0"/>
                <a:cs typeface="Times New Roman" pitchFamily="18" charset="0"/>
              </a:rPr>
              <a:t>նույնպես բավականին սուբյեկտիվ, բայց որոշ առումով ավելի չափելի հասկացություն է: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457200"/>
            <a:ext cx="61722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r">
              <a:defRPr/>
            </a:pP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2.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Մոդելավորման</a:t>
            </a:r>
            <a:r>
              <a:rPr lang="hy-AM" sz="32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մեթոդոլոգիան</a:t>
            </a:r>
            <a:endParaRPr lang="en-US" sz="32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313" y="2357438"/>
            <a:ext cx="5286375" cy="2062162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Շախմատիստը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փորձում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է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գտնել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և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կատարել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այնպիսի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քայլ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որի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արդյունքում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դիրքի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գնահատականը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ավելանում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է, ի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օգուտ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իրեն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սպասելի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քայլ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5029200"/>
            <a:ext cx="4838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 err="1"/>
              <a:t>Այդ</a:t>
            </a:r>
            <a:r>
              <a:rPr lang="en-US" sz="2400" dirty="0"/>
              <a:t> </a:t>
            </a:r>
            <a:r>
              <a:rPr lang="en-US" sz="2400" dirty="0" err="1"/>
              <a:t>դեպքում</a:t>
            </a:r>
            <a:r>
              <a:rPr lang="en-US" sz="2400" dirty="0"/>
              <a:t> </a:t>
            </a:r>
            <a:r>
              <a:rPr lang="en-US" sz="2400" dirty="0" err="1"/>
              <a:t>քայլը</a:t>
            </a:r>
            <a:r>
              <a:rPr lang="en-US" sz="2400" dirty="0"/>
              <a:t>, </a:t>
            </a:r>
            <a:r>
              <a:rPr lang="en-US" sz="2400" dirty="0" err="1"/>
              <a:t>որը</a:t>
            </a:r>
            <a:r>
              <a:rPr lang="en-US" sz="2400" dirty="0"/>
              <a:t> </a:t>
            </a:r>
            <a:r>
              <a:rPr lang="en-US" sz="2400" dirty="0" err="1"/>
              <a:t>բերում</a:t>
            </a:r>
            <a:r>
              <a:rPr lang="en-US" sz="2400" dirty="0"/>
              <a:t> է </a:t>
            </a:r>
            <a:r>
              <a:rPr lang="en-US" sz="2400" dirty="0" err="1"/>
              <a:t>դիրքի</a:t>
            </a:r>
            <a:r>
              <a:rPr lang="en-US" sz="2400" dirty="0"/>
              <a:t> </a:t>
            </a:r>
            <a:r>
              <a:rPr lang="en-US" sz="2400" dirty="0" err="1"/>
              <a:t>փոփոխություն</a:t>
            </a:r>
            <a:r>
              <a:rPr lang="en-US" sz="2400" dirty="0"/>
              <a:t> </a:t>
            </a:r>
            <a:r>
              <a:rPr lang="en-US" sz="2400" dirty="0" err="1"/>
              <a:t>օգուտ</a:t>
            </a:r>
            <a:r>
              <a:rPr lang="en-US" sz="2400" dirty="0"/>
              <a:t> </a:t>
            </a:r>
            <a:r>
              <a:rPr lang="en-US" sz="2400" dirty="0" err="1"/>
              <a:t>մրցակցի</a:t>
            </a:r>
            <a:r>
              <a:rPr lang="en-US" sz="2400" dirty="0"/>
              <a:t> </a:t>
            </a:r>
            <a:r>
              <a:rPr lang="en-US" sz="2400" dirty="0" err="1"/>
              <a:t>կանվանենք</a:t>
            </a:r>
            <a:r>
              <a:rPr lang="hy-AM" sz="2400" dirty="0"/>
              <a:t>՝</a:t>
            </a:r>
            <a:r>
              <a:rPr lang="hy-AM" sz="2400" b="1" dirty="0"/>
              <a:t> Անսպասելի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" y="274638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r">
              <a:defRPr/>
            </a:pPr>
            <a:r>
              <a:rPr lang="hy-AM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2.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Մոդելավորման</a:t>
            </a:r>
            <a:r>
              <a:rPr lang="en-US" sz="3200" spc="-15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15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մեթոդոլոգիան</a:t>
            </a:r>
            <a:endParaRPr lang="hy-AM" sz="3200" spc="-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>
              <a:defRPr/>
            </a:pPr>
            <a:r>
              <a:rPr lang="hy-AM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Ի</a:t>
            </a:r>
            <a:r>
              <a:rPr lang="hy-AM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՞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նչ է անսպասելիությունը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chess pieces 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427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1424</Words>
  <Application>Microsoft Office PowerPoint</Application>
  <PresentationFormat>On-screen Show (4:3)</PresentationFormat>
  <Paragraphs>275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Slide 1</vt:lpstr>
      <vt:lpstr>Երևանի Պետական Համալսարան ՏՏ Կրթահետազոտական Կենտրոն</vt:lpstr>
      <vt:lpstr>Slide 3</vt:lpstr>
      <vt:lpstr>Բովանդակություն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8.Փորձնական աշխատանք և եզրակացություն</vt:lpstr>
      <vt:lpstr>9.Փորձնական աշխատանք և եզրակացություն</vt:lpstr>
      <vt:lpstr>Slide 27</vt:lpstr>
      <vt:lpstr>Գրականություն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90</cp:revision>
  <dcterms:created xsi:type="dcterms:W3CDTF">2009-01-05T15:07:26Z</dcterms:created>
  <dcterms:modified xsi:type="dcterms:W3CDTF">2013-05-13T10:07:21Z</dcterms:modified>
</cp:coreProperties>
</file>