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471" r:id="rId3"/>
    <p:sldId id="472" r:id="rId4"/>
    <p:sldId id="473" r:id="rId5"/>
    <p:sldId id="474" r:id="rId6"/>
    <p:sldId id="475" r:id="rId7"/>
    <p:sldId id="477" r:id="rId8"/>
    <p:sldId id="478" r:id="rId9"/>
    <p:sldId id="479" r:id="rId10"/>
    <p:sldId id="476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84" autoAdjust="0"/>
  </p:normalViewPr>
  <p:slideViewPr>
    <p:cSldViewPr>
      <p:cViewPr varScale="1">
        <p:scale>
          <a:sx n="72" d="100"/>
          <a:sy n="72" d="100"/>
        </p:scale>
        <p:origin x="13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Principles of Econometrics, 4t</a:t>
            </a:r>
            <a:r>
              <a:rPr lang="en-US" sz="1100" i="1" baseline="300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</a:t>
            </a:r>
            <a:r>
              <a:rPr lang="en-US" sz="1100" i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Edition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743200" y="6477000"/>
            <a:ext cx="3657600" cy="381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42741" y="6443667"/>
            <a:ext cx="2848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Chapter 9: 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Regression with Time Series Data: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                  Stationary Variables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19300" y="2616200"/>
            <a:ext cx="63246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Lecture 3</a:t>
            </a:r>
          </a:p>
          <a:p>
            <a:pPr algn="ctr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an ARDL(4,0) version of the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810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1500189" y="2979738"/>
          <a:ext cx="7478712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777" name="Equation" r:id="rId3" imgW="3695400" imgH="1015920" progId="Equation.DSMT4">
                  <p:embed/>
                </p:oleObj>
              </mc:Choice>
              <mc:Fallback>
                <p:oleObj name="Equation" r:id="rId3" imgW="3695400" imgH="10159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9" y="2979738"/>
                        <a:ext cx="7478712" cy="221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Inflation is given by: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1524000" y="3395663"/>
          <a:ext cx="7391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1" name="Equation" r:id="rId3" imgW="4647960" imgH="241200" progId="Equation.DSMT4">
                  <p:embed/>
                </p:oleObj>
              </mc:Choice>
              <mc:Fallback>
                <p:oleObj name="Equation" r:id="rId3" imgW="4647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95663"/>
                        <a:ext cx="7391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pic>
        <p:nvPicPr>
          <p:cNvPr id="67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2260600"/>
            <a:ext cx="76771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43927" y="457200"/>
            <a:ext cx="6183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9.4 </a:t>
            </a:r>
            <a:r>
              <a:rPr lang="en-US" i="1" dirty="0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bg1"/>
                </a:solidFill>
              </a:rPr>
              <a:t> Values for Phillips Curve ARDL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 the model for </a:t>
            </a:r>
            <a:r>
              <a:rPr lang="en-US" dirty="0" err="1"/>
              <a:t>Okun’s</a:t>
            </a:r>
            <a:r>
              <a:rPr lang="en-US" dirty="0"/>
              <a:t> Law: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9.6.2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8234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9.58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00200" y="3505200"/>
          <a:ext cx="7391400" cy="100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20" name="Equation" r:id="rId3" imgW="3911400" imgH="507960" progId="Equation.DSMT4">
                  <p:embed/>
                </p:oleObj>
              </mc:Choice>
              <mc:Fallback>
                <p:oleObj name="Equation" r:id="rId3" imgW="391140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7391400" cy="1005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pic>
        <p:nvPicPr>
          <p:cNvPr id="67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9709" y="1574800"/>
            <a:ext cx="7315200" cy="44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62409" y="444500"/>
            <a:ext cx="728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9.10 </a:t>
            </a:r>
            <a:r>
              <a:rPr lang="en-US" dirty="0" err="1">
                <a:solidFill>
                  <a:schemeClr val="bg1"/>
                </a:solidFill>
              </a:rPr>
              <a:t>Correlogram</a:t>
            </a:r>
            <a:r>
              <a:rPr lang="en-US" dirty="0">
                <a:solidFill>
                  <a:schemeClr val="bg1"/>
                </a:solidFill>
              </a:rPr>
              <a:t> for residuals from </a:t>
            </a:r>
            <a:r>
              <a:rPr lang="en-US" dirty="0" err="1">
                <a:solidFill>
                  <a:schemeClr val="bg1"/>
                </a:solidFill>
              </a:rPr>
              <a:t>Okun’s</a:t>
            </a:r>
            <a:r>
              <a:rPr lang="en-US" dirty="0">
                <a:solidFill>
                  <a:schemeClr val="bg1"/>
                </a:solidFill>
              </a:rPr>
              <a:t> law ARDL(0,2)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9.6.2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2654300"/>
            <a:ext cx="76104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44838" y="444500"/>
            <a:ext cx="599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9.5 </a:t>
            </a:r>
            <a:r>
              <a:rPr lang="en-US" i="1" dirty="0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bg1"/>
                </a:solidFill>
              </a:rPr>
              <a:t> Values for </a:t>
            </a:r>
            <a:r>
              <a:rPr lang="en-US" dirty="0" err="1">
                <a:solidFill>
                  <a:schemeClr val="bg1"/>
                </a:solidFill>
              </a:rPr>
              <a:t>Okun’s</a:t>
            </a:r>
            <a:r>
              <a:rPr lang="en-US" dirty="0">
                <a:solidFill>
                  <a:schemeClr val="bg1"/>
                </a:solidFill>
              </a:rPr>
              <a:t> Law ARDL 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9.6.2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consider this version: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9.6.2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Okun’s</a:t>
            </a:r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8234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9.59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441450" y="3505200"/>
          <a:ext cx="75834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91" name="Equation" r:id="rId3" imgW="4012920" imgH="507960" progId="Equation.DSMT4">
                  <p:embed/>
                </p:oleObj>
              </mc:Choice>
              <mc:Fallback>
                <p:oleObj name="Equation" r:id="rId3" imgW="401292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505200"/>
                        <a:ext cx="7583488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autoregressive model of order </a:t>
            </a:r>
            <a:r>
              <a:rPr lang="en-US" i="1" dirty="0"/>
              <a:t>p</a:t>
            </a:r>
            <a:r>
              <a:rPr lang="en-US" dirty="0"/>
              <a:t>, denoted AR(</a:t>
            </a:r>
            <a:r>
              <a:rPr lang="en-US" i="1" dirty="0"/>
              <a:t>p</a:t>
            </a:r>
            <a:r>
              <a:rPr lang="en-US" dirty="0"/>
              <a:t>), is given by: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00543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9.60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09800" y="3884399"/>
          <a:ext cx="5711825" cy="61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015" name="Equation" r:id="rId3" imgW="2361960" imgH="241200" progId="Equation.DSMT4">
                  <p:embed/>
                </p:oleObj>
              </mc:Choice>
              <mc:Fallback>
                <p:oleObj name="Equation" r:id="rId3" imgW="2361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4399"/>
                        <a:ext cx="5711825" cy="611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Consider a model for growth in real GDP: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94841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9.61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209800" y="3581400"/>
          <a:ext cx="6324600" cy="110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039" name="Equation" r:id="rId3" imgW="3047760" imgH="507960" progId="Equation.DSMT4">
                  <p:embed/>
                </p:oleObj>
              </mc:Choice>
              <mc:Fallback>
                <p:oleObj name="Equation" r:id="rId3" imgW="304776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581400"/>
                        <a:ext cx="6324600" cy="1103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Models</a:t>
            </a:r>
          </a:p>
        </p:txBody>
      </p:sp>
      <p:pic>
        <p:nvPicPr>
          <p:cNvPr id="68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620" y="1585913"/>
            <a:ext cx="7502280" cy="4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40010" y="457200"/>
            <a:ext cx="717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9.11 </a:t>
            </a:r>
            <a:r>
              <a:rPr lang="en-US" dirty="0" err="1">
                <a:solidFill>
                  <a:schemeClr val="bg1"/>
                </a:solidFill>
              </a:rPr>
              <a:t>Correlogram</a:t>
            </a:r>
            <a:r>
              <a:rPr lang="en-US" dirty="0">
                <a:solidFill>
                  <a:schemeClr val="bg1"/>
                </a:solidFill>
              </a:rPr>
              <a:t> for residuals from AR(2) model for GDP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9.6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Autoregressive Distributed Lag Models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48259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9.6.3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Models</a:t>
            </a:r>
          </a:p>
        </p:txBody>
      </p:sp>
      <p:pic>
        <p:nvPicPr>
          <p:cNvPr id="68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2806700"/>
            <a:ext cx="7658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15180" y="457200"/>
            <a:ext cx="664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9.6 </a:t>
            </a:r>
            <a:r>
              <a:rPr lang="en-US" i="1" dirty="0">
                <a:solidFill>
                  <a:schemeClr val="bg1"/>
                </a:solidFill>
              </a:rPr>
              <a:t>AIC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bg1"/>
                </a:solidFill>
              </a:rPr>
              <a:t> Values for AR Model of Growth in U.S. GDP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6035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9.7 </a:t>
            </a:r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/>
              <a:t>Forecasting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We consider forecasting using two different models: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ARDL model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an AR(2) model for real GDP growth: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model to forecast </a:t>
            </a:r>
            <a:r>
              <a:rPr lang="en-US" i="1" dirty="0"/>
              <a:t>G</a:t>
            </a:r>
            <a:r>
              <a:rPr lang="en-US" i="1" baseline="-25000" dirty="0"/>
              <a:t>T</a:t>
            </a:r>
            <a:r>
              <a:rPr lang="en-US" baseline="-25000" dirty="0"/>
              <a:t>+1</a:t>
            </a:r>
            <a:r>
              <a:rPr lang="en-US" dirty="0"/>
              <a:t>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03560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9.62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29000" y="2971800"/>
          <a:ext cx="34004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0" name="Equation" r:id="rId3" imgW="1638000" imgH="228600" progId="Equation.DSMT4">
                  <p:embed/>
                </p:oleObj>
              </mc:Choice>
              <mc:Fallback>
                <p:oleObj name="Equation" r:id="rId3" imgW="1638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71800"/>
                        <a:ext cx="34004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232150" y="4608513"/>
          <a:ext cx="379571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41" name="Equation" r:id="rId5" imgW="1828800" imgH="228600" progId="Equation.DSMT4">
                  <p:embed/>
                </p:oleObj>
              </mc:Choice>
              <mc:Fallback>
                <p:oleObj name="Equation" r:id="rId5" imgW="18288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4608513"/>
                        <a:ext cx="379571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growth values for the two most recent quarters are:</a:t>
            </a:r>
          </a:p>
          <a:p>
            <a:pPr lvl="1">
              <a:buNone/>
            </a:pPr>
            <a:r>
              <a:rPr lang="en-US" i="1" dirty="0"/>
              <a:t>	G</a:t>
            </a:r>
            <a:r>
              <a:rPr lang="en-US" i="1" baseline="-25000" dirty="0"/>
              <a:t>T</a:t>
            </a:r>
            <a:r>
              <a:rPr lang="en-US" dirty="0"/>
              <a:t> = </a:t>
            </a:r>
            <a:r>
              <a:rPr lang="en-US" i="1" dirty="0"/>
              <a:t>G</a:t>
            </a:r>
            <a:r>
              <a:rPr lang="en-US" baseline="-25000" dirty="0"/>
              <a:t>2009Q3</a:t>
            </a:r>
            <a:r>
              <a:rPr lang="en-US" dirty="0"/>
              <a:t> = 0.8</a:t>
            </a:r>
          </a:p>
          <a:p>
            <a:pPr lvl="1">
              <a:buNone/>
            </a:pPr>
            <a:r>
              <a:rPr lang="en-US" i="1" dirty="0"/>
              <a:t>	G</a:t>
            </a:r>
            <a:r>
              <a:rPr lang="en-US" i="1" baseline="-25000" dirty="0"/>
              <a:t>T-1</a:t>
            </a:r>
            <a:r>
              <a:rPr lang="en-US" dirty="0"/>
              <a:t> = </a:t>
            </a:r>
            <a:r>
              <a:rPr lang="en-US" i="1" dirty="0"/>
              <a:t>G</a:t>
            </a:r>
            <a:r>
              <a:rPr lang="en-US" baseline="-25000" dirty="0"/>
              <a:t>2009Q2</a:t>
            </a:r>
            <a:r>
              <a:rPr lang="en-US" dirty="0"/>
              <a:t> = -0.2</a:t>
            </a:r>
          </a:p>
          <a:p>
            <a:r>
              <a:rPr lang="en-US" dirty="0"/>
              <a:t>The forecast for </a:t>
            </a:r>
            <a:r>
              <a:rPr lang="en-US" i="1" dirty="0"/>
              <a:t>G</a:t>
            </a:r>
            <a:r>
              <a:rPr lang="en-US" baseline="-25000" dirty="0"/>
              <a:t>2009Q4</a:t>
            </a:r>
            <a:r>
              <a:rPr lang="en-US" dirty="0"/>
              <a:t> is: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491041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9.63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133600" y="4322762"/>
          <a:ext cx="6273800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60" name="Equation" r:id="rId3" imgW="3022560" imgH="711000" progId="Equation.DSMT4">
                  <p:embed/>
                </p:oleObj>
              </mc:Choice>
              <mc:Fallback>
                <p:oleObj name="Equation" r:id="rId3" imgW="30225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22762"/>
                        <a:ext cx="6273800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two quarters ahead, the forecast for </a:t>
            </a:r>
            <a:r>
              <a:rPr lang="en-US" i="1" dirty="0"/>
              <a:t>G</a:t>
            </a:r>
            <a:r>
              <a:rPr lang="en-US" baseline="-25000" dirty="0"/>
              <a:t>2010Q1 </a:t>
            </a:r>
            <a:r>
              <a:rPr lang="en-US" dirty="0"/>
              <a:t>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three periods out, it is: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238" y="250059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9.64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981200" y="1939925"/>
          <a:ext cx="65103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88" name="Equation" r:id="rId3" imgW="3136680" imgH="685800" progId="Equation.DSMT4">
                  <p:embed/>
                </p:oleObj>
              </mc:Choice>
              <mc:Fallback>
                <p:oleObj name="Equation" r:id="rId3" imgW="313668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39925"/>
                        <a:ext cx="6510338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238" y="499427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9.65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817688" y="4419600"/>
          <a:ext cx="7142162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189" name="Equation" r:id="rId5" imgW="3441600" imgH="685800" progId="Equation.DSMT4">
                  <p:embed/>
                </p:oleObj>
              </mc:Choice>
              <mc:Fallback>
                <p:oleObj name="Equation" r:id="rId5" imgW="3441600" imgH="685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419600"/>
                        <a:ext cx="7142162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Summarizing our forecasts:</a:t>
            </a:r>
          </a:p>
          <a:p>
            <a:pPr lvl="1"/>
            <a:r>
              <a:rPr lang="en-US" dirty="0"/>
              <a:t>Real GDP growth rates for 2009Q4, 2010Q1, and 2010Q2 are approximately 0.72%, 0.93%, and 0.99%, respectively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95% interval forecast for </a:t>
            </a:r>
            <a:r>
              <a:rPr lang="en-US" i="1" dirty="0"/>
              <a:t>j</a:t>
            </a:r>
            <a:r>
              <a:rPr lang="en-US" dirty="0"/>
              <a:t> periods into the future is given by: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     is the standard error of the forecast error and </a:t>
            </a:r>
            <a:r>
              <a:rPr lang="en-US" i="1" dirty="0" err="1"/>
              <a:t>df</a:t>
            </a:r>
            <a:r>
              <a:rPr lang="en-US" dirty="0"/>
              <a:t> is the number of degrees of freedom in the estimation of the AR model 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0" y="3352800"/>
          <a:ext cx="252499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36" name="Equation" r:id="rId3" imgW="1028520" imgH="279360" progId="Equation.DSMT4">
                  <p:embed/>
                </p:oleObj>
              </mc:Choice>
              <mc:Fallback>
                <p:oleObj name="Equation" r:id="rId3" imgW="102852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524991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819400" y="4152900"/>
          <a:ext cx="4365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237" name="Equation" r:id="rId5" imgW="177480" imgH="241200" progId="Equation.DSMT4">
                  <p:embed/>
                </p:oleObj>
              </mc:Choice>
              <mc:Fallback>
                <p:oleObj name="Equation" r:id="rId5" imgW="17748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52900"/>
                        <a:ext cx="436563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first forecast error, occurring at time </a:t>
            </a:r>
            <a:r>
              <a:rPr lang="en-US" i="1" dirty="0"/>
              <a:t>T</a:t>
            </a:r>
            <a:r>
              <a:rPr lang="en-US" dirty="0"/>
              <a:t>+1,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Ignoring the error from estimating the coefficients, we get: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2882900"/>
          <a:ext cx="7373796" cy="67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61" name="Equation" r:id="rId3" imgW="3619440" imgH="330120" progId="Equation.DSMT4">
                  <p:embed/>
                </p:oleObj>
              </mc:Choice>
              <mc:Fallback>
                <p:oleObj name="Equation" r:id="rId3" imgW="361944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82900"/>
                        <a:ext cx="7373796" cy="673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43450" y="4869379"/>
          <a:ext cx="10858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262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4869379"/>
                        <a:ext cx="1085850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9238" y="4917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forecast error for two periods ahead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forecast error for three periods ahead is: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00250" y="2908300"/>
          <a:ext cx="6572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85" name="Equation" r:id="rId3" imgW="3225600" imgH="304560" progId="Equation.DSMT4">
                  <p:embed/>
                </p:oleObj>
              </mc:Choice>
              <mc:Fallback>
                <p:oleObj name="Equation" r:id="rId3" imgW="3225600" imgH="304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908300"/>
                        <a:ext cx="65722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3048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9.67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54238" y="4584700"/>
          <a:ext cx="62880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286" name="Equation" r:id="rId5" imgW="3085920" imgH="279360" progId="Equation.DSMT4">
                  <p:embed/>
                </p:oleObj>
              </mc:Choice>
              <mc:Fallback>
                <p:oleObj name="Equation" r:id="rId5" imgW="3085920" imgH="2793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584700"/>
                        <a:ext cx="6288087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300" y="4699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 autoregressive distributed lag (ARDL) model is one that contains both lagged </a:t>
            </a:r>
            <a:r>
              <a:rPr lang="en-US" i="1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’s</a:t>
            </a:r>
            <a:r>
              <a:rPr lang="en-US" dirty="0"/>
              <a:t> and lagged </a:t>
            </a:r>
            <a:r>
              <a:rPr lang="en-US" i="1" dirty="0" err="1"/>
              <a:t>y</a:t>
            </a:r>
            <a:r>
              <a:rPr lang="en-US" baseline="-25000" dirty="0" err="1"/>
              <a:t>t</a:t>
            </a:r>
            <a:r>
              <a:rPr lang="en-US" dirty="0" err="1"/>
              <a:t>’s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Two examples: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graphicFrame>
        <p:nvGraphicFramePr>
          <p:cNvPr id="666625" name="Object 1"/>
          <p:cNvGraphicFramePr>
            <a:graphicFrameLocks noChangeAspect="1"/>
          </p:cNvGraphicFramePr>
          <p:nvPr/>
        </p:nvGraphicFramePr>
        <p:xfrm>
          <a:off x="1524000" y="2895600"/>
          <a:ext cx="73818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5" name="Equation" r:id="rId3" imgW="3162240" imgH="228600" progId="Equation.DSMT4">
                  <p:embed/>
                </p:oleObj>
              </mc:Choice>
              <mc:Fallback>
                <p:oleObj name="Equation" r:id="rId3" imgW="316224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7381899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983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9.52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35100" y="4364982"/>
          <a:ext cx="7620000" cy="96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36" name="Equation" r:id="rId5" imgW="4394160" imgH="558720" progId="Equation.DSMT4">
                  <p:embed/>
                </p:oleObj>
              </mc:Choice>
              <mc:Fallback>
                <p:oleObj name="Equation" r:id="rId5" imgW="4394160" imgH="55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364982"/>
                        <a:ext cx="7620000" cy="969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Because the </a:t>
            </a:r>
            <a:r>
              <a:rPr lang="en-US" i="1" dirty="0" err="1"/>
              <a:t>v</a:t>
            </a:r>
            <a:r>
              <a:rPr lang="en-US" baseline="-25000" dirty="0" err="1"/>
              <a:t>t</a:t>
            </a:r>
            <a:r>
              <a:rPr lang="en-US" dirty="0" err="1"/>
              <a:t>’s</a:t>
            </a:r>
            <a:r>
              <a:rPr lang="en-US" dirty="0"/>
              <a:t> are uncorrelated with constant variance     , we can show that: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3352800"/>
          <a:ext cx="4684712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09" name="Equation" r:id="rId3" imgW="2298600" imgH="939600" progId="Equation.DSMT4">
                  <p:embed/>
                </p:oleObj>
              </mc:Choice>
              <mc:Fallback>
                <p:oleObj name="Equation" r:id="rId3" imgW="2298600" imgH="93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52800"/>
                        <a:ext cx="4684712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0" name="Object 2"/>
          <p:cNvGraphicFramePr>
            <a:graphicFrameLocks noChangeAspect="1"/>
          </p:cNvGraphicFramePr>
          <p:nvPr/>
        </p:nvGraphicFramePr>
        <p:xfrm>
          <a:off x="3035300" y="2590800"/>
          <a:ext cx="4984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10" name="Equation" r:id="rId5" imgW="203040" imgH="241200" progId="Equation.DSMT4">
                  <p:embed/>
                </p:oleObj>
              </mc:Choice>
              <mc:Fallback>
                <p:oleObj name="Equation" r:id="rId5" imgW="20304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590800"/>
                        <a:ext cx="498475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 Model</a:t>
            </a:r>
          </a:p>
        </p:txBody>
      </p:sp>
      <p:pic>
        <p:nvPicPr>
          <p:cNvPr id="69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1925" y="2578100"/>
            <a:ext cx="76485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35701" y="456168"/>
            <a:ext cx="584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9.7 Forecasts and Forecast Intervals for GDP Growth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 forecasting future unemployment using the </a:t>
            </a:r>
            <a:r>
              <a:rPr lang="en-US" dirty="0" err="1"/>
              <a:t>Okun’s</a:t>
            </a:r>
            <a:r>
              <a:rPr lang="en-US" dirty="0"/>
              <a:t> Law ARDL(1,1):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of </a:t>
            </a:r>
            <a:r>
              <a:rPr lang="en-US" i="1" dirty="0"/>
              <a:t>DU</a:t>
            </a:r>
            <a:r>
              <a:rPr lang="en-US" dirty="0"/>
              <a:t> in the first post-sample quarter is: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But we need a value for </a:t>
            </a:r>
            <a:r>
              <a:rPr lang="en-US" i="1" dirty="0"/>
              <a:t>G</a:t>
            </a:r>
            <a:r>
              <a:rPr lang="en-US" baseline="-25000" dirty="0"/>
              <a:t>T+1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ARDL Model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40000" y="2895600"/>
          <a:ext cx="546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5" name="Equation" r:id="rId3" imgW="2286000" imgH="228600" progId="Equation.DSMT4">
                  <p:embed/>
                </p:oleObj>
              </mc:Choice>
              <mc:Fallback>
                <p:oleObj name="Equation" r:id="rId3" imgW="22860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895600"/>
                        <a:ext cx="5461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1300" y="29839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9.69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38400" y="4800600"/>
          <a:ext cx="586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6" name="Equation" r:id="rId5" imgW="2514600" imgH="228600" progId="Equation.DSMT4">
                  <p:embed/>
                </p:oleObj>
              </mc:Choice>
              <mc:Fallback>
                <p:oleObj name="Equation" r:id="rId5" imgW="2514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5867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0" y="48826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9.70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Now consider the </a:t>
            </a:r>
            <a:r>
              <a:rPr lang="en-US" i="1" dirty="0"/>
              <a:t>change</a:t>
            </a:r>
            <a:r>
              <a:rPr lang="en-US" dirty="0"/>
              <a:t> in unemployment</a:t>
            </a:r>
          </a:p>
          <a:p>
            <a:pPr lvl="1"/>
            <a:r>
              <a:rPr lang="en-US" dirty="0"/>
              <a:t>Rewrite Eq. 9.70 as: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Rearranging: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ARDL Model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2921000"/>
          <a:ext cx="7156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7" name="Equation" r:id="rId3" imgW="3111480" imgH="253800" progId="Equation.DSMT4">
                  <p:embed/>
                </p:oleObj>
              </mc:Choice>
              <mc:Fallback>
                <p:oleObj name="Equation" r:id="rId3" imgW="3111480" imgH="253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921000"/>
                        <a:ext cx="715645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4000" y="489533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9.71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33600" y="4572000"/>
          <a:ext cx="617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8" name="Equation" r:id="rId5" imgW="3085920" imgH="507960" progId="Equation.DSMT4">
                  <p:embed/>
                </p:oleObj>
              </mc:Choice>
              <mc:Fallback>
                <p:oleObj name="Equation" r:id="rId5" imgW="30859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72000"/>
                        <a:ext cx="6172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the purpose of computing point and interval forecasts, the ARDL(1,1) model for a change in unemployment can be written as an ARDL(2,1) model for the level of unemployment</a:t>
            </a:r>
          </a:p>
          <a:p>
            <a:pPr lvl="1"/>
            <a:r>
              <a:rPr lang="en-US" dirty="0"/>
              <a:t>This result holds not only for ARDL models where a dependent variable is measured in terms of a change or difference, but also for pure AR models involving such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6513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43913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9.7.2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Forecasting with an ARDL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An ARDL model can be transformed into one with only lagged </a:t>
            </a:r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which go back into the infinite past: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 model is called an </a:t>
            </a:r>
            <a:r>
              <a:rPr lang="en-US" b="1" dirty="0"/>
              <a:t>infinite distributed lag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graphicFrame>
        <p:nvGraphicFramePr>
          <p:cNvPr id="666625" name="Object 1"/>
          <p:cNvGraphicFramePr>
            <a:graphicFrameLocks noChangeAspect="1"/>
          </p:cNvGraphicFramePr>
          <p:nvPr/>
        </p:nvGraphicFramePr>
        <p:xfrm>
          <a:off x="2286000" y="3200400"/>
          <a:ext cx="592931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703" name="Equation" r:id="rId3" imgW="2539800" imgH="749160" progId="Equation.DSMT4">
                  <p:embed/>
                </p:oleObj>
              </mc:Choice>
              <mc:Fallback>
                <p:oleObj name="Equation" r:id="rId3" imgW="2539800" imgH="7491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5929312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389044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possible criteria for choosing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Has serial correlation in the errors been eliminated?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the signs and magnitudes of the estimates consistent with our expectations from economic theory?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Are the estimates significantly different from zero, particularly those at the longest lags?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values for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minimize information criteria such as the </a:t>
            </a:r>
            <a:r>
              <a:rPr lang="en-US" i="1" dirty="0"/>
              <a:t>AIC</a:t>
            </a:r>
            <a:r>
              <a:rPr lang="en-US" dirty="0"/>
              <a:t> and </a:t>
            </a:r>
            <a:r>
              <a:rPr lang="en-US" i="1" dirty="0"/>
              <a:t>SC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Akaike</a:t>
            </a:r>
            <a:r>
              <a:rPr lang="en-US" b="1" dirty="0"/>
              <a:t> information criterion </a:t>
            </a:r>
            <a:r>
              <a:rPr lang="en-US" dirty="0"/>
              <a:t>(</a:t>
            </a:r>
            <a:r>
              <a:rPr lang="en-US" b="1" i="1" dirty="0"/>
              <a:t>AIC</a:t>
            </a:r>
            <a:r>
              <a:rPr lang="en-US" dirty="0"/>
              <a:t>) is:</a:t>
            </a:r>
          </a:p>
          <a:p>
            <a:endParaRPr lang="en-US" b="1" dirty="0"/>
          </a:p>
          <a:p>
            <a:endParaRPr lang="en-US" b="1" dirty="0"/>
          </a:p>
          <a:p>
            <a:pPr lvl="1">
              <a:buNone/>
            </a:pPr>
            <a:r>
              <a:rPr lang="en-US" dirty="0"/>
              <a:t>where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 + 2</a:t>
            </a:r>
          </a:p>
          <a:p>
            <a:r>
              <a:rPr lang="en-US" dirty="0"/>
              <a:t>The Schwarz criterion (</a:t>
            </a:r>
            <a:r>
              <a:rPr lang="en-US" i="1" dirty="0"/>
              <a:t>SC</a:t>
            </a:r>
            <a:r>
              <a:rPr lang="en-US" dirty="0"/>
              <a:t>), also known as the </a:t>
            </a:r>
            <a:r>
              <a:rPr lang="en-US" dirty="0" err="1"/>
              <a:t>Bayes</a:t>
            </a:r>
            <a:r>
              <a:rPr lang="en-US" dirty="0"/>
              <a:t> information criterion (</a:t>
            </a:r>
            <a:r>
              <a:rPr lang="en-US" i="1" dirty="0"/>
              <a:t>BIC</a:t>
            </a:r>
            <a:r>
              <a:rPr lang="en-US" dirty="0"/>
              <a:t>), is: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Because </a:t>
            </a:r>
            <a:r>
              <a:rPr lang="en-US" i="1" dirty="0" err="1"/>
              <a:t>K</a:t>
            </a:r>
            <a:r>
              <a:rPr lang="en-US" dirty="0" err="1"/>
              <a:t>ln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)/</a:t>
            </a:r>
            <a:r>
              <a:rPr lang="en-US" i="1" dirty="0"/>
              <a:t>T</a:t>
            </a:r>
            <a:r>
              <a:rPr lang="en-US" dirty="0"/>
              <a:t> &gt; 2</a:t>
            </a:r>
            <a:r>
              <a:rPr lang="en-US" i="1" dirty="0"/>
              <a:t>K</a:t>
            </a:r>
            <a:r>
              <a:rPr lang="en-US" dirty="0"/>
              <a:t>/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≥ 8, the </a:t>
            </a:r>
            <a:r>
              <a:rPr lang="en-US" i="1" dirty="0"/>
              <a:t>SC </a:t>
            </a:r>
            <a:r>
              <a:rPr lang="en-US" dirty="0"/>
              <a:t>penalizes additional lags more heavily than does the </a:t>
            </a:r>
            <a:r>
              <a:rPr lang="en-US" i="1" dirty="0"/>
              <a:t>AIC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29000" y="1676400"/>
          <a:ext cx="29634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6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2963487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194972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9.54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00400" y="3886200"/>
          <a:ext cx="34210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757" name="Equation" r:id="rId5" imgW="1612800" imgH="444240" progId="Equation.DSMT4">
                  <p:embed/>
                </p:oleObj>
              </mc:Choice>
              <mc:Fallback>
                <p:oleObj name="Equation" r:id="rId5" imgW="16128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3421063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17302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Consider the previously estimated ARDL(1,0) model: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810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Eq. 9.56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1752600" y="3505200"/>
          <a:ext cx="705961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99" name="Equation" r:id="rId3" imgW="3390840" imgH="533160" progId="Equation.DSMT4">
                  <p:embed/>
                </p:oleObj>
              </mc:Choice>
              <mc:Fallback>
                <p:oleObj name="Equation" r:id="rId3" imgW="339084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7059613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pic>
        <p:nvPicPr>
          <p:cNvPr id="67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919" y="1549400"/>
            <a:ext cx="7467600" cy="452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51669" y="457200"/>
            <a:ext cx="740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FIGURE 9.9 </a:t>
            </a:r>
            <a:r>
              <a:rPr lang="en-US" dirty="0" err="1">
                <a:solidFill>
                  <a:schemeClr val="bg1"/>
                </a:solidFill>
              </a:rPr>
              <a:t>Correlogram</a:t>
            </a:r>
            <a:r>
              <a:rPr lang="en-US" dirty="0">
                <a:solidFill>
                  <a:schemeClr val="bg1"/>
                </a:solidFill>
              </a:rPr>
              <a:t> for residuals from Phillips curve ARDL(1,0)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097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Autoregressive Distributed Lag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13555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Phillips Curve</a:t>
            </a:r>
          </a:p>
        </p:txBody>
      </p:sp>
      <p:pic>
        <p:nvPicPr>
          <p:cNvPr id="67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7150" y="2057400"/>
            <a:ext cx="5043487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04293" y="457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 9.3 </a:t>
            </a:r>
            <a:r>
              <a:rPr lang="en-US" i="1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-values for LM Test for Autocorrelation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15724</TotalTime>
  <Words>961</Words>
  <Application>Microsoft Office PowerPoint</Application>
  <PresentationFormat>On-screen Show (4:3)</PresentationFormat>
  <Paragraphs>269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Narek</cp:lastModifiedBy>
  <cp:revision>1056</cp:revision>
  <dcterms:created xsi:type="dcterms:W3CDTF">2011-01-05T13:49:00Z</dcterms:created>
  <dcterms:modified xsi:type="dcterms:W3CDTF">2023-02-02T07:40:00Z</dcterms:modified>
</cp:coreProperties>
</file>