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9" r:id="rId2"/>
    <p:sldId id="264" r:id="rId3"/>
    <p:sldId id="290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7" r:id="rId45"/>
    <p:sldId id="426" r:id="rId46"/>
    <p:sldId id="428" r:id="rId47"/>
    <p:sldId id="429" r:id="rId48"/>
    <p:sldId id="430" r:id="rId49"/>
    <p:sldId id="431" r:id="rId50"/>
    <p:sldId id="434" r:id="rId51"/>
    <p:sldId id="435" r:id="rId52"/>
    <p:sldId id="43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1" autoAdjust="0"/>
    <p:restoredTop sz="94684" autoAdjust="0"/>
  </p:normalViewPr>
  <p:slideViewPr>
    <p:cSldViewPr>
      <p:cViewPr varScale="1">
        <p:scale>
          <a:sx n="72" d="100"/>
          <a:sy n="72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19300" y="26162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Lecture 1</a:t>
            </a:r>
          </a:p>
          <a:p>
            <a:pPr algn="ctr"/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Dynamic Nature of Relationships,</a:t>
            </a:r>
          </a:p>
          <a:p>
            <a:pPr algn="ctr"/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stationary variable is one that is not explosive, nor trending, and nor wandering aimlessly without returning to its mean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700" y="4073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9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9.1.2a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Stationarity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2700" y="4073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9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9.1.2a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Stationarity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60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498600"/>
            <a:ext cx="6681787" cy="459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694018" y="457200"/>
            <a:ext cx="495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9.2 (a) Time series of a stationary variable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2700" y="4073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9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9.1.2a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Stationarity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317500"/>
            <a:ext cx="7391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9.2 (b) time series of a </a:t>
            </a:r>
            <a:r>
              <a:rPr lang="en-US" dirty="0" err="1">
                <a:solidFill>
                  <a:schemeClr val="bg1"/>
                </a:solidFill>
              </a:rPr>
              <a:t>nonstationary</a:t>
            </a:r>
            <a:r>
              <a:rPr lang="en-US" dirty="0">
                <a:solidFill>
                  <a:schemeClr val="bg1"/>
                </a:solidFill>
              </a:rPr>
              <a:t> variable that is ‘‘slow-turning’’ or ‘‘wandering’’ </a:t>
            </a:r>
          </a:p>
        </p:txBody>
      </p:sp>
      <p:pic>
        <p:nvPicPr>
          <p:cNvPr id="561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3606" y="1524000"/>
            <a:ext cx="6072187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2700" y="4073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9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9.1.2a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Stationarity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61343" y="443468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9.2 (c) time series of a </a:t>
            </a:r>
            <a:r>
              <a:rPr lang="en-US" dirty="0" err="1">
                <a:solidFill>
                  <a:schemeClr val="bg1"/>
                </a:solidFill>
              </a:rPr>
              <a:t>nonstationary</a:t>
            </a:r>
            <a:r>
              <a:rPr lang="en-US" dirty="0">
                <a:solidFill>
                  <a:schemeClr val="bg1"/>
                </a:solidFill>
              </a:rPr>
              <a:t> variable that ‘‘trends”</a:t>
            </a:r>
          </a:p>
        </p:txBody>
      </p:sp>
      <p:pic>
        <p:nvPicPr>
          <p:cNvPr id="562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2450" y="1598613"/>
            <a:ext cx="6707187" cy="449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9.2 </a:t>
            </a:r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/>
              <a:t>Finite Distributed Lags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Consider a linear model in which, after </a:t>
            </a:r>
            <a:r>
              <a:rPr lang="en-US" i="1" dirty="0"/>
              <a:t>q</a:t>
            </a:r>
            <a:r>
              <a:rPr lang="en-US" dirty="0"/>
              <a:t> time periods, changes in </a:t>
            </a:r>
            <a:r>
              <a:rPr lang="en-US" i="1" dirty="0"/>
              <a:t>x</a:t>
            </a:r>
            <a:r>
              <a:rPr lang="en-US" dirty="0"/>
              <a:t> no longer have an impact on </a:t>
            </a:r>
            <a:r>
              <a:rPr lang="en-US" i="1" dirty="0"/>
              <a:t>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Note the notation change: </a:t>
            </a:r>
            <a:r>
              <a:rPr lang="el-GR" dirty="0"/>
              <a:t>β</a:t>
            </a:r>
            <a:r>
              <a:rPr lang="en-US" baseline="-25000" dirty="0"/>
              <a:t>s</a:t>
            </a:r>
            <a:r>
              <a:rPr lang="en-US" dirty="0"/>
              <a:t> is used to denote the coefficient of </a:t>
            </a:r>
            <a:r>
              <a:rPr lang="en-US" i="1" dirty="0" err="1"/>
              <a:t>x</a:t>
            </a:r>
            <a:r>
              <a:rPr lang="en-US" baseline="-25000" dirty="0" err="1"/>
              <a:t>t</a:t>
            </a:r>
            <a:r>
              <a:rPr lang="en-US" baseline="-25000" dirty="0"/>
              <a:t>-s</a:t>
            </a:r>
            <a:r>
              <a:rPr lang="en-US" dirty="0"/>
              <a:t> and </a:t>
            </a:r>
            <a:r>
              <a:rPr lang="el-GR" dirty="0"/>
              <a:t>α</a:t>
            </a:r>
            <a:r>
              <a:rPr lang="en-US" dirty="0"/>
              <a:t> is introduced to denote the intercept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5250" name="Object 2"/>
              <p:cNvSpPr txBox="1"/>
              <p:nvPr/>
            </p:nvSpPr>
            <p:spPr bwMode="auto">
              <a:xfrm>
                <a:off x="1828799" y="3222233"/>
                <a:ext cx="7026275" cy="587767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6525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799" y="3222233"/>
                <a:ext cx="7026275" cy="587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8925" y="328759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Model 9.5 has two uses:</a:t>
            </a:r>
          </a:p>
          <a:p>
            <a:pPr lvl="1"/>
            <a:r>
              <a:rPr lang="en-US" dirty="0"/>
              <a:t>Forecasting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Policy analysis</a:t>
            </a:r>
          </a:p>
          <a:p>
            <a:pPr lvl="2"/>
            <a:r>
              <a:rPr lang="en-US" dirty="0"/>
              <a:t>What is the effect of a change in </a:t>
            </a:r>
            <a:r>
              <a:rPr lang="en-US" i="1" dirty="0"/>
              <a:t>x</a:t>
            </a:r>
            <a:r>
              <a:rPr lang="en-US" dirty="0"/>
              <a:t> on </a:t>
            </a:r>
            <a:r>
              <a:rPr lang="en-US" i="1" dirty="0"/>
              <a:t>y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5250" name="Object 2"/>
              <p:cNvSpPr txBox="1"/>
              <p:nvPr/>
            </p:nvSpPr>
            <p:spPr bwMode="auto">
              <a:xfrm>
                <a:off x="1219200" y="2933700"/>
                <a:ext cx="8229600" cy="587375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6525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933700"/>
                <a:ext cx="8229600" cy="587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97897" y="30226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6275" name="Object 3"/>
              <p:cNvSpPr txBox="1"/>
              <p:nvPr/>
            </p:nvSpPr>
            <p:spPr bwMode="auto">
              <a:xfrm>
                <a:off x="3276601" y="4953001"/>
                <a:ext cx="3442370" cy="914400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6627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6601" y="4953001"/>
                <a:ext cx="344237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04800" y="527554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</a:t>
            </a:r>
            <a:r>
              <a:rPr lang="en-US" i="1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is increased by one unit and then maintained at its new level in subsequent periods </a:t>
            </a:r>
          </a:p>
          <a:p>
            <a:pPr lvl="1"/>
            <a:r>
              <a:rPr lang="en-US" dirty="0"/>
              <a:t>The immediate impact will be </a:t>
            </a:r>
            <a:r>
              <a:rPr lang="el-GR" dirty="0"/>
              <a:t>β</a:t>
            </a:r>
            <a:r>
              <a:rPr lang="en-US" baseline="-25000" dirty="0"/>
              <a:t>0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total effect in period </a:t>
            </a:r>
            <a:r>
              <a:rPr lang="en-US" i="1" dirty="0"/>
              <a:t>t</a:t>
            </a:r>
            <a:r>
              <a:rPr lang="en-US" dirty="0"/>
              <a:t> + 1 will be </a:t>
            </a:r>
            <a:r>
              <a:rPr lang="el-GR" dirty="0"/>
              <a:t>β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de-DE" baseline="-25000" dirty="0"/>
              <a:t>1</a:t>
            </a:r>
            <a:r>
              <a:rPr lang="de-DE" dirty="0"/>
              <a:t>,  in period </a:t>
            </a:r>
            <a:r>
              <a:rPr lang="de-DE" i="1" dirty="0"/>
              <a:t>t</a:t>
            </a:r>
            <a:r>
              <a:rPr lang="de-DE" dirty="0"/>
              <a:t> + </a:t>
            </a:r>
            <a:r>
              <a:rPr lang="en-US" dirty="0"/>
              <a:t>2 it will be </a:t>
            </a:r>
            <a:r>
              <a:rPr lang="el-GR" dirty="0"/>
              <a:t>β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, and so on </a:t>
            </a:r>
          </a:p>
          <a:p>
            <a:pPr lvl="2"/>
            <a:r>
              <a:rPr lang="en-US" dirty="0"/>
              <a:t>These quantities are called </a:t>
            </a:r>
            <a:r>
              <a:rPr lang="en-US" b="1" dirty="0"/>
              <a:t>interim multipliers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total multiplier</a:t>
            </a:r>
            <a:r>
              <a:rPr lang="en-US" dirty="0"/>
              <a:t> is the final effect on </a:t>
            </a:r>
            <a:r>
              <a:rPr lang="en-US" i="1" dirty="0"/>
              <a:t>y</a:t>
            </a:r>
            <a:r>
              <a:rPr lang="en-US" dirty="0"/>
              <a:t> of the sustained increase after </a:t>
            </a:r>
            <a:r>
              <a:rPr lang="en-US" i="1" dirty="0"/>
              <a:t>q</a:t>
            </a:r>
            <a:r>
              <a:rPr lang="en-US" dirty="0"/>
              <a:t> or more periods have elapsed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8"/>
              <p:cNvSpPr txBox="1"/>
              <p:nvPr/>
            </p:nvSpPr>
            <p:spPr bwMode="auto">
              <a:xfrm>
                <a:off x="4114800" y="5257800"/>
                <a:ext cx="685800" cy="827691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800" y="5257800"/>
                <a:ext cx="685800" cy="8276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effect of a one-unit change in </a:t>
            </a:r>
            <a:r>
              <a:rPr lang="en-US" i="1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is </a:t>
            </a:r>
            <a:r>
              <a:rPr lang="en-US" b="1" dirty="0"/>
              <a:t>distributed</a:t>
            </a:r>
            <a:r>
              <a:rPr lang="en-US" dirty="0"/>
              <a:t> over the current and next </a:t>
            </a:r>
            <a:r>
              <a:rPr lang="en-US" i="1" dirty="0"/>
              <a:t>q</a:t>
            </a:r>
            <a:r>
              <a:rPr lang="en-US" dirty="0"/>
              <a:t> periods, from which we get the term ‘‘distributed lag model’’</a:t>
            </a:r>
          </a:p>
          <a:p>
            <a:pPr lvl="1"/>
            <a:r>
              <a:rPr lang="en-US" dirty="0"/>
              <a:t>It is called a </a:t>
            </a:r>
            <a:r>
              <a:rPr lang="en-US" b="1" dirty="0"/>
              <a:t>finite distributed lag model of order </a:t>
            </a:r>
            <a:r>
              <a:rPr lang="en-US" b="1" i="1" dirty="0"/>
              <a:t>q</a:t>
            </a:r>
            <a:r>
              <a:rPr lang="en-US" i="1" dirty="0"/>
              <a:t> </a:t>
            </a:r>
          </a:p>
          <a:p>
            <a:pPr lvl="2"/>
            <a:r>
              <a:rPr lang="en-US" dirty="0"/>
              <a:t>It is assumed that after a finite number of periods </a:t>
            </a:r>
            <a:r>
              <a:rPr lang="en-US" i="1" dirty="0"/>
              <a:t>q</a:t>
            </a:r>
            <a:r>
              <a:rPr lang="en-US" dirty="0"/>
              <a:t>, changes in </a:t>
            </a:r>
            <a:r>
              <a:rPr lang="en-US" i="1" dirty="0"/>
              <a:t>x</a:t>
            </a:r>
            <a:r>
              <a:rPr lang="en-US" dirty="0"/>
              <a:t> no longer have an impact on </a:t>
            </a:r>
            <a:r>
              <a:rPr lang="en-US" i="1" dirty="0"/>
              <a:t>y</a:t>
            </a:r>
            <a:endParaRPr lang="en-US" dirty="0"/>
          </a:p>
          <a:p>
            <a:pPr lvl="1"/>
            <a:r>
              <a:rPr lang="en-US" dirty="0"/>
              <a:t>The coefficient </a:t>
            </a:r>
            <a:r>
              <a:rPr lang="el-GR" dirty="0"/>
              <a:t>β</a:t>
            </a:r>
            <a:r>
              <a:rPr lang="en-US" baseline="-25000" dirty="0"/>
              <a:t>s</a:t>
            </a:r>
            <a:r>
              <a:rPr lang="en-US" dirty="0"/>
              <a:t> is called a </a:t>
            </a:r>
            <a:r>
              <a:rPr lang="en-US" b="1" dirty="0"/>
              <a:t>distributed-lag weight</a:t>
            </a:r>
            <a:r>
              <a:rPr lang="en-US" dirty="0"/>
              <a:t> or an </a:t>
            </a:r>
            <a:r>
              <a:rPr lang="en-US" b="1" i="1" dirty="0"/>
              <a:t>s</a:t>
            </a:r>
            <a:r>
              <a:rPr lang="en-US" b="1" dirty="0"/>
              <a:t>-period delay multiplier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coefficient </a:t>
            </a:r>
            <a:r>
              <a:rPr lang="el-GR" dirty="0"/>
              <a:t>β</a:t>
            </a:r>
            <a:r>
              <a:rPr lang="en-US" baseline="-25000" dirty="0"/>
              <a:t>0</a:t>
            </a:r>
            <a:r>
              <a:rPr lang="en-US" dirty="0"/>
              <a:t> (</a:t>
            </a:r>
            <a:r>
              <a:rPr lang="en-US" i="1" dirty="0"/>
              <a:t>s</a:t>
            </a:r>
            <a:r>
              <a:rPr lang="en-US" dirty="0"/>
              <a:t> = 0) is called the </a:t>
            </a:r>
            <a:r>
              <a:rPr lang="en-US" b="1" dirty="0"/>
              <a:t>impact multiplier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Assumptions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85900" y="2286000"/>
            <a:ext cx="7543800" cy="22860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2100" y="2438400"/>
            <a:ext cx="731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TSMR1.</a:t>
            </a:r>
          </a:p>
          <a:p>
            <a:r>
              <a:rPr lang="en-US" dirty="0"/>
              <a:t>TSMR2.  </a:t>
            </a:r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dirty="0"/>
              <a:t> are stationary random variables, and </a:t>
            </a:r>
            <a:r>
              <a:rPr lang="en-US" i="1" dirty="0"/>
              <a:t>e</a:t>
            </a:r>
            <a:r>
              <a:rPr lang="en-US" baseline="-25000" dirty="0"/>
              <a:t>t</a:t>
            </a:r>
            <a:r>
              <a:rPr lang="en-US" dirty="0"/>
              <a:t> is independent of</a:t>
            </a:r>
          </a:p>
          <a:p>
            <a:r>
              <a:rPr lang="en-US" dirty="0"/>
              <a:t>                current, past and future values of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r>
              <a:rPr lang="en-US" dirty="0"/>
              <a:t>TSMR3.  </a:t>
            </a: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baseline="-25000" dirty="0"/>
              <a:t>t</a:t>
            </a:r>
            <a:r>
              <a:rPr lang="en-US" dirty="0"/>
              <a:t>) = </a:t>
            </a:r>
            <a:r>
              <a:rPr lang="x-none"/>
              <a:t>0</a:t>
            </a:r>
            <a:endParaRPr lang="en-US" dirty="0"/>
          </a:p>
          <a:p>
            <a:r>
              <a:rPr lang="en-US" dirty="0"/>
              <a:t>TSMR4.  </a:t>
            </a:r>
            <a:r>
              <a:rPr lang="en-US" dirty="0" err="1"/>
              <a:t>var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baseline="-25000" dirty="0"/>
              <a:t>t</a:t>
            </a:r>
            <a:r>
              <a:rPr lang="en-US" dirty="0"/>
              <a:t>) = </a:t>
            </a:r>
            <a:r>
              <a:rPr lang="el-GR" dirty="0"/>
              <a:t>σ</a:t>
            </a:r>
            <a:r>
              <a:rPr lang="x-none" baseline="30000"/>
              <a:t>2</a:t>
            </a:r>
            <a:endParaRPr lang="en-US" baseline="30000" dirty="0"/>
          </a:p>
          <a:p>
            <a:r>
              <a:rPr lang="en-US" dirty="0"/>
              <a:t>TSMR5.  </a:t>
            </a:r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n-US" i="1" dirty="0" err="1"/>
              <a:t>e</a:t>
            </a:r>
            <a:r>
              <a:rPr lang="en-US" baseline="-25000" dirty="0" err="1"/>
              <a:t>s</a:t>
            </a:r>
            <a:r>
              <a:rPr lang="en-US" dirty="0"/>
              <a:t>) = 0   </a:t>
            </a:r>
            <a:r>
              <a:rPr lang="en-US" i="1" dirty="0"/>
              <a:t>t</a:t>
            </a:r>
            <a:r>
              <a:rPr lang="en-US" dirty="0"/>
              <a:t> ≠ </a:t>
            </a:r>
            <a:r>
              <a:rPr lang="en-US" i="1" dirty="0"/>
              <a:t>s</a:t>
            </a:r>
          </a:p>
          <a:p>
            <a:r>
              <a:rPr lang="en-US" dirty="0"/>
              <a:t>TSMR6.  </a:t>
            </a:r>
            <a:r>
              <a:rPr lang="en-US" i="1" dirty="0"/>
              <a:t>e</a:t>
            </a:r>
            <a:r>
              <a:rPr lang="en-US" i="1" baseline="-25000" dirty="0"/>
              <a:t>t</a:t>
            </a:r>
            <a:r>
              <a:rPr lang="en-US" dirty="0"/>
              <a:t> ~ </a:t>
            </a:r>
            <a:r>
              <a:rPr lang="en-US" i="1" dirty="0"/>
              <a:t>N</a:t>
            </a:r>
            <a:r>
              <a:rPr lang="en-US" dirty="0"/>
              <a:t>(0, </a:t>
            </a:r>
            <a:r>
              <a:rPr lang="el-GR" dirty="0"/>
              <a:t>σ</a:t>
            </a:r>
            <a:r>
              <a:rPr lang="x-none" baseline="30000"/>
              <a:t>2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7"/>
              <p:cNvSpPr txBox="1"/>
              <p:nvPr/>
            </p:nvSpPr>
            <p:spPr bwMode="auto">
              <a:xfrm>
                <a:off x="2470150" y="2438400"/>
                <a:ext cx="6356350" cy="411162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+1,…,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0150" y="2438400"/>
                <a:ext cx="6356350" cy="4111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308884" y="457200"/>
            <a:ext cx="589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ASSUMPTIONS OF THE DISTRIBUTED LAG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9.1 </a:t>
            </a:r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</a:t>
            </a:r>
            <a:r>
              <a:rPr lang="en-US" dirty="0" err="1"/>
              <a:t>Okun’s</a:t>
            </a:r>
            <a:r>
              <a:rPr lang="en-US" dirty="0"/>
              <a:t> Law</a:t>
            </a:r>
          </a:p>
          <a:p>
            <a:pPr lvl="1"/>
            <a:r>
              <a:rPr lang="en-US" dirty="0"/>
              <a:t>In this model the change in the unemployment rate from one period to the next depends on the rate of growth of output in the economy: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 can rewrite this as: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/>
              <a:t>		</a:t>
            </a:r>
          </a:p>
          <a:p>
            <a:pPr>
              <a:buNone/>
            </a:pPr>
            <a:r>
              <a:rPr lang="en-US" dirty="0"/>
              <a:t>		where </a:t>
            </a:r>
            <a:r>
              <a:rPr lang="en-US" i="1" dirty="0"/>
              <a:t>DU</a:t>
            </a:r>
            <a:r>
              <a:rPr lang="en-US" dirty="0"/>
              <a:t> = </a:t>
            </a:r>
            <a:r>
              <a:rPr lang="el-GR" dirty="0"/>
              <a:t>Δ</a:t>
            </a:r>
            <a:r>
              <a:rPr lang="en-US" i="1" dirty="0"/>
              <a:t>U</a:t>
            </a:r>
            <a:r>
              <a:rPr lang="en-US" dirty="0"/>
              <a:t> = </a:t>
            </a:r>
            <a:r>
              <a:rPr lang="en-US" i="1" dirty="0" err="1"/>
              <a:t>U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- </a:t>
            </a:r>
            <a:r>
              <a:rPr lang="en-US" i="1" dirty="0"/>
              <a:t>U</a:t>
            </a:r>
            <a:r>
              <a:rPr lang="en-US" baseline="-25000" dirty="0"/>
              <a:t>t-1</a:t>
            </a:r>
            <a:r>
              <a:rPr lang="en-US" dirty="0"/>
              <a:t>, </a:t>
            </a:r>
            <a:r>
              <a:rPr lang="el-GR" dirty="0"/>
              <a:t>β</a:t>
            </a:r>
            <a:r>
              <a:rPr lang="en-US" baseline="-25000" dirty="0"/>
              <a:t>0</a:t>
            </a:r>
            <a:r>
              <a:rPr lang="en-US" dirty="0"/>
              <a:t> = -</a:t>
            </a:r>
            <a:r>
              <a:rPr lang="el-GR" dirty="0"/>
              <a:t>γ</a:t>
            </a:r>
            <a:r>
              <a:rPr lang="en-US" dirty="0"/>
              <a:t>, and              	</a:t>
            </a:r>
            <a:r>
              <a:rPr lang="el-GR" dirty="0"/>
              <a:t>α</a:t>
            </a:r>
            <a:r>
              <a:rPr lang="en-US" dirty="0"/>
              <a:t> = </a:t>
            </a:r>
            <a:r>
              <a:rPr lang="el-GR" dirty="0"/>
              <a:t>γ</a:t>
            </a:r>
            <a:r>
              <a:rPr lang="en-US" i="1" dirty="0"/>
              <a:t>G</a:t>
            </a:r>
            <a:r>
              <a:rPr lang="en-US" baseline="-25000" dirty="0"/>
              <a:t>N</a:t>
            </a:r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Example: </a:t>
            </a:r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7"/>
              <p:cNvSpPr txBox="1"/>
              <p:nvPr/>
            </p:nvSpPr>
            <p:spPr bwMode="auto">
              <a:xfrm>
                <a:off x="3581400" y="3200400"/>
                <a:ext cx="3588383" cy="60960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3200400"/>
                <a:ext cx="3588383" cy="60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04800" y="332053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3684" name="Object 4"/>
              <p:cNvSpPr txBox="1"/>
              <p:nvPr/>
            </p:nvSpPr>
            <p:spPr bwMode="auto">
              <a:xfrm>
                <a:off x="3797126" y="4421704"/>
                <a:ext cx="3156930" cy="593725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8368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7126" y="4421704"/>
                <a:ext cx="3156930" cy="593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04800" y="45339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can expand this to include lags: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calculate the growth in output, </a:t>
            </a:r>
            <a:r>
              <a:rPr lang="en-US" i="1" dirty="0"/>
              <a:t>G</a:t>
            </a:r>
            <a:r>
              <a:rPr lang="en-US" dirty="0"/>
              <a:t>, as: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Example: </a:t>
            </a:r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26670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3684" name="Object 4"/>
              <p:cNvSpPr txBox="1"/>
              <p:nvPr/>
            </p:nvSpPr>
            <p:spPr bwMode="auto">
              <a:xfrm>
                <a:off x="1447800" y="2608496"/>
                <a:ext cx="7543800" cy="609367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8368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2608496"/>
                <a:ext cx="7543800" cy="609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04800" y="4844534"/>
            <a:ext cx="9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8"/>
              <p:cNvSpPr txBox="1"/>
              <p:nvPr/>
            </p:nvSpPr>
            <p:spPr bwMode="auto">
              <a:xfrm>
                <a:off x="2895600" y="4572000"/>
                <a:ext cx="3944471" cy="914400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𝐺𝐷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𝐺𝐷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𝐺𝐷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4572000"/>
                <a:ext cx="3944471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Example: </a:t>
            </a:r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</a:p>
        </p:txBody>
      </p:sp>
      <p:pic>
        <p:nvPicPr>
          <p:cNvPr id="5857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1308" y="1257300"/>
            <a:ext cx="7469187" cy="504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676402" y="328748"/>
            <a:ext cx="723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9.4 (a) Time series for the change in the U.S. unemployment rate: 1985Q3 to 2009Q3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Example: </a:t>
            </a:r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09751" y="456168"/>
            <a:ext cx="674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9.4 (b) Time series for U.S. GDP growth: 1985Q2 to 2009Q3</a:t>
            </a:r>
          </a:p>
        </p:txBody>
      </p:sp>
      <p:pic>
        <p:nvPicPr>
          <p:cNvPr id="586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2757" y="1293813"/>
            <a:ext cx="6897687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Example: </a:t>
            </a:r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2644" y="456168"/>
            <a:ext cx="624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 9.1 Spreadsheet of Observations for Distributed Lag Model</a:t>
            </a:r>
          </a:p>
        </p:txBody>
      </p:sp>
      <p:pic>
        <p:nvPicPr>
          <p:cNvPr id="587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362200"/>
            <a:ext cx="72485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Example: </a:t>
            </a:r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9781" y="456168"/>
            <a:ext cx="627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 9.2 Estimates for </a:t>
            </a:r>
            <a:r>
              <a:rPr lang="en-US" dirty="0" err="1">
                <a:solidFill>
                  <a:schemeClr val="bg1"/>
                </a:solidFill>
              </a:rPr>
              <a:t>Okun’s</a:t>
            </a:r>
            <a:r>
              <a:rPr lang="en-US" dirty="0">
                <a:solidFill>
                  <a:schemeClr val="bg1"/>
                </a:solidFill>
              </a:rPr>
              <a:t> Law Finite Distributed Lag Model</a:t>
            </a:r>
          </a:p>
        </p:txBody>
      </p:sp>
      <p:pic>
        <p:nvPicPr>
          <p:cNvPr id="588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2575" y="1495425"/>
            <a:ext cx="728662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9.3 </a:t>
            </a:r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/>
              <a:t>Serial Correlation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When is assumption </a:t>
            </a:r>
            <a:r>
              <a:rPr lang="en-US" i="1" dirty="0"/>
              <a:t>TSMR5</a:t>
            </a:r>
            <a:r>
              <a:rPr lang="en-US" dirty="0"/>
              <a:t>, </a:t>
            </a:r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n-US" i="1" dirty="0" err="1"/>
              <a:t>e</a:t>
            </a:r>
            <a:r>
              <a:rPr lang="en-US" baseline="-25000" dirty="0" err="1"/>
              <a:t>s</a:t>
            </a:r>
            <a:r>
              <a:rPr lang="en-US" dirty="0"/>
              <a:t>) = 0 for      </a:t>
            </a:r>
            <a:r>
              <a:rPr lang="en-US" i="1" dirty="0"/>
              <a:t>t</a:t>
            </a:r>
            <a:r>
              <a:rPr lang="en-US" dirty="0"/>
              <a:t> ≠ </a:t>
            </a:r>
            <a:r>
              <a:rPr lang="en-US" i="1" dirty="0"/>
              <a:t>s</a:t>
            </a:r>
            <a:r>
              <a:rPr lang="en-US" dirty="0"/>
              <a:t> likely to be violated, and how do we assess its validity? </a:t>
            </a:r>
          </a:p>
          <a:p>
            <a:pPr lvl="1"/>
            <a:r>
              <a:rPr lang="en-US" dirty="0"/>
              <a:t>When a variable exhibits correlation over time, we say it is </a:t>
            </a:r>
            <a:r>
              <a:rPr lang="en-US" b="1" dirty="0" err="1"/>
              <a:t>autocorrelated</a:t>
            </a:r>
            <a:r>
              <a:rPr lang="en-US" dirty="0"/>
              <a:t> or </a:t>
            </a:r>
            <a:r>
              <a:rPr lang="en-US" b="1" dirty="0"/>
              <a:t>serially correlated</a:t>
            </a:r>
          </a:p>
          <a:p>
            <a:pPr lvl="2"/>
            <a:r>
              <a:rPr lang="en-US" dirty="0"/>
              <a:t>These terms are used interchangeably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 in Output Growth</a:t>
            </a:r>
          </a:p>
        </p:txBody>
      </p:sp>
      <p:pic>
        <p:nvPicPr>
          <p:cNvPr id="590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219200"/>
            <a:ext cx="5792787" cy="519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18735" y="468868"/>
            <a:ext cx="437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9.5 Scatter diagram for </a:t>
            </a:r>
            <a:r>
              <a:rPr lang="en-US" dirty="0" err="1">
                <a:solidFill>
                  <a:schemeClr val="bg1"/>
                </a:solidFill>
              </a:rPr>
              <a:t>G</a:t>
            </a:r>
            <a:r>
              <a:rPr lang="en-US" baseline="-25000" dirty="0" err="1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 and G</a:t>
            </a:r>
            <a:r>
              <a:rPr lang="en-US" baseline="-25000" dirty="0">
                <a:solidFill>
                  <a:schemeClr val="bg1"/>
                </a:solidFill>
              </a:rPr>
              <a:t>t-1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Recall that the population correlation between two variables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is given by: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9.3.1a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4"/>
              <p:cNvSpPr txBox="1"/>
              <p:nvPr/>
            </p:nvSpPr>
            <p:spPr bwMode="auto">
              <a:xfrm>
                <a:off x="3609975" y="3733800"/>
                <a:ext cx="3086100" cy="114300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var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var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9975" y="3733800"/>
                <a:ext cx="3086100" cy="1143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modeling relationships between variables, the nature of the data that have been collected has an important bearing on the appropriate choice of an econometric model</a:t>
            </a:r>
          </a:p>
          <a:p>
            <a:pPr lvl="1"/>
            <a:r>
              <a:rPr lang="en-US" dirty="0"/>
              <a:t>Two features of time-series data to consider: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Time-series observations on a given economic unit, observed over a number of time periods, are likely to be correlated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Time-series data have a natural ordering  according to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700" y="4073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the </a:t>
            </a:r>
            <a:r>
              <a:rPr lang="en-US" dirty="0" err="1"/>
              <a:t>Okun’s</a:t>
            </a:r>
            <a:r>
              <a:rPr lang="en-US" dirty="0"/>
              <a:t> Law problem, we have: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The notation </a:t>
            </a:r>
            <a:r>
              <a:rPr lang="el-GR" dirty="0"/>
              <a:t>ρ</a:t>
            </a:r>
            <a:r>
              <a:rPr lang="en-US" baseline="-25000" dirty="0"/>
              <a:t>1</a:t>
            </a:r>
            <a:r>
              <a:rPr lang="en-US" dirty="0"/>
              <a:t> is used to denote the population correlation between observations that are one period apart in time</a:t>
            </a:r>
          </a:p>
          <a:p>
            <a:pPr lvl="1"/>
            <a:r>
              <a:rPr lang="en-US" dirty="0"/>
              <a:t>This is known also as the </a:t>
            </a:r>
            <a:r>
              <a:rPr lang="en-US" b="1" dirty="0"/>
              <a:t>population autocorrelation of order one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second equality in Eq. 9.12 holds because             </a:t>
            </a:r>
            <a:r>
              <a:rPr lang="en-US" dirty="0" err="1"/>
              <a:t>var</a:t>
            </a:r>
            <a:r>
              <a:rPr lang="en-US" dirty="0"/>
              <a:t>(</a:t>
            </a:r>
            <a:r>
              <a:rPr lang="en-US" i="1" dirty="0" err="1"/>
              <a:t>G</a:t>
            </a:r>
            <a:r>
              <a:rPr lang="en-US" baseline="-25000" dirty="0" err="1"/>
              <a:t>t</a:t>
            </a:r>
            <a:r>
              <a:rPr lang="en-US" dirty="0"/>
              <a:t>) = </a:t>
            </a:r>
            <a:r>
              <a:rPr lang="en-US" dirty="0" err="1"/>
              <a:t>var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baseline="-25000" dirty="0"/>
              <a:t>t-1</a:t>
            </a:r>
            <a:r>
              <a:rPr lang="en-US" dirty="0"/>
              <a:t>) , a property of time series that are stationary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9.3.1a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6"/>
              <p:cNvSpPr txBox="1"/>
              <p:nvPr/>
            </p:nvSpPr>
            <p:spPr bwMode="auto">
              <a:xfrm>
                <a:off x="2376488" y="1905000"/>
                <a:ext cx="5629275" cy="114300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var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var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rad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6488" y="1905000"/>
                <a:ext cx="5629275" cy="1143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28600" y="2291834"/>
            <a:ext cx="9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9.12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first-order sample autocorrelation for </a:t>
            </a:r>
            <a:r>
              <a:rPr lang="en-US" i="1" dirty="0"/>
              <a:t>G</a:t>
            </a:r>
            <a:r>
              <a:rPr lang="en-US" dirty="0"/>
              <a:t> is obtained from Eq. 9.12 using the estimates: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9.3.1a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6"/>
              <p:cNvSpPr txBox="1"/>
              <p:nvPr/>
            </p:nvSpPr>
            <p:spPr bwMode="auto">
              <a:xfrm>
                <a:off x="1752600" y="3276600"/>
                <a:ext cx="6343650" cy="2000250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acc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̄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</m:d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acc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3276600"/>
                <a:ext cx="6343650" cy="2000250"/>
              </a:xfrm>
              <a:prstGeom prst="rect">
                <a:avLst/>
              </a:prstGeom>
              <a:blipFill>
                <a:blip r:embed="rId2"/>
                <a:stretch>
                  <a:fillRect b="-4878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Making the substitutions, we get: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9.3.1a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380630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9.13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4948" name="Object 2"/>
              <p:cNvSpPr txBox="1"/>
              <p:nvPr/>
            </p:nvSpPr>
            <p:spPr bwMode="auto">
              <a:xfrm>
                <a:off x="3200400" y="3219450"/>
                <a:ext cx="4191000" cy="188595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494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3219450"/>
                <a:ext cx="4191000" cy="1885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More generally, the </a:t>
            </a:r>
            <a:r>
              <a:rPr lang="en-US" b="1" i="1" dirty="0"/>
              <a:t>k</a:t>
            </a:r>
            <a:r>
              <a:rPr lang="en-US" b="1" dirty="0"/>
              <a:t>-</a:t>
            </a:r>
            <a:r>
              <a:rPr lang="en-US" b="1" dirty="0" err="1"/>
              <a:t>th</a:t>
            </a:r>
            <a:r>
              <a:rPr lang="en-US" b="1" dirty="0"/>
              <a:t> order sample autocorrelation</a:t>
            </a:r>
            <a:r>
              <a:rPr lang="en-US" dirty="0"/>
              <a:t> for a series </a:t>
            </a:r>
            <a:r>
              <a:rPr lang="en-US" i="1" dirty="0"/>
              <a:t>y</a:t>
            </a:r>
            <a:r>
              <a:rPr lang="en-US" dirty="0"/>
              <a:t> that gives the correlation between observations that are </a:t>
            </a:r>
            <a:r>
              <a:rPr lang="en-US" i="1" dirty="0"/>
              <a:t>k</a:t>
            </a:r>
            <a:r>
              <a:rPr lang="en-US" dirty="0"/>
              <a:t> periods apart is: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9.3.1a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3806309"/>
            <a:ext cx="9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4948" name="Object 2"/>
              <p:cNvSpPr txBox="1"/>
              <p:nvPr/>
            </p:nvSpPr>
            <p:spPr bwMode="auto">
              <a:xfrm>
                <a:off x="2552127" y="4133850"/>
                <a:ext cx="4396361" cy="1885950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494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2127" y="4133850"/>
                <a:ext cx="4396361" cy="1885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Applying this to our problem, we get for the first four autocorrelations: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9.3.1a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4034909"/>
            <a:ext cx="9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9.16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4948" name="Object 2"/>
              <p:cNvSpPr txBox="1"/>
              <p:nvPr/>
            </p:nvSpPr>
            <p:spPr bwMode="auto">
              <a:xfrm>
                <a:off x="1943100" y="3962400"/>
                <a:ext cx="6591300" cy="514350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=0.494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=0.411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=0.154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=0.200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494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3100" y="3962400"/>
                <a:ext cx="6591300" cy="514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How do we test whether an autocorrelation is significantly different from zero?</a:t>
            </a:r>
          </a:p>
          <a:p>
            <a:pPr lvl="1"/>
            <a:r>
              <a:rPr lang="pt-BR" dirty="0"/>
              <a:t>The null hypothesis is </a:t>
            </a:r>
            <a:r>
              <a:rPr lang="pt-BR" i="1" dirty="0"/>
              <a:t>H</a:t>
            </a:r>
            <a:r>
              <a:rPr lang="pt-BR" baseline="-25000" dirty="0"/>
              <a:t>0</a:t>
            </a:r>
            <a:r>
              <a:rPr lang="pt-BR" dirty="0"/>
              <a:t>: </a:t>
            </a:r>
            <a:r>
              <a:rPr lang="el-GR" dirty="0"/>
              <a:t>ρ</a:t>
            </a:r>
            <a:r>
              <a:rPr lang="en-US" i="1" baseline="-25000" dirty="0"/>
              <a:t>k</a:t>
            </a:r>
            <a:r>
              <a:rPr lang="en-US" dirty="0"/>
              <a:t> = 0</a:t>
            </a:r>
          </a:p>
          <a:p>
            <a:pPr lvl="1"/>
            <a:r>
              <a:rPr lang="en-US" dirty="0"/>
              <a:t>A suitable test statistic is: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9.3.1a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4495800"/>
            <a:ext cx="9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9.17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4948" name="Object 2"/>
              <p:cNvSpPr txBox="1"/>
              <p:nvPr/>
            </p:nvSpPr>
            <p:spPr bwMode="auto">
              <a:xfrm>
                <a:off x="2895600" y="4267200"/>
                <a:ext cx="4057650" cy="1028700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rad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494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4267200"/>
                <a:ext cx="4057650" cy="1028700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our problem, we have: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We reject the hypotheses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l-GR" dirty="0"/>
              <a:t>ρ</a:t>
            </a:r>
            <a:r>
              <a:rPr lang="en-US" baseline="-25000" dirty="0"/>
              <a:t>1</a:t>
            </a:r>
            <a:r>
              <a:rPr lang="en-US" dirty="0"/>
              <a:t>  = </a:t>
            </a:r>
            <a:r>
              <a:rPr lang="pt-BR" dirty="0"/>
              <a:t>0 and         </a:t>
            </a:r>
            <a:r>
              <a:rPr lang="pt-BR" i="1" dirty="0"/>
              <a:t>H</a:t>
            </a:r>
            <a:r>
              <a:rPr lang="pt-BR" baseline="-25000" dirty="0"/>
              <a:t>0</a:t>
            </a:r>
            <a:r>
              <a:rPr lang="pt-BR" dirty="0"/>
              <a:t>: </a:t>
            </a:r>
            <a:r>
              <a:rPr lang="el-GR" dirty="0"/>
              <a:t>ρ</a:t>
            </a:r>
            <a:r>
              <a:rPr lang="pt-BR" baseline="-25000" dirty="0"/>
              <a:t>2</a:t>
            </a:r>
            <a:r>
              <a:rPr lang="pt-BR" dirty="0"/>
              <a:t> = </a:t>
            </a:r>
            <a:r>
              <a:rPr lang="en-US" dirty="0"/>
              <a:t>0</a:t>
            </a:r>
          </a:p>
          <a:p>
            <a:pPr lvl="1"/>
            <a:r>
              <a:rPr lang="en-US" dirty="0"/>
              <a:t>We have insufficient evidence to reject         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l-GR" dirty="0"/>
              <a:t>ρ</a:t>
            </a:r>
            <a:r>
              <a:rPr lang="en-US" baseline="-25000" dirty="0"/>
              <a:t>3</a:t>
            </a:r>
            <a:r>
              <a:rPr lang="en-US" dirty="0"/>
              <a:t>  = 0</a:t>
            </a:r>
          </a:p>
          <a:p>
            <a:pPr lvl="1"/>
            <a:r>
              <a:rPr lang="el-GR" dirty="0"/>
              <a:t>ρ</a:t>
            </a:r>
            <a:r>
              <a:rPr lang="en-US" baseline="-25000" dirty="0"/>
              <a:t>4</a:t>
            </a:r>
            <a:r>
              <a:rPr lang="en-US" dirty="0"/>
              <a:t> is on the borderline of being significant.</a:t>
            </a:r>
          </a:p>
          <a:p>
            <a:pPr lvl="1"/>
            <a:r>
              <a:rPr lang="en-US" dirty="0"/>
              <a:t>We conclude that </a:t>
            </a:r>
            <a:r>
              <a:rPr lang="en-US" i="1" dirty="0"/>
              <a:t>G</a:t>
            </a:r>
            <a:r>
              <a:rPr lang="en-US" dirty="0"/>
              <a:t>, the quarterly growth rate in U.S. GDP, exhibits significant serial correlation at lags one and two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9.3.1a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4948" name="Object 2"/>
              <p:cNvSpPr txBox="1"/>
              <p:nvPr/>
            </p:nvSpPr>
            <p:spPr bwMode="auto">
              <a:xfrm>
                <a:off x="1371600" y="1905000"/>
                <a:ext cx="7543800" cy="1143000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98</m:t>
                          </m:r>
                        </m:e>
                      </m:ra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×0.494=4.89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98</m:t>
                          </m:r>
                        </m:e>
                      </m:ra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×0.414=4.10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98</m:t>
                          </m:r>
                        </m:e>
                      </m:ra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×0.154=1.52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98</m:t>
                          </m:r>
                        </m:e>
                      </m:ra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×0.200=1.98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494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1905000"/>
                <a:ext cx="7543800" cy="1143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correlogram</a:t>
            </a:r>
            <a:r>
              <a:rPr lang="en-US" dirty="0"/>
              <a:t>, also called the </a:t>
            </a:r>
            <a:r>
              <a:rPr lang="en-US" b="1" dirty="0"/>
              <a:t>sample autocorrelation function</a:t>
            </a:r>
            <a:r>
              <a:rPr lang="en-US" dirty="0"/>
              <a:t>, is the sequence of autocorrelations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3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It shows the correlation between observations that are one period apart, two periods apart, three periods apart, and so on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9.3.1b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Correlagram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9.3.1b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Correlagram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02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0" y="1193800"/>
            <a:ext cx="7164387" cy="520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598771" y="457200"/>
            <a:ext cx="326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FIGURE 9.6 Correlogram for </a:t>
            </a:r>
            <a:r>
              <a:rPr lang="pt-BR" i="1" dirty="0">
                <a:solidFill>
                  <a:schemeClr val="bg1"/>
                </a:solidFill>
              </a:rPr>
              <a:t>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correlogram</a:t>
            </a:r>
            <a:r>
              <a:rPr lang="en-US" dirty="0"/>
              <a:t> can also be used to check whether the multiple regression assumption    </a:t>
            </a:r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i="1" baseline="-25000" dirty="0"/>
              <a:t>t</a:t>
            </a:r>
            <a:r>
              <a:rPr lang="en-US" dirty="0"/>
              <a:t>, </a:t>
            </a:r>
            <a:r>
              <a:rPr lang="en-US" i="1" dirty="0" err="1"/>
              <a:t>e</a:t>
            </a:r>
            <a:r>
              <a:rPr lang="en-US" i="1" baseline="-25000" dirty="0" err="1"/>
              <a:t>s</a:t>
            </a:r>
            <a:r>
              <a:rPr lang="en-US" dirty="0"/>
              <a:t>) = 0 for </a:t>
            </a:r>
            <a:r>
              <a:rPr lang="en-US" i="1" dirty="0"/>
              <a:t>t</a:t>
            </a:r>
            <a:r>
              <a:rPr lang="en-US" dirty="0"/>
              <a:t> ≠ </a:t>
            </a:r>
            <a:r>
              <a:rPr lang="en-US" i="1" dirty="0"/>
              <a:t>s</a:t>
            </a:r>
            <a:r>
              <a:rPr lang="en-US" dirty="0"/>
              <a:t> is violated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Serially Correlated Errors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There is also the possible existence of dynamic relationships between variables </a:t>
            </a:r>
          </a:p>
          <a:p>
            <a:pPr lvl="1"/>
            <a:r>
              <a:rPr lang="en-US" dirty="0"/>
              <a:t>A dynamic relationship is one in which the change in a variable now has an impact on that same variable, or other variables, in one or more future time periods</a:t>
            </a:r>
          </a:p>
          <a:p>
            <a:pPr lvl="1"/>
            <a:r>
              <a:rPr lang="en-US" dirty="0"/>
              <a:t>These effects do not occur instantaneously but are spread, or </a:t>
            </a:r>
            <a:r>
              <a:rPr lang="en-US" b="1" dirty="0"/>
              <a:t>distributed</a:t>
            </a:r>
            <a:r>
              <a:rPr lang="en-US" dirty="0"/>
              <a:t>, over future time periods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700" y="4073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Consider a model for a Phillips Curve: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If we initially assume that inflationary expectations are constant over time (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i="1" dirty="0" err="1"/>
              <a:t>NF</a:t>
            </a:r>
            <a:r>
              <a:rPr lang="en-US" i="1" baseline="30000" dirty="0" err="1"/>
              <a:t>E</a:t>
            </a:r>
            <a:r>
              <a:rPr lang="en-US" baseline="-25000" dirty="0" err="1"/>
              <a:t>t</a:t>
            </a:r>
            <a:r>
              <a:rPr lang="en-US" dirty="0"/>
              <a:t>) set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= -</a:t>
            </a:r>
            <a:r>
              <a:rPr lang="el-GR" dirty="0"/>
              <a:t>γ</a:t>
            </a:r>
            <a:r>
              <a:rPr lang="en-US" dirty="0"/>
              <a:t>, and add an error term: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9.3.2a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Phillips Curve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4"/>
              <p:cNvSpPr txBox="1"/>
              <p:nvPr/>
            </p:nvSpPr>
            <p:spPr bwMode="auto">
              <a:xfrm>
                <a:off x="2667000" y="2438400"/>
                <a:ext cx="4107180" cy="533400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𝐼𝑁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𝐼𝑁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2438400"/>
                <a:ext cx="4107180" cy="533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8600" y="2590800"/>
            <a:ext cx="9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9.18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7"/>
              <p:cNvSpPr txBox="1"/>
              <p:nvPr/>
            </p:nvSpPr>
            <p:spPr bwMode="auto">
              <a:xfrm>
                <a:off x="3533775" y="4903788"/>
                <a:ext cx="3476625" cy="479425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𝐼𝑁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3775" y="4903788"/>
                <a:ext cx="3476625" cy="479425"/>
              </a:xfrm>
              <a:prstGeom prst="rect">
                <a:avLst/>
              </a:prstGeom>
              <a:blipFill>
                <a:blip r:embed="rId3"/>
                <a:stretch>
                  <a:fillRect b="-13924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41300" y="4958834"/>
            <a:ext cx="9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9.19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9.3.2a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Phillips Curve</a:t>
            </a:r>
          </a:p>
        </p:txBody>
      </p:sp>
      <p:pic>
        <p:nvPicPr>
          <p:cNvPr id="6041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00200"/>
            <a:ext cx="6935787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494997" y="456168"/>
            <a:ext cx="560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9.7 (a) Time series for Australian price inflation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9.3.2a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Phillips Curve</a:t>
            </a:r>
          </a:p>
        </p:txBody>
      </p:sp>
      <p:pic>
        <p:nvPicPr>
          <p:cNvPr id="605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0513" y="1600200"/>
            <a:ext cx="7278687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808956" y="304800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9.7 (b) Time series for the quarterly change in the Australian unemployment rate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determine if the errors are serially correlated, we compute the least squares residuals: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9.3.2a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Phillips Curve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378884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9.20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7"/>
              <p:cNvSpPr txBox="1"/>
              <p:nvPr/>
            </p:nvSpPr>
            <p:spPr bwMode="auto">
              <a:xfrm>
                <a:off x="3352800" y="3733800"/>
                <a:ext cx="3810000" cy="479425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𝐼𝑁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800" y="3733800"/>
                <a:ext cx="3810000" cy="479425"/>
              </a:xfrm>
              <a:prstGeom prst="rect">
                <a:avLst/>
              </a:prstGeom>
              <a:blipFill>
                <a:blip r:embed="rId2"/>
                <a:stretch>
                  <a:fillRect t="-2564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9.3.2a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Phillips Curve</a:t>
            </a:r>
          </a:p>
        </p:txBody>
      </p:sp>
      <p:pic>
        <p:nvPicPr>
          <p:cNvPr id="605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0513" y="1600200"/>
            <a:ext cx="7278687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808956" y="304800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9.8 </a:t>
            </a:r>
            <a:r>
              <a:rPr lang="en-US" dirty="0" err="1">
                <a:solidFill>
                  <a:schemeClr val="bg1"/>
                </a:solidFill>
              </a:rPr>
              <a:t>Correlogram</a:t>
            </a:r>
            <a:r>
              <a:rPr lang="en-US" dirty="0">
                <a:solidFill>
                  <a:schemeClr val="bg1"/>
                </a:solidFill>
              </a:rPr>
              <a:t> for residuals from least-squares estimated Phillips curve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order autocorrelation for the residuals can be written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least squares equation is: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9.3.2a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Phillips Curve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6"/>
              <p:cNvSpPr txBox="1"/>
              <p:nvPr/>
            </p:nvSpPr>
            <p:spPr bwMode="auto">
              <a:xfrm>
                <a:off x="3103564" y="2286000"/>
                <a:ext cx="3449636" cy="990600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3564" y="2286000"/>
                <a:ext cx="3449636" cy="99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28600" y="263473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9.21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9"/>
              <p:cNvSpPr txBox="1"/>
              <p:nvPr/>
            </p:nvSpPr>
            <p:spPr bwMode="auto">
              <a:xfrm>
                <a:off x="3103562" y="4551363"/>
                <a:ext cx="4059237" cy="738703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𝐼𝑁𝐹</m:t>
                          </m:r>
                        </m:e>
                      </m:ac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=0.7776−0.5279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𝐷𝑈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𝑠𝑒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0.0658</m:t>
                          </m:r>
                        </m:e>
                      </m:d>
                      <m: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0.2294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3562" y="4551363"/>
                <a:ext cx="4059237" cy="738703"/>
              </a:xfrm>
              <a:prstGeom prst="rect">
                <a:avLst/>
              </a:prstGeom>
              <a:blipFill>
                <a:blip r:embed="rId3"/>
                <a:stretch>
                  <a:fillRect b="-12397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28600" y="492073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9.22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values at the first four lags are: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9.3.2a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Phillips Curve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8260" name="Object 2"/>
              <p:cNvSpPr txBox="1"/>
              <p:nvPr/>
            </p:nvSpPr>
            <p:spPr bwMode="auto">
              <a:xfrm>
                <a:off x="1524000" y="3481405"/>
                <a:ext cx="7412038" cy="480995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=0.549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=0.456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=0.433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=0.420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0826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481405"/>
                <a:ext cx="7412038" cy="480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9.4 </a:t>
            </a:r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/>
              <a:t>Other Tests for Serially Correlated Errors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advantage of this test is that it readily generalizes to a joint test of correlations at more than one lag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9.4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Other Tests for Serially Correlated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5460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9.4.1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Lagrange Multiplier Test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i="1" dirty="0"/>
              <a:t>e</a:t>
            </a:r>
            <a:r>
              <a:rPr lang="en-US" baseline="-25000" dirty="0"/>
              <a:t>t</a:t>
            </a:r>
            <a:r>
              <a:rPr lang="en-US" dirty="0"/>
              <a:t> and </a:t>
            </a:r>
            <a:r>
              <a:rPr lang="en-US" i="1" dirty="0"/>
              <a:t>e</a:t>
            </a:r>
            <a:r>
              <a:rPr lang="en-US" baseline="-25000" dirty="0"/>
              <a:t>t-1</a:t>
            </a:r>
            <a:r>
              <a:rPr lang="en-US" dirty="0"/>
              <a:t> are correlated, then one way to model the relationship between them is to write:</a:t>
            </a:r>
          </a:p>
          <a:p>
            <a:endParaRPr lang="en-US" dirty="0"/>
          </a:p>
          <a:p>
            <a:pPr lvl="1"/>
            <a:r>
              <a:rPr lang="en-US" dirty="0"/>
              <a:t>We can substitute this into a simple regression equation: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9.4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Other Tests for Serially Correlated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5460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9.4.1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Lagrange Multiplier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4"/>
              <p:cNvSpPr txBox="1"/>
              <p:nvPr/>
            </p:nvSpPr>
            <p:spPr bwMode="auto">
              <a:xfrm>
                <a:off x="3767138" y="3098800"/>
                <a:ext cx="2481262" cy="609600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7138" y="3098800"/>
                <a:ext cx="2481262" cy="60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8600" y="321893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9.23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7"/>
              <p:cNvSpPr txBox="1"/>
              <p:nvPr/>
            </p:nvSpPr>
            <p:spPr bwMode="auto">
              <a:xfrm>
                <a:off x="3230562" y="4724400"/>
                <a:ext cx="4008437" cy="555625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0562" y="4724400"/>
                <a:ext cx="4008437" cy="555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28600" y="48122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2700" y="4073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</p:txBody>
      </p:sp>
      <p:pic>
        <p:nvPicPr>
          <p:cNvPr id="553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2133600"/>
            <a:ext cx="7543800" cy="318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36296" y="457200"/>
            <a:ext cx="374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9.1 The distributed lag effect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derive the relevant auxiliary regression for the autocorrelation LM test, we write the test equation as: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But since we know that                           , we get: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9.4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Other Tests for Serially Correlated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5460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9.4.1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Lagrange Multiplier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10"/>
              <p:cNvSpPr txBox="1"/>
              <p:nvPr/>
            </p:nvSpPr>
            <p:spPr bwMode="auto">
              <a:xfrm>
                <a:off x="2697163" y="2667000"/>
                <a:ext cx="4017962" cy="533400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7163" y="2667000"/>
                <a:ext cx="4017962" cy="533400"/>
              </a:xfrm>
              <a:prstGeom prst="rect">
                <a:avLst/>
              </a:prstGeom>
              <a:blipFill>
                <a:blip r:embed="rId2"/>
                <a:stretch>
                  <a:fillRect t="-2299" b="-2299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8600" y="2819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9.25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7"/>
              <p:cNvSpPr txBox="1"/>
              <p:nvPr/>
            </p:nvSpPr>
            <p:spPr bwMode="auto">
              <a:xfrm>
                <a:off x="5562600" y="3581400"/>
                <a:ext cx="2401888" cy="53340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600" y="3581400"/>
                <a:ext cx="2401888" cy="533400"/>
              </a:xfrm>
              <a:prstGeom prst="rect">
                <a:avLst/>
              </a:prstGeom>
              <a:blipFill>
                <a:blip r:embed="rId3"/>
                <a:stretch>
                  <a:fillRect t="-3448" r="-5838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8"/>
              <p:cNvSpPr txBox="1"/>
              <p:nvPr/>
            </p:nvSpPr>
            <p:spPr bwMode="auto">
              <a:xfrm>
                <a:off x="1981201" y="4876800"/>
                <a:ext cx="5518150" cy="533400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1" y="4876800"/>
                <a:ext cx="5518150" cy="533400"/>
              </a:xfrm>
              <a:prstGeom prst="rect">
                <a:avLst/>
              </a:prstGeom>
              <a:blipFill>
                <a:blip r:embed="rId4"/>
                <a:stretch>
                  <a:fillRect t="-2273" b="-2273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Rearranging, we get: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If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l-GR" dirty="0"/>
              <a:t>ρ</a:t>
            </a:r>
            <a:r>
              <a:rPr lang="en-US" dirty="0"/>
              <a:t> = 0 is true, then LM = </a:t>
            </a:r>
            <a:r>
              <a:rPr lang="en-US" i="1" dirty="0"/>
              <a:t>T</a:t>
            </a:r>
            <a:r>
              <a:rPr lang="en-US" dirty="0"/>
              <a:t> x </a:t>
            </a:r>
            <a:r>
              <a:rPr lang="en-US" i="1" dirty="0"/>
              <a:t>R</a:t>
            </a:r>
            <a:r>
              <a:rPr lang="x-none" baseline="30000"/>
              <a:t>2</a:t>
            </a:r>
            <a:r>
              <a:rPr lang="en-US" dirty="0"/>
              <a:t> has an approximate </a:t>
            </a:r>
            <a:r>
              <a:rPr lang="el-GR" dirty="0"/>
              <a:t>χ</a:t>
            </a:r>
            <a:r>
              <a:rPr lang="x-none" baseline="30000"/>
              <a:t>2</a:t>
            </a:r>
            <a:r>
              <a:rPr lang="en-US" baseline="-25000" dirty="0"/>
              <a:t>(1)</a:t>
            </a:r>
            <a:r>
              <a:rPr lang="en-US" dirty="0"/>
              <a:t> distribution </a:t>
            </a:r>
          </a:p>
          <a:p>
            <a:pPr lvl="2"/>
            <a:r>
              <a:rPr lang="en-US" i="1" dirty="0"/>
              <a:t>T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x-none" baseline="30000"/>
              <a:t>2</a:t>
            </a:r>
            <a:r>
              <a:rPr lang="en-US" dirty="0"/>
              <a:t> are the sample size and goodness-of-fit statistic, respectively, from least squares estimation of Eq. 9.26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9.4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Other Tests for Serially Correlated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5460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9.4.1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Lagrange Multiplier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10"/>
              <p:cNvSpPr txBox="1"/>
              <p:nvPr/>
            </p:nvSpPr>
            <p:spPr bwMode="auto">
              <a:xfrm>
                <a:off x="2309812" y="2438400"/>
                <a:ext cx="5843588" cy="1125538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9812" y="2438400"/>
                <a:ext cx="5843588" cy="1125538"/>
              </a:xfrm>
              <a:prstGeom prst="rect">
                <a:avLst/>
              </a:prstGeom>
              <a:blipFill>
                <a:blip r:embed="rId2"/>
                <a:stretch>
                  <a:fillRect t="-541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8600" y="281650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9.26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These value is much larger than 3.84, which is the 5% critical value from a </a:t>
            </a:r>
            <a:r>
              <a:rPr lang="el-GR" dirty="0"/>
              <a:t>χ</a:t>
            </a:r>
            <a:r>
              <a:rPr lang="x-none" baseline="30000" dirty="0"/>
              <a:t>2</a:t>
            </a:r>
            <a:r>
              <a:rPr lang="en-US" baseline="-25000" dirty="0"/>
              <a:t>(1)</a:t>
            </a:r>
            <a:r>
              <a:rPr lang="x-none" dirty="0"/>
              <a:t>-</a:t>
            </a:r>
            <a:r>
              <a:rPr lang="en-US" dirty="0"/>
              <a:t>distribution</a:t>
            </a:r>
          </a:p>
          <a:p>
            <a:pPr lvl="2"/>
            <a:r>
              <a:rPr lang="en-US" dirty="0"/>
              <a:t>We reject the null hypothesis of no autocorrelation</a:t>
            </a:r>
          </a:p>
          <a:p>
            <a:pPr lvl="1"/>
            <a:r>
              <a:rPr lang="en-US" dirty="0"/>
              <a:t>Alternatively, we can reject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 by examining the </a:t>
            </a:r>
            <a:r>
              <a:rPr lang="en-US" i="1" dirty="0"/>
              <a:t>p</a:t>
            </a:r>
            <a:r>
              <a:rPr lang="en-US" dirty="0"/>
              <a:t>-value for LM = 27.61, which is 0.000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9.4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Other Tests for Serially Correlated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5460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9.4.1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Lagrange Multiplier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403" name="Object 3"/>
              <p:cNvSpPr txBox="1"/>
              <p:nvPr/>
            </p:nvSpPr>
            <p:spPr bwMode="auto">
              <a:xfrm>
                <a:off x="8509000" y="1193800"/>
                <a:ext cx="355600" cy="53340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1440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9000" y="1193800"/>
                <a:ext cx="355600" cy="533400"/>
              </a:xfrm>
              <a:prstGeom prst="rect">
                <a:avLst/>
              </a:prstGeom>
              <a:blipFill>
                <a:blip r:embed="rId2"/>
                <a:stretch>
                  <a:fillRect t="-3448" r="-27586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404" name="Object 4"/>
              <p:cNvSpPr txBox="1"/>
              <p:nvPr/>
            </p:nvSpPr>
            <p:spPr bwMode="auto">
              <a:xfrm>
                <a:off x="2057400" y="2133599"/>
                <a:ext cx="6462713" cy="533401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𝐿𝑀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=90×0.3066=27.59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1440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2133599"/>
                <a:ext cx="6462713" cy="53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model the dynamic relationship: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Specify that a dependent variable </a:t>
            </a:r>
            <a:r>
              <a:rPr lang="en-US" i="1" dirty="0"/>
              <a:t>y</a:t>
            </a:r>
            <a:r>
              <a:rPr lang="en-US" dirty="0"/>
              <a:t> is a function of current and past values of an explanatory variable </a:t>
            </a:r>
            <a:r>
              <a:rPr lang="en-US" i="1" dirty="0"/>
              <a:t>x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lvl="2"/>
            <a:r>
              <a:rPr lang="en-US" dirty="0"/>
              <a:t>Because of the existence of these lagged effects, Eq. 9.1 is called a distributed lag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700" y="4073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9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Dynamic Nature of Relationships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5010" name="Object 2"/>
              <p:cNvSpPr txBox="1"/>
              <p:nvPr/>
            </p:nvSpPr>
            <p:spPr bwMode="auto">
              <a:xfrm>
                <a:off x="3581400" y="3276600"/>
                <a:ext cx="3505200" cy="484188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5501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3276600"/>
                <a:ext cx="3505200" cy="484188"/>
              </a:xfrm>
              <a:prstGeom prst="rect">
                <a:avLst/>
              </a:prstGeom>
              <a:blipFill>
                <a:blip r:embed="rId2"/>
                <a:stretch>
                  <a:fillRect b="-12658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04800" y="333402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Ways to model the dynamic relationship </a:t>
            </a:r>
            <a:r>
              <a:rPr lang="en-US" sz="1200" dirty="0"/>
              <a:t>(Continued)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/>
              <a:t>Capturing the dynamic characteristics of time-series by specifying a model with a lagged dependent variable as one of the explanatory variables</a:t>
            </a:r>
          </a:p>
          <a:p>
            <a:pPr marL="971550" lvl="1" indent="-514350">
              <a:buFont typeface="+mj-lt"/>
              <a:buAutoNum type="arabicPeriod" startAt="2"/>
            </a:pPr>
            <a:endParaRPr lang="en-US" dirty="0"/>
          </a:p>
          <a:p>
            <a:pPr lvl="2" indent="-285750"/>
            <a:r>
              <a:rPr lang="en-US" dirty="0"/>
              <a:t>Or have:</a:t>
            </a:r>
          </a:p>
          <a:p>
            <a:pPr lvl="2" indent="-285750"/>
            <a:endParaRPr lang="en-US" dirty="0"/>
          </a:p>
          <a:p>
            <a:endParaRPr lang="en-US" dirty="0"/>
          </a:p>
          <a:p>
            <a:pPr lvl="3"/>
            <a:r>
              <a:rPr lang="en-US" dirty="0"/>
              <a:t>Such models are called </a:t>
            </a:r>
            <a:r>
              <a:rPr lang="en-US" b="1" dirty="0"/>
              <a:t>autoregressive distributed lag </a:t>
            </a:r>
            <a:r>
              <a:rPr lang="en-US" dirty="0"/>
              <a:t>(</a:t>
            </a:r>
            <a:r>
              <a:rPr lang="en-US" b="1" dirty="0"/>
              <a:t>ARDL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models, with ‘‘autoregressive’’ meaning a regression of </a:t>
            </a:r>
            <a:r>
              <a:rPr lang="en-US" i="1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on its own lag or lags</a:t>
            </a:r>
          </a:p>
          <a:p>
            <a:pPr lvl="3" indent="-28575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2700" y="4073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9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Dynamic Nature of Relationships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315464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6035" name="Object 3"/>
              <p:cNvSpPr txBox="1"/>
              <p:nvPr/>
            </p:nvSpPr>
            <p:spPr bwMode="auto">
              <a:xfrm>
                <a:off x="4343400" y="3124200"/>
                <a:ext cx="2438400" cy="485775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5603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0" y="3124200"/>
                <a:ext cx="2438400" cy="485775"/>
              </a:xfrm>
              <a:prstGeom prst="rect">
                <a:avLst/>
              </a:prstGeom>
              <a:blipFill>
                <a:blip r:embed="rId2"/>
                <a:stretch>
                  <a:fillRect b="-12658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04800" y="421826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3"/>
              <p:cNvSpPr txBox="1"/>
              <p:nvPr/>
            </p:nvSpPr>
            <p:spPr bwMode="auto">
              <a:xfrm>
                <a:off x="3200400" y="4187825"/>
                <a:ext cx="3751263" cy="485775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4187825"/>
                <a:ext cx="3751263" cy="485775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model the dynamic relationship </a:t>
            </a:r>
            <a:r>
              <a:rPr lang="en-US" sz="1200" dirty="0"/>
              <a:t>(Continued)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dirty="0"/>
              <a:t>Model the continuing impact of change over several periods via the error term</a:t>
            </a:r>
          </a:p>
          <a:p>
            <a:pPr marL="971550" lvl="1" indent="-514350">
              <a:buFont typeface="+mj-lt"/>
              <a:buAutoNum type="arabicPeriod" startAt="3"/>
            </a:pPr>
            <a:endParaRPr lang="en-US" dirty="0"/>
          </a:p>
          <a:p>
            <a:pPr marL="971550" lvl="1" indent="-514350">
              <a:buFont typeface="+mj-lt"/>
              <a:buAutoNum type="arabicPeriod" startAt="3"/>
            </a:pPr>
            <a:endParaRPr lang="en-US" dirty="0"/>
          </a:p>
          <a:p>
            <a:pPr lvl="2"/>
            <a:r>
              <a:rPr lang="en-US" dirty="0"/>
              <a:t>In this case </a:t>
            </a:r>
            <a:r>
              <a:rPr lang="en-US" i="1" dirty="0"/>
              <a:t>e</a:t>
            </a:r>
            <a:r>
              <a:rPr lang="en-US" baseline="-25000" dirty="0"/>
              <a:t>t</a:t>
            </a:r>
            <a:r>
              <a:rPr lang="en-US" dirty="0"/>
              <a:t> </a:t>
            </a:r>
            <a:r>
              <a:rPr lang="en-US" sz="800" dirty="0"/>
              <a:t> </a:t>
            </a:r>
            <a:r>
              <a:rPr lang="en-US" dirty="0"/>
              <a:t>is correlated with </a:t>
            </a:r>
            <a:r>
              <a:rPr lang="en-US" i="1" dirty="0"/>
              <a:t>e</a:t>
            </a:r>
            <a:r>
              <a:rPr lang="en-US" baseline="-25000" dirty="0"/>
              <a:t>t - 1</a:t>
            </a:r>
            <a:endParaRPr lang="en-US" sz="800" baseline="-25000" dirty="0"/>
          </a:p>
          <a:p>
            <a:pPr lvl="2"/>
            <a:r>
              <a:rPr lang="en-US" dirty="0"/>
              <a:t>We say the errors are </a:t>
            </a:r>
            <a:r>
              <a:rPr lang="en-US" b="1" dirty="0"/>
              <a:t>serially correlated </a:t>
            </a:r>
            <a:r>
              <a:rPr lang="en-US" dirty="0"/>
              <a:t>or </a:t>
            </a:r>
            <a:r>
              <a:rPr lang="en-US" b="1" dirty="0" err="1"/>
              <a:t>autocorrelated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700" y="4073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9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Dynamic Nature of Relationships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29845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7060" name="Object 4"/>
              <p:cNvSpPr txBox="1"/>
              <p:nvPr/>
            </p:nvSpPr>
            <p:spPr bwMode="auto">
              <a:xfrm>
                <a:off x="3349625" y="2908300"/>
                <a:ext cx="4575175" cy="484188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5706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9625" y="2908300"/>
                <a:ext cx="4575175" cy="4841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primary assumption is Assumption MR4:</a:t>
            </a:r>
          </a:p>
          <a:p>
            <a:endParaRPr lang="en-US" dirty="0"/>
          </a:p>
          <a:p>
            <a:endParaRPr lang="en-US" dirty="0"/>
          </a:p>
          <a:p>
            <a:pPr lvl="2"/>
            <a:r>
              <a:rPr lang="en-US" dirty="0"/>
              <a:t>For time series, this is written as: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dynamic models in </a:t>
            </a:r>
            <a:r>
              <a:rPr lang="en-US" dirty="0" err="1"/>
              <a:t>Eqs</a:t>
            </a:r>
            <a:r>
              <a:rPr lang="en-US" dirty="0"/>
              <a:t>. 9.2, 9.3 and 9.4 imply correlation between </a:t>
            </a:r>
            <a:r>
              <a:rPr lang="en-US" i="1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and </a:t>
            </a:r>
            <a:r>
              <a:rPr lang="en-US" i="1" dirty="0" err="1"/>
              <a:t>y</a:t>
            </a:r>
            <a:r>
              <a:rPr lang="en-US" baseline="-25000" dirty="0" err="1"/>
              <a:t>t</a:t>
            </a:r>
            <a:r>
              <a:rPr lang="en-US" baseline="-25000" dirty="0"/>
              <a:t> - 1</a:t>
            </a:r>
            <a:r>
              <a:rPr lang="en-US" dirty="0"/>
              <a:t> or </a:t>
            </a:r>
            <a:r>
              <a:rPr lang="en-US" i="1" dirty="0"/>
              <a:t>e</a:t>
            </a:r>
            <a:r>
              <a:rPr lang="en-US" baseline="-25000" dirty="0"/>
              <a:t>t</a:t>
            </a:r>
            <a:r>
              <a:rPr lang="en-US" dirty="0"/>
              <a:t> and </a:t>
            </a:r>
            <a:r>
              <a:rPr lang="en-US" i="1" dirty="0"/>
              <a:t>e</a:t>
            </a:r>
            <a:r>
              <a:rPr lang="en-US" baseline="-25000" dirty="0"/>
              <a:t>t - 1</a:t>
            </a:r>
            <a:r>
              <a:rPr lang="en-US" dirty="0"/>
              <a:t> or both, so they clearly violate assumption MR4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700" y="4073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9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Least Squares Assumptions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7060" name="Object 4"/>
              <p:cNvSpPr txBox="1"/>
              <p:nvPr/>
            </p:nvSpPr>
            <p:spPr bwMode="auto">
              <a:xfrm>
                <a:off x="2743200" y="1981200"/>
                <a:ext cx="5146675" cy="63500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cov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cov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5706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1981200"/>
                <a:ext cx="5146675" cy="635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4"/>
              <p:cNvSpPr txBox="1"/>
              <p:nvPr/>
            </p:nvSpPr>
            <p:spPr bwMode="auto">
              <a:xfrm>
                <a:off x="2514600" y="3505200"/>
                <a:ext cx="5391150" cy="544513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cov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cov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505200"/>
                <a:ext cx="5391150" cy="544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15727</TotalTime>
  <Words>2329</Words>
  <Application>Microsoft Office PowerPoint</Application>
  <PresentationFormat>On-screen Show (4:3)</PresentationFormat>
  <Paragraphs>444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Cambria Math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Narek</cp:lastModifiedBy>
  <cp:revision>1057</cp:revision>
  <dcterms:created xsi:type="dcterms:W3CDTF">2011-01-05T13:49:00Z</dcterms:created>
  <dcterms:modified xsi:type="dcterms:W3CDTF">2023-01-19T16:17:26Z</dcterms:modified>
</cp:coreProperties>
</file>