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444" r:id="rId3"/>
    <p:sldId id="445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7" r:id="rId12"/>
    <p:sldId id="458" r:id="rId13"/>
    <p:sldId id="459" r:id="rId14"/>
    <p:sldId id="460" r:id="rId15"/>
    <p:sldId id="464" r:id="rId16"/>
    <p:sldId id="465" r:id="rId17"/>
    <p:sldId id="443" r:id="rId18"/>
    <p:sldId id="466" r:id="rId19"/>
    <p:sldId id="4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1" autoAdjust="0"/>
    <p:restoredTop sz="94684" autoAdjust="0"/>
  </p:normalViewPr>
  <p:slideViewPr>
    <p:cSldViewPr>
      <p:cViewPr varScale="1">
        <p:scale>
          <a:sx n="72" d="100"/>
          <a:sy n="72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19300" y="26162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Lecture 2</a:t>
            </a:r>
          </a:p>
          <a:p>
            <a:pPr algn="ctr"/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Setting </a:t>
            </a:r>
            <a:r>
              <a:rPr lang="en-US" i="1" dirty="0"/>
              <a:t>k</a:t>
            </a:r>
            <a:r>
              <a:rPr lang="en-US" dirty="0"/>
              <a:t> = </a:t>
            </a:r>
            <a:r>
              <a:rPr lang="x-none" dirty="0"/>
              <a:t>1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l-GR" dirty="0"/>
              <a:t>ρ</a:t>
            </a:r>
            <a:r>
              <a:rPr lang="en-US" dirty="0"/>
              <a:t> represents the correlation between two errors that are one period apart</a:t>
            </a:r>
          </a:p>
          <a:p>
            <a:pPr lvl="2"/>
            <a:r>
              <a:rPr lang="en-US" dirty="0"/>
              <a:t>It is the </a:t>
            </a:r>
            <a:r>
              <a:rPr lang="en-US" b="1" dirty="0"/>
              <a:t>first-order autocorrelation </a:t>
            </a:r>
            <a:r>
              <a:rPr lang="en-US" dirty="0"/>
              <a:t>for </a:t>
            </a:r>
            <a:r>
              <a:rPr lang="en-US" i="1" dirty="0"/>
              <a:t>e</a:t>
            </a:r>
            <a:r>
              <a:rPr lang="en-US" dirty="0"/>
              <a:t>, sometimes simply called the autocorrelation coefficient</a:t>
            </a:r>
          </a:p>
          <a:p>
            <a:pPr lvl="2"/>
            <a:r>
              <a:rPr lang="en-US" dirty="0"/>
              <a:t>It is the population autocorrelation at lag one for a time series that can be described by an AR(1) model</a:t>
            </a:r>
          </a:p>
          <a:p>
            <a:pPr lvl="2"/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 is an estimate for </a:t>
            </a:r>
            <a:r>
              <a:rPr lang="el-GR" dirty="0"/>
              <a:t>ρ</a:t>
            </a:r>
            <a:r>
              <a:rPr lang="en-US" dirty="0"/>
              <a:t> when we assume a series is AR(1)</a:t>
            </a:r>
          </a:p>
          <a:p>
            <a:pPr lvl="2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0"/>
              <p:cNvSpPr txBox="1"/>
              <p:nvPr/>
            </p:nvSpPr>
            <p:spPr bwMode="auto">
              <a:xfrm>
                <a:off x="3735387" y="1697037"/>
                <a:ext cx="3351213" cy="588963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corr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5387" y="1697037"/>
                <a:ext cx="3351213" cy="588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28600" y="1849437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9.36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482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9.5.2a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Properties of an AR(1) Error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For an AR(1) model, we have:</a:t>
            </a:r>
          </a:p>
          <a:p>
            <a:endParaRPr lang="en-US" dirty="0"/>
          </a:p>
          <a:p>
            <a:r>
              <a:rPr lang="en-US" dirty="0"/>
              <a:t>For longer lags, we have: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/>
              <p:cNvSpPr txBox="1"/>
              <p:nvPr/>
            </p:nvSpPr>
            <p:spPr bwMode="auto">
              <a:xfrm>
                <a:off x="2667000" y="4060825"/>
                <a:ext cx="4135438" cy="2492375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0.549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=0.301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0.549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=0.165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0.549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=0.091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0.549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=0.050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4060825"/>
                <a:ext cx="4135438" cy="2492375"/>
              </a:xfrm>
              <a:prstGeom prst="rect">
                <a:avLst/>
              </a:prstGeom>
              <a:blipFill>
                <a:blip r:embed="rId2"/>
                <a:stretch>
                  <a:fillRect t="-244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11482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9.5.2a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Properties of an AR(1)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836370FA-93DF-4AEA-A589-C38F94043881}"/>
                  </a:ext>
                </a:extLst>
              </p:cNvPr>
              <p:cNvSpPr txBox="1"/>
              <p:nvPr/>
            </p:nvSpPr>
            <p:spPr bwMode="auto">
              <a:xfrm>
                <a:off x="3081337" y="2667000"/>
                <a:ext cx="2981325" cy="498475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</m:ac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=0.549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836370FA-93DF-4AEA-A589-C38F94043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1337" y="2667000"/>
                <a:ext cx="2981325" cy="498475"/>
              </a:xfrm>
              <a:prstGeom prst="rect">
                <a:avLst/>
              </a:prstGeom>
              <a:blipFill>
                <a:blip r:embed="rId3"/>
                <a:stretch>
                  <a:fillRect t="-2469" b="-3704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Our model with an AR(1) error is:</a:t>
            </a:r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r>
              <a:rPr lang="en-US" dirty="0"/>
              <a:t>with -1 &lt; </a:t>
            </a:r>
            <a:r>
              <a:rPr lang="el-GR" dirty="0"/>
              <a:t>ρ</a:t>
            </a:r>
            <a:r>
              <a:rPr lang="en-US" dirty="0"/>
              <a:t> &lt; 1</a:t>
            </a:r>
          </a:p>
          <a:p>
            <a:pPr lvl="1"/>
            <a:r>
              <a:rPr lang="en-US" dirty="0"/>
              <a:t>For the </a:t>
            </a:r>
            <a:r>
              <a:rPr lang="en-US" i="1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, we have: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82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9.5.2b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Nonlinear Least Squares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/>
              <p:cNvSpPr txBox="1"/>
              <p:nvPr/>
            </p:nvSpPr>
            <p:spPr bwMode="auto">
              <a:xfrm>
                <a:off x="1828800" y="2438400"/>
                <a:ext cx="6324600" cy="498475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2438400"/>
                <a:ext cx="6324600" cy="498475"/>
              </a:xfrm>
              <a:prstGeom prst="rect">
                <a:avLst/>
              </a:prstGeom>
              <a:blipFill>
                <a:blip r:embed="rId2"/>
                <a:stretch>
                  <a:fillRect b="-9756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8600" y="250297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9.38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/>
              <p:cNvSpPr txBox="1"/>
              <p:nvPr/>
            </p:nvSpPr>
            <p:spPr bwMode="auto">
              <a:xfrm>
                <a:off x="1371600" y="4648200"/>
                <a:ext cx="7396163" cy="554037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cov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4648200"/>
                <a:ext cx="7396163" cy="554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8600" y="474055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9.39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r>
              <a:rPr lang="en-US" dirty="0"/>
              <a:t>With the appropriate substitutions, we get: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For the previous period, the error is: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Multiplying by </a:t>
            </a:r>
            <a:r>
              <a:rPr lang="el-GR" dirty="0"/>
              <a:t>ρ</a:t>
            </a:r>
            <a:r>
              <a:rPr lang="en-US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82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9.5.2b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Nonlinear Least Squares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/>
              <p:cNvSpPr txBox="1"/>
              <p:nvPr/>
            </p:nvSpPr>
            <p:spPr bwMode="auto">
              <a:xfrm>
                <a:off x="2667000" y="1981200"/>
                <a:ext cx="3933825" cy="498475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1981200"/>
                <a:ext cx="3933825" cy="498475"/>
              </a:xfrm>
              <a:prstGeom prst="rect">
                <a:avLst/>
              </a:prstGeom>
              <a:blipFill>
                <a:blip r:embed="rId2"/>
                <a:stretch>
                  <a:fillRect b="-9756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8600" y="204577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/>
              <p:cNvSpPr txBox="1"/>
              <p:nvPr/>
            </p:nvSpPr>
            <p:spPr bwMode="auto">
              <a:xfrm>
                <a:off x="2819400" y="3505200"/>
                <a:ext cx="3810000" cy="498475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3505200"/>
                <a:ext cx="3810000" cy="498475"/>
              </a:xfrm>
              <a:prstGeom prst="rect">
                <a:avLst/>
              </a:prstGeom>
              <a:blipFill>
                <a:blip r:embed="rId3"/>
                <a:stretch>
                  <a:fillRect b="-9756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8600" y="356977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9.41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0"/>
              <p:cNvSpPr txBox="1"/>
              <p:nvPr/>
            </p:nvSpPr>
            <p:spPr bwMode="auto">
              <a:xfrm>
                <a:off x="2560719" y="5216525"/>
                <a:ext cx="4830681" cy="498475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0719" y="5216525"/>
                <a:ext cx="4830681" cy="498475"/>
              </a:xfrm>
              <a:prstGeom prst="rect">
                <a:avLst/>
              </a:prstGeom>
              <a:blipFill>
                <a:blip r:embed="rId4"/>
                <a:stretch>
                  <a:fillRect b="-9756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28600" y="528109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9.42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Substituting, we get: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82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9.5.2b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Nonlinear Least Squares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/>
              <p:cNvSpPr txBox="1"/>
              <p:nvPr/>
            </p:nvSpPr>
            <p:spPr bwMode="auto">
              <a:xfrm>
                <a:off x="1752600" y="3352800"/>
                <a:ext cx="6400800" cy="554037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3352800"/>
                <a:ext cx="6400800" cy="554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8600" y="344515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9.43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r>
              <a:rPr lang="en-US" dirty="0"/>
              <a:t>We have the model:</a:t>
            </a:r>
          </a:p>
          <a:p>
            <a:endParaRPr lang="en-US" b="1" dirty="0"/>
          </a:p>
          <a:p>
            <a:endParaRPr lang="en-US" b="1" dirty="0"/>
          </a:p>
          <a:p>
            <a:pPr lvl="1"/>
            <a:r>
              <a:rPr lang="en-US" dirty="0"/>
              <a:t>Suppose now that we consider the model: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This new notation will be convenient when we discuss a general class of </a:t>
            </a:r>
            <a:r>
              <a:rPr lang="en-US" b="1" dirty="0"/>
              <a:t>autoregressive distributed lag (ARDL) models</a:t>
            </a:r>
            <a:endParaRPr lang="en-US" dirty="0"/>
          </a:p>
          <a:p>
            <a:pPr lvl="3"/>
            <a:r>
              <a:rPr lang="en-US" dirty="0"/>
              <a:t>Eq. 9.47 is a member of this class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82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a More General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1752600" y="1892300"/>
                <a:ext cx="6629400" cy="554037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1892300"/>
                <a:ext cx="6629400" cy="554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28600" y="198465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/>
              <p:cNvSpPr txBox="1"/>
              <p:nvPr/>
            </p:nvSpPr>
            <p:spPr bwMode="auto">
              <a:xfrm>
                <a:off x="2653506" y="3463925"/>
                <a:ext cx="5118894" cy="498475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3506" y="3463925"/>
                <a:ext cx="5118894" cy="498475"/>
              </a:xfrm>
              <a:prstGeom prst="rect">
                <a:avLst/>
              </a:prstGeom>
              <a:blipFill>
                <a:blip r:embed="rId3"/>
                <a:stretch>
                  <a:fillRect b="-3659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8600" y="352929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9.47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Note that Eq. 9.47 is the same as Eq. 9.47 since: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Eq. 9.46 is a restricted version of Eq. 9.47 with the restriction </a:t>
            </a:r>
            <a:r>
              <a:rPr lang="el-GR" dirty="0"/>
              <a:t>δ</a:t>
            </a:r>
            <a:r>
              <a:rPr lang="en-US" baseline="-25000" dirty="0"/>
              <a:t>1</a:t>
            </a:r>
            <a:r>
              <a:rPr lang="en-US" dirty="0"/>
              <a:t> = -</a:t>
            </a:r>
            <a:r>
              <a:rPr lang="el-GR" dirty="0"/>
              <a:t>θ</a:t>
            </a:r>
            <a:r>
              <a:rPr lang="en-US" baseline="-25000" dirty="0"/>
              <a:t>1</a:t>
            </a:r>
            <a:r>
              <a:rPr lang="el-GR" dirty="0"/>
              <a:t>δ</a:t>
            </a:r>
            <a:r>
              <a:rPr lang="en-US" baseline="-25000" dirty="0"/>
              <a:t>0</a:t>
            </a:r>
            <a:r>
              <a:rPr lang="en-US" dirty="0"/>
              <a:t> imposed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82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a More General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1981200" y="2900362"/>
                <a:ext cx="5915025" cy="554038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2900362"/>
                <a:ext cx="5915025" cy="5540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28600" y="299271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9.48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85900" y="2895600"/>
            <a:ext cx="7543800" cy="12192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87500" y="296287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TSMR2A In the multiple regression model </a:t>
            </a:r>
          </a:p>
          <a:p>
            <a:r>
              <a:rPr lang="en-US" dirty="0"/>
              <a:t>Where some of the </a:t>
            </a:r>
            <a:r>
              <a:rPr lang="en-US" i="1" dirty="0" err="1"/>
              <a:t>x</a:t>
            </a:r>
            <a:r>
              <a:rPr lang="en-US" baseline="-25000" dirty="0" err="1"/>
              <a:t>tk</a:t>
            </a:r>
            <a:r>
              <a:rPr lang="en-US" dirty="0"/>
              <a:t> may be lagged values of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 is uncorrelated with all </a:t>
            </a:r>
            <a:r>
              <a:rPr lang="en-US" i="1" dirty="0" err="1"/>
              <a:t>x</a:t>
            </a:r>
            <a:r>
              <a:rPr lang="en-US" baseline="-25000" dirty="0" err="1"/>
              <a:t>tk</a:t>
            </a:r>
            <a:r>
              <a:rPr lang="en-US" dirty="0"/>
              <a:t> and their past values.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/>
              <p:cNvSpPr txBox="1"/>
              <p:nvPr/>
            </p:nvSpPr>
            <p:spPr bwMode="auto">
              <a:xfrm>
                <a:off x="5649913" y="2963863"/>
                <a:ext cx="3113087" cy="388937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9913" y="2963863"/>
                <a:ext cx="3113087" cy="388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51819" y="457200"/>
            <a:ext cx="801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ASSUMPTION FOR MODELS WITH A LAGGED DEPENDENT VARIABLE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</a:p>
        </p:txBody>
      </p:sp>
    </p:spTree>
    <p:extLst>
      <p:ext uri="{BB962C8B-B14F-4D97-AF65-F5344CB8AC3E}">
        <p14:creationId xmlns:p14="http://schemas.microsoft.com/office/powerpoint/2010/main" val="372948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Applying the least squares estimator to Eq. 9.47 using the data for the Phillips curve example yields: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82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a More General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1506538" y="3695700"/>
                <a:ext cx="7485062" cy="1163638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𝐼𝑁𝐹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=0.3336+0.5593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𝐼𝑁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−0.6882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+0.3200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𝑠𝑒</m:t>
                          </m:r>
                        </m:e>
                      </m:d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0.0899</m:t>
                          </m:r>
                        </m:e>
                      </m:d>
                      <m: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0.0908</m:t>
                          </m:r>
                        </m:e>
                      </m:d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0.2575</m:t>
                          </m:r>
                        </m:e>
                      </m:d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0.2499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6538" y="3695700"/>
                <a:ext cx="7485062" cy="1163638"/>
              </a:xfrm>
              <a:prstGeom prst="rect">
                <a:avLst/>
              </a:prstGeom>
              <a:blipFill>
                <a:blip r:embed="rId2"/>
                <a:stretch>
                  <a:fillRect t="-2618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28600" y="409285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9.49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r>
              <a:rPr lang="en-US" dirty="0"/>
              <a:t>We have described two ways of overcoming the effect of serially correlated errors: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Estimate the model using least squares with </a:t>
            </a:r>
            <a:r>
              <a:rPr lang="en-US" i="1" dirty="0"/>
              <a:t>HAC</a:t>
            </a:r>
            <a:r>
              <a:rPr lang="en-US" dirty="0"/>
              <a:t> standard errors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least squares to estimate the model with a lagged </a:t>
            </a:r>
            <a:r>
              <a:rPr lang="en-US" i="1" dirty="0"/>
              <a:t>x</a:t>
            </a:r>
            <a:r>
              <a:rPr lang="en-US" dirty="0"/>
              <a:t> and a lagged </a:t>
            </a:r>
            <a:r>
              <a:rPr lang="en-US" i="1" dirty="0"/>
              <a:t>y</a:t>
            </a:r>
            <a:r>
              <a:rPr lang="en-US" dirty="0"/>
              <a:t>, but without the restriction implied by an AR(1) error specification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8259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9.5.4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Summary of Section  9.5 and Looking Ahead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we proceed with least squares estimation without recognizing the existence of serially correlated errors. What are the consequences?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least squares estimator is still a linear unbiased estimator, but it is no longer best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formulas for the standard errors usually computed for the least squares estimator are no longer correct</a:t>
            </a:r>
          </a:p>
          <a:p>
            <a:pPr lvl="2"/>
            <a:r>
              <a:rPr lang="en-US" dirty="0"/>
              <a:t>Confidence intervals and hypothesis tests that use these standard errors may be misleading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82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Least Squares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It is possible to compute correct standard errors for the least squares estimator: </a:t>
            </a:r>
          </a:p>
          <a:p>
            <a:pPr lvl="1"/>
            <a:r>
              <a:rPr lang="en-US" b="1" dirty="0"/>
              <a:t>HAC (heteroskedasticity and autocorrelation consistent) standard errors</a:t>
            </a:r>
            <a:r>
              <a:rPr lang="en-US" dirty="0"/>
              <a:t>, or </a:t>
            </a:r>
            <a:r>
              <a:rPr lang="en-US" b="1" dirty="0" err="1"/>
              <a:t>Newey</a:t>
            </a:r>
            <a:r>
              <a:rPr lang="en-US" b="1" dirty="0"/>
              <a:t>-West standard errors</a:t>
            </a:r>
          </a:p>
          <a:p>
            <a:pPr lvl="2"/>
            <a:r>
              <a:rPr lang="en-US" dirty="0"/>
              <a:t>These are analogous to the heteroskedasticity consistent standard errors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82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Least Squares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Let’s reconsider the Phillips Curve model: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82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Least Squares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2057400" y="3124200"/>
                <a:ext cx="5957888" cy="168910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𝐼𝑁𝐹</m:t>
                          </m:r>
                        </m:e>
                      </m:ac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=0.7776−0.5279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0.0658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0.2294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incorrect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0.1030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0.3127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HAC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3124200"/>
                <a:ext cx="5957888" cy="1689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20581" y="378408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9.29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t </a:t>
            </a:r>
            <a:r>
              <a:rPr lang="en-US" dirty="0"/>
              <a:t>and </a:t>
            </a:r>
            <a:r>
              <a:rPr lang="en-US" i="1" dirty="0"/>
              <a:t>p</a:t>
            </a:r>
            <a:r>
              <a:rPr lang="en-US" dirty="0"/>
              <a:t>-values for testing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 = 0</a:t>
            </a:r>
            <a:r>
              <a:rPr lang="x-none"/>
              <a:t> </a:t>
            </a:r>
            <a:r>
              <a:rPr lang="en-US" dirty="0"/>
              <a:t>are: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82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Least Squares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1524000" y="3429000"/>
                <a:ext cx="7395428" cy="812800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−0.5279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0.2294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=−2.301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=0.0238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LS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standard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errors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−0.5279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0.3127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=−1.688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=0.0950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HAC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standard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errors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429000"/>
                <a:ext cx="7395428" cy="812800"/>
              </a:xfrm>
              <a:prstGeom prst="rect">
                <a:avLst/>
              </a:prstGeom>
              <a:blipFill>
                <a:blip r:embed="rId2"/>
                <a:stretch>
                  <a:fillRect b="-34586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Return to the Lagrange multiplier test for serially correlated errors where we used the equation: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Assume the </a:t>
            </a:r>
            <a:r>
              <a:rPr lang="en-US" i="1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 are uncorrelated random errors with zero mean and constant variances: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82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an AR(1) Error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3810000" y="2743200"/>
                <a:ext cx="2514600" cy="605673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2743200"/>
                <a:ext cx="2514600" cy="605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20581" y="28956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/>
              <p:cNvSpPr txBox="1"/>
              <p:nvPr/>
            </p:nvSpPr>
            <p:spPr bwMode="auto">
              <a:xfrm>
                <a:off x="1676400" y="4876800"/>
                <a:ext cx="7239000" cy="556241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cov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4876800"/>
                <a:ext cx="7239000" cy="556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41300" y="497025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9.31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Eq. 9.30 describes a </a:t>
            </a:r>
            <a:r>
              <a:rPr lang="en-US" b="1" dirty="0"/>
              <a:t>first-order autoregressive model</a:t>
            </a:r>
            <a:r>
              <a:rPr lang="en-US" dirty="0"/>
              <a:t> or a </a:t>
            </a:r>
            <a:r>
              <a:rPr lang="en-US" b="1" dirty="0"/>
              <a:t>first-order autoregressive process</a:t>
            </a:r>
            <a:r>
              <a:rPr lang="en-US" dirty="0"/>
              <a:t> for </a:t>
            </a:r>
            <a:r>
              <a:rPr lang="en-US" i="1" dirty="0"/>
              <a:t>e</a:t>
            </a:r>
            <a:r>
              <a:rPr lang="en-US" baseline="-25000" dirty="0"/>
              <a:t>t</a:t>
            </a:r>
            <a:endParaRPr lang="en-US" dirty="0"/>
          </a:p>
          <a:p>
            <a:pPr lvl="1"/>
            <a:r>
              <a:rPr lang="en-US" dirty="0"/>
              <a:t>The term </a:t>
            </a:r>
            <a:r>
              <a:rPr lang="en-US" b="1" dirty="0"/>
              <a:t>AR(1) model </a:t>
            </a:r>
            <a:r>
              <a:rPr lang="en-US" dirty="0"/>
              <a:t>is used as an abbreviation for first-order autoregressive model</a:t>
            </a:r>
          </a:p>
          <a:p>
            <a:pPr lvl="1"/>
            <a:r>
              <a:rPr lang="en-US" dirty="0"/>
              <a:t>It is called an </a:t>
            </a:r>
            <a:r>
              <a:rPr lang="en-US" b="1" dirty="0"/>
              <a:t>autoregressive</a:t>
            </a:r>
            <a:r>
              <a:rPr lang="en-US" dirty="0"/>
              <a:t> model because it can be viewed as a regression model </a:t>
            </a:r>
          </a:p>
          <a:p>
            <a:pPr lvl="1"/>
            <a:r>
              <a:rPr lang="en-US" dirty="0"/>
              <a:t>It is called </a:t>
            </a:r>
            <a:r>
              <a:rPr lang="en-US" b="1" dirty="0"/>
              <a:t>first-order</a:t>
            </a:r>
            <a:r>
              <a:rPr lang="en-US" dirty="0"/>
              <a:t> because the right-hand-side variable is </a:t>
            </a:r>
            <a:r>
              <a:rPr lang="en-US" i="1" dirty="0"/>
              <a:t>e</a:t>
            </a:r>
            <a:r>
              <a:rPr lang="en-US" baseline="-25000" dirty="0"/>
              <a:t>t</a:t>
            </a:r>
            <a:r>
              <a:rPr lang="en-US" dirty="0"/>
              <a:t> lagged one period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82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an AR(1) Error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r>
              <a:rPr lang="en-US" dirty="0"/>
              <a:t>We assume that: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mean and variance of </a:t>
            </a:r>
            <a:r>
              <a:rPr lang="en-US" i="1" dirty="0"/>
              <a:t>e</a:t>
            </a:r>
            <a:r>
              <a:rPr lang="en-US" baseline="-25000" dirty="0"/>
              <a:t>t</a:t>
            </a:r>
            <a:r>
              <a:rPr lang="en-US" dirty="0"/>
              <a:t> are: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covariance term is: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82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9.5.2a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Properties of an AR(1)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3971130" y="1996065"/>
                <a:ext cx="1896269" cy="492003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1130" y="1996065"/>
                <a:ext cx="1896269" cy="492003"/>
              </a:xfrm>
              <a:prstGeom prst="rect">
                <a:avLst/>
              </a:prstGeom>
              <a:blipFill>
                <a:blip r:embed="rId2"/>
                <a:stretch>
                  <a:fillRect b="-4938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24591" y="2057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/>
              <p:cNvSpPr txBox="1"/>
              <p:nvPr/>
            </p:nvSpPr>
            <p:spPr bwMode="auto">
              <a:xfrm>
                <a:off x="2220913" y="3200400"/>
                <a:ext cx="5005387" cy="1076325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0913" y="3200400"/>
                <a:ext cx="5005387" cy="1076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4591" y="355389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0"/>
              <p:cNvSpPr txBox="1"/>
              <p:nvPr/>
            </p:nvSpPr>
            <p:spPr bwMode="auto">
              <a:xfrm>
                <a:off x="2589213" y="4876800"/>
                <a:ext cx="4878387" cy="1076325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cov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9213" y="4876800"/>
                <a:ext cx="4878387" cy="1076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24591" y="523029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9.34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r>
              <a:rPr lang="en-US" dirty="0"/>
              <a:t>The correlation implied by the covariance is: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0"/>
              <p:cNvSpPr txBox="1"/>
              <p:nvPr/>
            </p:nvSpPr>
            <p:spPr bwMode="auto">
              <a:xfrm>
                <a:off x="3124200" y="1880531"/>
                <a:ext cx="3441700" cy="4825069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corr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var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var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ρ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ρ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ρ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200" y="1880531"/>
                <a:ext cx="3441700" cy="4825069"/>
              </a:xfrm>
              <a:prstGeom prst="rect">
                <a:avLst/>
              </a:prstGeom>
              <a:blipFill>
                <a:blip r:embed="rId2"/>
                <a:stretch>
                  <a:fillRect r="-2128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28600" y="37518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9.35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11482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9.5.2a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Properties of an AR(1) Error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15843</TotalTime>
  <Words>1140</Words>
  <Application>Microsoft Office PowerPoint</Application>
  <PresentationFormat>On-screen Show (4:3)</PresentationFormat>
  <Paragraphs>202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Narek</cp:lastModifiedBy>
  <cp:revision>1060</cp:revision>
  <dcterms:created xsi:type="dcterms:W3CDTF">2011-01-05T13:49:00Z</dcterms:created>
  <dcterms:modified xsi:type="dcterms:W3CDTF">2023-01-26T09:05:47Z</dcterms:modified>
</cp:coreProperties>
</file>