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9" r:id="rId2"/>
    <p:sldId id="257" r:id="rId3"/>
    <p:sldId id="290" r:id="rId4"/>
    <p:sldId id="264" r:id="rId5"/>
    <p:sldId id="442" r:id="rId6"/>
    <p:sldId id="443" r:id="rId7"/>
    <p:sldId id="444" r:id="rId8"/>
    <p:sldId id="446" r:id="rId9"/>
    <p:sldId id="445" r:id="rId10"/>
    <p:sldId id="447" r:id="rId11"/>
    <p:sldId id="450" r:id="rId12"/>
    <p:sldId id="451" r:id="rId13"/>
    <p:sldId id="452" r:id="rId14"/>
    <p:sldId id="454" r:id="rId15"/>
    <p:sldId id="455" r:id="rId16"/>
    <p:sldId id="456" r:id="rId17"/>
    <p:sldId id="457" r:id="rId18"/>
    <p:sldId id="458" r:id="rId19"/>
    <p:sldId id="459" r:id="rId20"/>
    <p:sldId id="460" r:id="rId21"/>
    <p:sldId id="461" r:id="rId22"/>
    <p:sldId id="462" r:id="rId23"/>
    <p:sldId id="463" r:id="rId24"/>
    <p:sldId id="464" r:id="rId25"/>
    <p:sldId id="465" r:id="rId26"/>
    <p:sldId id="467" r:id="rId27"/>
    <p:sldId id="468" r:id="rId28"/>
    <p:sldId id="469" r:id="rId29"/>
    <p:sldId id="470" r:id="rId30"/>
    <p:sldId id="471" r:id="rId31"/>
    <p:sldId id="472" r:id="rId32"/>
    <p:sldId id="473" r:id="rId33"/>
    <p:sldId id="474" r:id="rId34"/>
    <p:sldId id="475" r:id="rId35"/>
    <p:sldId id="476" r:id="rId36"/>
    <p:sldId id="477" r:id="rId37"/>
    <p:sldId id="478" r:id="rId38"/>
    <p:sldId id="479" r:id="rId39"/>
    <p:sldId id="480" r:id="rId40"/>
    <p:sldId id="481" r:id="rId41"/>
    <p:sldId id="482" r:id="rId42"/>
    <p:sldId id="483" r:id="rId43"/>
    <p:sldId id="484" r:id="rId44"/>
    <p:sldId id="485" r:id="rId45"/>
    <p:sldId id="486" r:id="rId46"/>
    <p:sldId id="487" r:id="rId47"/>
    <p:sldId id="489" r:id="rId48"/>
    <p:sldId id="490" r:id="rId49"/>
    <p:sldId id="491" r:id="rId50"/>
    <p:sldId id="492" r:id="rId51"/>
    <p:sldId id="49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3357"/>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1" autoAdjust="0"/>
    <p:restoredTop sz="94684" autoAdjust="0"/>
  </p:normalViewPr>
  <p:slideViewPr>
    <p:cSldViewPr>
      <p:cViewPr varScale="1">
        <p:scale>
          <a:sx n="72" d="100"/>
          <a:sy n="72" d="100"/>
        </p:scale>
        <p:origin x="1344" y="7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6C1AB-F214-447D-BB29-66017DF79681}" type="datetimeFigureOut">
              <a:rPr lang="en-US" smtClean="0"/>
              <a:pPr/>
              <a:t>2/9/2023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AB2AD4-2AD4-45C1-8615-AC5B8A1845EA}" type="slidenum">
              <a:rPr lang="en-US" smtClean="0"/>
              <a:pPr/>
              <a:t>‹#›</a:t>
            </a:fld>
            <a:endParaRPr lang="en-US" dirty="0"/>
          </a:p>
        </p:txBody>
      </p:sp>
    </p:spTree>
    <p:extLst>
      <p:ext uri="{BB962C8B-B14F-4D97-AF65-F5344CB8AC3E}">
        <p14:creationId xmlns:p14="http://schemas.microsoft.com/office/powerpoint/2010/main" val="351488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6477000"/>
            <a:ext cx="2743200" cy="381000"/>
          </a:xfrm>
          <a:prstGeom prst="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100" i="1" dirty="0">
                <a:solidFill>
                  <a:schemeClr val="bg1"/>
                </a:solidFill>
                <a:latin typeface="Tahoma" pitchFamily="34" charset="0"/>
                <a:ea typeface="Tahoma" pitchFamily="34" charset="0"/>
                <a:cs typeface="Tahoma" pitchFamily="34" charset="0"/>
              </a:rPr>
              <a:t>Principles of Econometrics, 4t</a:t>
            </a:r>
            <a:r>
              <a:rPr lang="en-US" sz="1100" i="1" baseline="30000" dirty="0">
                <a:solidFill>
                  <a:schemeClr val="bg1"/>
                </a:solidFill>
                <a:latin typeface="Tahoma" pitchFamily="34" charset="0"/>
                <a:ea typeface="Tahoma" pitchFamily="34" charset="0"/>
                <a:cs typeface="Tahoma" pitchFamily="34" charset="0"/>
              </a:rPr>
              <a:t>h</a:t>
            </a:r>
            <a:r>
              <a:rPr lang="en-US" sz="1100" i="1" dirty="0">
                <a:solidFill>
                  <a:schemeClr val="bg1"/>
                </a:solidFill>
                <a:latin typeface="Tahoma" pitchFamily="34" charset="0"/>
                <a:ea typeface="Tahoma" pitchFamily="34" charset="0"/>
                <a:cs typeface="Tahoma" pitchFamily="34" charset="0"/>
              </a:rPr>
              <a:t> Edition</a:t>
            </a:r>
          </a:p>
        </p:txBody>
      </p:sp>
      <p:sp>
        <p:nvSpPr>
          <p:cNvPr id="9" name="Rectangle 8"/>
          <p:cNvSpPr/>
          <p:nvPr userDrawn="1"/>
        </p:nvSpPr>
        <p:spPr>
          <a:xfrm>
            <a:off x="2743200" y="6477000"/>
            <a:ext cx="3657600" cy="381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6400800" y="6477000"/>
            <a:ext cx="2743200" cy="381000"/>
          </a:xfrm>
          <a:prstGeom prst="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ahoma" pitchFamily="34" charset="0"/>
                <a:ea typeface="Tahoma" pitchFamily="34" charset="0"/>
                <a:cs typeface="Tahoma" pitchFamily="34" charset="0"/>
              </a:rPr>
              <a:t>Page </a:t>
            </a:r>
            <a:fld id="{707DF796-50E9-47BB-AD56-71720630195A}" type="slidenum">
              <a:rPr lang="en-US" sz="1100" smtClean="0">
                <a:latin typeface="Tahoma" pitchFamily="34" charset="0"/>
                <a:ea typeface="Tahoma" pitchFamily="34" charset="0"/>
                <a:cs typeface="Tahoma" pitchFamily="34" charset="0"/>
              </a:rPr>
              <a:pPr algn="ctr"/>
              <a:t>‹#›</a:t>
            </a:fld>
            <a:endParaRPr lang="en-US" sz="1100" dirty="0">
              <a:latin typeface="Tahoma" pitchFamily="34" charset="0"/>
              <a:ea typeface="Tahoma" pitchFamily="34" charset="0"/>
              <a:cs typeface="Tahoma" pitchFamily="34" charset="0"/>
            </a:endParaRPr>
          </a:p>
        </p:txBody>
      </p:sp>
      <p:sp>
        <p:nvSpPr>
          <p:cNvPr id="8" name="Rectangle 7"/>
          <p:cNvSpPr/>
          <p:nvPr userDrawn="1"/>
        </p:nvSpPr>
        <p:spPr>
          <a:xfrm>
            <a:off x="1359074" y="1143000"/>
            <a:ext cx="77724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1371600" cy="1161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57525" y="6448425"/>
            <a:ext cx="3108543" cy="430887"/>
          </a:xfrm>
          <a:prstGeom prst="rect">
            <a:avLst/>
          </a:prstGeom>
          <a:noFill/>
        </p:spPr>
        <p:txBody>
          <a:bodyPr wrap="non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Tahoma" pitchFamily="34" charset="0"/>
                <a:ea typeface="Tahoma" pitchFamily="34" charset="0"/>
                <a:cs typeface="Tahoma" pitchFamily="34" charset="0"/>
              </a:rPr>
              <a:t>Chapter 12: Regression with Time-Series Data:</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Tahoma" pitchFamily="34" charset="0"/>
                <a:ea typeface="Tahoma" pitchFamily="34" charset="0"/>
                <a:cs typeface="Tahoma" pitchFamily="34" charset="0"/>
              </a:rPr>
              <a:t>Nonstationary Variables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155526"/>
            <a:ext cx="7772400" cy="5334000"/>
          </a:xfrm>
          <a:solidFill>
            <a:schemeClr val="bg1"/>
          </a:solidFill>
        </p:spPr>
        <p:txBody>
          <a:bodyPr>
            <a:normAutofit/>
          </a:bodyPr>
          <a:lstStyle>
            <a:lvl1pPr>
              <a:buSzPct val="100000"/>
              <a:buFontTx/>
              <a:buBlip>
                <a:blip r:embed="rId2"/>
              </a:buBlip>
              <a:defRPr sz="2800">
                <a:latin typeface="Times New Roman" pitchFamily="18" charset="0"/>
                <a:ea typeface="Tahoma" pitchFamily="34" charset="0"/>
                <a:cs typeface="Times New Roman" pitchFamily="18" charset="0"/>
              </a:defRPr>
            </a:lvl1pPr>
            <a:lvl2pPr>
              <a:defRPr sz="2800">
                <a:latin typeface="Times New Roman" pitchFamily="18" charset="0"/>
                <a:ea typeface="Tahoma" pitchFamily="34" charset="0"/>
                <a:cs typeface="Times New Roman" pitchFamily="18" charset="0"/>
              </a:defRPr>
            </a:lvl2pPr>
            <a:lvl3pPr>
              <a:defRPr sz="2800">
                <a:latin typeface="Times New Roman" pitchFamily="18" charset="0"/>
                <a:ea typeface="Tahoma" pitchFamily="34" charset="0"/>
                <a:cs typeface="Times New Roman" pitchFamily="18" charset="0"/>
              </a:defRPr>
            </a:lvl3pPr>
            <a:lvl4pPr>
              <a:defRPr sz="2800">
                <a:latin typeface="Times New Roman" pitchFamily="18" charset="0"/>
                <a:ea typeface="Tahoma" pitchFamily="34" charset="0"/>
                <a:cs typeface="Times New Roman" pitchFamily="18" charset="0"/>
              </a:defRPr>
            </a:lvl4pPr>
            <a:lvl5pPr>
              <a:defRPr sz="2800">
                <a:latin typeface="Times New Roman" pitchFamily="18" charset="0"/>
                <a:ea typeface="Tahoma"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477000"/>
            <a:ext cx="2743200" cy="381000"/>
          </a:xfrm>
          <a:prstGeom prst="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100" i="1" dirty="0">
                <a:solidFill>
                  <a:schemeClr val="bg1"/>
                </a:solidFill>
                <a:latin typeface="Tahoma" pitchFamily="34" charset="0"/>
                <a:ea typeface="Tahoma" pitchFamily="34" charset="0"/>
                <a:cs typeface="Tahoma" pitchFamily="34" charset="0"/>
              </a:rPr>
              <a:t>Principles of Econometrics, 4t</a:t>
            </a:r>
            <a:r>
              <a:rPr lang="en-US" sz="1100" i="1" baseline="30000" dirty="0">
                <a:solidFill>
                  <a:schemeClr val="bg1"/>
                </a:solidFill>
                <a:latin typeface="Tahoma" pitchFamily="34" charset="0"/>
                <a:ea typeface="Tahoma" pitchFamily="34" charset="0"/>
                <a:cs typeface="Tahoma" pitchFamily="34" charset="0"/>
              </a:rPr>
              <a:t>h</a:t>
            </a:r>
            <a:r>
              <a:rPr lang="en-US" sz="1100" i="1" dirty="0">
                <a:solidFill>
                  <a:schemeClr val="bg1"/>
                </a:solidFill>
                <a:latin typeface="Tahoma" pitchFamily="34" charset="0"/>
                <a:ea typeface="Tahoma" pitchFamily="34" charset="0"/>
                <a:cs typeface="Tahoma" pitchFamily="34" charset="0"/>
              </a:rPr>
              <a:t> Edition</a:t>
            </a:r>
          </a:p>
        </p:txBody>
      </p:sp>
      <p:sp>
        <p:nvSpPr>
          <p:cNvPr id="9" name="Rectangle 8"/>
          <p:cNvSpPr/>
          <p:nvPr userDrawn="1"/>
        </p:nvSpPr>
        <p:spPr>
          <a:xfrm>
            <a:off x="2743200" y="6477000"/>
            <a:ext cx="3657600" cy="381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6400800" y="6477000"/>
            <a:ext cx="2743200" cy="381000"/>
          </a:xfrm>
          <a:prstGeom prst="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ahoma" pitchFamily="34" charset="0"/>
                <a:ea typeface="Tahoma" pitchFamily="34" charset="0"/>
                <a:cs typeface="Tahoma" pitchFamily="34" charset="0"/>
              </a:rPr>
              <a:t>Page </a:t>
            </a:r>
            <a:fld id="{707DF796-50E9-47BB-AD56-71720630195A}" type="slidenum">
              <a:rPr lang="en-US" sz="1100" smtClean="0">
                <a:latin typeface="Tahoma" pitchFamily="34" charset="0"/>
                <a:ea typeface="Tahoma" pitchFamily="34" charset="0"/>
                <a:cs typeface="Tahoma" pitchFamily="34" charset="0"/>
              </a:rPr>
              <a:pPr algn="ctr"/>
              <a:t>‹#›</a:t>
            </a:fld>
            <a:endParaRPr lang="en-US" sz="1100" dirty="0">
              <a:latin typeface="Tahoma" pitchFamily="34" charset="0"/>
              <a:ea typeface="Tahoma" pitchFamily="34" charset="0"/>
              <a:cs typeface="Tahoma" pitchFamily="34" charset="0"/>
            </a:endParaRPr>
          </a:p>
        </p:txBody>
      </p:sp>
      <p:sp>
        <p:nvSpPr>
          <p:cNvPr id="12" name="Rectangle 11"/>
          <p:cNvSpPr/>
          <p:nvPr userDrawn="1"/>
        </p:nvSpPr>
        <p:spPr>
          <a:xfrm>
            <a:off x="0" y="0"/>
            <a:ext cx="1371600" cy="1161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57525" y="6448425"/>
            <a:ext cx="3108543" cy="430887"/>
          </a:xfrm>
          <a:prstGeom prst="rect">
            <a:avLst/>
          </a:prstGeom>
          <a:noFill/>
        </p:spPr>
        <p:txBody>
          <a:bodyPr wrap="non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Tahoma" pitchFamily="34" charset="0"/>
                <a:ea typeface="Tahoma" pitchFamily="34" charset="0"/>
                <a:cs typeface="Tahoma" pitchFamily="34" charset="0"/>
              </a:rPr>
              <a:t>Chapter 12: Regression with Time-Series Data:</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Tahoma" pitchFamily="34" charset="0"/>
                <a:ea typeface="Tahoma" pitchFamily="34" charset="0"/>
                <a:cs typeface="Tahoma" pitchFamily="34" charset="0"/>
              </a:rPr>
              <a:t>Nonstationary Variables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B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A78C6-2E4E-4A7D-A30E-75D91D6AE674}" type="datetime1">
              <a:rPr lang="en-US" smtClean="0"/>
              <a:pPr/>
              <a:t>2/9/2023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Page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5742F-CE10-4630-A569-838D9A4AC0F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19300" y="2616200"/>
            <a:ext cx="63246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ahoma" pitchFamily="34" charset="0"/>
                <a:ea typeface="Tahoma" pitchFamily="34" charset="0"/>
                <a:cs typeface="Tahoma" pitchFamily="34" charset="0"/>
              </a:rPr>
              <a:t>Lecture 4</a:t>
            </a:r>
          </a:p>
          <a:p>
            <a:pPr algn="ctr"/>
            <a:r>
              <a:rPr lang="en-US" sz="2800" dirty="0">
                <a:latin typeface="Tahoma" pitchFamily="34" charset="0"/>
                <a:ea typeface="Tahoma" pitchFamily="34" charset="0"/>
                <a:cs typeface="Tahoma" pitchFamily="34" charset="0"/>
              </a:rPr>
              <a:t>Unit Root Tests for Stationarity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pic>
        <p:nvPicPr>
          <p:cNvPr id="679939" name="Picture 3"/>
          <p:cNvPicPr>
            <a:picLocks noChangeAspect="1" noChangeArrowheads="1"/>
          </p:cNvPicPr>
          <p:nvPr/>
        </p:nvPicPr>
        <p:blipFill>
          <a:blip r:embed="rId2" cstate="print"/>
          <a:srcRect/>
          <a:stretch>
            <a:fillRect/>
          </a:stretch>
        </p:blipFill>
        <p:spPr bwMode="auto">
          <a:xfrm>
            <a:off x="1460500" y="1917700"/>
            <a:ext cx="7556500" cy="3378200"/>
          </a:xfrm>
          <a:prstGeom prst="rect">
            <a:avLst/>
          </a:prstGeom>
          <a:noFill/>
          <a:ln w="9525">
            <a:noFill/>
            <a:miter lim="800000"/>
            <a:headEnd/>
            <a:tailEnd/>
          </a:ln>
        </p:spPr>
      </p:pic>
      <p:sp>
        <p:nvSpPr>
          <p:cNvPr id="9" name="Rectangle 8"/>
          <p:cNvSpPr/>
          <p:nvPr/>
        </p:nvSpPr>
        <p:spPr>
          <a:xfrm>
            <a:off x="2114550" y="431800"/>
            <a:ext cx="6248400" cy="369332"/>
          </a:xfrm>
          <a:prstGeom prst="rect">
            <a:avLst/>
          </a:prstGeom>
        </p:spPr>
        <p:txBody>
          <a:bodyPr wrap="square">
            <a:spAutoFit/>
          </a:bodyPr>
          <a:lstStyle/>
          <a:p>
            <a:r>
              <a:rPr lang="en-US" dirty="0">
                <a:solidFill>
                  <a:schemeClr val="bg1"/>
                </a:solidFill>
              </a:rPr>
              <a:t>Table 12.1 Sample Means of Time Series Shown in Figure 12.1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autoregressive model of order one, the AR(1) model, is a useful </a:t>
            </a:r>
            <a:r>
              <a:rPr lang="en-US" dirty="0" err="1"/>
              <a:t>univariate</a:t>
            </a:r>
            <a:r>
              <a:rPr lang="en-US" dirty="0"/>
              <a:t> time series model for explaining the difference between stationary and </a:t>
            </a:r>
            <a:r>
              <a:rPr lang="en-US" dirty="0" err="1"/>
              <a:t>nonstationary</a:t>
            </a:r>
            <a:r>
              <a:rPr lang="en-US" dirty="0"/>
              <a:t> series:</a:t>
            </a:r>
          </a:p>
          <a:p>
            <a:endParaRPr lang="en-US" i="1" dirty="0"/>
          </a:p>
          <a:p>
            <a:pPr lvl="1"/>
            <a:r>
              <a:rPr lang="en-US" dirty="0"/>
              <a:t>The errors </a:t>
            </a:r>
            <a:r>
              <a:rPr lang="en-US" i="1" dirty="0" err="1"/>
              <a:t>v</a:t>
            </a:r>
            <a:r>
              <a:rPr lang="en-US" baseline="-25000" dirty="0" err="1"/>
              <a:t>t</a:t>
            </a:r>
            <a:r>
              <a:rPr lang="en-US" dirty="0"/>
              <a:t> are independent, with zero mean and constant variance      , and may be normally distributed</a:t>
            </a:r>
          </a:p>
          <a:p>
            <a:pPr lvl="1"/>
            <a:r>
              <a:rPr lang="en-US" dirty="0"/>
              <a:t>The errors are sometimes known as ‘‘shocks’’ or ‘‘innovations’’</a:t>
            </a:r>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12.1.1</a:t>
            </a:r>
          </a:p>
          <a:p>
            <a:pPr algn="ctr"/>
            <a:r>
              <a:rPr lang="en-US" sz="1100" dirty="0">
                <a:solidFill>
                  <a:schemeClr val="bg1"/>
                </a:solidFill>
              </a:rPr>
              <a:t>The First-Order Autoregressive Model</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81986" name="Object 2"/>
              <p:cNvSpPr txBox="1"/>
              <p:nvPr/>
            </p:nvSpPr>
            <p:spPr bwMode="auto">
              <a:xfrm>
                <a:off x="3548062" y="2971800"/>
                <a:ext cx="3538538" cy="549275"/>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𝜌</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d>
                        <m:dPr>
                          <m:begChr m:val="|"/>
                          <m:endChr m:val="|"/>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𝜌</m:t>
                          </m:r>
                        </m:e>
                      </m:d>
                      <m:r>
                        <a:rPr lang="en-US" sz="2000" i="1">
                          <a:solidFill>
                            <a:srgbClr val="000000"/>
                          </a:solidFill>
                          <a:latin typeface="Cambria Math" panose="02040503050406030204" pitchFamily="18" charset="0"/>
                        </a:rPr>
                        <m:t>&lt;1</m:t>
                      </m:r>
                    </m:oMath>
                  </m:oMathPara>
                </a14:m>
                <a:endParaRPr lang="en-US" sz="2000"/>
              </a:p>
            </p:txBody>
          </p:sp>
        </mc:Choice>
        <mc:Fallback>
          <p:sp>
            <p:nvSpPr>
              <p:cNvPr id="681986" name="Object 2"/>
              <p:cNvSpPr txBox="1">
                <a:spLocks noRot="1" noChangeAspect="1" noMove="1" noResize="1" noEditPoints="1" noAdjustHandles="1" noChangeArrowheads="1" noChangeShapeType="1" noTextEdit="1"/>
              </p:cNvSpPr>
              <p:nvPr/>
            </p:nvSpPr>
            <p:spPr bwMode="auto">
              <a:xfrm>
                <a:off x="3548062" y="2971800"/>
                <a:ext cx="3538538" cy="549275"/>
              </a:xfrm>
              <a:prstGeom prst="rect">
                <a:avLst/>
              </a:prstGeom>
              <a:blipFill>
                <a:blip r:embed="rId2"/>
                <a:stretch>
                  <a:fillRect/>
                </a:stretch>
              </a:blipFill>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bject 5"/>
              <p:cNvSpPr txBox="1"/>
              <p:nvPr/>
            </p:nvSpPr>
            <p:spPr bwMode="auto">
              <a:xfrm>
                <a:off x="5270499" y="3822700"/>
                <a:ext cx="474579" cy="644071"/>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en-US" i="1">
                              <a:solidFill>
                                <a:srgbClr val="000000"/>
                              </a:solidFill>
                              <a:latin typeface="Cambria Math" panose="02040503050406030204" pitchFamily="18" charset="0"/>
                            </a:rPr>
                          </m:ctrlPr>
                        </m:sSubSupPr>
                        <m:e>
                          <m:r>
                            <m:rPr>
                              <m:sty m:val="p"/>
                            </m:rPr>
                            <a:rPr lang="en-US" i="0">
                              <a:solidFill>
                                <a:srgbClr val="000000"/>
                              </a:solidFill>
                              <a:latin typeface="Cambria Math" panose="02040503050406030204" pitchFamily="18" charset="0"/>
                            </a:rPr>
                            <m:t>σ</m:t>
                          </m:r>
                        </m:e>
                        <m:sub>
                          <m:r>
                            <a:rPr lang="en-US" i="1">
                              <a:solidFill>
                                <a:srgbClr val="000000"/>
                              </a:solidFill>
                              <a:latin typeface="Cambria Math" panose="02040503050406030204" pitchFamily="18" charset="0"/>
                            </a:rPr>
                            <m:t>𝑣</m:t>
                          </m:r>
                        </m:sub>
                        <m:sup>
                          <m:r>
                            <a:rPr lang="en-US" i="1">
                              <a:solidFill>
                                <a:srgbClr val="000000"/>
                              </a:solidFill>
                              <a:latin typeface="Cambria Math" panose="02040503050406030204" pitchFamily="18" charset="0"/>
                            </a:rPr>
                            <m:t>2</m:t>
                          </m:r>
                        </m:sup>
                      </m:sSubSup>
                    </m:oMath>
                  </m:oMathPara>
                </a14:m>
                <a:endParaRPr lang="en-US"/>
              </a:p>
            </p:txBody>
          </p:sp>
        </mc:Choice>
        <mc:Fallback>
          <p:sp>
            <p:nvSpPr>
              <p:cNvPr id="6" name="Object 5"/>
              <p:cNvSpPr txBox="1">
                <a:spLocks noRot="1" noChangeAspect="1" noMove="1" noResize="1" noEditPoints="1" noAdjustHandles="1" noChangeArrowheads="1" noChangeShapeType="1" noTextEdit="1"/>
              </p:cNvSpPr>
              <p:nvPr/>
            </p:nvSpPr>
            <p:spPr bwMode="auto">
              <a:xfrm>
                <a:off x="5270499" y="3822700"/>
                <a:ext cx="474579" cy="644071"/>
              </a:xfrm>
              <a:prstGeom prst="rect">
                <a:avLst/>
              </a:prstGeom>
              <a:blipFill>
                <a:blip r:embed="rId3"/>
                <a:stretch>
                  <a:fillRect/>
                </a:stretch>
              </a:blipFill>
              <a:extLst/>
            </p:spPr>
            <p:txBody>
              <a:bodyPr/>
              <a:lstStyle/>
              <a:p>
                <a:r>
                  <a:rPr lang="en-US">
                    <a:noFill/>
                  </a:rPr>
                  <a:t> </a:t>
                </a:r>
              </a:p>
            </p:txBody>
          </p:sp>
        </mc:Fallback>
      </mc:AlternateContent>
      <p:sp>
        <p:nvSpPr>
          <p:cNvPr id="7" name="TextBox 6"/>
          <p:cNvSpPr txBox="1"/>
          <p:nvPr/>
        </p:nvSpPr>
        <p:spPr>
          <a:xfrm>
            <a:off x="169781" y="3048000"/>
            <a:ext cx="1063112" cy="369332"/>
          </a:xfrm>
          <a:prstGeom prst="rect">
            <a:avLst/>
          </a:prstGeom>
          <a:noFill/>
        </p:spPr>
        <p:txBody>
          <a:bodyPr wrap="none" rtlCol="0">
            <a:spAutoFit/>
          </a:bodyPr>
          <a:lstStyle/>
          <a:p>
            <a:r>
              <a:rPr lang="en-US" dirty="0">
                <a:solidFill>
                  <a:schemeClr val="bg1"/>
                </a:solidFill>
              </a:rPr>
              <a:t>Eq. 12.2a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12.1.1</a:t>
            </a:r>
          </a:p>
          <a:p>
            <a:pPr algn="ctr"/>
            <a:r>
              <a:rPr lang="en-US" sz="1100" dirty="0">
                <a:solidFill>
                  <a:schemeClr val="bg1"/>
                </a:solidFill>
              </a:rPr>
              <a:t>The First-Order Autoregressive Model</a:t>
            </a:r>
            <a:endParaRPr lang="en-US" sz="1100" dirty="0">
              <a:solidFill>
                <a:schemeClr val="bg1"/>
              </a:solidFill>
              <a:latin typeface="Tahoma" pitchFamily="34" charset="0"/>
              <a:ea typeface="Tahoma" pitchFamily="34" charset="0"/>
              <a:cs typeface="Tahoma" pitchFamily="34" charset="0"/>
            </a:endParaRPr>
          </a:p>
        </p:txBody>
      </p:sp>
      <p:pic>
        <p:nvPicPr>
          <p:cNvPr id="683013" name="Picture 5"/>
          <p:cNvPicPr>
            <a:picLocks noChangeAspect="1" noChangeArrowheads="1"/>
          </p:cNvPicPr>
          <p:nvPr/>
        </p:nvPicPr>
        <p:blipFill>
          <a:blip r:embed="rId2" cstate="print"/>
          <a:srcRect/>
          <a:stretch>
            <a:fillRect/>
          </a:stretch>
        </p:blipFill>
        <p:spPr bwMode="auto">
          <a:xfrm>
            <a:off x="2476500" y="1233477"/>
            <a:ext cx="5448300" cy="5183198"/>
          </a:xfrm>
          <a:prstGeom prst="rect">
            <a:avLst/>
          </a:prstGeom>
          <a:noFill/>
          <a:ln w="9525">
            <a:noFill/>
            <a:miter lim="800000"/>
            <a:headEnd/>
            <a:tailEnd/>
          </a:ln>
        </p:spPr>
      </p:pic>
      <p:sp>
        <p:nvSpPr>
          <p:cNvPr id="10" name="TextBox 9"/>
          <p:cNvSpPr txBox="1"/>
          <p:nvPr/>
        </p:nvSpPr>
        <p:spPr>
          <a:xfrm>
            <a:off x="3501852" y="456168"/>
            <a:ext cx="3397597" cy="369332"/>
          </a:xfrm>
          <a:prstGeom prst="rect">
            <a:avLst/>
          </a:prstGeom>
          <a:noFill/>
        </p:spPr>
        <p:txBody>
          <a:bodyPr wrap="none" rtlCol="0">
            <a:spAutoFit/>
          </a:bodyPr>
          <a:lstStyle/>
          <a:p>
            <a:r>
              <a:rPr lang="en-US" dirty="0">
                <a:solidFill>
                  <a:schemeClr val="bg1"/>
                </a:solidFill>
              </a:rPr>
              <a:t>FIGURE 12.2 Time-series models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12.1.1</a:t>
            </a:r>
          </a:p>
          <a:p>
            <a:pPr algn="ctr"/>
            <a:r>
              <a:rPr lang="en-US" sz="1100" dirty="0">
                <a:solidFill>
                  <a:schemeClr val="bg1"/>
                </a:solidFill>
              </a:rPr>
              <a:t>The First-Order Autoregressive Model</a:t>
            </a:r>
            <a:endParaRPr lang="en-US" sz="1100" dirty="0">
              <a:solidFill>
                <a:schemeClr val="bg1"/>
              </a:solidFill>
              <a:latin typeface="Tahoma" pitchFamily="34" charset="0"/>
              <a:ea typeface="Tahoma" pitchFamily="34" charset="0"/>
              <a:cs typeface="Tahoma" pitchFamily="34" charset="0"/>
            </a:endParaRPr>
          </a:p>
        </p:txBody>
      </p:sp>
      <p:pic>
        <p:nvPicPr>
          <p:cNvPr id="684034" name="Picture 2"/>
          <p:cNvPicPr>
            <a:picLocks noChangeAspect="1" noChangeArrowheads="1"/>
          </p:cNvPicPr>
          <p:nvPr/>
        </p:nvPicPr>
        <p:blipFill>
          <a:blip r:embed="rId2" cstate="print"/>
          <a:srcRect/>
          <a:stretch>
            <a:fillRect/>
          </a:stretch>
        </p:blipFill>
        <p:spPr bwMode="auto">
          <a:xfrm>
            <a:off x="1536700" y="1930400"/>
            <a:ext cx="7384661" cy="3322406"/>
          </a:xfrm>
          <a:prstGeom prst="rect">
            <a:avLst/>
          </a:prstGeom>
          <a:noFill/>
          <a:ln w="9525">
            <a:noFill/>
            <a:miter lim="800000"/>
            <a:headEnd/>
            <a:tailEnd/>
          </a:ln>
        </p:spPr>
      </p:pic>
      <p:sp>
        <p:nvSpPr>
          <p:cNvPr id="7" name="TextBox 6"/>
          <p:cNvSpPr txBox="1"/>
          <p:nvPr/>
        </p:nvSpPr>
        <p:spPr>
          <a:xfrm>
            <a:off x="2972387" y="456168"/>
            <a:ext cx="4513287" cy="369332"/>
          </a:xfrm>
          <a:prstGeom prst="rect">
            <a:avLst/>
          </a:prstGeom>
          <a:noFill/>
        </p:spPr>
        <p:txBody>
          <a:bodyPr wrap="none" rtlCol="0">
            <a:spAutoFit/>
          </a:bodyPr>
          <a:lstStyle/>
          <a:p>
            <a:r>
              <a:rPr lang="en-US" dirty="0">
                <a:solidFill>
                  <a:schemeClr val="bg1"/>
                </a:solidFill>
              </a:rPr>
              <a:t>FIGURE 12.2 (Continued) Time-series models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r>
              <a:rPr lang="en-US" dirty="0"/>
              <a:t>Real-world data rarely have a zero mean </a:t>
            </a:r>
          </a:p>
          <a:p>
            <a:pPr lvl="1"/>
            <a:r>
              <a:rPr lang="en-US" dirty="0"/>
              <a:t>We can introduce a nonzero mean </a:t>
            </a:r>
            <a:r>
              <a:rPr lang="el-GR" dirty="0"/>
              <a:t>μ</a:t>
            </a:r>
            <a:r>
              <a:rPr lang="en-US" dirty="0"/>
              <a:t> as:</a:t>
            </a:r>
          </a:p>
          <a:p>
            <a:pPr lvl="1"/>
            <a:endParaRPr lang="en-US" dirty="0"/>
          </a:p>
          <a:p>
            <a:pPr lvl="1"/>
            <a:r>
              <a:rPr lang="en-US" dirty="0"/>
              <a:t>Or</a:t>
            </a:r>
          </a:p>
          <a:p>
            <a:endParaRPr lang="en-US" dirty="0"/>
          </a:p>
          <a:p>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12.1.1</a:t>
            </a:r>
          </a:p>
          <a:p>
            <a:pPr algn="ctr"/>
            <a:r>
              <a:rPr lang="en-US" sz="1100" dirty="0">
                <a:solidFill>
                  <a:schemeClr val="bg1"/>
                </a:solidFill>
              </a:rPr>
              <a:t>The First-Order Autoregressive Model</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86084" name="Object 4"/>
              <p:cNvSpPr txBox="1"/>
              <p:nvPr/>
            </p:nvSpPr>
            <p:spPr bwMode="auto">
              <a:xfrm>
                <a:off x="2984500" y="2792412"/>
                <a:ext cx="4089400" cy="484188"/>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𝜇</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𝜌</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𝜇</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𝑣</m:t>
                          </m:r>
                        </m:e>
                        <m:sub>
                          <m:r>
                            <a:rPr lang="en-US" sz="2400" i="1">
                              <a:solidFill>
                                <a:srgbClr val="000000"/>
                              </a:solidFill>
                              <a:latin typeface="Cambria Math" panose="02040503050406030204" pitchFamily="18" charset="0"/>
                            </a:rPr>
                            <m:t>𝑡</m:t>
                          </m:r>
                        </m:sub>
                      </m:sSub>
                    </m:oMath>
                  </m:oMathPara>
                </a14:m>
                <a:endParaRPr lang="en-US" sz="2400" dirty="0"/>
              </a:p>
            </p:txBody>
          </p:sp>
        </mc:Choice>
        <mc:Fallback>
          <p:sp>
            <p:nvSpPr>
              <p:cNvPr id="686084" name="Object 4"/>
              <p:cNvSpPr txBox="1">
                <a:spLocks noRot="1" noChangeAspect="1" noMove="1" noResize="1" noEditPoints="1" noAdjustHandles="1" noChangeArrowheads="1" noChangeShapeType="1" noTextEdit="1"/>
              </p:cNvSpPr>
              <p:nvPr/>
            </p:nvSpPr>
            <p:spPr bwMode="auto">
              <a:xfrm>
                <a:off x="2984500" y="2792412"/>
                <a:ext cx="4089400" cy="484188"/>
              </a:xfrm>
              <a:prstGeom prst="rect">
                <a:avLst/>
              </a:prstGeom>
              <a:blipFill>
                <a:blip r:embed="rId2"/>
                <a:stretch>
                  <a:fillRect b="-12500"/>
                </a:stretch>
              </a:blipFill>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6085" name="Object 5"/>
              <p:cNvSpPr txBox="1"/>
              <p:nvPr/>
            </p:nvSpPr>
            <p:spPr bwMode="auto">
              <a:xfrm>
                <a:off x="2590800" y="3822526"/>
                <a:ext cx="4876800" cy="549275"/>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𝛼</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𝜌</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𝑣</m:t>
                          </m:r>
                        </m:e>
                        <m:sub>
                          <m:r>
                            <a:rPr lang="en-US" sz="2400" i="1">
                              <a:solidFill>
                                <a:srgbClr val="000000"/>
                              </a:solidFill>
                              <a:latin typeface="Cambria Math" panose="02040503050406030204" pitchFamily="18" charset="0"/>
                            </a:rPr>
                            <m:t>𝑡</m:t>
                          </m:r>
                        </m:sub>
                      </m:sSub>
                      <m:r>
                        <a:rPr lang="en-US" sz="2400" i="1">
                          <a:solidFill>
                            <a:srgbClr val="000000"/>
                          </a:solidFill>
                          <a:latin typeface="Cambria Math" panose="02040503050406030204" pitchFamily="18" charset="0"/>
                        </a:rPr>
                        <m:t>,</m:t>
                      </m:r>
                      <m:r>
                        <m:rPr>
                          <m:nor/>
                        </m:rPr>
                        <a:rPr lang="en-US" sz="2400" i="0">
                          <a:solidFill>
                            <a:srgbClr val="000000"/>
                          </a:solidFill>
                          <a:latin typeface="Cambria Math" panose="02040503050406030204" pitchFamily="18" charset="0"/>
                        </a:rPr>
                        <m:t>     </m:t>
                      </m:r>
                      <m:d>
                        <m:dPr>
                          <m:begChr m:val="|"/>
                          <m:endChr m:val="|"/>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𝜌</m:t>
                          </m:r>
                        </m:e>
                      </m:d>
                      <m:r>
                        <a:rPr lang="en-US" sz="2400" i="1">
                          <a:solidFill>
                            <a:srgbClr val="000000"/>
                          </a:solidFill>
                          <a:latin typeface="Cambria Math" panose="02040503050406030204" pitchFamily="18" charset="0"/>
                        </a:rPr>
                        <m:t>&lt;1</m:t>
                      </m:r>
                    </m:oMath>
                  </m:oMathPara>
                </a14:m>
                <a:endParaRPr lang="en-US" sz="2400" dirty="0"/>
              </a:p>
            </p:txBody>
          </p:sp>
        </mc:Choice>
        <mc:Fallback>
          <p:sp>
            <p:nvSpPr>
              <p:cNvPr id="686085" name="Object 5"/>
              <p:cNvSpPr txBox="1">
                <a:spLocks noRot="1" noChangeAspect="1" noMove="1" noResize="1" noEditPoints="1" noAdjustHandles="1" noChangeArrowheads="1" noChangeShapeType="1" noTextEdit="1"/>
              </p:cNvSpPr>
              <p:nvPr/>
            </p:nvSpPr>
            <p:spPr bwMode="auto">
              <a:xfrm>
                <a:off x="2590800" y="3822526"/>
                <a:ext cx="4876800" cy="549275"/>
              </a:xfrm>
              <a:prstGeom prst="rect">
                <a:avLst/>
              </a:prstGeom>
              <a:blipFill>
                <a:blip r:embed="rId3"/>
                <a:stretch>
                  <a:fillRect/>
                </a:stretch>
              </a:blipFill>
              <a:extLst/>
            </p:spPr>
            <p:txBody>
              <a:bodyPr/>
              <a:lstStyle/>
              <a:p>
                <a:r>
                  <a:rPr lang="en-US">
                    <a:noFill/>
                  </a:rPr>
                  <a:t> </a:t>
                </a:r>
              </a:p>
            </p:txBody>
          </p:sp>
        </mc:Fallback>
      </mc:AlternateContent>
      <p:sp>
        <p:nvSpPr>
          <p:cNvPr id="9" name="TextBox 8"/>
          <p:cNvSpPr txBox="1"/>
          <p:nvPr/>
        </p:nvSpPr>
        <p:spPr>
          <a:xfrm>
            <a:off x="169781" y="5331896"/>
            <a:ext cx="1075936" cy="369332"/>
          </a:xfrm>
          <a:prstGeom prst="rect">
            <a:avLst/>
          </a:prstGeom>
          <a:noFill/>
        </p:spPr>
        <p:txBody>
          <a:bodyPr wrap="none" rtlCol="0">
            <a:spAutoFit/>
          </a:bodyPr>
          <a:lstStyle/>
          <a:p>
            <a:r>
              <a:rPr lang="en-US" dirty="0">
                <a:solidFill>
                  <a:schemeClr val="bg1"/>
                </a:solidFill>
              </a:rPr>
              <a:t>Eq. 12.2b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endParaRPr lang="en-US" dirty="0"/>
          </a:p>
          <a:p>
            <a:endParaRPr lang="en-US" dirty="0"/>
          </a:p>
          <a:p>
            <a:r>
              <a:rPr lang="en-US" dirty="0"/>
              <a:t>With </a:t>
            </a:r>
            <a:r>
              <a:rPr lang="el-GR" dirty="0"/>
              <a:t>α</a:t>
            </a:r>
            <a:r>
              <a:rPr lang="en-US" dirty="0"/>
              <a:t> = 1 and </a:t>
            </a:r>
            <a:r>
              <a:rPr lang="el-GR" dirty="0"/>
              <a:t>ρ</a:t>
            </a:r>
            <a:r>
              <a:rPr lang="en-US" dirty="0"/>
              <a:t> = </a:t>
            </a:r>
            <a:r>
              <a:rPr lang="x-none"/>
              <a:t>0</a:t>
            </a:r>
            <a:r>
              <a:rPr lang="en-US" dirty="0"/>
              <a:t>.</a:t>
            </a:r>
            <a:r>
              <a:rPr lang="x-none"/>
              <a:t>7</a:t>
            </a:r>
            <a:r>
              <a:rPr lang="en-US" dirty="0"/>
              <a:t>:</a:t>
            </a:r>
          </a:p>
          <a:p>
            <a:endParaRPr lang="en-US" dirty="0"/>
          </a:p>
          <a:p>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12.1.1</a:t>
            </a:r>
          </a:p>
          <a:p>
            <a:pPr algn="ctr"/>
            <a:r>
              <a:rPr lang="en-US" sz="1100" dirty="0">
                <a:solidFill>
                  <a:schemeClr val="bg1"/>
                </a:solidFill>
              </a:rPr>
              <a:t>The First-Order Autoregressive Model</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87109" name="Object 5"/>
              <p:cNvSpPr txBox="1"/>
              <p:nvPr/>
            </p:nvSpPr>
            <p:spPr bwMode="auto">
              <a:xfrm>
                <a:off x="1828801" y="3935412"/>
                <a:ext cx="6172200" cy="484188"/>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r>
                        <a:rPr lang="en-US" sz="2400" i="1">
                          <a:solidFill>
                            <a:srgbClr val="000000"/>
                          </a:solidFill>
                          <a:latin typeface="Cambria Math" panose="02040503050406030204" pitchFamily="18" charset="0"/>
                        </a:rPr>
                        <m:t>𝐸</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𝜇</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𝛼</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𝜌</m:t>
                      </m:r>
                      <m:r>
                        <a:rPr lang="en-US" sz="2400" i="1">
                          <a:solidFill>
                            <a:srgbClr val="000000"/>
                          </a:solidFill>
                          <a:latin typeface="Cambria Math" panose="02040503050406030204" pitchFamily="18" charset="0"/>
                        </a:rPr>
                        <m:t>)=1/(1−0.7)=3.33</m:t>
                      </m:r>
                    </m:oMath>
                  </m:oMathPara>
                </a14:m>
                <a:endParaRPr lang="en-US" sz="2400" dirty="0"/>
              </a:p>
            </p:txBody>
          </p:sp>
        </mc:Choice>
        <mc:Fallback>
          <p:sp>
            <p:nvSpPr>
              <p:cNvPr id="687109" name="Object 5"/>
              <p:cNvSpPr txBox="1">
                <a:spLocks noRot="1" noChangeAspect="1" noMove="1" noResize="1" noEditPoints="1" noAdjustHandles="1" noChangeArrowheads="1" noChangeShapeType="1" noTextEdit="1"/>
              </p:cNvSpPr>
              <p:nvPr/>
            </p:nvSpPr>
            <p:spPr bwMode="auto">
              <a:xfrm>
                <a:off x="1828801" y="3935412"/>
                <a:ext cx="6172200" cy="484188"/>
              </a:xfrm>
              <a:prstGeom prst="rect">
                <a:avLst/>
              </a:prstGeom>
              <a:blipFill>
                <a:blip r:embed="rId2"/>
                <a:stretch>
                  <a:fillRect b="-13924"/>
                </a:stretch>
              </a:blipFill>
              <a:extLst/>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An extension to Eq. 12.2a is to consider an AR(1) model fluctuating around a linear trend: (</a:t>
            </a:r>
            <a:r>
              <a:rPr lang="el-GR" dirty="0"/>
              <a:t>μ</a:t>
            </a:r>
            <a:r>
              <a:rPr lang="en-US" dirty="0"/>
              <a:t> + </a:t>
            </a:r>
            <a:r>
              <a:rPr lang="el-GR" dirty="0"/>
              <a:t>δ</a:t>
            </a:r>
            <a:r>
              <a:rPr lang="en-US" i="1" dirty="0"/>
              <a:t>t</a:t>
            </a:r>
            <a:r>
              <a:rPr lang="en-US" dirty="0"/>
              <a:t>)</a:t>
            </a:r>
          </a:p>
          <a:p>
            <a:pPr lvl="1"/>
            <a:r>
              <a:rPr lang="en-US" dirty="0"/>
              <a:t>Let the ‘‘de-trended’’ series (</a:t>
            </a:r>
            <a:r>
              <a:rPr lang="en-US" i="1" dirty="0" err="1"/>
              <a:t>y</a:t>
            </a:r>
            <a:r>
              <a:rPr lang="en-US" baseline="-25000" dirty="0" err="1"/>
              <a:t>t</a:t>
            </a:r>
            <a:r>
              <a:rPr lang="en-US" dirty="0"/>
              <a:t> -</a:t>
            </a:r>
            <a:r>
              <a:rPr lang="el-GR" dirty="0"/>
              <a:t>μ</a:t>
            </a:r>
            <a:r>
              <a:rPr lang="en-US" dirty="0"/>
              <a:t> - </a:t>
            </a:r>
            <a:r>
              <a:rPr lang="el-GR" dirty="0"/>
              <a:t>δ</a:t>
            </a:r>
            <a:r>
              <a:rPr lang="en-US" i="1" dirty="0"/>
              <a:t>t</a:t>
            </a:r>
            <a:r>
              <a:rPr lang="en-US" dirty="0"/>
              <a:t>) behave like an autoregressive model:</a:t>
            </a:r>
          </a:p>
          <a:p>
            <a:pPr lvl="1"/>
            <a:endParaRPr lang="en-US" dirty="0"/>
          </a:p>
          <a:p>
            <a:pPr lvl="2">
              <a:buNone/>
            </a:pPr>
            <a:r>
              <a:rPr lang="en-US" dirty="0"/>
              <a:t>Or:</a:t>
            </a:r>
          </a:p>
          <a:p>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12.1.1</a:t>
            </a:r>
          </a:p>
          <a:p>
            <a:pPr algn="ctr"/>
            <a:r>
              <a:rPr lang="en-US" sz="1100" dirty="0">
                <a:solidFill>
                  <a:schemeClr val="bg1"/>
                </a:solidFill>
              </a:rPr>
              <a:t>The First-Order Autoregressive Model</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88131" name="Object 3"/>
              <p:cNvSpPr txBox="1"/>
              <p:nvPr/>
            </p:nvSpPr>
            <p:spPr bwMode="auto">
              <a:xfrm>
                <a:off x="1828800" y="4114800"/>
                <a:ext cx="7189315" cy="547688"/>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𝜇</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𝛿</m:t>
                      </m:r>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𝜌</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𝜇</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𝛿</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d>
                        <m:dPr>
                          <m:begChr m:val="|"/>
                          <m:endChr m:val="|"/>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𝜌</m:t>
                          </m:r>
                        </m:e>
                      </m:d>
                      <m:r>
                        <a:rPr lang="en-US" sz="2000" i="1">
                          <a:solidFill>
                            <a:srgbClr val="000000"/>
                          </a:solidFill>
                          <a:latin typeface="Cambria Math" panose="02040503050406030204" pitchFamily="18" charset="0"/>
                        </a:rPr>
                        <m:t>&lt;1</m:t>
                      </m:r>
                      <m:r>
                        <m:rPr>
                          <m:nor/>
                        </m:rPr>
                        <a:rPr lang="en-US" sz="2000" i="0">
                          <a:solidFill>
                            <a:srgbClr val="000000"/>
                          </a:solidFill>
                          <a:latin typeface="Cambria Math" panose="02040503050406030204" pitchFamily="18" charset="0"/>
                        </a:rPr>
                        <m:t>  </m:t>
                      </m:r>
                    </m:oMath>
                  </m:oMathPara>
                </a14:m>
                <a:endParaRPr lang="en-US" sz="2000" dirty="0"/>
              </a:p>
            </p:txBody>
          </p:sp>
        </mc:Choice>
        <mc:Fallback>
          <p:sp>
            <p:nvSpPr>
              <p:cNvPr id="688131" name="Object 3"/>
              <p:cNvSpPr txBox="1">
                <a:spLocks noRot="1" noChangeAspect="1" noMove="1" noResize="1" noEditPoints="1" noAdjustHandles="1" noChangeArrowheads="1" noChangeShapeType="1" noTextEdit="1"/>
              </p:cNvSpPr>
              <p:nvPr/>
            </p:nvSpPr>
            <p:spPr bwMode="auto">
              <a:xfrm>
                <a:off x="1828800" y="4114800"/>
                <a:ext cx="7189315" cy="547688"/>
              </a:xfrm>
              <a:prstGeom prst="rect">
                <a:avLst/>
              </a:prstGeom>
              <a:blipFill>
                <a:blip r:embed="rId2"/>
                <a:stretch>
                  <a:fillRect/>
                </a:stretch>
              </a:blipFill>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8132" name="Object 4"/>
              <p:cNvSpPr txBox="1"/>
              <p:nvPr/>
            </p:nvSpPr>
            <p:spPr bwMode="auto">
              <a:xfrm>
                <a:off x="3810000" y="5047972"/>
                <a:ext cx="2933700" cy="484188"/>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𝜌</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𝜆</m:t>
                      </m:r>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oMath>
                  </m:oMathPara>
                </a14:m>
                <a:endParaRPr lang="en-US" sz="2000" dirty="0"/>
              </a:p>
            </p:txBody>
          </p:sp>
        </mc:Choice>
        <mc:Fallback>
          <p:sp>
            <p:nvSpPr>
              <p:cNvPr id="688132" name="Object 4"/>
              <p:cNvSpPr txBox="1">
                <a:spLocks noRot="1" noChangeAspect="1" noMove="1" noResize="1" noEditPoints="1" noAdjustHandles="1" noChangeArrowheads="1" noChangeShapeType="1" noTextEdit="1"/>
              </p:cNvSpPr>
              <p:nvPr/>
            </p:nvSpPr>
            <p:spPr bwMode="auto">
              <a:xfrm>
                <a:off x="3810000" y="5047972"/>
                <a:ext cx="2933700" cy="484188"/>
              </a:xfrm>
              <a:prstGeom prst="rect">
                <a:avLst/>
              </a:prstGeom>
              <a:blipFill>
                <a:blip r:embed="rId3"/>
                <a:stretch>
                  <a:fillRect/>
                </a:stretch>
              </a:blipFill>
              <a:extLst/>
            </p:spPr>
            <p:txBody>
              <a:bodyPr/>
              <a:lstStyle/>
              <a:p>
                <a:r>
                  <a:rPr lang="en-US">
                    <a:noFill/>
                  </a:rPr>
                  <a:t> </a:t>
                </a:r>
              </a:p>
            </p:txBody>
          </p:sp>
        </mc:Fallback>
      </mc:AlternateContent>
      <p:sp>
        <p:nvSpPr>
          <p:cNvPr id="8" name="TextBox 7"/>
          <p:cNvSpPr txBox="1"/>
          <p:nvPr/>
        </p:nvSpPr>
        <p:spPr>
          <a:xfrm>
            <a:off x="169781" y="5105400"/>
            <a:ext cx="1075936" cy="369332"/>
          </a:xfrm>
          <a:prstGeom prst="rect">
            <a:avLst/>
          </a:prstGeom>
          <a:noFill/>
        </p:spPr>
        <p:txBody>
          <a:bodyPr wrap="none" rtlCol="0">
            <a:spAutoFit/>
          </a:bodyPr>
          <a:lstStyle/>
          <a:p>
            <a:r>
              <a:rPr lang="en-US" dirty="0">
                <a:solidFill>
                  <a:schemeClr val="bg1"/>
                </a:solidFill>
              </a:rPr>
              <a:t>Eq. 12.2c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Consider the special case of </a:t>
            </a:r>
            <a:r>
              <a:rPr lang="el-GR" dirty="0"/>
              <a:t>ρ</a:t>
            </a:r>
            <a:r>
              <a:rPr lang="en-US" dirty="0"/>
              <a:t> = </a:t>
            </a:r>
            <a:r>
              <a:rPr lang="x-none"/>
              <a:t>1</a:t>
            </a:r>
            <a:r>
              <a:rPr lang="en-US" dirty="0"/>
              <a:t>:</a:t>
            </a:r>
          </a:p>
          <a:p>
            <a:endParaRPr lang="en-US" i="1" dirty="0"/>
          </a:p>
          <a:p>
            <a:endParaRPr lang="en-US" i="1" dirty="0"/>
          </a:p>
          <a:p>
            <a:pPr lvl="1"/>
            <a:r>
              <a:rPr lang="en-US" dirty="0"/>
              <a:t>This model is known as the random walk model</a:t>
            </a:r>
          </a:p>
          <a:p>
            <a:pPr lvl="2"/>
            <a:r>
              <a:rPr lang="en-US" dirty="0"/>
              <a:t>These time series are called </a:t>
            </a:r>
            <a:r>
              <a:rPr lang="en-US" b="1" dirty="0"/>
              <a:t>random walks </a:t>
            </a:r>
            <a:r>
              <a:rPr lang="en-US" dirty="0"/>
              <a:t>because they appear to wander slowly upward or downward with no real pattern</a:t>
            </a:r>
          </a:p>
          <a:p>
            <a:pPr lvl="2"/>
            <a:r>
              <a:rPr lang="en-US" dirty="0"/>
              <a:t>the values of sample means calculated from subsamples of observations will be dependent on the sample period</a:t>
            </a:r>
          </a:p>
          <a:p>
            <a:pPr lvl="3"/>
            <a:r>
              <a:rPr lang="en-US" dirty="0"/>
              <a:t>This is a characteristic of </a:t>
            </a:r>
            <a:r>
              <a:rPr lang="en-US" dirty="0" err="1"/>
              <a:t>nonstationary</a:t>
            </a:r>
            <a:r>
              <a:rPr lang="en-US" dirty="0"/>
              <a:t> series</a:t>
            </a:r>
          </a:p>
          <a:p>
            <a:pPr lvl="1"/>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12.1.2</a:t>
            </a:r>
          </a:p>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p:sp>
        <p:nvSpPr>
          <p:cNvPr id="8" name="TextBox 7"/>
          <p:cNvSpPr txBox="1"/>
          <p:nvPr/>
        </p:nvSpPr>
        <p:spPr>
          <a:xfrm>
            <a:off x="157081" y="1886228"/>
            <a:ext cx="1075936" cy="369332"/>
          </a:xfrm>
          <a:prstGeom prst="rect">
            <a:avLst/>
          </a:prstGeom>
          <a:noFill/>
        </p:spPr>
        <p:txBody>
          <a:bodyPr wrap="none" rtlCol="0">
            <a:spAutoFit/>
          </a:bodyPr>
          <a:lstStyle/>
          <a:p>
            <a:r>
              <a:rPr lang="en-US" dirty="0">
                <a:solidFill>
                  <a:schemeClr val="bg1"/>
                </a:solidFill>
              </a:rPr>
              <a:t>Eq. 12.3a</a:t>
            </a:r>
          </a:p>
        </p:txBody>
      </p:sp>
      <mc:AlternateContent xmlns:mc="http://schemas.openxmlformats.org/markup-compatibility/2006">
        <mc:Choice xmlns:a14="http://schemas.microsoft.com/office/drawing/2010/main" Requires="a14">
          <p:sp>
            <p:nvSpPr>
              <p:cNvPr id="689156" name="Object 4"/>
              <p:cNvSpPr txBox="1"/>
              <p:nvPr/>
            </p:nvSpPr>
            <p:spPr bwMode="auto">
              <a:xfrm>
                <a:off x="3733800" y="1828800"/>
                <a:ext cx="2273300" cy="484188"/>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𝑣</m:t>
                          </m:r>
                        </m:e>
                        <m:sub>
                          <m:r>
                            <a:rPr lang="en-US" sz="2400" i="1">
                              <a:solidFill>
                                <a:srgbClr val="000000"/>
                              </a:solidFill>
                              <a:latin typeface="Cambria Math" panose="02040503050406030204" pitchFamily="18" charset="0"/>
                            </a:rPr>
                            <m:t>𝑡</m:t>
                          </m:r>
                        </m:sub>
                      </m:sSub>
                    </m:oMath>
                  </m:oMathPara>
                </a14:m>
                <a:endParaRPr lang="en-US" sz="2400" dirty="0"/>
              </a:p>
            </p:txBody>
          </p:sp>
        </mc:Choice>
        <mc:Fallback>
          <p:sp>
            <p:nvSpPr>
              <p:cNvPr id="689156" name="Object 4"/>
              <p:cNvSpPr txBox="1">
                <a:spLocks noRot="1" noChangeAspect="1" noMove="1" noResize="1" noEditPoints="1" noAdjustHandles="1" noChangeArrowheads="1" noChangeShapeType="1" noTextEdit="1"/>
              </p:cNvSpPr>
              <p:nvPr/>
            </p:nvSpPr>
            <p:spPr bwMode="auto">
              <a:xfrm>
                <a:off x="3733800" y="1828800"/>
                <a:ext cx="2273300" cy="484188"/>
              </a:xfrm>
              <a:prstGeom prst="rect">
                <a:avLst/>
              </a:prstGeom>
              <a:blipFill>
                <a:blip r:embed="rId2"/>
                <a:stretch>
                  <a:fillRect b="-6329"/>
                </a:stretch>
              </a:blipFill>
              <a:extLst/>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We can understand the ‘‘wandering’’ by recursive substitution:</a:t>
            </a:r>
          </a:p>
          <a:p>
            <a:pPr lvl="1"/>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12.1.2</a:t>
            </a:r>
          </a:p>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90179" name="Object 3"/>
              <p:cNvSpPr txBox="1"/>
              <p:nvPr/>
            </p:nvSpPr>
            <p:spPr bwMode="auto">
              <a:xfrm>
                <a:off x="2609850" y="2776538"/>
                <a:ext cx="5238750" cy="2862262"/>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1</m:t>
                          </m:r>
                        </m:sub>
                      </m:sSub>
                    </m:oMath>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nary>
                        <m:naryPr>
                          <m:chr m:val="∑"/>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𝑠</m:t>
                          </m:r>
                          <m:r>
                            <a:rPr lang="en-US" sz="2000" i="1">
                              <a:solidFill>
                                <a:srgbClr val="000000"/>
                              </a:solidFill>
                              <a:latin typeface="Cambria Math" panose="02040503050406030204" pitchFamily="18" charset="0"/>
                            </a:rPr>
                            <m:t>=1</m:t>
                          </m:r>
                        </m:sub>
                        <m:sup>
                          <m:r>
                            <a:rPr lang="en-US" sz="2000" i="1">
                              <a:solidFill>
                                <a:srgbClr val="000000"/>
                              </a:solidFill>
                              <a:latin typeface="Cambria Math" panose="02040503050406030204" pitchFamily="18" charset="0"/>
                            </a:rPr>
                            <m:t>2</m:t>
                          </m:r>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𝑠</m:t>
                              </m:r>
                            </m:sub>
                          </m:sSub>
                        </m:e>
                      </m:nary>
                    </m:oMath>
                    <m:oMath xmlns:m="http://schemas.openxmlformats.org/officeDocument/2006/math">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m:t>
                      </m:r>
                    </m:oMath>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nary>
                        <m:naryPr>
                          <m:chr m:val="∑"/>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𝑠</m:t>
                          </m:r>
                          <m:r>
                            <a:rPr lang="en-US" sz="2000" i="1">
                              <a:solidFill>
                                <a:srgbClr val="000000"/>
                              </a:solidFill>
                              <a:latin typeface="Cambria Math" panose="02040503050406030204" pitchFamily="18" charset="0"/>
                            </a:rPr>
                            <m:t>=1</m:t>
                          </m:r>
                        </m:sub>
                        <m:sup>
                          <m:r>
                            <a:rPr lang="en-US" sz="2000" i="1">
                              <a:solidFill>
                                <a:srgbClr val="000000"/>
                              </a:solidFill>
                              <a:latin typeface="Cambria Math" panose="02040503050406030204" pitchFamily="18" charset="0"/>
                            </a:rPr>
                            <m:t>𝑡</m:t>
                          </m:r>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𝑠</m:t>
                              </m:r>
                            </m:sub>
                          </m:sSub>
                        </m:e>
                      </m:nary>
                    </m:oMath>
                  </m:oMathPara>
                </a14:m>
                <a:endParaRPr lang="en-US" sz="2000" dirty="0"/>
              </a:p>
            </p:txBody>
          </p:sp>
        </mc:Choice>
        <mc:Fallback>
          <p:sp>
            <p:nvSpPr>
              <p:cNvPr id="690179" name="Object 3"/>
              <p:cNvSpPr txBox="1">
                <a:spLocks noRot="1" noChangeAspect="1" noMove="1" noResize="1" noEditPoints="1" noAdjustHandles="1" noChangeArrowheads="1" noChangeShapeType="1" noTextEdit="1"/>
              </p:cNvSpPr>
              <p:nvPr/>
            </p:nvSpPr>
            <p:spPr bwMode="auto">
              <a:xfrm>
                <a:off x="2609850" y="2776538"/>
                <a:ext cx="5238750" cy="2862262"/>
              </a:xfrm>
              <a:prstGeom prst="rect">
                <a:avLst/>
              </a:prstGeom>
              <a:blipFill>
                <a:blip r:embed="rId2"/>
                <a:stretch>
                  <a:fillRect/>
                </a:stretch>
              </a:blipFill>
              <a:extLst/>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The term            is often called the </a:t>
            </a:r>
            <a:r>
              <a:rPr lang="en-US" b="1" dirty="0"/>
              <a:t>stochastic trend</a:t>
            </a:r>
          </a:p>
          <a:p>
            <a:pPr lvl="1"/>
            <a:r>
              <a:rPr lang="en-US" dirty="0"/>
              <a:t>This term arises because a stochastic component </a:t>
            </a:r>
            <a:r>
              <a:rPr lang="en-US" i="1" dirty="0" err="1"/>
              <a:t>v</a:t>
            </a:r>
            <a:r>
              <a:rPr lang="en-US" baseline="-25000" dirty="0" err="1"/>
              <a:t>t</a:t>
            </a:r>
            <a:r>
              <a:rPr lang="en-US" dirty="0"/>
              <a:t> is added for each time </a:t>
            </a:r>
            <a:r>
              <a:rPr lang="en-US" i="1" dirty="0"/>
              <a:t>t</a:t>
            </a:r>
            <a:r>
              <a:rPr lang="en-US" dirty="0"/>
              <a:t>, and because it causes the time series to trend in unpredictable directions</a:t>
            </a:r>
          </a:p>
          <a:p>
            <a:endParaRPr lang="en-US" dirty="0"/>
          </a:p>
          <a:p>
            <a:pPr lvl="1"/>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12.1.2</a:t>
            </a:r>
          </a:p>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90179" name="Object 3"/>
              <p:cNvSpPr txBox="1"/>
              <p:nvPr/>
            </p:nvSpPr>
            <p:spPr bwMode="auto">
              <a:xfrm>
                <a:off x="3111500" y="2152650"/>
                <a:ext cx="1035050" cy="577850"/>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𝑠</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𝑡</m:t>
                          </m:r>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𝑣</m:t>
                              </m:r>
                            </m:e>
                            <m:sub>
                              <m:r>
                                <a:rPr lang="en-US" i="1">
                                  <a:solidFill>
                                    <a:srgbClr val="000000"/>
                                  </a:solidFill>
                                  <a:latin typeface="Cambria Math" panose="02040503050406030204" pitchFamily="18" charset="0"/>
                                </a:rPr>
                                <m:t>𝑠</m:t>
                              </m:r>
                            </m:sub>
                          </m:sSub>
                        </m:e>
                      </m:nary>
                    </m:oMath>
                  </m:oMathPara>
                </a14:m>
                <a:endParaRPr lang="en-US" dirty="0"/>
              </a:p>
            </p:txBody>
          </p:sp>
        </mc:Choice>
        <mc:Fallback>
          <p:sp>
            <p:nvSpPr>
              <p:cNvPr id="690179" name="Object 3"/>
              <p:cNvSpPr txBox="1">
                <a:spLocks noRot="1" noChangeAspect="1" noMove="1" noResize="1" noEditPoints="1" noAdjustHandles="1" noChangeArrowheads="1" noChangeShapeType="1" noTextEdit="1"/>
              </p:cNvSpPr>
              <p:nvPr/>
            </p:nvSpPr>
            <p:spPr bwMode="auto">
              <a:xfrm>
                <a:off x="3111500" y="2152650"/>
                <a:ext cx="1035050" cy="577850"/>
              </a:xfrm>
              <a:prstGeom prst="rect">
                <a:avLst/>
              </a:prstGeom>
              <a:blipFill>
                <a:blip r:embed="rId2"/>
                <a:stretch>
                  <a:fillRect b="-4211"/>
                </a:stretch>
              </a:blipFill>
              <a:extLst/>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38912" indent="-320040" fontAlgn="auto">
              <a:spcBef>
                <a:spcPts val="600"/>
              </a:spcBef>
              <a:spcAft>
                <a:spcPts val="0"/>
              </a:spcAft>
              <a:buFont typeface="Wingdings 2"/>
              <a:buChar char=""/>
              <a:defRPr/>
            </a:pPr>
            <a:endParaRPr lang="en-US" sz="2800" dirty="0">
              <a:latin typeface="Times New Roman" pitchFamily="18" charset="0"/>
              <a:cs typeface="Times New Roman" pitchFamily="18" charset="0"/>
            </a:endParaRPr>
          </a:p>
          <a:p>
            <a:pPr marL="438912" indent="-320040" fontAlgn="auto">
              <a:spcBef>
                <a:spcPts val="600"/>
              </a:spcBef>
              <a:spcAft>
                <a:spcPts val="0"/>
              </a:spcAft>
              <a:buFont typeface="Wingdings 2"/>
              <a:buChar char=""/>
              <a:defRPr/>
            </a:pPr>
            <a:endParaRPr lang="en-US" sz="2800" dirty="0">
              <a:latin typeface="Times New Roman" pitchFamily="18" charset="0"/>
              <a:cs typeface="Times New Roman" pitchFamily="18" charset="0"/>
            </a:endParaRPr>
          </a:p>
          <a:p>
            <a:pPr marL="438912" indent="-320040" fontAlgn="auto">
              <a:spcBef>
                <a:spcPts val="600"/>
              </a:spcBef>
              <a:spcAft>
                <a:spcPts val="0"/>
              </a:spcAft>
              <a:buFont typeface="Wingdings 2"/>
              <a:buChar char=""/>
              <a:defRPr/>
            </a:pPr>
            <a:r>
              <a:rPr lang="en-US" sz="2800" dirty="0">
                <a:latin typeface="Times New Roman" pitchFamily="18" charset="0"/>
                <a:cs typeface="Times New Roman" pitchFamily="18" charset="0"/>
              </a:rPr>
              <a:t>12.1 </a:t>
            </a:r>
            <a:r>
              <a:rPr lang="en-US" dirty="0"/>
              <a:t>Stationary and Nonstationary Variables</a:t>
            </a:r>
            <a:endParaRPr lang="en-US" sz="2800" dirty="0">
              <a:latin typeface="Times New Roman" pitchFamily="18" charset="0"/>
              <a:cs typeface="Times New Roman" pitchFamily="18" charset="0"/>
            </a:endParaRPr>
          </a:p>
          <a:p>
            <a:pPr marL="438912" indent="-320040" fontAlgn="auto">
              <a:spcBef>
                <a:spcPts val="600"/>
              </a:spcBef>
              <a:spcAft>
                <a:spcPts val="0"/>
              </a:spcAft>
              <a:buFont typeface="Wingdings 2"/>
              <a:buChar char=""/>
              <a:defRPr/>
            </a:pPr>
            <a:r>
              <a:rPr lang="en-US" sz="2800" dirty="0">
                <a:latin typeface="Times New Roman" pitchFamily="18" charset="0"/>
                <a:cs typeface="Times New Roman" pitchFamily="18" charset="0"/>
              </a:rPr>
              <a:t>12.2 </a:t>
            </a:r>
            <a:r>
              <a:rPr lang="en-US" dirty="0"/>
              <a:t>Spurious Regressions</a:t>
            </a:r>
            <a:endParaRPr lang="en-US" sz="2800" dirty="0">
              <a:latin typeface="Times New Roman" pitchFamily="18" charset="0"/>
              <a:cs typeface="Times New Roman" pitchFamily="18" charset="0"/>
            </a:endParaRPr>
          </a:p>
          <a:p>
            <a:pPr marL="438912" indent="-320040" fontAlgn="auto">
              <a:spcBef>
                <a:spcPts val="600"/>
              </a:spcBef>
              <a:spcAft>
                <a:spcPts val="0"/>
              </a:spcAft>
              <a:buFont typeface="Wingdings 2"/>
              <a:buChar char=""/>
              <a:defRPr/>
            </a:pPr>
            <a:r>
              <a:rPr lang="en-US" dirty="0"/>
              <a:t>12</a:t>
            </a:r>
            <a:r>
              <a:rPr lang="en-US" sz="2800" dirty="0">
                <a:latin typeface="Times New Roman" pitchFamily="18" charset="0"/>
                <a:cs typeface="Times New Roman" pitchFamily="18" charset="0"/>
              </a:rPr>
              <a:t>.3 </a:t>
            </a:r>
            <a:r>
              <a:rPr lang="en-US" dirty="0"/>
              <a:t>Unit Root Tests for </a:t>
            </a:r>
            <a:r>
              <a:rPr lang="en-US" dirty="0" err="1"/>
              <a:t>Nonstationarity</a:t>
            </a:r>
            <a:endParaRPr lang="en-US" sz="2800" dirty="0">
              <a:latin typeface="Times New Roman" pitchFamily="18" charset="0"/>
              <a:cs typeface="Times New Roman" pitchFamily="18" charset="0"/>
            </a:endParaRPr>
          </a:p>
        </p:txBody>
      </p:sp>
      <p:sp>
        <p:nvSpPr>
          <p:cNvPr id="7" name="TextBox 6"/>
          <p:cNvSpPr txBox="1"/>
          <p:nvPr/>
        </p:nvSpPr>
        <p:spPr>
          <a:xfrm>
            <a:off x="3886200" y="381000"/>
            <a:ext cx="2151551" cy="400110"/>
          </a:xfrm>
          <a:prstGeom prst="rect">
            <a:avLst/>
          </a:prstGeom>
          <a:noFill/>
        </p:spPr>
        <p:txBody>
          <a:bodyPr wrap="none" rtlCol="0">
            <a:spAutoFit/>
          </a:bodyPr>
          <a:lstStyle/>
          <a:p>
            <a:r>
              <a:rPr lang="en-US" sz="2000" dirty="0">
                <a:solidFill>
                  <a:schemeClr val="bg1"/>
                </a:solidFill>
                <a:latin typeface="Tahoma" pitchFamily="34" charset="0"/>
                <a:ea typeface="Tahoma" pitchFamily="34" charset="0"/>
                <a:cs typeface="Tahoma" pitchFamily="34" charset="0"/>
              </a:rPr>
              <a:t>Chapter 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Recognizing that the </a:t>
            </a:r>
            <a:r>
              <a:rPr lang="en-US" i="1" dirty="0" err="1"/>
              <a:t>v</a:t>
            </a:r>
            <a:r>
              <a:rPr lang="en-US" baseline="-25000" dirty="0" err="1"/>
              <a:t>t</a:t>
            </a:r>
            <a:r>
              <a:rPr lang="en-US" dirty="0"/>
              <a:t> are independent, taking the expectation and the variance of </a:t>
            </a:r>
            <a:r>
              <a:rPr lang="en-US" i="1" dirty="0" err="1"/>
              <a:t>y</a:t>
            </a:r>
            <a:r>
              <a:rPr lang="en-US" baseline="-25000" dirty="0" err="1"/>
              <a:t>t</a:t>
            </a:r>
            <a:r>
              <a:rPr lang="en-US" dirty="0"/>
              <a:t> yields, for a fixed initial value </a:t>
            </a:r>
            <a:r>
              <a:rPr lang="en-US" i="1" dirty="0"/>
              <a:t>y</a:t>
            </a:r>
            <a:r>
              <a:rPr lang="en-US" baseline="-25000" dirty="0"/>
              <a:t>0</a:t>
            </a:r>
            <a:r>
              <a:rPr lang="en-US" dirty="0"/>
              <a:t>:</a:t>
            </a:r>
          </a:p>
          <a:p>
            <a:endParaRPr lang="en-US" dirty="0"/>
          </a:p>
          <a:p>
            <a:endParaRPr lang="en-US" dirty="0"/>
          </a:p>
          <a:p>
            <a:endParaRPr lang="en-US" dirty="0"/>
          </a:p>
          <a:p>
            <a:pPr lvl="1"/>
            <a:r>
              <a:rPr lang="en-US" dirty="0"/>
              <a:t>The random walk has a mean equal to its initial value and a variance that increases over time, eventually becoming infinite</a:t>
            </a:r>
          </a:p>
          <a:p>
            <a:pPr lvl="1"/>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12.1.2</a:t>
            </a:r>
          </a:p>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92227" name="Object 3"/>
              <p:cNvSpPr txBox="1"/>
              <p:nvPr/>
            </p:nvSpPr>
            <p:spPr bwMode="auto">
              <a:xfrm>
                <a:off x="2755900" y="3262312"/>
                <a:ext cx="4787900" cy="484188"/>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r>
                        <a:rPr lang="en-US" sz="2000" i="1">
                          <a:solidFill>
                            <a:srgbClr val="000000"/>
                          </a:solidFill>
                          <a:latin typeface="Cambria Math" panose="02040503050406030204" pitchFamily="18" charset="0"/>
                        </a:rPr>
                        <m:t>𝐸</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𝐸</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oMath>
                  </m:oMathPara>
                </a14:m>
                <a:endParaRPr lang="en-US" sz="2000" dirty="0"/>
              </a:p>
            </p:txBody>
          </p:sp>
        </mc:Choice>
        <mc:Fallback>
          <p:sp>
            <p:nvSpPr>
              <p:cNvPr id="692227" name="Object 3"/>
              <p:cNvSpPr txBox="1">
                <a:spLocks noRot="1" noChangeAspect="1" noMove="1" noResize="1" noEditPoints="1" noAdjustHandles="1" noChangeArrowheads="1" noChangeShapeType="1" noTextEdit="1"/>
              </p:cNvSpPr>
              <p:nvPr/>
            </p:nvSpPr>
            <p:spPr bwMode="auto">
              <a:xfrm>
                <a:off x="2755900" y="3262312"/>
                <a:ext cx="4787900" cy="484188"/>
              </a:xfrm>
              <a:prstGeom prst="rect">
                <a:avLst/>
              </a:prstGeom>
              <a:blipFill>
                <a:blip r:embed="rId2"/>
                <a:stretch>
                  <a:fillRect/>
                </a:stretch>
              </a:blipFill>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92228" name="Object 4"/>
              <p:cNvSpPr txBox="1"/>
              <p:nvPr/>
            </p:nvSpPr>
            <p:spPr bwMode="auto">
              <a:xfrm>
                <a:off x="2770187" y="3898900"/>
                <a:ext cx="4695825" cy="520700"/>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func>
                        <m:funcPr>
                          <m:ctrlPr>
                            <a:rPr lang="en-US" sz="2000" i="1">
                              <a:solidFill>
                                <a:srgbClr val="000000"/>
                              </a:solidFill>
                              <a:latin typeface="Cambria Math" panose="02040503050406030204" pitchFamily="18" charset="0"/>
                            </a:rPr>
                          </m:ctrlPr>
                        </m:funcPr>
                        <m:fName>
                          <m:r>
                            <m:rPr>
                              <m:sty m:val="p"/>
                            </m:rPr>
                            <a:rPr lang="en-US" sz="2000" i="0">
                              <a:solidFill>
                                <a:srgbClr val="000000"/>
                              </a:solidFill>
                              <a:latin typeface="Cambria Math" panose="02040503050406030204" pitchFamily="18" charset="0"/>
                            </a:rPr>
                            <m:t>var</m:t>
                          </m:r>
                        </m:fName>
                        <m:e>
                          <m:r>
                            <a:rPr lang="en-US" sz="2000" i="1">
                              <a:solidFill>
                                <a:srgbClr val="000000"/>
                              </a:solidFill>
                              <a:latin typeface="Cambria Math" panose="02040503050406030204" pitchFamily="18" charset="0"/>
                            </a:rPr>
                            <m:t>(</m:t>
                          </m:r>
                        </m:e>
                      </m:func>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func>
                        <m:funcPr>
                          <m:ctrlPr>
                            <a:rPr lang="en-US" sz="2000" i="1">
                              <a:solidFill>
                                <a:srgbClr val="000000"/>
                              </a:solidFill>
                              <a:latin typeface="Cambria Math" panose="02040503050406030204" pitchFamily="18" charset="0"/>
                            </a:rPr>
                          </m:ctrlPr>
                        </m:funcPr>
                        <m:fName>
                          <m:r>
                            <m:rPr>
                              <m:sty m:val="p"/>
                            </m:rPr>
                            <a:rPr lang="en-US" sz="2000" i="0">
                              <a:solidFill>
                                <a:srgbClr val="000000"/>
                              </a:solidFill>
                              <a:latin typeface="Cambria Math" panose="02040503050406030204" pitchFamily="18" charset="0"/>
                            </a:rPr>
                            <m:t>var</m:t>
                          </m:r>
                        </m:fName>
                        <m:e>
                          <m:r>
                            <a:rPr lang="en-US" sz="2000" i="1">
                              <a:solidFill>
                                <a:srgbClr val="000000"/>
                              </a:solidFill>
                              <a:latin typeface="Cambria Math" panose="02040503050406030204" pitchFamily="18" charset="0"/>
                            </a:rPr>
                            <m:t>(</m:t>
                          </m:r>
                        </m:e>
                      </m:func>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𝑡</m:t>
                      </m:r>
                      <m:sSubSup>
                        <m:sSubSupPr>
                          <m:ctrlPr>
                            <a:rPr lang="en-US" sz="2000" i="1">
                              <a:solidFill>
                                <a:srgbClr val="000000"/>
                              </a:solidFill>
                              <a:latin typeface="Cambria Math" panose="02040503050406030204" pitchFamily="18" charset="0"/>
                            </a:rPr>
                          </m:ctrlPr>
                        </m:sSubSupPr>
                        <m:e>
                          <m:r>
                            <m:rPr>
                              <m:sty m:val="p"/>
                            </m:rPr>
                            <a:rPr lang="en-US" sz="2000" i="0">
                              <a:solidFill>
                                <a:srgbClr val="000000"/>
                              </a:solidFill>
                              <a:latin typeface="Cambria Math" panose="02040503050406030204" pitchFamily="18" charset="0"/>
                            </a:rPr>
                            <m:t>σ</m:t>
                          </m:r>
                        </m:e>
                        <m:sub>
                          <m:r>
                            <a:rPr lang="en-US" sz="2000" i="1">
                              <a:solidFill>
                                <a:srgbClr val="000000"/>
                              </a:solidFill>
                              <a:latin typeface="Cambria Math" panose="02040503050406030204" pitchFamily="18" charset="0"/>
                            </a:rPr>
                            <m:t>𝑣</m:t>
                          </m:r>
                        </m:sub>
                        <m:sup>
                          <m:r>
                            <a:rPr lang="en-US" sz="2000" i="1">
                              <a:solidFill>
                                <a:srgbClr val="000000"/>
                              </a:solidFill>
                              <a:latin typeface="Cambria Math" panose="02040503050406030204" pitchFamily="18" charset="0"/>
                            </a:rPr>
                            <m:t>2</m:t>
                          </m:r>
                        </m:sup>
                      </m:sSubSup>
                    </m:oMath>
                  </m:oMathPara>
                </a14:m>
                <a:endParaRPr lang="en-US" sz="2000" dirty="0"/>
              </a:p>
            </p:txBody>
          </p:sp>
        </mc:Choice>
        <mc:Fallback>
          <p:sp>
            <p:nvSpPr>
              <p:cNvPr id="692228" name="Object 4"/>
              <p:cNvSpPr txBox="1">
                <a:spLocks noRot="1" noChangeAspect="1" noMove="1" noResize="1" noEditPoints="1" noAdjustHandles="1" noChangeArrowheads="1" noChangeShapeType="1" noTextEdit="1"/>
              </p:cNvSpPr>
              <p:nvPr/>
            </p:nvSpPr>
            <p:spPr bwMode="auto">
              <a:xfrm>
                <a:off x="2770187" y="3898900"/>
                <a:ext cx="4695825" cy="520700"/>
              </a:xfrm>
              <a:prstGeom prst="rect">
                <a:avLst/>
              </a:prstGeom>
              <a:blipFill>
                <a:blip r:embed="rId3"/>
                <a:stretch>
                  <a:fillRect/>
                </a:stretch>
              </a:blipFill>
              <a:extLst/>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Another </a:t>
            </a:r>
            <a:r>
              <a:rPr lang="en-US" dirty="0" err="1"/>
              <a:t>nonstationary</a:t>
            </a:r>
            <a:r>
              <a:rPr lang="en-US" dirty="0"/>
              <a:t> model is obtained by adding a constant term: </a:t>
            </a:r>
          </a:p>
          <a:p>
            <a:endParaRPr lang="en-US" dirty="0"/>
          </a:p>
          <a:p>
            <a:pPr lvl="1"/>
            <a:r>
              <a:rPr lang="en-US" dirty="0"/>
              <a:t>This model is known as the </a:t>
            </a:r>
            <a:r>
              <a:rPr lang="en-US" b="1" dirty="0"/>
              <a:t>random walk with drift</a:t>
            </a:r>
          </a:p>
          <a:p>
            <a:pPr lvl="1"/>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12.1.2</a:t>
            </a:r>
          </a:p>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93252" name="Object 4"/>
              <p:cNvSpPr txBox="1"/>
              <p:nvPr/>
            </p:nvSpPr>
            <p:spPr bwMode="auto">
              <a:xfrm>
                <a:off x="3429000" y="3149600"/>
                <a:ext cx="2717800" cy="485775"/>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𝛼</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𝑣</m:t>
                          </m:r>
                        </m:e>
                        <m:sub>
                          <m:r>
                            <a:rPr lang="en-US" sz="2400" i="1">
                              <a:solidFill>
                                <a:srgbClr val="000000"/>
                              </a:solidFill>
                              <a:latin typeface="Cambria Math" panose="02040503050406030204" pitchFamily="18" charset="0"/>
                            </a:rPr>
                            <m:t>𝑡</m:t>
                          </m:r>
                        </m:sub>
                      </m:sSub>
                    </m:oMath>
                  </m:oMathPara>
                </a14:m>
                <a:endParaRPr lang="en-US" sz="2400" dirty="0"/>
              </a:p>
            </p:txBody>
          </p:sp>
        </mc:Choice>
        <mc:Fallback>
          <p:sp>
            <p:nvSpPr>
              <p:cNvPr id="693252" name="Object 4"/>
              <p:cNvSpPr txBox="1">
                <a:spLocks noRot="1" noChangeAspect="1" noMove="1" noResize="1" noEditPoints="1" noAdjustHandles="1" noChangeArrowheads="1" noChangeShapeType="1" noTextEdit="1"/>
              </p:cNvSpPr>
              <p:nvPr/>
            </p:nvSpPr>
            <p:spPr bwMode="auto">
              <a:xfrm>
                <a:off x="3429000" y="3149600"/>
                <a:ext cx="2717800" cy="485775"/>
              </a:xfrm>
              <a:prstGeom prst="rect">
                <a:avLst/>
              </a:prstGeom>
              <a:blipFill>
                <a:blip r:embed="rId2"/>
                <a:stretch>
                  <a:fillRect b="-6329"/>
                </a:stretch>
              </a:blipFill>
              <a:extLst/>
            </p:spPr>
            <p:txBody>
              <a:bodyPr/>
              <a:lstStyle/>
              <a:p>
                <a:r>
                  <a:rPr lang="en-US">
                    <a:noFill/>
                  </a:rPr>
                  <a:t> </a:t>
                </a:r>
              </a:p>
            </p:txBody>
          </p:sp>
        </mc:Fallback>
      </mc:AlternateContent>
      <p:sp>
        <p:nvSpPr>
          <p:cNvPr id="8" name="TextBox 7"/>
          <p:cNvSpPr txBox="1"/>
          <p:nvPr/>
        </p:nvSpPr>
        <p:spPr>
          <a:xfrm>
            <a:off x="157081" y="3207821"/>
            <a:ext cx="1075936" cy="369332"/>
          </a:xfrm>
          <a:prstGeom prst="rect">
            <a:avLst/>
          </a:prstGeom>
          <a:noFill/>
        </p:spPr>
        <p:txBody>
          <a:bodyPr wrap="none" rtlCol="0">
            <a:spAutoFit/>
          </a:bodyPr>
          <a:lstStyle/>
          <a:p>
            <a:r>
              <a:rPr lang="en-US" dirty="0">
                <a:solidFill>
                  <a:schemeClr val="bg1"/>
                </a:solidFill>
              </a:rPr>
              <a:t>Eq. 12.3b</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A better understanding is obtained by applying recursive substitution:</a:t>
            </a:r>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12.1.2</a:t>
            </a:r>
          </a:p>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94275" name="Object 3"/>
              <p:cNvSpPr txBox="1"/>
              <p:nvPr/>
            </p:nvSpPr>
            <p:spPr bwMode="auto">
              <a:xfrm>
                <a:off x="1485900" y="2776538"/>
                <a:ext cx="7519988" cy="2862262"/>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1</m:t>
                          </m:r>
                        </m:sub>
                      </m:sSub>
                    </m:oMath>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=2</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nary>
                        <m:naryPr>
                          <m:chr m:val="∑"/>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𝑠</m:t>
                          </m:r>
                          <m:r>
                            <a:rPr lang="en-US" sz="2000" i="1">
                              <a:solidFill>
                                <a:srgbClr val="000000"/>
                              </a:solidFill>
                              <a:latin typeface="Cambria Math" panose="02040503050406030204" pitchFamily="18" charset="0"/>
                            </a:rPr>
                            <m:t>=1</m:t>
                          </m:r>
                        </m:sub>
                        <m:sup>
                          <m:r>
                            <a:rPr lang="en-US" sz="2000" i="1">
                              <a:solidFill>
                                <a:srgbClr val="000000"/>
                              </a:solidFill>
                              <a:latin typeface="Cambria Math" panose="02040503050406030204" pitchFamily="18" charset="0"/>
                            </a:rPr>
                            <m:t>2</m:t>
                          </m:r>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𝑠</m:t>
                              </m:r>
                            </m:sub>
                          </m:sSub>
                        </m:e>
                      </m:nary>
                    </m:oMath>
                    <m:oMath xmlns:m="http://schemas.openxmlformats.org/officeDocument/2006/math">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m:t>
                      </m:r>
                    </m:oMath>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nary>
                        <m:naryPr>
                          <m:chr m:val="∑"/>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𝑠</m:t>
                          </m:r>
                          <m:r>
                            <a:rPr lang="en-US" sz="2000" i="1">
                              <a:solidFill>
                                <a:srgbClr val="000000"/>
                              </a:solidFill>
                              <a:latin typeface="Cambria Math" panose="02040503050406030204" pitchFamily="18" charset="0"/>
                            </a:rPr>
                            <m:t>=1</m:t>
                          </m:r>
                        </m:sub>
                        <m:sup>
                          <m:r>
                            <a:rPr lang="en-US" sz="2000" i="1">
                              <a:solidFill>
                                <a:srgbClr val="000000"/>
                              </a:solidFill>
                              <a:latin typeface="Cambria Math" panose="02040503050406030204" pitchFamily="18" charset="0"/>
                            </a:rPr>
                            <m:t>𝑡</m:t>
                          </m:r>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𝑠</m:t>
                              </m:r>
                            </m:sub>
                          </m:sSub>
                        </m:e>
                      </m:nary>
                    </m:oMath>
                  </m:oMathPara>
                </a14:m>
                <a:endParaRPr lang="en-US" sz="2000" dirty="0"/>
              </a:p>
            </p:txBody>
          </p:sp>
        </mc:Choice>
        <mc:Fallback>
          <p:sp>
            <p:nvSpPr>
              <p:cNvPr id="694275" name="Object 3"/>
              <p:cNvSpPr txBox="1">
                <a:spLocks noRot="1" noChangeAspect="1" noMove="1" noResize="1" noEditPoints="1" noAdjustHandles="1" noChangeArrowheads="1" noChangeShapeType="1" noTextEdit="1"/>
              </p:cNvSpPr>
              <p:nvPr/>
            </p:nvSpPr>
            <p:spPr bwMode="auto">
              <a:xfrm>
                <a:off x="1485900" y="2776538"/>
                <a:ext cx="7519988" cy="2862262"/>
              </a:xfrm>
              <a:prstGeom prst="rect">
                <a:avLst/>
              </a:prstGeom>
              <a:blipFill>
                <a:blip r:embed="rId2"/>
                <a:stretch>
                  <a:fillRect/>
                </a:stretch>
              </a:blipFill>
              <a:extLst/>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The term </a:t>
            </a:r>
            <a:r>
              <a:rPr lang="en-US" i="1" dirty="0"/>
              <a:t>t</a:t>
            </a:r>
            <a:r>
              <a:rPr lang="el-GR" dirty="0"/>
              <a:t>α</a:t>
            </a:r>
            <a:r>
              <a:rPr lang="en-US" dirty="0"/>
              <a:t> a </a:t>
            </a:r>
            <a:r>
              <a:rPr lang="en-US" b="1" dirty="0"/>
              <a:t>deterministic trend </a:t>
            </a:r>
            <a:r>
              <a:rPr lang="en-US" dirty="0"/>
              <a:t>component</a:t>
            </a:r>
          </a:p>
          <a:p>
            <a:pPr lvl="1"/>
            <a:r>
              <a:rPr lang="en-US" dirty="0"/>
              <a:t>It is called a deterministic trend because a fixed value </a:t>
            </a:r>
            <a:r>
              <a:rPr lang="el-GR" dirty="0"/>
              <a:t>α</a:t>
            </a:r>
            <a:r>
              <a:rPr lang="en-US" dirty="0"/>
              <a:t> is added for each time </a:t>
            </a:r>
            <a:r>
              <a:rPr lang="en-US" i="1" dirty="0"/>
              <a:t>t</a:t>
            </a:r>
            <a:r>
              <a:rPr lang="en-US" dirty="0"/>
              <a:t> </a:t>
            </a:r>
          </a:p>
          <a:p>
            <a:pPr lvl="1"/>
            <a:r>
              <a:rPr lang="en-US" dirty="0"/>
              <a:t>The variable </a:t>
            </a:r>
            <a:r>
              <a:rPr lang="en-US" i="1" dirty="0"/>
              <a:t>y</a:t>
            </a:r>
            <a:r>
              <a:rPr lang="en-US" dirty="0"/>
              <a:t> wanders up and down as well as increases by a fixed amount at each time </a:t>
            </a:r>
            <a:r>
              <a:rPr lang="en-US" i="1" dirty="0"/>
              <a:t>t</a:t>
            </a:r>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12.1.2</a:t>
            </a:r>
          </a:p>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endParaRPr lang="en-US" dirty="0"/>
          </a:p>
          <a:p>
            <a:r>
              <a:rPr lang="en-US" dirty="0"/>
              <a:t>The mean and variance of </a:t>
            </a:r>
            <a:r>
              <a:rPr lang="en-US" i="1" dirty="0" err="1"/>
              <a:t>y</a:t>
            </a:r>
            <a:r>
              <a:rPr lang="en-US" baseline="-25000" dirty="0" err="1"/>
              <a:t>t</a:t>
            </a:r>
            <a:r>
              <a:rPr lang="en-US" dirty="0"/>
              <a:t> are:</a:t>
            </a:r>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12.1.2</a:t>
            </a:r>
          </a:p>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96322" name="Object 2"/>
              <p:cNvSpPr txBox="1"/>
              <p:nvPr/>
            </p:nvSpPr>
            <p:spPr bwMode="auto">
              <a:xfrm>
                <a:off x="1893888" y="3429000"/>
                <a:ext cx="6629400" cy="484188"/>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en-US" sz="2000" i="1">
                          <a:solidFill>
                            <a:srgbClr val="000000"/>
                          </a:solidFill>
                          <a:latin typeface="Cambria Math" panose="02040503050406030204" pitchFamily="18" charset="0"/>
                        </a:rPr>
                        <m:t>𝐸</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𝐸</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3</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0</m:t>
                          </m:r>
                        </m:sub>
                      </m:sSub>
                    </m:oMath>
                  </m:oMathPara>
                </a14:m>
                <a:endParaRPr lang="en-US" sz="2000" dirty="0"/>
              </a:p>
            </p:txBody>
          </p:sp>
        </mc:Choice>
        <mc:Fallback>
          <p:sp>
            <p:nvSpPr>
              <p:cNvPr id="696322" name="Object 2"/>
              <p:cNvSpPr txBox="1">
                <a:spLocks noRot="1" noChangeAspect="1" noMove="1" noResize="1" noEditPoints="1" noAdjustHandles="1" noChangeArrowheads="1" noChangeShapeType="1" noTextEdit="1"/>
              </p:cNvSpPr>
              <p:nvPr/>
            </p:nvSpPr>
            <p:spPr bwMode="auto">
              <a:xfrm>
                <a:off x="1893888" y="3429000"/>
                <a:ext cx="6629400" cy="484188"/>
              </a:xfrm>
              <a:prstGeom prst="rect">
                <a:avLst/>
              </a:prstGeom>
              <a:blipFill>
                <a:blip r:embed="rId2"/>
                <a:stretch>
                  <a:fillRect/>
                </a:stretch>
              </a:blipFill>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96323" name="Object 3"/>
              <p:cNvSpPr txBox="1"/>
              <p:nvPr/>
            </p:nvSpPr>
            <p:spPr bwMode="auto">
              <a:xfrm>
                <a:off x="2559051" y="4051300"/>
                <a:ext cx="5299075" cy="520700"/>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func>
                        <m:funcPr>
                          <m:ctrlPr>
                            <a:rPr lang="en-US" sz="2000" i="1">
                              <a:solidFill>
                                <a:srgbClr val="000000"/>
                              </a:solidFill>
                              <a:latin typeface="Cambria Math" panose="02040503050406030204" pitchFamily="18" charset="0"/>
                            </a:rPr>
                          </m:ctrlPr>
                        </m:funcPr>
                        <m:fName>
                          <m:r>
                            <m:rPr>
                              <m:sty m:val="p"/>
                            </m:rPr>
                            <a:rPr lang="en-US" sz="2000" i="0">
                              <a:solidFill>
                                <a:srgbClr val="000000"/>
                              </a:solidFill>
                              <a:latin typeface="Cambria Math" panose="02040503050406030204" pitchFamily="18" charset="0"/>
                            </a:rPr>
                            <m:t>var</m:t>
                          </m:r>
                        </m:fName>
                        <m:e>
                          <m:r>
                            <a:rPr lang="en-US" sz="2000" i="1">
                              <a:solidFill>
                                <a:srgbClr val="000000"/>
                              </a:solidFill>
                              <a:latin typeface="Cambria Math" panose="02040503050406030204" pitchFamily="18" charset="0"/>
                            </a:rPr>
                            <m:t>(</m:t>
                          </m:r>
                        </m:e>
                      </m:func>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func>
                        <m:funcPr>
                          <m:ctrlPr>
                            <a:rPr lang="en-US" sz="2000" i="1">
                              <a:solidFill>
                                <a:srgbClr val="000000"/>
                              </a:solidFill>
                              <a:latin typeface="Cambria Math" panose="02040503050406030204" pitchFamily="18" charset="0"/>
                            </a:rPr>
                          </m:ctrlPr>
                        </m:funcPr>
                        <m:fName>
                          <m:r>
                            <m:rPr>
                              <m:sty m:val="p"/>
                            </m:rPr>
                            <a:rPr lang="en-US" sz="2000" i="0">
                              <a:solidFill>
                                <a:srgbClr val="000000"/>
                              </a:solidFill>
                              <a:latin typeface="Cambria Math" panose="02040503050406030204" pitchFamily="18" charset="0"/>
                            </a:rPr>
                            <m:t>var</m:t>
                          </m:r>
                        </m:fName>
                        <m:e>
                          <m:r>
                            <a:rPr lang="en-US" sz="2000" i="1">
                              <a:solidFill>
                                <a:srgbClr val="000000"/>
                              </a:solidFill>
                              <a:latin typeface="Cambria Math" panose="02040503050406030204" pitchFamily="18" charset="0"/>
                            </a:rPr>
                            <m:t>(</m:t>
                          </m:r>
                        </m:e>
                      </m:func>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3</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𝑡</m:t>
                      </m:r>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𝜎</m:t>
                          </m:r>
                        </m:e>
                        <m:sub>
                          <m:r>
                            <a:rPr lang="en-US" sz="2000" i="1">
                              <a:solidFill>
                                <a:srgbClr val="000000"/>
                              </a:solidFill>
                              <a:latin typeface="Cambria Math" panose="02040503050406030204" pitchFamily="18" charset="0"/>
                            </a:rPr>
                            <m:t>𝑣</m:t>
                          </m:r>
                        </m:sub>
                        <m:sup>
                          <m:r>
                            <a:rPr lang="en-US" sz="2000" i="1">
                              <a:solidFill>
                                <a:srgbClr val="000000"/>
                              </a:solidFill>
                              <a:latin typeface="Cambria Math" panose="02040503050406030204" pitchFamily="18" charset="0"/>
                            </a:rPr>
                            <m:t>2</m:t>
                          </m:r>
                        </m:sup>
                      </m:sSubSup>
                    </m:oMath>
                  </m:oMathPara>
                </a14:m>
                <a:endParaRPr lang="en-US" sz="2000" dirty="0"/>
              </a:p>
            </p:txBody>
          </p:sp>
        </mc:Choice>
        <mc:Fallback>
          <p:sp>
            <p:nvSpPr>
              <p:cNvPr id="696323" name="Object 3"/>
              <p:cNvSpPr txBox="1">
                <a:spLocks noRot="1" noChangeAspect="1" noMove="1" noResize="1" noEditPoints="1" noAdjustHandles="1" noChangeArrowheads="1" noChangeShapeType="1" noTextEdit="1"/>
              </p:cNvSpPr>
              <p:nvPr/>
            </p:nvSpPr>
            <p:spPr bwMode="auto">
              <a:xfrm>
                <a:off x="2559051" y="4051300"/>
                <a:ext cx="5299075" cy="520700"/>
              </a:xfrm>
              <a:prstGeom prst="rect">
                <a:avLst/>
              </a:prstGeom>
              <a:blipFill>
                <a:blip r:embed="rId3"/>
                <a:stretch>
                  <a:fillRect/>
                </a:stretch>
              </a:blipFill>
              <a:extLst/>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endParaRPr lang="en-US" dirty="0"/>
          </a:p>
          <a:p>
            <a:r>
              <a:rPr lang="en-US" dirty="0"/>
              <a:t>We can extend the random walk model even further by adding a time trend:</a:t>
            </a:r>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4137"/>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12.1.2</a:t>
            </a:r>
          </a:p>
          <a:p>
            <a:pPr algn="ctr"/>
            <a:r>
              <a:rPr lang="en-US" sz="1100" dirty="0">
                <a:solidFill>
                  <a:schemeClr val="bg1"/>
                </a:solidFill>
              </a:rPr>
              <a:t>Random Walk Models</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97348" name="Object 4"/>
              <p:cNvSpPr txBox="1"/>
              <p:nvPr/>
            </p:nvSpPr>
            <p:spPr bwMode="auto">
              <a:xfrm>
                <a:off x="3200400" y="3733800"/>
                <a:ext cx="3208338" cy="484188"/>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𝛿</m:t>
                      </m:r>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oMath>
                  </m:oMathPara>
                </a14:m>
                <a:endParaRPr lang="en-US" sz="2000" dirty="0"/>
              </a:p>
            </p:txBody>
          </p:sp>
        </mc:Choice>
        <mc:Fallback>
          <p:sp>
            <p:nvSpPr>
              <p:cNvPr id="697348" name="Object 4"/>
              <p:cNvSpPr txBox="1">
                <a:spLocks noRot="1" noChangeAspect="1" noMove="1" noResize="1" noEditPoints="1" noAdjustHandles="1" noChangeArrowheads="1" noChangeShapeType="1" noTextEdit="1"/>
              </p:cNvSpPr>
              <p:nvPr/>
            </p:nvSpPr>
            <p:spPr bwMode="auto">
              <a:xfrm>
                <a:off x="3200400" y="3733800"/>
                <a:ext cx="3208338" cy="484188"/>
              </a:xfrm>
              <a:prstGeom prst="rect">
                <a:avLst/>
              </a:prstGeom>
              <a:blipFill>
                <a:blip r:embed="rId2"/>
                <a:stretch>
                  <a:fillRect/>
                </a:stretch>
              </a:blipFill>
              <a:extLst/>
            </p:spPr>
            <p:txBody>
              <a:bodyPr/>
              <a:lstStyle/>
              <a:p>
                <a:r>
                  <a:rPr lang="en-US">
                    <a:noFill/>
                  </a:rPr>
                  <a:t> </a:t>
                </a:r>
              </a:p>
            </p:txBody>
          </p:sp>
        </mc:Fallback>
      </mc:AlternateContent>
      <p:sp>
        <p:nvSpPr>
          <p:cNvPr id="8" name="TextBox 7"/>
          <p:cNvSpPr txBox="1"/>
          <p:nvPr/>
        </p:nvSpPr>
        <p:spPr>
          <a:xfrm>
            <a:off x="157081" y="3791228"/>
            <a:ext cx="1075936" cy="369332"/>
          </a:xfrm>
          <a:prstGeom prst="rect">
            <a:avLst/>
          </a:prstGeom>
          <a:noFill/>
        </p:spPr>
        <p:txBody>
          <a:bodyPr wrap="none" rtlCol="0">
            <a:spAutoFit/>
          </a:bodyPr>
          <a:lstStyle/>
          <a:p>
            <a:r>
              <a:rPr lang="en-US" dirty="0">
                <a:solidFill>
                  <a:schemeClr val="bg1"/>
                </a:solidFill>
              </a:rPr>
              <a:t>Eq. 12.3c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4100" y="2603500"/>
            <a:ext cx="58674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a:latin typeface="Times New Roman" pitchFamily="18" charset="0"/>
                <a:cs typeface="Times New Roman" pitchFamily="18" charset="0"/>
              </a:rPr>
              <a:t>12.2 </a:t>
            </a:r>
          </a:p>
          <a:p>
            <a:pPr marL="438912" indent="-320040" algn="ctr" fontAlgn="auto">
              <a:spcBef>
                <a:spcPts val="600"/>
              </a:spcBef>
              <a:spcAft>
                <a:spcPts val="0"/>
              </a:spcAft>
              <a:defRPr/>
            </a:pPr>
            <a:r>
              <a:rPr lang="en-US" sz="2800" dirty="0"/>
              <a:t>Spurious Regressions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The main reason why it is important to know whether a time series is stationary or </a:t>
            </a:r>
            <a:r>
              <a:rPr lang="en-US" dirty="0" err="1"/>
              <a:t>nonstationary</a:t>
            </a:r>
            <a:r>
              <a:rPr lang="en-US" dirty="0"/>
              <a:t> before one embarks on a regression analysis is that there is a danger of obtaining apparently significant regression results from unrelated data when </a:t>
            </a:r>
            <a:r>
              <a:rPr lang="en-US" dirty="0" err="1"/>
              <a:t>nonstationary</a:t>
            </a:r>
            <a:r>
              <a:rPr lang="en-US" dirty="0"/>
              <a:t> series are used in regression analysis </a:t>
            </a:r>
          </a:p>
          <a:p>
            <a:pPr lvl="1"/>
            <a:r>
              <a:rPr lang="en-US" dirty="0"/>
              <a:t>Such regressions are said to be </a:t>
            </a:r>
            <a:r>
              <a:rPr lang="en-US" b="1" dirty="0"/>
              <a:t>spurious</a:t>
            </a:r>
            <a:endParaRPr lang="en-US" b="1" i="1"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12.2</a:t>
            </a:r>
          </a:p>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Consider two independent random walks:</a:t>
            </a:r>
          </a:p>
          <a:p>
            <a:endParaRPr lang="en-US" b="1" i="1" dirty="0"/>
          </a:p>
          <a:p>
            <a:endParaRPr lang="en-US" b="1" i="1" dirty="0"/>
          </a:p>
          <a:p>
            <a:pPr lvl="1"/>
            <a:r>
              <a:rPr lang="en-US" dirty="0"/>
              <a:t>These series were generated independently and, in truth, have no relation to one another</a:t>
            </a:r>
          </a:p>
          <a:p>
            <a:pPr lvl="1"/>
            <a:r>
              <a:rPr lang="en-US" dirty="0"/>
              <a:t>Yet when plotted we see a positive relationship between them</a:t>
            </a:r>
            <a:endParaRPr lang="en-US" b="1" i="1"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12.2</a:t>
            </a:r>
          </a:p>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99394" name="Object 2"/>
              <p:cNvSpPr txBox="1"/>
              <p:nvPr/>
            </p:nvSpPr>
            <p:spPr bwMode="auto">
              <a:xfrm>
                <a:off x="3849688" y="2801937"/>
                <a:ext cx="2627312" cy="855663"/>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en-US" sz="2000" i="1">
                          <a:solidFill>
                            <a:srgbClr val="000000"/>
                          </a:solidFill>
                          <a:latin typeface="Cambria Math" panose="02040503050406030204" pitchFamily="18" charset="0"/>
                        </a:rPr>
                        <m:t>𝑟</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𝑤</m:t>
                          </m:r>
                        </m:e>
                        <m:sub>
                          <m:r>
                            <a:rPr lang="en-US" sz="2000" i="1">
                              <a:solidFill>
                                <a:srgbClr val="000000"/>
                              </a:solidFill>
                              <a:latin typeface="Cambria Math" panose="02040503050406030204" pitchFamily="18" charset="0"/>
                            </a:rPr>
                            <m:t>1</m:t>
                          </m:r>
                        </m:sub>
                      </m:sSub>
                      <m:func>
                        <m:funcPr>
                          <m:ctrlPr>
                            <a:rPr lang="en-US" sz="2000" i="1">
                              <a:solidFill>
                                <a:srgbClr val="000000"/>
                              </a:solidFill>
                              <a:latin typeface="Cambria Math" panose="02040503050406030204" pitchFamily="18" charset="0"/>
                            </a:rPr>
                          </m:ctrlPr>
                        </m:funcPr>
                        <m:fName>
                          <m:r>
                            <a:rPr lang="en-US" sz="2000" i="0">
                              <a:solidFill>
                                <a:srgbClr val="000000"/>
                              </a:solidFill>
                              <a:latin typeface="Cambria Math" panose="02040503050406030204" pitchFamily="18" charset="0"/>
                            </a:rPr>
                            <m:t>:</m:t>
                          </m:r>
                        </m:fName>
                        <m:e>
                          <m:r>
                            <a:rPr lang="en-US" sz="2000" i="1">
                              <a:solidFill>
                                <a:srgbClr val="000000"/>
                              </a:solidFill>
                              <a:latin typeface="Cambria Math" panose="02040503050406030204" pitchFamily="18" charset="0"/>
                            </a:rPr>
                            <m:t> </m:t>
                          </m:r>
                        </m:e>
                      </m:func>
                      <m:r>
                        <a:rPr lang="en-US" sz="2000" i="0">
                          <a:solidFill>
                            <a:srgbClr val="000000"/>
                          </a:solidFill>
                          <a:latin typeface="Cambria Math" panose="020405030504060302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1</m:t>
                          </m:r>
                          <m:r>
                            <a:rPr lang="en-US" sz="2000" i="1">
                              <a:solidFill>
                                <a:srgbClr val="000000"/>
                              </a:solidFill>
                              <a:latin typeface="Cambria Math" panose="02040503050406030204" pitchFamily="18" charset="0"/>
                            </a:rPr>
                            <m:t>𝑡</m:t>
                          </m:r>
                        </m:sub>
                      </m:sSub>
                    </m:oMath>
                    <m:oMath xmlns:m="http://schemas.openxmlformats.org/officeDocument/2006/math">
                      <m:r>
                        <a:rPr lang="en-US" sz="2000" i="1">
                          <a:solidFill>
                            <a:srgbClr val="000000"/>
                          </a:solidFill>
                          <a:latin typeface="Cambria Math" panose="02040503050406030204" pitchFamily="18" charset="0"/>
                        </a:rPr>
                        <m:t>𝑟</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𝑤</m:t>
                          </m:r>
                        </m:e>
                        <m:sub>
                          <m:r>
                            <a:rPr lang="en-US" sz="2000" i="1">
                              <a:solidFill>
                                <a:srgbClr val="000000"/>
                              </a:solidFill>
                              <a:latin typeface="Cambria Math" panose="02040503050406030204" pitchFamily="18" charset="0"/>
                            </a:rPr>
                            <m:t>2</m:t>
                          </m:r>
                        </m:sub>
                      </m:sSub>
                      <m:func>
                        <m:funcPr>
                          <m:ctrlPr>
                            <a:rPr lang="en-US" sz="2000" i="1">
                              <a:solidFill>
                                <a:srgbClr val="000000"/>
                              </a:solidFill>
                              <a:latin typeface="Cambria Math" panose="02040503050406030204" pitchFamily="18" charset="0"/>
                            </a:rPr>
                          </m:ctrlPr>
                        </m:funcPr>
                        <m:fName>
                          <m:r>
                            <a:rPr lang="en-US" sz="2000" i="0">
                              <a:solidFill>
                                <a:srgbClr val="000000"/>
                              </a:solidFill>
                              <a:latin typeface="Cambria Math" panose="02040503050406030204" pitchFamily="18" charset="0"/>
                            </a:rPr>
                            <m:t>:</m:t>
                          </m:r>
                        </m:fName>
                        <m:e>
                          <m:r>
                            <a:rPr lang="en-US" sz="2000" i="1">
                              <a:solidFill>
                                <a:srgbClr val="000000"/>
                              </a:solidFill>
                              <a:latin typeface="Cambria Math" panose="02040503050406030204" pitchFamily="18" charset="0"/>
                            </a:rPr>
                            <m:t> </m:t>
                          </m:r>
                        </m:e>
                      </m:func>
                      <m:r>
                        <a:rPr lang="en-US" sz="2000" i="0">
                          <a:solidFill>
                            <a:srgbClr val="000000"/>
                          </a:solidFill>
                          <a:latin typeface="Cambria Math" panose="020405030504060302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2</m:t>
                          </m:r>
                          <m:r>
                            <a:rPr lang="en-US" sz="2000" i="1">
                              <a:solidFill>
                                <a:srgbClr val="000000"/>
                              </a:solidFill>
                              <a:latin typeface="Cambria Math" panose="02040503050406030204" pitchFamily="18" charset="0"/>
                            </a:rPr>
                            <m:t>𝑡</m:t>
                          </m:r>
                        </m:sub>
                      </m:sSub>
                    </m:oMath>
                  </m:oMathPara>
                </a14:m>
                <a:endParaRPr lang="en-US" sz="2000" dirty="0"/>
              </a:p>
            </p:txBody>
          </p:sp>
        </mc:Choice>
        <mc:Fallback>
          <p:sp>
            <p:nvSpPr>
              <p:cNvPr id="699394" name="Object 2"/>
              <p:cNvSpPr txBox="1">
                <a:spLocks noRot="1" noChangeAspect="1" noMove="1" noResize="1" noEditPoints="1" noAdjustHandles="1" noChangeArrowheads="1" noChangeShapeType="1" noTextEdit="1"/>
              </p:cNvSpPr>
              <p:nvPr/>
            </p:nvSpPr>
            <p:spPr bwMode="auto">
              <a:xfrm>
                <a:off x="3849688" y="2801937"/>
                <a:ext cx="2627312" cy="855663"/>
              </a:xfrm>
              <a:prstGeom prst="rect">
                <a:avLst/>
              </a:prstGeom>
              <a:blipFill>
                <a:blip r:embed="rId2"/>
                <a:stretch>
                  <a:fillRect/>
                </a:stretch>
              </a:blipFill>
              <a:extLst/>
            </p:spPr>
            <p:txBody>
              <a:bodyPr/>
              <a:lstStyle/>
              <a:p>
                <a:r>
                  <a:rPr 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371600" y="1155700"/>
            <a:ext cx="7772400" cy="5334000"/>
          </a:xfrm>
        </p:spPr>
        <p:txBody>
          <a:bodyPr>
            <a:normAutofit/>
          </a:bodyPr>
          <a:lstStyle/>
          <a:p>
            <a:endParaRPr lang="en-US" dirty="0"/>
          </a:p>
          <a:p>
            <a:endParaRPr lang="en-US"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12.2</a:t>
            </a:r>
          </a:p>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p:sp>
        <p:nvSpPr>
          <p:cNvPr id="6" name="TextBox 5"/>
          <p:cNvSpPr txBox="1"/>
          <p:nvPr/>
        </p:nvSpPr>
        <p:spPr>
          <a:xfrm>
            <a:off x="1676400" y="457200"/>
            <a:ext cx="7110152" cy="369332"/>
          </a:xfrm>
          <a:prstGeom prst="rect">
            <a:avLst/>
          </a:prstGeom>
          <a:noFill/>
        </p:spPr>
        <p:txBody>
          <a:bodyPr wrap="none" rtlCol="0">
            <a:spAutoFit/>
          </a:bodyPr>
          <a:lstStyle/>
          <a:p>
            <a:r>
              <a:rPr lang="en-US" dirty="0">
                <a:solidFill>
                  <a:schemeClr val="bg1"/>
                </a:solidFill>
              </a:rPr>
              <a:t>FIGURE 12.3 Time series and scatter plot of two random walk variables</a:t>
            </a:r>
          </a:p>
        </p:txBody>
      </p:sp>
      <p:pic>
        <p:nvPicPr>
          <p:cNvPr id="700420" name="Picture 4"/>
          <p:cNvPicPr>
            <a:picLocks noChangeAspect="1" noChangeArrowheads="1"/>
          </p:cNvPicPr>
          <p:nvPr/>
        </p:nvPicPr>
        <p:blipFill>
          <a:blip r:embed="rId2" cstate="print"/>
          <a:srcRect/>
          <a:stretch>
            <a:fillRect/>
          </a:stretch>
        </p:blipFill>
        <p:spPr bwMode="auto">
          <a:xfrm>
            <a:off x="2030283" y="1687513"/>
            <a:ext cx="6402387" cy="395128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The aim is to describe how to estimate regression models involving </a:t>
            </a:r>
            <a:r>
              <a:rPr lang="en-US" dirty="0" err="1"/>
              <a:t>nonstationary</a:t>
            </a:r>
            <a:r>
              <a:rPr lang="en-US" dirty="0"/>
              <a:t> variables</a:t>
            </a:r>
          </a:p>
          <a:p>
            <a:pPr lvl="1"/>
            <a:r>
              <a:rPr lang="en-US" dirty="0"/>
              <a:t>The first step is to examine the time-series concepts of </a:t>
            </a:r>
            <a:r>
              <a:rPr lang="en-US" b="1" dirty="0" err="1"/>
              <a:t>stationarity</a:t>
            </a:r>
            <a:r>
              <a:rPr lang="en-US" dirty="0"/>
              <a:t> (and </a:t>
            </a:r>
            <a:r>
              <a:rPr lang="en-US" b="1" dirty="0" err="1"/>
              <a:t>nonstationarity</a:t>
            </a:r>
            <a:r>
              <a:rPr lang="en-US" dirty="0"/>
              <a:t>) and how we distinguish between them. </a:t>
            </a:r>
          </a:p>
          <a:p>
            <a:pPr lvl="1"/>
            <a:r>
              <a:rPr lang="en-US" b="1" dirty="0"/>
              <a:t>Cointegration</a:t>
            </a:r>
            <a:r>
              <a:rPr lang="en-US" dirty="0"/>
              <a:t> is another important related concept that has a bearing on our choice of a regression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371600" y="1155700"/>
            <a:ext cx="7772400" cy="5334000"/>
          </a:xfrm>
        </p:spPr>
        <p:txBody>
          <a:bodyPr>
            <a:normAutofit/>
          </a:bodyPr>
          <a:lstStyle/>
          <a:p>
            <a:endParaRPr lang="en-US" dirty="0"/>
          </a:p>
          <a:p>
            <a:endParaRPr lang="en-US"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12.2</a:t>
            </a:r>
          </a:p>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p:sp>
        <p:nvSpPr>
          <p:cNvPr id="6" name="TextBox 5"/>
          <p:cNvSpPr txBox="1"/>
          <p:nvPr/>
        </p:nvSpPr>
        <p:spPr>
          <a:xfrm>
            <a:off x="1752600" y="304800"/>
            <a:ext cx="6858000" cy="646331"/>
          </a:xfrm>
          <a:prstGeom prst="rect">
            <a:avLst/>
          </a:prstGeom>
          <a:noFill/>
        </p:spPr>
        <p:txBody>
          <a:bodyPr wrap="square" rtlCol="0">
            <a:spAutoFit/>
          </a:bodyPr>
          <a:lstStyle/>
          <a:p>
            <a:r>
              <a:rPr lang="en-US" dirty="0">
                <a:solidFill>
                  <a:schemeClr val="bg1"/>
                </a:solidFill>
              </a:rPr>
              <a:t>FIGURE 12.3 (Continued) Time series and scatter plot of two random walk variables</a:t>
            </a:r>
          </a:p>
        </p:txBody>
      </p:sp>
      <p:pic>
        <p:nvPicPr>
          <p:cNvPr id="701442" name="Picture 2"/>
          <p:cNvPicPr>
            <a:picLocks noChangeAspect="1" noChangeArrowheads="1"/>
          </p:cNvPicPr>
          <p:nvPr/>
        </p:nvPicPr>
        <p:blipFill>
          <a:blip r:embed="rId2" cstate="print"/>
          <a:srcRect/>
          <a:stretch>
            <a:fillRect/>
          </a:stretch>
        </p:blipFill>
        <p:spPr bwMode="auto">
          <a:xfrm>
            <a:off x="2456657" y="1395413"/>
            <a:ext cx="5449887" cy="473868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A simple regression of series one (</a:t>
            </a:r>
            <a:r>
              <a:rPr lang="en-US" i="1" dirty="0"/>
              <a:t>rw</a:t>
            </a:r>
            <a:r>
              <a:rPr lang="en-US" baseline="-25000" dirty="0"/>
              <a:t>1</a:t>
            </a:r>
            <a:r>
              <a:rPr lang="en-US" dirty="0"/>
              <a:t>) on series two (</a:t>
            </a:r>
            <a:r>
              <a:rPr lang="en-US" i="1" dirty="0"/>
              <a:t>rw</a:t>
            </a:r>
            <a:r>
              <a:rPr lang="en-US" baseline="-25000" dirty="0"/>
              <a:t>2</a:t>
            </a:r>
            <a:r>
              <a:rPr lang="en-US" dirty="0"/>
              <a:t>) yields: </a:t>
            </a:r>
          </a:p>
          <a:p>
            <a:endParaRPr lang="en-US" dirty="0"/>
          </a:p>
          <a:p>
            <a:endParaRPr lang="en-US" dirty="0"/>
          </a:p>
          <a:p>
            <a:endParaRPr lang="en-US" dirty="0"/>
          </a:p>
          <a:p>
            <a:pPr lvl="1"/>
            <a:r>
              <a:rPr lang="en-US" dirty="0"/>
              <a:t>These results are completely meaningless, or spurious </a:t>
            </a:r>
          </a:p>
          <a:p>
            <a:pPr lvl="2"/>
            <a:r>
              <a:rPr lang="en-US" dirty="0"/>
              <a:t>The apparent significance of the relationship is false</a:t>
            </a:r>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12.2</a:t>
            </a:r>
          </a:p>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702466" name="Object 2"/>
              <p:cNvSpPr txBox="1"/>
              <p:nvPr/>
            </p:nvSpPr>
            <p:spPr bwMode="auto">
              <a:xfrm>
                <a:off x="2562225" y="2816225"/>
                <a:ext cx="5286375" cy="1069975"/>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𝑟</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𝑤</m:t>
                              </m:r>
                            </m:e>
                            <m:sub>
                              <m:r>
                                <a:rPr lang="en-US" sz="2000" i="1">
                                  <a:solidFill>
                                    <a:srgbClr val="000000"/>
                                  </a:solidFill>
                                  <a:latin typeface="Cambria Math" panose="02040503050406030204" pitchFamily="18" charset="0"/>
                                </a:rPr>
                                <m:t>1</m:t>
                              </m:r>
                              <m:r>
                                <a:rPr lang="en-US" sz="2000" i="1">
                                  <a:solidFill>
                                    <a:srgbClr val="000000"/>
                                  </a:solidFill>
                                  <a:latin typeface="Cambria Math" panose="02040503050406030204" pitchFamily="18" charset="0"/>
                                </a:rPr>
                                <m:t>𝑡</m:t>
                              </m:r>
                            </m:sub>
                          </m:sSub>
                        </m:e>
                      </m:acc>
                      <m:r>
                        <a:rPr lang="en-US" sz="2000" i="1">
                          <a:solidFill>
                            <a:srgbClr val="000000"/>
                          </a:solidFill>
                          <a:latin typeface="Cambria Math" panose="02040503050406030204" pitchFamily="18" charset="0"/>
                        </a:rPr>
                        <m:t>=17.818+0.842</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𝑟</m:t>
                      </m:r>
                      <m:sSub>
                        <m:sSubPr>
                          <m:ctrlPr>
                            <a:rPr lang="en-US" sz="2000" i="1">
                              <a:solidFill>
                                <a:srgbClr val="000000"/>
                              </a:solidFill>
                              <a:latin typeface="Cambria Math" panose="02040503050406030204" pitchFamily="18" charset="0"/>
                            </a:rPr>
                          </m:ctrlPr>
                        </m:sSub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𝑤</m:t>
                              </m:r>
                            </m:e>
                            <m:sub>
                              <m:r>
                                <a:rPr lang="en-US" sz="2000" i="1">
                                  <a:solidFill>
                                    <a:srgbClr val="000000"/>
                                  </a:solidFill>
                                  <a:latin typeface="Cambria Math" panose="02040503050406030204" pitchFamily="18" charset="0"/>
                                </a:rPr>
                                <m:t>2</m:t>
                              </m:r>
                            </m:sub>
                          </m:sSub>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𝑅</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=0.70</m:t>
                      </m:r>
                    </m:oMath>
                    <m:oMath xmlns:m="http://schemas.openxmlformats.org/officeDocument/2006/math">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(40.837)</m:t>
                      </m:r>
                    </m:oMath>
                  </m:oMathPara>
                </a14:m>
                <a:endParaRPr lang="en-US" sz="2000" dirty="0"/>
              </a:p>
            </p:txBody>
          </p:sp>
        </mc:Choice>
        <mc:Fallback>
          <p:sp>
            <p:nvSpPr>
              <p:cNvPr id="702466" name="Object 2"/>
              <p:cNvSpPr txBox="1">
                <a:spLocks noRot="1" noChangeAspect="1" noMove="1" noResize="1" noEditPoints="1" noAdjustHandles="1" noChangeArrowheads="1" noChangeShapeType="1" noTextEdit="1"/>
              </p:cNvSpPr>
              <p:nvPr/>
            </p:nvSpPr>
            <p:spPr bwMode="auto">
              <a:xfrm>
                <a:off x="2562225" y="2816225"/>
                <a:ext cx="5286375" cy="1069975"/>
              </a:xfrm>
              <a:prstGeom prst="rect">
                <a:avLst/>
              </a:prstGeom>
              <a:blipFill>
                <a:blip r:embed="rId2"/>
                <a:stretch>
                  <a:fillRect t="-1136"/>
                </a:stretch>
              </a:blipFill>
              <a:extLst/>
            </p:spPr>
            <p:txBody>
              <a:bodyPr/>
              <a:lstStyle/>
              <a:p>
                <a:r>
                  <a:rPr 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When </a:t>
            </a:r>
            <a:r>
              <a:rPr lang="en-US" dirty="0" err="1"/>
              <a:t>nonstationary</a:t>
            </a:r>
            <a:r>
              <a:rPr lang="en-US" dirty="0"/>
              <a:t> time series are used in a regression model, the results may spuriously indicate a significant relationship when there is none</a:t>
            </a:r>
          </a:p>
          <a:p>
            <a:pPr lvl="1"/>
            <a:r>
              <a:rPr lang="en-US" dirty="0"/>
              <a:t>In these cases the least squares estimator and least squares predictor do not have their usual properties, and </a:t>
            </a:r>
            <a:r>
              <a:rPr lang="en-US" i="1" dirty="0"/>
              <a:t>t</a:t>
            </a:r>
            <a:r>
              <a:rPr lang="en-US" dirty="0"/>
              <a:t>-statistics are not reliable</a:t>
            </a:r>
          </a:p>
          <a:p>
            <a:pPr lvl="1"/>
            <a:r>
              <a:rPr lang="en-US" dirty="0"/>
              <a:t>Since many macroeconomic time series are </a:t>
            </a:r>
            <a:r>
              <a:rPr lang="en-US" dirty="0" err="1"/>
              <a:t>nonstationary</a:t>
            </a:r>
            <a:r>
              <a:rPr lang="en-US" dirty="0"/>
              <a:t>, it is particularly important to take care when estimating regressions with macroeconomic variables</a:t>
            </a:r>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12.2</a:t>
            </a:r>
          </a:p>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4100" y="2603500"/>
            <a:ext cx="58674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a:latin typeface="Times New Roman" pitchFamily="18" charset="0"/>
                <a:cs typeface="Times New Roman" pitchFamily="18" charset="0"/>
              </a:rPr>
              <a:t>12.3 </a:t>
            </a:r>
          </a:p>
          <a:p>
            <a:pPr marL="438912" indent="-320040" algn="ctr" fontAlgn="auto">
              <a:spcBef>
                <a:spcPts val="600"/>
              </a:spcBef>
              <a:spcAft>
                <a:spcPts val="0"/>
              </a:spcAft>
              <a:defRPr/>
            </a:pPr>
            <a:r>
              <a:rPr lang="en-US" sz="2800" dirty="0"/>
              <a:t>Unit Root Tests for Stationarity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endParaRPr lang="en-US" dirty="0"/>
          </a:p>
          <a:p>
            <a:r>
              <a:rPr lang="en-US" dirty="0"/>
              <a:t>There are many tests for determining whether a series is stationary or </a:t>
            </a:r>
            <a:r>
              <a:rPr lang="en-US" dirty="0" err="1"/>
              <a:t>nonstationary</a:t>
            </a:r>
            <a:endParaRPr lang="en-US" dirty="0"/>
          </a:p>
          <a:p>
            <a:pPr lvl="1"/>
            <a:r>
              <a:rPr lang="en-US" dirty="0"/>
              <a:t>The most popular is the Dickey–Fuller test</a:t>
            </a:r>
            <a:endParaRPr lang="en-US" b="1" i="1"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The AR(1) process </a:t>
            </a:r>
            <a:r>
              <a:rPr lang="en-US" i="1" dirty="0" err="1"/>
              <a:t>y</a:t>
            </a:r>
            <a:r>
              <a:rPr lang="en-US" baseline="-25000" dirty="0" err="1"/>
              <a:t>t</a:t>
            </a:r>
            <a:r>
              <a:rPr lang="en-US" baseline="-25000" dirty="0"/>
              <a:t> </a:t>
            </a:r>
            <a:r>
              <a:rPr lang="en-US" dirty="0"/>
              <a:t>= </a:t>
            </a:r>
            <a:r>
              <a:rPr lang="el-GR" dirty="0"/>
              <a:t>ρ</a:t>
            </a:r>
            <a:r>
              <a:rPr lang="en-US" i="1" dirty="0"/>
              <a:t>y</a:t>
            </a:r>
            <a:r>
              <a:rPr lang="en-US" baseline="-25000" dirty="0"/>
              <a:t>t-1</a:t>
            </a:r>
            <a:r>
              <a:rPr lang="en-US" dirty="0"/>
              <a:t> + </a:t>
            </a:r>
            <a:r>
              <a:rPr lang="en-US" i="1" dirty="0" err="1"/>
              <a:t>v</a:t>
            </a:r>
            <a:r>
              <a:rPr lang="en-US" baseline="-25000" dirty="0" err="1"/>
              <a:t>t</a:t>
            </a:r>
            <a:r>
              <a:rPr lang="en-US" dirty="0"/>
              <a:t> is stationary when |</a:t>
            </a:r>
            <a:r>
              <a:rPr lang="el-GR" dirty="0"/>
              <a:t>ρ</a:t>
            </a:r>
            <a:r>
              <a:rPr lang="en-US" dirty="0"/>
              <a:t>| &lt; 1</a:t>
            </a:r>
          </a:p>
          <a:p>
            <a:pPr lvl="1"/>
            <a:r>
              <a:rPr lang="en-US" dirty="0"/>
              <a:t>But, when </a:t>
            </a:r>
            <a:r>
              <a:rPr lang="el-GR" dirty="0"/>
              <a:t>ρ</a:t>
            </a:r>
            <a:r>
              <a:rPr lang="en-US" dirty="0"/>
              <a:t> = 1, it becomes the </a:t>
            </a:r>
            <a:r>
              <a:rPr lang="en-US" dirty="0" err="1"/>
              <a:t>nonstationary</a:t>
            </a:r>
            <a:r>
              <a:rPr lang="en-US" dirty="0"/>
              <a:t> random walk process</a:t>
            </a:r>
          </a:p>
          <a:p>
            <a:pPr lvl="1"/>
            <a:r>
              <a:rPr lang="en-US" dirty="0"/>
              <a:t>We want to test whether </a:t>
            </a:r>
            <a:r>
              <a:rPr lang="el-GR" dirty="0"/>
              <a:t>ρ</a:t>
            </a:r>
            <a:r>
              <a:rPr lang="en-US" dirty="0"/>
              <a:t> is equal to one or significantly less than one</a:t>
            </a:r>
          </a:p>
          <a:p>
            <a:pPr lvl="2"/>
            <a:r>
              <a:rPr lang="en-US" dirty="0"/>
              <a:t>Tests for this purpose are known as </a:t>
            </a:r>
            <a:r>
              <a:rPr lang="en-US" b="1" dirty="0"/>
              <a:t>unit root tests for </a:t>
            </a:r>
            <a:r>
              <a:rPr lang="en-US" b="1" dirty="0" err="1"/>
              <a:t>stationarity</a:t>
            </a:r>
            <a:endParaRPr lang="en-US" b="1" i="1"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769441"/>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12.3.1</a:t>
            </a:r>
          </a:p>
          <a:p>
            <a:pPr algn="ctr"/>
            <a:r>
              <a:rPr lang="en-US" sz="1100" dirty="0">
                <a:solidFill>
                  <a:schemeClr val="bg1"/>
                </a:solidFill>
                <a:cs typeface="Times New Roman" pitchFamily="18" charset="0"/>
              </a:rPr>
              <a:t>Dickey-Fuller Test 1 (No constant and No Trend)</a:t>
            </a:r>
            <a:endParaRPr lang="en-US" sz="1100" dirty="0">
              <a:solidFill>
                <a:schemeClr val="bg1"/>
              </a:solidFill>
              <a:ea typeface="Tahoma" pitchFamily="34" charset="0"/>
              <a:cs typeface="Tahoma"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Consider again the AR(1) model:</a:t>
            </a:r>
          </a:p>
          <a:p>
            <a:endParaRPr lang="en-US" dirty="0"/>
          </a:p>
          <a:p>
            <a:pPr lvl="1"/>
            <a:r>
              <a:rPr lang="en-US" dirty="0"/>
              <a:t>We can test for </a:t>
            </a:r>
            <a:r>
              <a:rPr lang="en-US" dirty="0" err="1"/>
              <a:t>nonstationarity</a:t>
            </a:r>
            <a:r>
              <a:rPr lang="en-US" dirty="0"/>
              <a:t> by testing the null hypothesis that </a:t>
            </a:r>
            <a:r>
              <a:rPr lang="el-GR" dirty="0"/>
              <a:t>ρ</a:t>
            </a:r>
            <a:r>
              <a:rPr lang="en-US" dirty="0"/>
              <a:t> = 1 against the alternative that |</a:t>
            </a:r>
            <a:r>
              <a:rPr lang="el-GR" dirty="0"/>
              <a:t>ρ</a:t>
            </a:r>
            <a:r>
              <a:rPr lang="en-US" dirty="0"/>
              <a:t>| &lt; 1</a:t>
            </a:r>
          </a:p>
          <a:p>
            <a:pPr lvl="2"/>
            <a:r>
              <a:rPr lang="en-US" dirty="0"/>
              <a:t>Or simply </a:t>
            </a:r>
            <a:r>
              <a:rPr lang="el-GR" dirty="0"/>
              <a:t>ρ</a:t>
            </a:r>
            <a:r>
              <a:rPr lang="en-US" dirty="0"/>
              <a:t> &lt; 1</a:t>
            </a:r>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723970" name="Object 2"/>
              <p:cNvSpPr txBox="1"/>
              <p:nvPr/>
            </p:nvSpPr>
            <p:spPr bwMode="auto">
              <a:xfrm>
                <a:off x="3886200" y="2705100"/>
                <a:ext cx="2124075" cy="485775"/>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𝜌</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oMath>
                  </m:oMathPara>
                </a14:m>
                <a:endParaRPr lang="en-US" sz="2000" dirty="0"/>
              </a:p>
            </p:txBody>
          </p:sp>
        </mc:Choice>
        <mc:Fallback>
          <p:sp>
            <p:nvSpPr>
              <p:cNvPr id="723970" name="Object 2"/>
              <p:cNvSpPr txBox="1">
                <a:spLocks noRot="1" noChangeAspect="1" noMove="1" noResize="1" noEditPoints="1" noAdjustHandles="1" noChangeArrowheads="1" noChangeShapeType="1" noTextEdit="1"/>
              </p:cNvSpPr>
              <p:nvPr/>
            </p:nvSpPr>
            <p:spPr bwMode="auto">
              <a:xfrm>
                <a:off x="3886200" y="2705100"/>
                <a:ext cx="2124075" cy="485775"/>
              </a:xfrm>
              <a:prstGeom prst="rect">
                <a:avLst/>
              </a:prstGeom>
              <a:blipFill>
                <a:blip r:embed="rId2"/>
                <a:stretch>
                  <a:fillRect/>
                </a:stretch>
              </a:blipFill>
              <a:extLst/>
            </p:spPr>
            <p:txBody>
              <a:bodyPr/>
              <a:lstStyle/>
              <a:p>
                <a:r>
                  <a:rPr lang="en-US">
                    <a:noFill/>
                  </a:rPr>
                  <a:t> </a:t>
                </a:r>
              </a:p>
            </p:txBody>
          </p:sp>
        </mc:Fallback>
      </mc:AlternateContent>
      <p:sp>
        <p:nvSpPr>
          <p:cNvPr id="6" name="TextBox 5"/>
          <p:cNvSpPr txBox="1"/>
          <p:nvPr/>
        </p:nvSpPr>
        <p:spPr>
          <a:xfrm>
            <a:off x="207881" y="2763321"/>
            <a:ext cx="960519" cy="369332"/>
          </a:xfrm>
          <a:prstGeom prst="rect">
            <a:avLst/>
          </a:prstGeom>
          <a:noFill/>
        </p:spPr>
        <p:txBody>
          <a:bodyPr wrap="none" rtlCol="0">
            <a:spAutoFit/>
          </a:bodyPr>
          <a:lstStyle/>
          <a:p>
            <a:r>
              <a:rPr lang="en-US" dirty="0">
                <a:solidFill>
                  <a:schemeClr val="bg1"/>
                </a:solidFill>
              </a:rPr>
              <a:t>Eq. 12.4</a:t>
            </a:r>
          </a:p>
        </p:txBody>
      </p:sp>
      <p:sp>
        <p:nvSpPr>
          <p:cNvPr id="7" name="TextBox 6"/>
          <p:cNvSpPr txBox="1"/>
          <p:nvPr/>
        </p:nvSpPr>
        <p:spPr>
          <a:xfrm>
            <a:off x="0" y="1161962"/>
            <a:ext cx="1371600" cy="769441"/>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12.3.1</a:t>
            </a:r>
          </a:p>
          <a:p>
            <a:pPr algn="ctr"/>
            <a:r>
              <a:rPr lang="en-US" sz="1100" dirty="0">
                <a:solidFill>
                  <a:schemeClr val="bg1"/>
                </a:solidFill>
                <a:cs typeface="Times New Roman" pitchFamily="18" charset="0"/>
              </a:rPr>
              <a:t>Dickey-Fuller Test 1 (No constant and No Trend)</a:t>
            </a:r>
            <a:endParaRPr lang="en-US" sz="1100" dirty="0">
              <a:solidFill>
                <a:schemeClr val="bg1"/>
              </a:solidFill>
              <a:ea typeface="Tahoma" pitchFamily="34" charset="0"/>
              <a:cs typeface="Tahoma"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A more convenient form is:</a:t>
            </a:r>
          </a:p>
          <a:p>
            <a:endParaRPr lang="en-US" dirty="0"/>
          </a:p>
          <a:p>
            <a:endParaRPr lang="en-US" dirty="0"/>
          </a:p>
          <a:p>
            <a:endParaRPr lang="en-US" dirty="0"/>
          </a:p>
          <a:p>
            <a:pPr lvl="1"/>
            <a:r>
              <a:rPr lang="en-US" dirty="0"/>
              <a:t>The hypotheses are:</a:t>
            </a:r>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6" name="TextBox 5"/>
          <p:cNvSpPr txBox="1"/>
          <p:nvPr/>
        </p:nvSpPr>
        <p:spPr>
          <a:xfrm>
            <a:off x="157081" y="2779990"/>
            <a:ext cx="1063112" cy="369332"/>
          </a:xfrm>
          <a:prstGeom prst="rect">
            <a:avLst/>
          </a:prstGeom>
          <a:noFill/>
        </p:spPr>
        <p:txBody>
          <a:bodyPr wrap="none" rtlCol="0">
            <a:spAutoFit/>
          </a:bodyPr>
          <a:lstStyle/>
          <a:p>
            <a:r>
              <a:rPr lang="en-US" dirty="0">
                <a:solidFill>
                  <a:schemeClr val="bg1"/>
                </a:solidFill>
              </a:rPr>
              <a:t>Eq. 12.5a</a:t>
            </a:r>
          </a:p>
        </p:txBody>
      </p:sp>
      <mc:AlternateContent xmlns:mc="http://schemas.openxmlformats.org/markup-compatibility/2006">
        <mc:Choice xmlns:a14="http://schemas.microsoft.com/office/drawing/2010/main" Requires="a14">
          <p:sp>
            <p:nvSpPr>
              <p:cNvPr id="724995" name="Object 3"/>
              <p:cNvSpPr txBox="1"/>
              <p:nvPr/>
            </p:nvSpPr>
            <p:spPr bwMode="auto">
              <a:xfrm>
                <a:off x="2591794" y="2171700"/>
                <a:ext cx="4161432" cy="1585912"/>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m:rPr>
                          <m:aln/>
                        </m:rP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𝜌</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𝑣</m:t>
                          </m:r>
                        </m:e>
                        <m:sub>
                          <m:r>
                            <a:rPr lang="en-US" sz="2400" i="1">
                              <a:solidFill>
                                <a:srgbClr val="000000"/>
                              </a:solidFill>
                              <a:latin typeface="Cambria Math" panose="02040503050406030204" pitchFamily="18" charset="0"/>
                            </a:rPr>
                            <m:t>𝑡</m:t>
                          </m:r>
                        </m:sub>
                      </m:sSub>
                    </m:oMath>
                    <m:oMath xmlns:m="http://schemas.openxmlformats.org/officeDocument/2006/math">
                      <m:r>
                        <m:rPr>
                          <m:sty m:val="p"/>
                        </m:rPr>
                        <a:rPr lang="en-US" sz="2400" i="1">
                          <a:solidFill>
                            <a:srgbClr val="000000"/>
                          </a:solidFill>
                          <a:latin typeface="Cambria Math" panose="02040503050406030204" pitchFamily="18" charset="0"/>
                        </a:rPr>
                        <m:t>Δ</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sub>
                      </m:sSub>
                      <m:r>
                        <m:rPr>
                          <m:aln/>
                        </m:rPr>
                        <a:rPr lang="en-US" sz="2400" i="1">
                          <a:solidFill>
                            <a:srgbClr val="000000"/>
                          </a:solidFill>
                          <a:latin typeface="Cambria Math" panose="02040503050406030204" pitchFamily="18" charset="0"/>
                        </a:rPr>
                        <m:t>=</m:t>
                      </m:r>
                      <m:d>
                        <m:dPr>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𝜌</m:t>
                          </m:r>
                          <m:r>
                            <a:rPr lang="en-US" sz="2400" i="1">
                              <a:solidFill>
                                <a:srgbClr val="000000"/>
                              </a:solidFill>
                              <a:latin typeface="Cambria Math" panose="02040503050406030204" pitchFamily="18" charset="0"/>
                            </a:rPr>
                            <m:t>−1</m:t>
                          </m:r>
                        </m:e>
                      </m:d>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𝑣</m:t>
                          </m:r>
                        </m:e>
                        <m:sub>
                          <m:r>
                            <a:rPr lang="en-US" sz="2400" i="1">
                              <a:solidFill>
                                <a:srgbClr val="000000"/>
                              </a:solidFill>
                              <a:latin typeface="Cambria Math" panose="02040503050406030204" pitchFamily="18" charset="0"/>
                            </a:rPr>
                            <m:t>𝑡</m:t>
                          </m:r>
                        </m:sub>
                      </m:sSub>
                    </m:oMath>
                    <m:oMath xmlns:m="http://schemas.openxmlformats.org/officeDocument/2006/math">
                      <m:r>
                        <m:rPr>
                          <m:aln/>
                        </m:rP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𝛾</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𝑦</m:t>
                          </m:r>
                        </m:e>
                        <m:sub>
                          <m:r>
                            <a:rPr lang="en-US" sz="2400" i="1">
                              <a:solidFill>
                                <a:srgbClr val="000000"/>
                              </a:solidFill>
                              <a:latin typeface="Cambria Math" panose="02040503050406030204" pitchFamily="18" charset="0"/>
                            </a:rPr>
                            <m:t>𝑡</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𝑣</m:t>
                          </m:r>
                        </m:e>
                        <m:sub>
                          <m:r>
                            <a:rPr lang="en-US" sz="2400" i="1">
                              <a:solidFill>
                                <a:srgbClr val="000000"/>
                              </a:solidFill>
                              <a:latin typeface="Cambria Math" panose="02040503050406030204" pitchFamily="18" charset="0"/>
                            </a:rPr>
                            <m:t>𝑡</m:t>
                          </m:r>
                        </m:sub>
                      </m:sSub>
                    </m:oMath>
                  </m:oMathPara>
                </a14:m>
                <a:endParaRPr lang="en-US" sz="2400" dirty="0"/>
              </a:p>
            </p:txBody>
          </p:sp>
        </mc:Choice>
        <mc:Fallback>
          <p:sp>
            <p:nvSpPr>
              <p:cNvPr id="724995" name="Object 3"/>
              <p:cNvSpPr txBox="1">
                <a:spLocks noRot="1" noChangeAspect="1" noMove="1" noResize="1" noEditPoints="1" noAdjustHandles="1" noChangeArrowheads="1" noChangeShapeType="1" noTextEdit="1"/>
              </p:cNvSpPr>
              <p:nvPr/>
            </p:nvSpPr>
            <p:spPr bwMode="auto">
              <a:xfrm>
                <a:off x="2591794" y="2171700"/>
                <a:ext cx="4161432" cy="1585912"/>
              </a:xfrm>
              <a:prstGeom prst="rect">
                <a:avLst/>
              </a:prstGeom>
              <a:blipFill>
                <a:blip r:embed="rId2"/>
                <a:stretch>
                  <a:fillRect/>
                </a:stretch>
              </a:blipFill>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24996" name="Object 4"/>
              <p:cNvSpPr txBox="1"/>
              <p:nvPr/>
            </p:nvSpPr>
            <p:spPr bwMode="auto">
              <a:xfrm>
                <a:off x="3262313" y="4241800"/>
                <a:ext cx="3576637" cy="1346200"/>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𝐻</m:t>
                          </m:r>
                        </m:e>
                        <m:sub>
                          <m:r>
                            <a:rPr lang="en-US" sz="2000" i="1">
                              <a:solidFill>
                                <a:srgbClr val="000000"/>
                              </a:solidFill>
                              <a:latin typeface="Cambria Math" panose="02040503050406030204" pitchFamily="18" charset="0"/>
                            </a:rPr>
                            <m:t>0</m:t>
                          </m:r>
                        </m:sub>
                      </m:sSub>
                      <m:func>
                        <m:funcPr>
                          <m:ctrlPr>
                            <a:rPr lang="en-US" sz="2000" i="1">
                              <a:solidFill>
                                <a:srgbClr val="000000"/>
                              </a:solidFill>
                              <a:latin typeface="Cambria Math" panose="02040503050406030204" pitchFamily="18" charset="0"/>
                            </a:rPr>
                          </m:ctrlPr>
                        </m:funcPr>
                        <m:fName>
                          <m:r>
                            <a:rPr lang="en-US" sz="2000" i="0">
                              <a:solidFill>
                                <a:srgbClr val="000000"/>
                              </a:solidFill>
                              <a:latin typeface="Cambria Math" panose="02040503050406030204" pitchFamily="18" charset="0"/>
                            </a:rPr>
                            <m:t>:</m:t>
                          </m:r>
                        </m:fName>
                        <m:e>
                          <m:r>
                            <a:rPr lang="en-US" sz="2000" i="1">
                              <a:solidFill>
                                <a:srgbClr val="000000"/>
                              </a:solidFill>
                              <a:latin typeface="Cambria Math" panose="02040503050406030204" pitchFamily="18" charset="0"/>
                            </a:rPr>
                            <m:t>𝜌</m:t>
                          </m:r>
                        </m:e>
                      </m:func>
                      <m:r>
                        <a:rPr lang="en-US" sz="2000" i="1">
                          <a:solidFill>
                            <a:srgbClr val="000000"/>
                          </a:solidFill>
                          <a:latin typeface="Cambria Math" panose="02040503050406030204" pitchFamily="18" charset="0"/>
                        </a:rPr>
                        <m:t>=1 ⇔ 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𝐻</m:t>
                          </m:r>
                        </m:e>
                        <m:sub>
                          <m:r>
                            <a:rPr lang="en-US" sz="2000" i="1">
                              <a:solidFill>
                                <a:srgbClr val="000000"/>
                              </a:solidFill>
                              <a:latin typeface="Cambria Math" panose="02040503050406030204" pitchFamily="18" charset="0"/>
                            </a:rPr>
                            <m:t>0</m:t>
                          </m:r>
                        </m:sub>
                      </m:sSub>
                      <m:func>
                        <m:funcPr>
                          <m:ctrlPr>
                            <a:rPr lang="en-US" sz="2000" i="1">
                              <a:solidFill>
                                <a:srgbClr val="000000"/>
                              </a:solidFill>
                              <a:latin typeface="Cambria Math" panose="02040503050406030204" pitchFamily="18" charset="0"/>
                            </a:rPr>
                          </m:ctrlPr>
                        </m:funcPr>
                        <m:fName>
                          <m:r>
                            <a:rPr lang="en-US" sz="2000" i="0">
                              <a:solidFill>
                                <a:srgbClr val="000000"/>
                              </a:solidFill>
                              <a:latin typeface="Cambria Math" panose="02040503050406030204" pitchFamily="18" charset="0"/>
                            </a:rPr>
                            <m:t>:</m:t>
                          </m:r>
                        </m:fName>
                        <m:e>
                          <m:r>
                            <a:rPr lang="en-US" sz="2000" i="1">
                              <a:solidFill>
                                <a:srgbClr val="000000"/>
                              </a:solidFill>
                              <a:latin typeface="Cambria Math" panose="02040503050406030204" pitchFamily="18" charset="0"/>
                            </a:rPr>
                            <m:t>𝛾</m:t>
                          </m:r>
                        </m:e>
                      </m:func>
                      <m:r>
                        <a:rPr lang="en-US" sz="2000" i="1">
                          <a:solidFill>
                            <a:srgbClr val="000000"/>
                          </a:solidFill>
                          <a:latin typeface="Cambria Math" panose="02040503050406030204" pitchFamily="18" charset="0"/>
                        </a:rPr>
                        <m:t>=0</m:t>
                      </m:r>
                    </m:oMath>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𝐻</m:t>
                          </m:r>
                        </m:e>
                        <m:sub>
                          <m:r>
                            <a:rPr lang="en-US" sz="2000" i="1">
                              <a:solidFill>
                                <a:srgbClr val="000000"/>
                              </a:solidFill>
                              <a:latin typeface="Cambria Math" panose="02040503050406030204" pitchFamily="18" charset="0"/>
                            </a:rPr>
                            <m:t>1</m:t>
                          </m:r>
                        </m:sub>
                      </m:sSub>
                      <m:func>
                        <m:funcPr>
                          <m:ctrlPr>
                            <a:rPr lang="en-US" sz="2000" i="1">
                              <a:solidFill>
                                <a:srgbClr val="000000"/>
                              </a:solidFill>
                              <a:latin typeface="Cambria Math" panose="02040503050406030204" pitchFamily="18" charset="0"/>
                            </a:rPr>
                          </m:ctrlPr>
                        </m:funcPr>
                        <m:fName>
                          <m:r>
                            <a:rPr lang="en-US" sz="2000" i="0">
                              <a:solidFill>
                                <a:srgbClr val="000000"/>
                              </a:solidFill>
                              <a:latin typeface="Cambria Math" panose="02040503050406030204" pitchFamily="18" charset="0"/>
                            </a:rPr>
                            <m:t>:</m:t>
                          </m:r>
                        </m:fName>
                        <m:e>
                          <m:r>
                            <a:rPr lang="en-US" sz="2000" i="1">
                              <a:solidFill>
                                <a:srgbClr val="000000"/>
                              </a:solidFill>
                              <a:latin typeface="Cambria Math" panose="02040503050406030204" pitchFamily="18" charset="0"/>
                            </a:rPr>
                            <m:t>𝜌</m:t>
                          </m:r>
                        </m:e>
                      </m:func>
                      <m:r>
                        <a:rPr lang="en-US" sz="2000" i="1">
                          <a:solidFill>
                            <a:srgbClr val="000000"/>
                          </a:solidFill>
                          <a:latin typeface="Cambria Math" panose="02040503050406030204" pitchFamily="18" charset="0"/>
                        </a:rPr>
                        <m:t>&lt;1 ⇔ 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𝐻</m:t>
                          </m:r>
                        </m:e>
                        <m:sub>
                          <m:r>
                            <a:rPr lang="en-US" sz="2000" i="1">
                              <a:solidFill>
                                <a:srgbClr val="000000"/>
                              </a:solidFill>
                              <a:latin typeface="Cambria Math" panose="02040503050406030204" pitchFamily="18" charset="0"/>
                            </a:rPr>
                            <m:t>1</m:t>
                          </m:r>
                        </m:sub>
                      </m:sSub>
                      <m:func>
                        <m:funcPr>
                          <m:ctrlPr>
                            <a:rPr lang="en-US" sz="2000" i="1">
                              <a:solidFill>
                                <a:srgbClr val="000000"/>
                              </a:solidFill>
                              <a:latin typeface="Cambria Math" panose="02040503050406030204" pitchFamily="18" charset="0"/>
                            </a:rPr>
                          </m:ctrlPr>
                        </m:funcPr>
                        <m:fName>
                          <m:r>
                            <a:rPr lang="en-US" sz="2000" i="0">
                              <a:solidFill>
                                <a:srgbClr val="000000"/>
                              </a:solidFill>
                              <a:latin typeface="Cambria Math" panose="02040503050406030204" pitchFamily="18" charset="0"/>
                            </a:rPr>
                            <m:t>:</m:t>
                          </m:r>
                        </m:fName>
                        <m:e>
                          <m:r>
                            <a:rPr lang="en-US" sz="2000" i="1">
                              <a:solidFill>
                                <a:srgbClr val="000000"/>
                              </a:solidFill>
                              <a:latin typeface="Cambria Math" panose="02040503050406030204" pitchFamily="18" charset="0"/>
                            </a:rPr>
                            <m:t>𝛾</m:t>
                          </m:r>
                        </m:e>
                      </m:func>
                      <m:r>
                        <a:rPr lang="en-US" sz="2000" i="1">
                          <a:solidFill>
                            <a:srgbClr val="000000"/>
                          </a:solidFill>
                          <a:latin typeface="Cambria Math" panose="02040503050406030204" pitchFamily="18" charset="0"/>
                        </a:rPr>
                        <m:t>&lt;0</m:t>
                      </m:r>
                    </m:oMath>
                  </m:oMathPara>
                </a14:m>
                <a:endParaRPr lang="en-US" sz="2000" dirty="0"/>
              </a:p>
            </p:txBody>
          </p:sp>
        </mc:Choice>
        <mc:Fallback>
          <p:sp>
            <p:nvSpPr>
              <p:cNvPr id="724996" name="Object 4"/>
              <p:cNvSpPr txBox="1">
                <a:spLocks noRot="1" noChangeAspect="1" noMove="1" noResize="1" noEditPoints="1" noAdjustHandles="1" noChangeArrowheads="1" noChangeShapeType="1" noTextEdit="1"/>
              </p:cNvSpPr>
              <p:nvPr/>
            </p:nvSpPr>
            <p:spPr bwMode="auto">
              <a:xfrm>
                <a:off x="3262313" y="4241800"/>
                <a:ext cx="3576637" cy="1346200"/>
              </a:xfrm>
              <a:prstGeom prst="rect">
                <a:avLst/>
              </a:prstGeom>
              <a:blipFill>
                <a:blip r:embed="rId3"/>
                <a:stretch>
                  <a:fillRect/>
                </a:stretch>
              </a:blipFill>
              <a:extLst/>
            </p:spPr>
            <p:txBody>
              <a:bodyPr/>
              <a:lstStyle/>
              <a:p>
                <a:r>
                  <a:rPr lang="en-US">
                    <a:noFill/>
                  </a:rPr>
                  <a:t> </a:t>
                </a:r>
              </a:p>
            </p:txBody>
          </p:sp>
        </mc:Fallback>
      </mc:AlternateContent>
      <p:sp>
        <p:nvSpPr>
          <p:cNvPr id="9" name="TextBox 8"/>
          <p:cNvSpPr txBox="1"/>
          <p:nvPr/>
        </p:nvSpPr>
        <p:spPr>
          <a:xfrm>
            <a:off x="0" y="1161962"/>
            <a:ext cx="1371600" cy="769441"/>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12.3.1</a:t>
            </a:r>
          </a:p>
          <a:p>
            <a:pPr algn="ctr"/>
            <a:r>
              <a:rPr lang="en-US" sz="1100" dirty="0">
                <a:solidFill>
                  <a:schemeClr val="bg1"/>
                </a:solidFill>
                <a:cs typeface="Times New Roman" pitchFamily="18" charset="0"/>
              </a:rPr>
              <a:t>Dickey-Fuller Test 1 (No constant and No Trend)</a:t>
            </a:r>
            <a:endParaRPr lang="en-US" sz="1100" dirty="0">
              <a:solidFill>
                <a:schemeClr val="bg1"/>
              </a:solidFill>
              <a:ea typeface="Tahoma" pitchFamily="34" charset="0"/>
              <a:cs typeface="Tahoma"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The second Dickey–Fuller test includes a constant term in the test equation:</a:t>
            </a:r>
          </a:p>
          <a:p>
            <a:endParaRPr lang="en-US" dirty="0"/>
          </a:p>
          <a:p>
            <a:pPr lvl="1"/>
            <a:r>
              <a:rPr lang="en-US" dirty="0"/>
              <a:t>The null and alternative hypotheses are the same as before</a:t>
            </a:r>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769441"/>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12.3.2</a:t>
            </a:r>
          </a:p>
          <a:p>
            <a:pPr algn="ctr"/>
            <a:r>
              <a:rPr lang="en-US" sz="1100" dirty="0">
                <a:solidFill>
                  <a:schemeClr val="bg1"/>
                </a:solidFill>
                <a:cs typeface="Times New Roman" pitchFamily="18" charset="0"/>
              </a:rPr>
              <a:t>Dickey-Fuller Test 2 (With Constant but No Trend)</a:t>
            </a:r>
            <a:endParaRPr lang="en-US" sz="1100" dirty="0">
              <a:solidFill>
                <a:schemeClr val="bg1"/>
              </a:solidFill>
              <a:ea typeface="Tahoma" pitchFamily="34" charset="0"/>
              <a:cs typeface="Tahoma" pitchFamily="34" charset="0"/>
            </a:endParaRPr>
          </a:p>
        </p:txBody>
      </p:sp>
      <p:sp>
        <p:nvSpPr>
          <p:cNvPr id="6" name="TextBox 5"/>
          <p:cNvSpPr txBox="1"/>
          <p:nvPr/>
        </p:nvSpPr>
        <p:spPr>
          <a:xfrm>
            <a:off x="177800" y="3205440"/>
            <a:ext cx="1075936" cy="369332"/>
          </a:xfrm>
          <a:prstGeom prst="rect">
            <a:avLst/>
          </a:prstGeom>
          <a:noFill/>
        </p:spPr>
        <p:txBody>
          <a:bodyPr wrap="none" rtlCol="0">
            <a:spAutoFit/>
          </a:bodyPr>
          <a:lstStyle/>
          <a:p>
            <a:r>
              <a:rPr lang="en-US" dirty="0">
                <a:solidFill>
                  <a:schemeClr val="bg1"/>
                </a:solidFill>
              </a:rPr>
              <a:t>Eq. 12.5b</a:t>
            </a:r>
          </a:p>
        </p:txBody>
      </p:sp>
      <mc:AlternateContent xmlns:mc="http://schemas.openxmlformats.org/markup-compatibility/2006">
        <mc:Choice xmlns:a14="http://schemas.microsoft.com/office/drawing/2010/main" Requires="a14">
          <p:sp>
            <p:nvSpPr>
              <p:cNvPr id="726020" name="Object 4"/>
              <p:cNvSpPr txBox="1"/>
              <p:nvPr/>
            </p:nvSpPr>
            <p:spPr bwMode="auto">
              <a:xfrm>
                <a:off x="3859212" y="3148012"/>
                <a:ext cx="2541588" cy="484188"/>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𝛾</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oMath>
                  </m:oMathPara>
                </a14:m>
                <a:endParaRPr lang="en-US" sz="2000" dirty="0"/>
              </a:p>
            </p:txBody>
          </p:sp>
        </mc:Choice>
        <mc:Fallback>
          <p:sp>
            <p:nvSpPr>
              <p:cNvPr id="726020" name="Object 4"/>
              <p:cNvSpPr txBox="1">
                <a:spLocks noRot="1" noChangeAspect="1" noMove="1" noResize="1" noEditPoints="1" noAdjustHandles="1" noChangeArrowheads="1" noChangeShapeType="1" noTextEdit="1"/>
              </p:cNvSpPr>
              <p:nvPr/>
            </p:nvSpPr>
            <p:spPr bwMode="auto">
              <a:xfrm>
                <a:off x="3859212" y="3148012"/>
                <a:ext cx="2541588" cy="484188"/>
              </a:xfrm>
              <a:prstGeom prst="rect">
                <a:avLst/>
              </a:prstGeom>
              <a:blipFill>
                <a:blip r:embed="rId2"/>
                <a:stretch>
                  <a:fillRect/>
                </a:stretch>
              </a:blipFill>
              <a:extLst/>
            </p:spPr>
            <p:txBody>
              <a:bodyPr/>
              <a:lstStyle/>
              <a:p>
                <a:r>
                  <a:rPr 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The third Dickey–Fuller test includes a constant and a trend in the test equation:</a:t>
            </a:r>
          </a:p>
          <a:p>
            <a:endParaRPr lang="en-US" dirty="0"/>
          </a:p>
          <a:p>
            <a:pPr lvl="1"/>
            <a:r>
              <a:rPr lang="en-US" dirty="0"/>
              <a:t>The null and alternative hypotheses are          H</a:t>
            </a:r>
            <a:r>
              <a:rPr lang="en-US" baseline="-25000" dirty="0"/>
              <a:t>0</a:t>
            </a:r>
            <a:r>
              <a:rPr lang="en-US" dirty="0"/>
              <a:t>: </a:t>
            </a:r>
            <a:r>
              <a:rPr lang="el-GR" dirty="0"/>
              <a:t>γ</a:t>
            </a:r>
            <a:r>
              <a:rPr lang="en-US" dirty="0"/>
              <a:t> = 0 and H</a:t>
            </a:r>
            <a:r>
              <a:rPr lang="en-US" baseline="-25000" dirty="0"/>
              <a:t>1</a:t>
            </a:r>
            <a:r>
              <a:rPr lang="en-US" dirty="0"/>
              <a:t>:</a:t>
            </a:r>
            <a:r>
              <a:rPr lang="el-GR" dirty="0"/>
              <a:t>γ</a:t>
            </a:r>
            <a:r>
              <a:rPr lang="en-US" dirty="0"/>
              <a:t> &lt; 0    </a:t>
            </a:r>
            <a:r>
              <a:rPr lang="en-US" i="1" dirty="0"/>
              <a:t>(same as before)</a:t>
            </a:r>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769441"/>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12.3.3</a:t>
            </a:r>
          </a:p>
          <a:p>
            <a:pPr algn="ctr"/>
            <a:r>
              <a:rPr lang="en-US" sz="1100" dirty="0">
                <a:solidFill>
                  <a:schemeClr val="bg1"/>
                </a:solidFill>
                <a:cs typeface="Times New Roman" pitchFamily="18" charset="0"/>
              </a:rPr>
              <a:t>Dickey-Fuller Test 3 (With Constant and With Trend)</a:t>
            </a:r>
            <a:endParaRPr lang="en-US" sz="1100" dirty="0">
              <a:solidFill>
                <a:schemeClr val="bg1"/>
              </a:solidFill>
              <a:ea typeface="Tahoma" pitchFamily="34" charset="0"/>
              <a:cs typeface="Tahoma" pitchFamily="34" charset="0"/>
            </a:endParaRPr>
          </a:p>
        </p:txBody>
      </p:sp>
      <p:sp>
        <p:nvSpPr>
          <p:cNvPr id="6" name="TextBox 5"/>
          <p:cNvSpPr txBox="1"/>
          <p:nvPr/>
        </p:nvSpPr>
        <p:spPr>
          <a:xfrm>
            <a:off x="169781" y="3230046"/>
            <a:ext cx="1075936" cy="369332"/>
          </a:xfrm>
          <a:prstGeom prst="rect">
            <a:avLst/>
          </a:prstGeom>
          <a:noFill/>
        </p:spPr>
        <p:txBody>
          <a:bodyPr wrap="none" rtlCol="0">
            <a:spAutoFit/>
          </a:bodyPr>
          <a:lstStyle/>
          <a:p>
            <a:r>
              <a:rPr lang="en-US" dirty="0">
                <a:solidFill>
                  <a:schemeClr val="bg1"/>
                </a:solidFill>
              </a:rPr>
              <a:t>Eq. 12.5c</a:t>
            </a:r>
          </a:p>
        </p:txBody>
      </p:sp>
      <mc:AlternateContent xmlns:mc="http://schemas.openxmlformats.org/markup-compatibility/2006">
        <mc:Choice xmlns:a14="http://schemas.microsoft.com/office/drawing/2010/main" Requires="a14">
          <p:sp>
            <p:nvSpPr>
              <p:cNvPr id="727043" name="Object 3"/>
              <p:cNvSpPr txBox="1"/>
              <p:nvPr/>
            </p:nvSpPr>
            <p:spPr bwMode="auto">
              <a:xfrm>
                <a:off x="3643312" y="3171825"/>
                <a:ext cx="3062288" cy="485775"/>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𝛾</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𝜆</m:t>
                      </m:r>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oMath>
                  </m:oMathPara>
                </a14:m>
                <a:endParaRPr lang="en-US" sz="2000" dirty="0"/>
              </a:p>
            </p:txBody>
          </p:sp>
        </mc:Choice>
        <mc:Fallback>
          <p:sp>
            <p:nvSpPr>
              <p:cNvPr id="727043" name="Object 3"/>
              <p:cNvSpPr txBox="1">
                <a:spLocks noRot="1" noChangeAspect="1" noMove="1" noResize="1" noEditPoints="1" noAdjustHandles="1" noChangeArrowheads="1" noChangeShapeType="1" noTextEdit="1"/>
              </p:cNvSpPr>
              <p:nvPr/>
            </p:nvSpPr>
            <p:spPr bwMode="auto">
              <a:xfrm>
                <a:off x="3643312" y="3171825"/>
                <a:ext cx="3062288" cy="485775"/>
              </a:xfrm>
              <a:prstGeom prst="rect">
                <a:avLst/>
              </a:prstGeom>
              <a:blipFill>
                <a:blip r:embed="rId2"/>
                <a:stretch>
                  <a:fillRect/>
                </a:stretch>
              </a:blipFill>
              <a:extLst/>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4100" y="2603500"/>
            <a:ext cx="58674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a:latin typeface="Times New Roman" pitchFamily="18" charset="0"/>
                <a:cs typeface="Times New Roman" pitchFamily="18" charset="0"/>
              </a:rPr>
              <a:t>12.1 </a:t>
            </a:r>
          </a:p>
          <a:p>
            <a:pPr marL="438912" indent="-320040" algn="ctr" fontAlgn="auto">
              <a:spcBef>
                <a:spcPts val="600"/>
              </a:spcBef>
              <a:spcAft>
                <a:spcPts val="0"/>
              </a:spcAft>
              <a:defRPr/>
            </a:pPr>
            <a:r>
              <a:rPr lang="en-US" sz="2800" dirty="0"/>
              <a:t>Stationary and Nonstationary Variables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To test the hypothesis in all three cases, we simply estimate the test equation by least squares and examine the </a:t>
            </a:r>
            <a:r>
              <a:rPr lang="en-US" i="1" dirty="0"/>
              <a:t>t</a:t>
            </a:r>
            <a:r>
              <a:rPr lang="en-US" dirty="0"/>
              <a:t>-statistic for the hypothesis that         </a:t>
            </a:r>
            <a:r>
              <a:rPr lang="el-GR" dirty="0"/>
              <a:t>γ</a:t>
            </a:r>
            <a:r>
              <a:rPr lang="en-US" dirty="0"/>
              <a:t> = 0 </a:t>
            </a:r>
          </a:p>
          <a:p>
            <a:pPr lvl="1"/>
            <a:r>
              <a:rPr lang="en-US" dirty="0"/>
              <a:t>Unfortunately this </a:t>
            </a:r>
            <a:r>
              <a:rPr lang="en-US" i="1" dirty="0"/>
              <a:t>t</a:t>
            </a:r>
            <a:r>
              <a:rPr lang="en-US" dirty="0"/>
              <a:t>-statistic no longer has the  </a:t>
            </a:r>
            <a:r>
              <a:rPr lang="en-US" i="1" dirty="0"/>
              <a:t>t</a:t>
            </a:r>
            <a:r>
              <a:rPr lang="en-US" dirty="0"/>
              <a:t>-distribution</a:t>
            </a:r>
          </a:p>
          <a:p>
            <a:pPr lvl="1"/>
            <a:r>
              <a:rPr lang="en-US" dirty="0"/>
              <a:t>Instead, we use the statistic often called a </a:t>
            </a:r>
            <a:r>
              <a:rPr lang="el-GR" dirty="0"/>
              <a:t>τ</a:t>
            </a:r>
            <a:r>
              <a:rPr lang="en-US" dirty="0"/>
              <a:t> (</a:t>
            </a:r>
            <a:r>
              <a:rPr lang="en-US" i="1" dirty="0"/>
              <a:t>tau</a:t>
            </a:r>
            <a:r>
              <a:rPr lang="en-US" dirty="0"/>
              <a:t>) statistic </a:t>
            </a:r>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12.3.4</a:t>
            </a:r>
          </a:p>
          <a:p>
            <a:pPr algn="ctr"/>
            <a:r>
              <a:rPr lang="en-US" sz="1100" dirty="0">
                <a:solidFill>
                  <a:schemeClr val="bg1"/>
                </a:solidFill>
                <a:cs typeface="Times New Roman" pitchFamily="18" charset="0"/>
              </a:rPr>
              <a:t>The Dickey-Fuller Critical Values</a:t>
            </a:r>
            <a:endParaRPr lang="en-US" sz="1100" dirty="0">
              <a:solidFill>
                <a:schemeClr val="bg1"/>
              </a:solidFill>
              <a:ea typeface="Tahoma" pitchFamily="34" charset="0"/>
              <a:cs typeface="Tahoma"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12.3.4</a:t>
            </a:r>
          </a:p>
          <a:p>
            <a:pPr algn="ctr"/>
            <a:r>
              <a:rPr lang="en-US" sz="1100" dirty="0">
                <a:solidFill>
                  <a:schemeClr val="bg1"/>
                </a:solidFill>
                <a:cs typeface="Times New Roman" pitchFamily="18" charset="0"/>
              </a:rPr>
              <a:t>The Dickey-Fuller Critical Values</a:t>
            </a:r>
            <a:endParaRPr lang="en-US" sz="1100" dirty="0">
              <a:solidFill>
                <a:schemeClr val="bg1"/>
              </a:solidFill>
              <a:ea typeface="Tahoma" pitchFamily="34" charset="0"/>
              <a:cs typeface="Tahoma" pitchFamily="34" charset="0"/>
            </a:endParaRPr>
          </a:p>
        </p:txBody>
      </p:sp>
      <p:pic>
        <p:nvPicPr>
          <p:cNvPr id="729090" name="Picture 2"/>
          <p:cNvPicPr>
            <a:picLocks noChangeAspect="1" noChangeArrowheads="1"/>
          </p:cNvPicPr>
          <p:nvPr/>
        </p:nvPicPr>
        <p:blipFill>
          <a:blip r:embed="rId2" cstate="print"/>
          <a:srcRect/>
          <a:stretch>
            <a:fillRect/>
          </a:stretch>
        </p:blipFill>
        <p:spPr bwMode="auto">
          <a:xfrm>
            <a:off x="1422400" y="2400300"/>
            <a:ext cx="7570787" cy="2349500"/>
          </a:xfrm>
          <a:prstGeom prst="rect">
            <a:avLst/>
          </a:prstGeom>
          <a:noFill/>
          <a:ln w="9525">
            <a:noFill/>
            <a:miter lim="800000"/>
            <a:headEnd/>
            <a:tailEnd/>
          </a:ln>
        </p:spPr>
      </p:pic>
      <p:sp>
        <p:nvSpPr>
          <p:cNvPr id="6" name="Rectangle 5"/>
          <p:cNvSpPr/>
          <p:nvPr/>
        </p:nvSpPr>
        <p:spPr>
          <a:xfrm>
            <a:off x="2578893" y="443468"/>
            <a:ext cx="5257800" cy="369332"/>
          </a:xfrm>
          <a:prstGeom prst="rect">
            <a:avLst/>
          </a:prstGeom>
        </p:spPr>
        <p:txBody>
          <a:bodyPr wrap="square">
            <a:spAutoFit/>
          </a:bodyPr>
          <a:lstStyle/>
          <a:p>
            <a:r>
              <a:rPr lang="en-US" dirty="0">
                <a:solidFill>
                  <a:schemeClr val="bg1"/>
                </a:solidFill>
              </a:rPr>
              <a:t>Table 12.2 Critical Values for the Dickey–Fuller Test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To carry out a one-tail test of significance, if </a:t>
            </a:r>
            <a:r>
              <a:rPr lang="el-GR" dirty="0"/>
              <a:t>τ</a:t>
            </a:r>
            <a:r>
              <a:rPr lang="en-US" baseline="-25000" dirty="0"/>
              <a:t>c</a:t>
            </a:r>
            <a:r>
              <a:rPr lang="en-US" dirty="0"/>
              <a:t> is the critical value obtained from Table 12.2, we reject the null hypothesis of </a:t>
            </a:r>
            <a:r>
              <a:rPr lang="en-US" dirty="0" err="1"/>
              <a:t>nonstationarity</a:t>
            </a:r>
            <a:r>
              <a:rPr lang="en-US" dirty="0"/>
              <a:t> if        </a:t>
            </a:r>
            <a:r>
              <a:rPr lang="el-GR" dirty="0"/>
              <a:t>τ</a:t>
            </a:r>
            <a:r>
              <a:rPr lang="en-US" dirty="0"/>
              <a:t> ≤ </a:t>
            </a:r>
            <a:r>
              <a:rPr lang="el-GR" dirty="0"/>
              <a:t>τ</a:t>
            </a:r>
            <a:r>
              <a:rPr lang="en-US" baseline="-25000" dirty="0"/>
              <a:t>c</a:t>
            </a:r>
            <a:r>
              <a:rPr lang="en-US" dirty="0"/>
              <a:t> </a:t>
            </a:r>
          </a:p>
          <a:p>
            <a:pPr lvl="1"/>
            <a:r>
              <a:rPr lang="en-US" dirty="0"/>
              <a:t>If </a:t>
            </a:r>
            <a:r>
              <a:rPr lang="el-GR" dirty="0"/>
              <a:t>τ</a:t>
            </a:r>
            <a:r>
              <a:rPr lang="en-US" dirty="0"/>
              <a:t> &gt; </a:t>
            </a:r>
            <a:r>
              <a:rPr lang="el-GR" dirty="0"/>
              <a:t>τ</a:t>
            </a:r>
            <a:r>
              <a:rPr lang="en-US" baseline="-25000" dirty="0"/>
              <a:t>c</a:t>
            </a:r>
            <a:r>
              <a:rPr lang="en-US" dirty="0"/>
              <a:t>  then we do not reject the null hypothesis that the series is </a:t>
            </a:r>
            <a:r>
              <a:rPr lang="en-US" dirty="0" err="1"/>
              <a:t>nonstationary</a:t>
            </a:r>
            <a:endParaRPr lang="en-US"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12.3.4</a:t>
            </a:r>
          </a:p>
          <a:p>
            <a:pPr algn="ctr"/>
            <a:r>
              <a:rPr lang="en-US" sz="1100" dirty="0">
                <a:solidFill>
                  <a:schemeClr val="bg1"/>
                </a:solidFill>
                <a:cs typeface="Times New Roman" pitchFamily="18" charset="0"/>
              </a:rPr>
              <a:t>The Dickey-Fuller Critical Values</a:t>
            </a:r>
            <a:endParaRPr lang="en-US" sz="1100" dirty="0">
              <a:solidFill>
                <a:schemeClr val="bg1"/>
              </a:solidFill>
              <a:ea typeface="Tahoma" pitchFamily="34" charset="0"/>
              <a:cs typeface="Tahoma"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An important extension of the Dickey–Fuller test allows for the possibility that the error term is </a:t>
            </a:r>
            <a:r>
              <a:rPr lang="en-US" dirty="0" err="1"/>
              <a:t>autocorrelated</a:t>
            </a:r>
            <a:endParaRPr lang="en-US" dirty="0"/>
          </a:p>
          <a:p>
            <a:pPr lvl="1"/>
            <a:r>
              <a:rPr lang="en-US" dirty="0"/>
              <a:t>Consider the model:</a:t>
            </a:r>
          </a:p>
          <a:p>
            <a:pPr lvl="1"/>
            <a:endParaRPr lang="en-US" dirty="0"/>
          </a:p>
          <a:p>
            <a:pPr lvl="1">
              <a:buNone/>
            </a:pPr>
            <a:r>
              <a:rPr lang="en-US" dirty="0"/>
              <a:t>	where</a:t>
            </a:r>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12.3.4</a:t>
            </a:r>
          </a:p>
          <a:p>
            <a:pPr algn="ctr"/>
            <a:r>
              <a:rPr lang="en-US" sz="1100" dirty="0">
                <a:solidFill>
                  <a:schemeClr val="bg1"/>
                </a:solidFill>
                <a:cs typeface="Times New Roman" pitchFamily="18" charset="0"/>
              </a:rPr>
              <a:t>The Dickey-Fuller Critical Values</a:t>
            </a:r>
            <a:endParaRPr lang="en-US" sz="1100" dirty="0">
              <a:solidFill>
                <a:schemeClr val="bg1"/>
              </a:solidFill>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730114" name="Object 2"/>
              <p:cNvSpPr txBox="1"/>
              <p:nvPr/>
            </p:nvSpPr>
            <p:spPr bwMode="auto">
              <a:xfrm>
                <a:off x="3155156" y="3403600"/>
                <a:ext cx="4113213" cy="914400"/>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𝛼</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𝛾</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nary>
                        <m:naryPr>
                          <m:chr m:val="∑"/>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𝑠</m:t>
                          </m:r>
                          <m:r>
                            <a:rPr lang="en-US" sz="2000" i="1">
                              <a:solidFill>
                                <a:srgbClr val="000000"/>
                              </a:solidFill>
                              <a:latin typeface="Cambria Math" panose="02040503050406030204" pitchFamily="18" charset="0"/>
                            </a:rPr>
                            <m:t>=1</m:t>
                          </m:r>
                        </m:sub>
                        <m:sup>
                          <m:r>
                            <a:rPr lang="en-US" sz="2000" i="1">
                              <a:solidFill>
                                <a:srgbClr val="000000"/>
                              </a:solidFill>
                              <a:latin typeface="Cambria Math" panose="02040503050406030204" pitchFamily="18" charset="0"/>
                            </a:rPr>
                            <m:t>𝑚</m:t>
                          </m:r>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𝑎</m:t>
                              </m:r>
                            </m:e>
                            <m:sub>
                              <m:r>
                                <a:rPr lang="en-US" sz="2000" i="1">
                                  <a:solidFill>
                                    <a:srgbClr val="000000"/>
                                  </a:solidFill>
                                  <a:latin typeface="Cambria Math" panose="02040503050406030204" pitchFamily="18" charset="0"/>
                                </a:rPr>
                                <m:t>𝑠</m:t>
                              </m:r>
                            </m:sub>
                          </m:sSub>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𝑠</m:t>
                              </m:r>
                            </m:sub>
                          </m:sSub>
                        </m:e>
                      </m:nary>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oMath>
                  </m:oMathPara>
                </a14:m>
                <a:endParaRPr lang="en-US" sz="2000" dirty="0"/>
              </a:p>
            </p:txBody>
          </p:sp>
        </mc:Choice>
        <mc:Fallback>
          <p:sp>
            <p:nvSpPr>
              <p:cNvPr id="730114" name="Object 2"/>
              <p:cNvSpPr txBox="1">
                <a:spLocks noRot="1" noChangeAspect="1" noMove="1" noResize="1" noEditPoints="1" noAdjustHandles="1" noChangeArrowheads="1" noChangeShapeType="1" noTextEdit="1"/>
              </p:cNvSpPr>
              <p:nvPr/>
            </p:nvSpPr>
            <p:spPr bwMode="auto">
              <a:xfrm>
                <a:off x="3155156" y="3403600"/>
                <a:ext cx="4113213" cy="914400"/>
              </a:xfrm>
              <a:prstGeom prst="rect">
                <a:avLst/>
              </a:prstGeom>
              <a:blipFill>
                <a:blip r:embed="rId2"/>
                <a:stretch>
                  <a:fillRect/>
                </a:stretch>
              </a:blipFill>
              <a:extLst/>
            </p:spPr>
            <p:txBody>
              <a:bodyPr/>
              <a:lstStyle/>
              <a:p>
                <a:r>
                  <a:rPr lang="en-US">
                    <a:noFill/>
                  </a:rPr>
                  <a:t> </a:t>
                </a:r>
              </a:p>
            </p:txBody>
          </p:sp>
        </mc:Fallback>
      </mc:AlternateContent>
      <p:sp>
        <p:nvSpPr>
          <p:cNvPr id="6" name="TextBox 5"/>
          <p:cNvSpPr txBox="1"/>
          <p:nvPr/>
        </p:nvSpPr>
        <p:spPr>
          <a:xfrm>
            <a:off x="220581" y="3643868"/>
            <a:ext cx="960519" cy="369332"/>
          </a:xfrm>
          <a:prstGeom prst="rect">
            <a:avLst/>
          </a:prstGeom>
          <a:noFill/>
        </p:spPr>
        <p:txBody>
          <a:bodyPr wrap="none" rtlCol="0">
            <a:spAutoFit/>
          </a:bodyPr>
          <a:lstStyle/>
          <a:p>
            <a:r>
              <a:rPr lang="en-US" dirty="0">
                <a:solidFill>
                  <a:schemeClr val="bg1"/>
                </a:solidFill>
              </a:rPr>
              <a:t>Eq. 12.6</a:t>
            </a:r>
          </a:p>
        </p:txBody>
      </p:sp>
      <mc:AlternateContent xmlns:mc="http://schemas.openxmlformats.org/markup-compatibility/2006">
        <mc:Choice xmlns:a14="http://schemas.microsoft.com/office/drawing/2010/main" Requires="a14">
          <p:sp>
            <p:nvSpPr>
              <p:cNvPr id="730115" name="Object 3"/>
              <p:cNvSpPr txBox="1"/>
              <p:nvPr/>
            </p:nvSpPr>
            <p:spPr bwMode="auto">
              <a:xfrm>
                <a:off x="2225675" y="4633912"/>
                <a:ext cx="5972175" cy="547688"/>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d>
                        <m:dPr>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−2</m:t>
                              </m:r>
                            </m:sub>
                          </m:sSub>
                        </m:e>
                      </m:d>
                      <m:r>
                        <a:rPr lang="en-US" sz="2000" i="1">
                          <a:solidFill>
                            <a:srgbClr val="000000"/>
                          </a:solidFill>
                          <a:latin typeface="Cambria Math" panose="02040503050406030204" pitchFamily="18" charset="0"/>
                        </a:rPr>
                        <m:t>,  </m:t>
                      </m:r>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d>
                        <m:dPr>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−3</m:t>
                              </m:r>
                            </m:sub>
                          </m:sSub>
                        </m:e>
                      </m:d>
                      <m:r>
                        <a:rPr lang="en-US" sz="2000" i="1">
                          <a:solidFill>
                            <a:srgbClr val="000000"/>
                          </a:solidFill>
                          <a:latin typeface="Cambria Math" panose="02040503050406030204" pitchFamily="18" charset="0"/>
                        </a:rPr>
                        <m:t>, …</m:t>
                      </m:r>
                    </m:oMath>
                  </m:oMathPara>
                </a14:m>
                <a:endParaRPr lang="en-US" sz="2000" dirty="0"/>
              </a:p>
            </p:txBody>
          </p:sp>
        </mc:Choice>
        <mc:Fallback>
          <p:sp>
            <p:nvSpPr>
              <p:cNvPr id="730115" name="Object 3"/>
              <p:cNvSpPr txBox="1">
                <a:spLocks noRot="1" noChangeAspect="1" noMove="1" noResize="1" noEditPoints="1" noAdjustHandles="1" noChangeArrowheads="1" noChangeShapeType="1" noTextEdit="1"/>
              </p:cNvSpPr>
              <p:nvPr/>
            </p:nvSpPr>
            <p:spPr bwMode="auto">
              <a:xfrm>
                <a:off x="2225675" y="4633912"/>
                <a:ext cx="5972175" cy="547688"/>
              </a:xfrm>
              <a:prstGeom prst="rect">
                <a:avLst/>
              </a:prstGeom>
              <a:blipFill>
                <a:blip r:embed="rId3"/>
                <a:stretch>
                  <a:fillRect/>
                </a:stretch>
              </a:blipFill>
              <a:extLst/>
            </p:spPr>
            <p:txBody>
              <a:bodyPr/>
              <a:lstStyle/>
              <a:p>
                <a:r>
                  <a:rPr 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The unit root tests based on Eq. 12.6 and its variants (intercept excluded or trend included) are referred to as </a:t>
            </a:r>
            <a:r>
              <a:rPr lang="en-US" b="1" dirty="0"/>
              <a:t>augmented Dickey–Fuller tests</a:t>
            </a:r>
            <a:endParaRPr lang="en-US" dirty="0"/>
          </a:p>
          <a:p>
            <a:pPr lvl="1"/>
            <a:r>
              <a:rPr lang="en-US" dirty="0"/>
              <a:t>When </a:t>
            </a:r>
            <a:r>
              <a:rPr lang="el-GR" dirty="0"/>
              <a:t>γ</a:t>
            </a:r>
            <a:r>
              <a:rPr lang="en-US" dirty="0"/>
              <a:t> = 0, in addition to saying that the series is </a:t>
            </a:r>
            <a:r>
              <a:rPr lang="en-US" dirty="0" err="1"/>
              <a:t>nonstationary</a:t>
            </a:r>
            <a:r>
              <a:rPr lang="en-US" dirty="0"/>
              <a:t>, we also say the series has a unit root</a:t>
            </a:r>
          </a:p>
          <a:p>
            <a:pPr lvl="1"/>
            <a:r>
              <a:rPr lang="en-US" dirty="0"/>
              <a:t>In practice, we always use the augmented Dickey–Fuller test</a:t>
            </a:r>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12.3.4</a:t>
            </a:r>
          </a:p>
          <a:p>
            <a:pPr algn="ctr"/>
            <a:r>
              <a:rPr lang="en-US" sz="1100" dirty="0">
                <a:solidFill>
                  <a:schemeClr val="bg1"/>
                </a:solidFill>
                <a:cs typeface="Times New Roman" pitchFamily="18" charset="0"/>
              </a:rPr>
              <a:t>The Dickey-Fuller Critical Values</a:t>
            </a:r>
            <a:endParaRPr lang="en-US" sz="1100" dirty="0">
              <a:solidFill>
                <a:schemeClr val="bg1"/>
              </a:solidFill>
              <a:ea typeface="Tahoma" pitchFamily="34" charset="0"/>
              <a:cs typeface="Tahoma"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12.3.5</a:t>
            </a:r>
          </a:p>
          <a:p>
            <a:pPr algn="ctr"/>
            <a:r>
              <a:rPr lang="en-US" sz="1100" dirty="0">
                <a:solidFill>
                  <a:schemeClr val="bg1"/>
                </a:solidFill>
                <a:cs typeface="Times New Roman" pitchFamily="18" charset="0"/>
              </a:rPr>
              <a:t>The Dickey-Fuller Testing Procedures</a:t>
            </a:r>
            <a:endParaRPr lang="en-US" sz="1100" dirty="0">
              <a:solidFill>
                <a:schemeClr val="bg1"/>
              </a:solidFill>
              <a:ea typeface="Tahoma" pitchFamily="34" charset="0"/>
              <a:cs typeface="Tahoma" pitchFamily="34" charset="0"/>
            </a:endParaRPr>
          </a:p>
        </p:txBody>
      </p:sp>
      <p:pic>
        <p:nvPicPr>
          <p:cNvPr id="732162" name="Picture 2"/>
          <p:cNvPicPr>
            <a:picLocks noChangeAspect="1" noChangeArrowheads="1"/>
          </p:cNvPicPr>
          <p:nvPr/>
        </p:nvPicPr>
        <p:blipFill>
          <a:blip r:embed="rId2" cstate="print"/>
          <a:srcRect/>
          <a:stretch>
            <a:fillRect/>
          </a:stretch>
        </p:blipFill>
        <p:spPr bwMode="auto">
          <a:xfrm>
            <a:off x="1422400" y="2438400"/>
            <a:ext cx="7620000" cy="2654300"/>
          </a:xfrm>
          <a:prstGeom prst="rect">
            <a:avLst/>
          </a:prstGeom>
          <a:noFill/>
          <a:ln w="9525">
            <a:noFill/>
            <a:miter lim="800000"/>
            <a:headEnd/>
            <a:tailEnd/>
          </a:ln>
        </p:spPr>
      </p:pic>
      <p:sp>
        <p:nvSpPr>
          <p:cNvPr id="6" name="TextBox 5"/>
          <p:cNvSpPr txBox="1"/>
          <p:nvPr/>
        </p:nvSpPr>
        <p:spPr>
          <a:xfrm>
            <a:off x="2609439" y="533400"/>
            <a:ext cx="5245923" cy="369332"/>
          </a:xfrm>
          <a:prstGeom prst="rect">
            <a:avLst/>
          </a:prstGeom>
          <a:noFill/>
        </p:spPr>
        <p:txBody>
          <a:bodyPr wrap="none" rtlCol="0">
            <a:spAutoFit/>
          </a:bodyPr>
          <a:lstStyle/>
          <a:p>
            <a:r>
              <a:rPr lang="en-US" dirty="0">
                <a:solidFill>
                  <a:schemeClr val="bg1"/>
                </a:solidFill>
              </a:rPr>
              <a:t>Table 12.3 AR processes and the Dickey-Fuller Tests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Dickey-Fuller testing procedure:</a:t>
            </a:r>
          </a:p>
          <a:p>
            <a:pPr lvl="1"/>
            <a:r>
              <a:rPr lang="en-US" dirty="0"/>
              <a:t>First plot the time series of the variable and select a suitable Dickey-Fuller test based on a visual inspection of the plot</a:t>
            </a:r>
          </a:p>
          <a:p>
            <a:pPr lvl="2"/>
            <a:r>
              <a:rPr lang="en-US" dirty="0"/>
              <a:t>If the series appears to be wandering or fluctuating around a sample average of zero, use test equation (12.5a)</a:t>
            </a:r>
          </a:p>
          <a:p>
            <a:pPr lvl="2"/>
            <a:r>
              <a:rPr lang="en-US" dirty="0"/>
              <a:t>If the series appears to be wandering or fluctuating around a sample average which is nonzero, use test equation (12.5b)</a:t>
            </a:r>
          </a:p>
          <a:p>
            <a:pPr lvl="2"/>
            <a:r>
              <a:rPr lang="en-US" dirty="0"/>
              <a:t>If the series appears to be wandering or fluctuating around a linear trend, use test equation (12.5c)</a:t>
            </a:r>
          </a:p>
          <a:p>
            <a:pPr lvl="1"/>
            <a:endParaRPr lang="en-US"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5" name="TextBox 4"/>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12.3.5</a:t>
            </a:r>
          </a:p>
          <a:p>
            <a:pPr algn="ctr"/>
            <a:r>
              <a:rPr lang="en-US" sz="1100" dirty="0">
                <a:solidFill>
                  <a:schemeClr val="bg1"/>
                </a:solidFill>
                <a:cs typeface="Times New Roman" pitchFamily="18" charset="0"/>
              </a:rPr>
              <a:t>The Dickey-Fuller Testing Procedures</a:t>
            </a:r>
            <a:endParaRPr lang="en-US" sz="1100" dirty="0">
              <a:solidFill>
                <a:schemeClr val="bg1"/>
              </a:solidFill>
              <a:ea typeface="Tahoma" pitchFamily="34" charset="0"/>
              <a:cs typeface="Tahoma"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As an example, consider the two interest rate series:</a:t>
            </a:r>
          </a:p>
          <a:p>
            <a:pPr lvl="1"/>
            <a:r>
              <a:rPr lang="en-US" dirty="0"/>
              <a:t>The federal funds rate (</a:t>
            </a:r>
            <a:r>
              <a:rPr lang="en-US" i="1" dirty="0"/>
              <a:t>F</a:t>
            </a:r>
            <a:r>
              <a:rPr lang="en-US" baseline="-25000" dirty="0"/>
              <a:t>t</a:t>
            </a:r>
            <a:r>
              <a:rPr lang="en-US" dirty="0"/>
              <a:t>)</a:t>
            </a:r>
          </a:p>
          <a:p>
            <a:pPr lvl="1"/>
            <a:r>
              <a:rPr lang="en-US" dirty="0"/>
              <a:t>The three-year bond rate (</a:t>
            </a:r>
            <a:r>
              <a:rPr lang="en-US" i="1" dirty="0"/>
              <a:t>B</a:t>
            </a:r>
            <a:r>
              <a:rPr lang="en-US" baseline="-25000" dirty="0"/>
              <a:t>t</a:t>
            </a:r>
            <a:r>
              <a:rPr lang="en-US" dirty="0"/>
              <a:t>)</a:t>
            </a:r>
          </a:p>
          <a:p>
            <a:r>
              <a:rPr lang="en-US" dirty="0"/>
              <a:t>Following procedures described in Sections 12.3 and 12.4, we find that the inclusion of one lagged difference term is sufficient to eliminate autocorrelation in the residuals in both cases</a:t>
            </a:r>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12.3.6</a:t>
            </a:r>
          </a:p>
          <a:p>
            <a:pPr algn="ctr"/>
            <a:r>
              <a:rPr lang="en-US" sz="1100" dirty="0">
                <a:solidFill>
                  <a:schemeClr val="bg1"/>
                </a:solidFill>
                <a:cs typeface="Times New Roman" pitchFamily="18" charset="0"/>
              </a:rPr>
              <a:t>The Dickey-Fuller Tests: An Example</a:t>
            </a:r>
            <a:endParaRPr lang="en-US" sz="1100" dirty="0">
              <a:solidFill>
                <a:schemeClr val="bg1"/>
              </a:solidFill>
              <a:ea typeface="Tahoma" pitchFamily="34" charset="0"/>
              <a:cs typeface="Tahoma"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results from estimating the resulting equations are:</a:t>
            </a:r>
          </a:p>
          <a:p>
            <a:endParaRPr lang="en-US" dirty="0"/>
          </a:p>
          <a:p>
            <a:endParaRPr lang="en-US" dirty="0"/>
          </a:p>
          <a:p>
            <a:endParaRPr lang="en-US" dirty="0"/>
          </a:p>
          <a:p>
            <a:endParaRPr lang="en-US" dirty="0"/>
          </a:p>
          <a:p>
            <a:endParaRPr lang="en-US" dirty="0"/>
          </a:p>
          <a:p>
            <a:endParaRPr lang="en-US" dirty="0"/>
          </a:p>
          <a:p>
            <a:pPr lvl="1"/>
            <a:r>
              <a:rPr lang="en-US" dirty="0"/>
              <a:t>The 5% critical value for </a:t>
            </a:r>
            <a:r>
              <a:rPr lang="en-US" i="1" dirty="0"/>
              <a:t>tau</a:t>
            </a:r>
            <a:r>
              <a:rPr lang="en-US" dirty="0"/>
              <a:t> (</a:t>
            </a:r>
            <a:r>
              <a:rPr lang="el-GR" dirty="0"/>
              <a:t>τ</a:t>
            </a:r>
            <a:r>
              <a:rPr lang="en-US" baseline="-25000" dirty="0"/>
              <a:t>c</a:t>
            </a:r>
            <a:r>
              <a:rPr lang="en-US" dirty="0"/>
              <a:t>) is -2.86</a:t>
            </a:r>
          </a:p>
          <a:p>
            <a:pPr lvl="1"/>
            <a:r>
              <a:rPr lang="en-US" dirty="0"/>
              <a:t>Since -2.505 &gt; -2.86, we do not reject the null hypothesis of non-</a:t>
            </a:r>
            <a:r>
              <a:rPr lang="en-US" dirty="0" err="1"/>
              <a:t>stationarity</a:t>
            </a:r>
            <a:r>
              <a:rPr lang="en-US" dirty="0"/>
              <a:t>.</a:t>
            </a:r>
          </a:p>
          <a:p>
            <a:endParaRPr lang="en-US"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600164"/>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12.3.6</a:t>
            </a:r>
          </a:p>
          <a:p>
            <a:pPr algn="ctr"/>
            <a:r>
              <a:rPr lang="en-US" sz="1100" dirty="0">
                <a:solidFill>
                  <a:schemeClr val="bg1"/>
                </a:solidFill>
                <a:cs typeface="Times New Roman" pitchFamily="18" charset="0"/>
              </a:rPr>
              <a:t>The Dickey-Fuller Tests: An Example</a:t>
            </a:r>
            <a:endParaRPr lang="en-US" sz="1100" dirty="0">
              <a:solidFill>
                <a:schemeClr val="bg1"/>
              </a:solidFill>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733186" name="Object 2"/>
              <p:cNvSpPr txBox="1"/>
              <p:nvPr/>
            </p:nvSpPr>
            <p:spPr bwMode="auto">
              <a:xfrm>
                <a:off x="2805113" y="2500312"/>
                <a:ext cx="5029200" cy="2986088"/>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en-US" sz="2000" i="1">
                              <a:solidFill>
                                <a:srgbClr val="000000"/>
                              </a:solidFill>
                              <a:latin typeface="Cambria Math" panose="02040503050406030204" pitchFamily="18" charset="0"/>
                            </a:rPr>
                          </m:ctrlPr>
                        </m:accPr>
                        <m:e>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𝐹</m:t>
                              </m:r>
                            </m:e>
                            <m:sub>
                              <m:r>
                                <a:rPr lang="en-US" sz="2000" i="1">
                                  <a:solidFill>
                                    <a:srgbClr val="000000"/>
                                  </a:solidFill>
                                  <a:latin typeface="Cambria Math" panose="02040503050406030204" pitchFamily="18" charset="0"/>
                                </a:rPr>
                                <m:t>𝑡</m:t>
                              </m:r>
                            </m:sub>
                          </m:sSub>
                        </m:e>
                      </m:acc>
                      <m:r>
                        <a:rPr lang="en-US" sz="2000" i="1">
                          <a:solidFill>
                            <a:srgbClr val="000000"/>
                          </a:solidFill>
                          <a:latin typeface="Cambria Math" panose="02040503050406030204" pitchFamily="18" charset="0"/>
                        </a:rPr>
                        <m:t>=0.173−0.045</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𝐹</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+0.561</m:t>
                      </m:r>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𝐹</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oMath>
                    <m:oMath xmlns:m="http://schemas.openxmlformats.org/officeDocument/2006/math">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𝑡𝑎𝑢</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(−2</m:t>
                      </m:r>
                      <m:r>
                        <m:rPr>
                          <m:nor/>
                        </m:rPr>
                        <a:rPr lang="en-US" sz="2000" i="0">
                          <a:solidFill>
                            <a:srgbClr val="000000"/>
                          </a:solidFill>
                          <a:latin typeface="Cambria Math" panose="02040503050406030204" pitchFamily="18" charset="0"/>
                        </a:rPr>
                        <m:t>.505</m:t>
                      </m:r>
                      <m:r>
                        <a:rPr lang="en-US" sz="2000" i="1">
                          <a:solidFill>
                            <a:srgbClr val="000000"/>
                          </a:solidFill>
                          <a:latin typeface="Cambria Math" panose="02040503050406030204" pitchFamily="18" charset="0"/>
                        </a:rPr>
                        <m:t>)</m:t>
                      </m:r>
                    </m:oMath>
                  </m:oMathPara>
                </a14:m>
                <a:br>
                  <a:rPr lang="en-US" sz="2000" i="1" dirty="0">
                    <a:solidFill>
                      <a:srgbClr val="000000"/>
                    </a:solidFill>
                    <a:latin typeface="Cambria Math" panose="02040503050406030204" pitchFamily="18" charset="0"/>
                  </a:rPr>
                </a:br>
                <a:br>
                  <a:rPr lang="en-US" sz="2000" i="1" dirty="0">
                    <a:solidFill>
                      <a:srgbClr val="000000"/>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acc>
                        <m:accPr>
                          <m:chr m:val="̂"/>
                          <m:ctrlPr>
                            <a:rPr lang="en-US" sz="2000" i="1">
                              <a:solidFill>
                                <a:srgbClr val="000000"/>
                              </a:solidFill>
                              <a:latin typeface="Cambria Math" panose="02040503050406030204" pitchFamily="18" charset="0"/>
                            </a:rPr>
                          </m:ctrlPr>
                        </m:accPr>
                        <m:e>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𝐵</m:t>
                              </m:r>
                            </m:e>
                            <m:sub>
                              <m:r>
                                <a:rPr lang="en-US" sz="2000" i="1">
                                  <a:solidFill>
                                    <a:srgbClr val="000000"/>
                                  </a:solidFill>
                                  <a:latin typeface="Cambria Math" panose="02040503050406030204" pitchFamily="18" charset="0"/>
                                </a:rPr>
                                <m:t>𝑡</m:t>
                              </m:r>
                            </m:sub>
                          </m:sSub>
                        </m:e>
                      </m:acc>
                      <m:r>
                        <a:rPr lang="en-US" sz="2000" i="1">
                          <a:solidFill>
                            <a:srgbClr val="000000"/>
                          </a:solidFill>
                          <a:latin typeface="Cambria Math" panose="02040503050406030204" pitchFamily="18" charset="0"/>
                        </a:rPr>
                        <m:t>=0.237−0.056</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𝐵</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+0.237</m:t>
                      </m:r>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𝐵</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oMath>
                    <m:oMath xmlns:m="http://schemas.openxmlformats.org/officeDocument/2006/math">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𝑡𝑎𝑢</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(−2</m:t>
                      </m:r>
                      <m:r>
                        <m:rPr>
                          <m:nor/>
                        </m:rPr>
                        <a:rPr lang="en-US" sz="2000" i="0">
                          <a:solidFill>
                            <a:srgbClr val="000000"/>
                          </a:solidFill>
                          <a:latin typeface="Cambria Math" panose="02040503050406030204" pitchFamily="18" charset="0"/>
                        </a:rPr>
                        <m:t>.703</m:t>
                      </m:r>
                      <m:r>
                        <a:rPr lang="en-US" sz="2000" i="1">
                          <a:solidFill>
                            <a:srgbClr val="000000"/>
                          </a:solidFill>
                          <a:latin typeface="Cambria Math" panose="02040503050406030204" pitchFamily="18" charset="0"/>
                        </a:rPr>
                        <m:t>)</m:t>
                      </m:r>
                    </m:oMath>
                  </m:oMathPara>
                </a14:m>
                <a:endParaRPr lang="en-US" sz="2000" dirty="0"/>
              </a:p>
            </p:txBody>
          </p:sp>
        </mc:Choice>
        <mc:Fallback>
          <p:sp>
            <p:nvSpPr>
              <p:cNvPr id="733186" name="Object 2"/>
              <p:cNvSpPr txBox="1">
                <a:spLocks noRot="1" noChangeAspect="1" noMove="1" noResize="1" noEditPoints="1" noAdjustHandles="1" noChangeArrowheads="1" noChangeShapeType="1" noTextEdit="1"/>
              </p:cNvSpPr>
              <p:nvPr/>
            </p:nvSpPr>
            <p:spPr bwMode="auto">
              <a:xfrm>
                <a:off x="2805113" y="2500312"/>
                <a:ext cx="5029200" cy="2986088"/>
              </a:xfrm>
              <a:prstGeom prst="rect">
                <a:avLst/>
              </a:prstGeom>
              <a:blipFill>
                <a:blip r:embed="rId2"/>
                <a:stretch>
                  <a:fillRect t="-1020"/>
                </a:stretch>
              </a:blipFill>
              <a:extLst/>
            </p:spPr>
            <p:txBody>
              <a:bodyPr/>
              <a:lstStyle/>
              <a:p>
                <a:r>
                  <a:rPr 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Recall that if </a:t>
            </a:r>
            <a:r>
              <a:rPr lang="en-US" i="1" dirty="0" err="1"/>
              <a:t>y</a:t>
            </a:r>
            <a:r>
              <a:rPr lang="en-US" baseline="-25000" dirty="0" err="1"/>
              <a:t>t</a:t>
            </a:r>
            <a:r>
              <a:rPr lang="en-US" dirty="0"/>
              <a:t> follows a random walk, then </a:t>
            </a:r>
            <a:r>
              <a:rPr lang="el-GR" dirty="0"/>
              <a:t>γ</a:t>
            </a:r>
            <a:r>
              <a:rPr lang="en-US" dirty="0"/>
              <a:t> = 0 and the first difference of </a:t>
            </a:r>
            <a:r>
              <a:rPr lang="en-US" i="1" dirty="0" err="1"/>
              <a:t>y</a:t>
            </a:r>
            <a:r>
              <a:rPr lang="en-US" baseline="-25000" dirty="0" err="1"/>
              <a:t>t</a:t>
            </a:r>
            <a:r>
              <a:rPr lang="en-US" dirty="0"/>
              <a:t> becomes:</a:t>
            </a:r>
          </a:p>
          <a:p>
            <a:endParaRPr lang="en-US" dirty="0"/>
          </a:p>
          <a:p>
            <a:pPr lvl="1"/>
            <a:r>
              <a:rPr lang="en-US" dirty="0"/>
              <a:t>Series like </a:t>
            </a:r>
            <a:r>
              <a:rPr lang="en-US" i="1" dirty="0" err="1"/>
              <a:t>y</a:t>
            </a:r>
            <a:r>
              <a:rPr lang="en-US" baseline="-25000" dirty="0" err="1"/>
              <a:t>t</a:t>
            </a:r>
            <a:r>
              <a:rPr lang="en-US" dirty="0"/>
              <a:t>, which can be made stationary by taking the first difference, are said to be </a:t>
            </a:r>
            <a:r>
              <a:rPr lang="en-US" b="1" dirty="0"/>
              <a:t>integrated of order one</a:t>
            </a:r>
            <a:r>
              <a:rPr lang="en-US" dirty="0"/>
              <a:t>, and denoted as </a:t>
            </a:r>
            <a:r>
              <a:rPr lang="en-US" b="1" dirty="0"/>
              <a:t>I</a:t>
            </a:r>
            <a:r>
              <a:rPr lang="en-US" dirty="0"/>
              <a:t>(</a:t>
            </a:r>
            <a:r>
              <a:rPr lang="en-US" b="1" dirty="0"/>
              <a:t>1</a:t>
            </a:r>
            <a:r>
              <a:rPr lang="en-US" dirty="0"/>
              <a:t>)</a:t>
            </a:r>
          </a:p>
          <a:p>
            <a:pPr lvl="2"/>
            <a:r>
              <a:rPr lang="en-US" dirty="0"/>
              <a:t>Stationary series are said to be integrated of order zero, </a:t>
            </a:r>
            <a:r>
              <a:rPr lang="en-US" b="1" dirty="0"/>
              <a:t>I</a:t>
            </a:r>
            <a:r>
              <a:rPr lang="en-US" dirty="0"/>
              <a:t>(</a:t>
            </a:r>
            <a:r>
              <a:rPr lang="en-US" b="1" dirty="0"/>
              <a:t>0</a:t>
            </a:r>
            <a:r>
              <a:rPr lang="en-US" dirty="0"/>
              <a:t>)</a:t>
            </a:r>
          </a:p>
          <a:p>
            <a:pPr lvl="1"/>
            <a:r>
              <a:rPr lang="en-US" dirty="0"/>
              <a:t>In general, the order of integration of a series is the minimum number of times it must be differenced to make it stationary</a:t>
            </a:r>
          </a:p>
          <a:p>
            <a:endParaRPr lang="en-US" dirty="0"/>
          </a:p>
          <a:p>
            <a:endParaRPr lang="en-US"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430887"/>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12.3.7</a:t>
            </a:r>
          </a:p>
          <a:p>
            <a:pPr algn="ctr"/>
            <a:r>
              <a:rPr lang="en-US" sz="1100" dirty="0">
                <a:solidFill>
                  <a:schemeClr val="bg1"/>
                </a:solidFill>
                <a:cs typeface="Times New Roman" pitchFamily="18" charset="0"/>
              </a:rPr>
              <a:t>Order of Integration</a:t>
            </a:r>
            <a:endParaRPr lang="en-US" sz="1100" dirty="0">
              <a:solidFill>
                <a:schemeClr val="bg1"/>
              </a:solidFill>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734211" name="Object 3"/>
              <p:cNvSpPr txBox="1"/>
              <p:nvPr/>
            </p:nvSpPr>
            <p:spPr bwMode="auto">
              <a:xfrm>
                <a:off x="3937000" y="2132013"/>
                <a:ext cx="2479675" cy="484187"/>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𝑣</m:t>
                          </m:r>
                        </m:e>
                        <m:sub>
                          <m:r>
                            <a:rPr lang="en-US" sz="2000" i="1">
                              <a:solidFill>
                                <a:srgbClr val="000000"/>
                              </a:solidFill>
                              <a:latin typeface="Cambria Math" panose="02040503050406030204" pitchFamily="18" charset="0"/>
                            </a:rPr>
                            <m:t>𝑡</m:t>
                          </m:r>
                        </m:sub>
                      </m:sSub>
                    </m:oMath>
                  </m:oMathPara>
                </a14:m>
                <a:endParaRPr lang="en-US" sz="2000" dirty="0"/>
              </a:p>
            </p:txBody>
          </p:sp>
        </mc:Choice>
        <mc:Fallback>
          <p:sp>
            <p:nvSpPr>
              <p:cNvPr id="734211" name="Object 3"/>
              <p:cNvSpPr txBox="1">
                <a:spLocks noRot="1" noChangeAspect="1" noMove="1" noResize="1" noEditPoints="1" noAdjustHandles="1" noChangeArrowheads="1" noChangeShapeType="1" noTextEdit="1"/>
              </p:cNvSpPr>
              <p:nvPr/>
            </p:nvSpPr>
            <p:spPr bwMode="auto">
              <a:xfrm>
                <a:off x="3937000" y="2132013"/>
                <a:ext cx="2479675" cy="484187"/>
              </a:xfrm>
              <a:prstGeom prst="rect">
                <a:avLst/>
              </a:prstGeom>
              <a:blipFill>
                <a:blip r:embed="rId2"/>
                <a:stretch>
                  <a:fillRect/>
                </a:stretch>
              </a:blipFill>
              <a:extLst/>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endParaRPr lang="en-US" dirty="0"/>
          </a:p>
          <a:p>
            <a:r>
              <a:rPr lang="en-US" dirty="0"/>
              <a:t>The change in a variable is an important concept</a:t>
            </a:r>
          </a:p>
          <a:p>
            <a:pPr lvl="1"/>
            <a:r>
              <a:rPr lang="en-US" dirty="0"/>
              <a:t>The change in a variable </a:t>
            </a:r>
            <a:r>
              <a:rPr lang="en-US" i="1" dirty="0" err="1"/>
              <a:t>y</a:t>
            </a:r>
            <a:r>
              <a:rPr lang="en-US" baseline="-25000" dirty="0" err="1"/>
              <a:t>t</a:t>
            </a:r>
            <a:r>
              <a:rPr lang="en-US" dirty="0"/>
              <a:t>, also known as its first difference, is given by </a:t>
            </a:r>
            <a:r>
              <a:rPr lang="el-GR" dirty="0"/>
              <a:t>Δ</a:t>
            </a:r>
            <a:r>
              <a:rPr lang="en-US" i="1" dirty="0" err="1"/>
              <a:t>y</a:t>
            </a:r>
            <a:r>
              <a:rPr lang="en-US" baseline="-25000" dirty="0" err="1"/>
              <a:t>t</a:t>
            </a:r>
            <a:r>
              <a:rPr lang="en-US" baseline="-25000" dirty="0"/>
              <a:t> = </a:t>
            </a:r>
            <a:r>
              <a:rPr lang="en-US" i="1" dirty="0" err="1"/>
              <a:t>y</a:t>
            </a:r>
            <a:r>
              <a:rPr lang="en-US" baseline="-25000" dirty="0" err="1"/>
              <a:t>t</a:t>
            </a:r>
            <a:r>
              <a:rPr lang="en-US" dirty="0"/>
              <a:t> – </a:t>
            </a:r>
            <a:r>
              <a:rPr lang="en-US" i="1" dirty="0"/>
              <a:t>y</a:t>
            </a:r>
            <a:r>
              <a:rPr lang="en-US" baseline="-25000" dirty="0"/>
              <a:t>t-1</a:t>
            </a:r>
            <a:r>
              <a:rPr lang="en-US" dirty="0"/>
              <a:t>.</a:t>
            </a:r>
          </a:p>
          <a:p>
            <a:pPr lvl="2"/>
            <a:r>
              <a:rPr lang="el-GR" dirty="0"/>
              <a:t>Δ</a:t>
            </a:r>
            <a:r>
              <a:rPr lang="en-US" i="1" dirty="0" err="1"/>
              <a:t>y</a:t>
            </a:r>
            <a:r>
              <a:rPr lang="en-US" baseline="-25000" dirty="0" err="1"/>
              <a:t>t</a:t>
            </a:r>
            <a:r>
              <a:rPr lang="en-US" dirty="0"/>
              <a:t> is the change in the value of the variable </a:t>
            </a:r>
            <a:r>
              <a:rPr lang="en-US" i="1" dirty="0"/>
              <a:t>y </a:t>
            </a:r>
            <a:r>
              <a:rPr lang="en-US" dirty="0"/>
              <a:t>from period </a:t>
            </a:r>
            <a:r>
              <a:rPr lang="en-US" i="1" dirty="0"/>
              <a:t>t</a:t>
            </a:r>
            <a:r>
              <a:rPr lang="en-US" dirty="0"/>
              <a:t> - 1 to period </a:t>
            </a:r>
            <a:r>
              <a:rPr lang="en-US" i="1" dirty="0"/>
              <a:t>t</a:t>
            </a:r>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The results of the Dickey–Fuller test for a random walk applied to the first differences are:</a:t>
            </a:r>
          </a:p>
          <a:p>
            <a:pPr lvl="1"/>
            <a:endParaRPr lang="en-US" dirty="0"/>
          </a:p>
          <a:p>
            <a:endParaRPr lang="en-US" dirty="0"/>
          </a:p>
          <a:p>
            <a:endParaRPr lang="en-US"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430887"/>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12.3.7</a:t>
            </a:r>
          </a:p>
          <a:p>
            <a:pPr algn="ctr"/>
            <a:r>
              <a:rPr lang="en-US" sz="1100" dirty="0">
                <a:solidFill>
                  <a:schemeClr val="bg1"/>
                </a:solidFill>
                <a:cs typeface="Times New Roman" pitchFamily="18" charset="0"/>
              </a:rPr>
              <a:t>Order of Integration</a:t>
            </a:r>
            <a:endParaRPr lang="en-US" sz="1100" dirty="0">
              <a:solidFill>
                <a:schemeClr val="bg1"/>
              </a:solidFill>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735235" name="Object 3"/>
              <p:cNvSpPr txBox="1"/>
              <p:nvPr/>
            </p:nvSpPr>
            <p:spPr bwMode="auto">
              <a:xfrm>
                <a:off x="3506788" y="3138488"/>
                <a:ext cx="3503612" cy="1279525"/>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en-US" sz="2000" i="1">
                              <a:solidFill>
                                <a:srgbClr val="000000"/>
                              </a:solidFill>
                              <a:latin typeface="Cambria Math" panose="02040503050406030204" pitchFamily="18" charset="0"/>
                            </a:rPr>
                          </m:ctrlPr>
                        </m:accPr>
                        <m:e>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d>
                                <m:dPr>
                                  <m:ctrlPr>
                                    <a:rPr lang="en-US" sz="2000" i="1">
                                      <a:solidFill>
                                        <a:srgbClr val="000000"/>
                                      </a:solidFill>
                                      <a:latin typeface="Cambria Math" panose="02040503050406030204" pitchFamily="18" charset="0"/>
                                    </a:rPr>
                                  </m:ctrlPr>
                                </m:dPr>
                                <m:e>
                                  <m:r>
                                    <m:rPr>
                                      <m:sty m:val="p"/>
                                    </m:rPr>
                                    <a:rPr lang="en-US" sz="2000" i="1">
                                      <a:solidFill>
                                        <a:srgbClr val="000000"/>
                                      </a:solidFill>
                                      <a:latin typeface="Cambria Math" panose="02040503050406030204" pitchFamily="18" charset="0"/>
                                    </a:rPr>
                                    <m:t>Δ</m:t>
                                  </m:r>
                                  <m:r>
                                    <a:rPr lang="en-US" sz="2000" i="1">
                                      <a:solidFill>
                                        <a:srgbClr val="000000"/>
                                      </a:solidFill>
                                      <a:latin typeface="Cambria Math" panose="02040503050406030204" pitchFamily="18" charset="0"/>
                                    </a:rPr>
                                    <m:t>𝐹</m:t>
                                  </m:r>
                                </m:e>
                              </m:d>
                            </m:e>
                            <m:sub>
                              <m:r>
                                <a:rPr lang="en-US" sz="2000" i="1">
                                  <a:solidFill>
                                    <a:srgbClr val="000000"/>
                                  </a:solidFill>
                                  <a:latin typeface="Cambria Math" panose="02040503050406030204" pitchFamily="18" charset="0"/>
                                </a:rPr>
                                <m:t>𝑡</m:t>
                              </m:r>
                            </m:sub>
                          </m:sSub>
                        </m:e>
                      </m:acc>
                      <m:r>
                        <a:rPr lang="en-US" sz="2000" i="1">
                          <a:solidFill>
                            <a:srgbClr val="000000"/>
                          </a:solidFill>
                          <a:latin typeface="Cambria Math" panose="02040503050406030204" pitchFamily="18" charset="0"/>
                        </a:rPr>
                        <m:t>= −0.447</m:t>
                      </m:r>
                      <m:sSub>
                        <m:sSubPr>
                          <m:ctrlPr>
                            <a:rPr lang="en-US" sz="2000" i="1">
                              <a:solidFill>
                                <a:srgbClr val="000000"/>
                              </a:solidFill>
                              <a:latin typeface="Cambria Math" panose="02040503050406030204" pitchFamily="18" charset="0"/>
                            </a:rPr>
                          </m:ctrlPr>
                        </m:sSubPr>
                        <m:e>
                          <m:d>
                            <m:dPr>
                              <m:ctrlPr>
                                <a:rPr lang="en-US" sz="2000" i="1">
                                  <a:solidFill>
                                    <a:srgbClr val="000000"/>
                                  </a:solidFill>
                                  <a:latin typeface="Cambria Math" panose="02040503050406030204" pitchFamily="18" charset="0"/>
                                </a:rPr>
                              </m:ctrlPr>
                            </m:dPr>
                            <m:e>
                              <m:r>
                                <m:rPr>
                                  <m:sty m:val="p"/>
                                </m:rPr>
                                <a:rPr lang="en-US" sz="2000" i="1">
                                  <a:solidFill>
                                    <a:srgbClr val="000000"/>
                                  </a:solidFill>
                                  <a:latin typeface="Cambria Math" panose="02040503050406030204" pitchFamily="18" charset="0"/>
                                </a:rPr>
                                <m:t>Δ</m:t>
                              </m:r>
                              <m:r>
                                <a:rPr lang="en-US" sz="2000" i="1">
                                  <a:solidFill>
                                    <a:srgbClr val="000000"/>
                                  </a:solidFill>
                                  <a:latin typeface="Cambria Math" panose="02040503050406030204" pitchFamily="18" charset="0"/>
                                </a:rPr>
                                <m:t>𝐹</m:t>
                              </m:r>
                            </m:e>
                          </m:d>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oMath>
                    <m:oMath xmlns:m="http://schemas.openxmlformats.org/officeDocument/2006/math">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𝑡𝑎𝑢</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(−5.487)</m:t>
                      </m:r>
                    </m:oMath>
                  </m:oMathPara>
                </a14:m>
                <a:endParaRPr lang="en-US" sz="2000" dirty="0"/>
              </a:p>
            </p:txBody>
          </p:sp>
        </mc:Choice>
        <mc:Fallback>
          <p:sp>
            <p:nvSpPr>
              <p:cNvPr id="735235" name="Object 3"/>
              <p:cNvSpPr txBox="1">
                <a:spLocks noRot="1" noChangeAspect="1" noMove="1" noResize="1" noEditPoints="1" noAdjustHandles="1" noChangeArrowheads="1" noChangeShapeType="1" noTextEdit="1"/>
              </p:cNvSpPr>
              <p:nvPr/>
            </p:nvSpPr>
            <p:spPr bwMode="auto">
              <a:xfrm>
                <a:off x="3506788" y="3138488"/>
                <a:ext cx="3503612" cy="1279525"/>
              </a:xfrm>
              <a:prstGeom prst="rect">
                <a:avLst/>
              </a:prstGeom>
              <a:blipFill>
                <a:blip r:embed="rId2"/>
                <a:stretch>
                  <a:fillRect t="-2857"/>
                </a:stretch>
              </a:blipFill>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5236" name="Object 4"/>
              <p:cNvSpPr txBox="1"/>
              <p:nvPr/>
            </p:nvSpPr>
            <p:spPr bwMode="auto">
              <a:xfrm>
                <a:off x="3535363" y="4586288"/>
                <a:ext cx="3446462" cy="1281112"/>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en-US" sz="2000" i="1">
                              <a:solidFill>
                                <a:srgbClr val="000000"/>
                              </a:solidFill>
                              <a:latin typeface="Cambria Math" panose="02040503050406030204" pitchFamily="18" charset="0"/>
                            </a:rPr>
                          </m:ctrlPr>
                        </m:accPr>
                        <m:e>
                          <m:r>
                            <m:rPr>
                              <m:sty m:val="p"/>
                            </m:rPr>
                            <a:rPr lang="en-US" sz="2000" i="1">
                              <a:solidFill>
                                <a:srgbClr val="000000"/>
                              </a:solidFill>
                              <a:latin typeface="Cambria Math" panose="02040503050406030204" pitchFamily="18" charset="0"/>
                            </a:rPr>
                            <m:t>Δ</m:t>
                          </m:r>
                          <m:sSub>
                            <m:sSubPr>
                              <m:ctrlPr>
                                <a:rPr lang="en-US" sz="2000" i="1">
                                  <a:solidFill>
                                    <a:srgbClr val="000000"/>
                                  </a:solidFill>
                                  <a:latin typeface="Cambria Math" panose="02040503050406030204" pitchFamily="18" charset="0"/>
                                </a:rPr>
                              </m:ctrlPr>
                            </m:sSubPr>
                            <m:e>
                              <m:d>
                                <m:dPr>
                                  <m:ctrlPr>
                                    <a:rPr lang="en-US" sz="2000" i="1">
                                      <a:solidFill>
                                        <a:srgbClr val="000000"/>
                                      </a:solidFill>
                                      <a:latin typeface="Cambria Math" panose="02040503050406030204" pitchFamily="18" charset="0"/>
                                    </a:rPr>
                                  </m:ctrlPr>
                                </m:dPr>
                                <m:e>
                                  <m:r>
                                    <m:rPr>
                                      <m:sty m:val="p"/>
                                    </m:rPr>
                                    <a:rPr lang="en-US" sz="2000" i="1">
                                      <a:solidFill>
                                        <a:srgbClr val="000000"/>
                                      </a:solidFill>
                                      <a:latin typeface="Cambria Math" panose="02040503050406030204" pitchFamily="18" charset="0"/>
                                    </a:rPr>
                                    <m:t>Δ</m:t>
                                  </m:r>
                                  <m:r>
                                    <a:rPr lang="en-US" sz="2000" i="1">
                                      <a:solidFill>
                                        <a:srgbClr val="000000"/>
                                      </a:solidFill>
                                      <a:latin typeface="Cambria Math" panose="02040503050406030204" pitchFamily="18" charset="0"/>
                                    </a:rPr>
                                    <m:t>𝐵</m:t>
                                  </m:r>
                                </m:e>
                              </m:d>
                            </m:e>
                            <m:sub>
                              <m:r>
                                <a:rPr lang="en-US" sz="2000" i="1">
                                  <a:solidFill>
                                    <a:srgbClr val="000000"/>
                                  </a:solidFill>
                                  <a:latin typeface="Cambria Math" panose="02040503050406030204" pitchFamily="18" charset="0"/>
                                </a:rPr>
                                <m:t>𝑡</m:t>
                              </m:r>
                            </m:sub>
                          </m:sSub>
                        </m:e>
                      </m:acc>
                      <m:r>
                        <a:rPr lang="en-US" sz="2000" i="1">
                          <a:solidFill>
                            <a:srgbClr val="000000"/>
                          </a:solidFill>
                          <a:latin typeface="Cambria Math" panose="02040503050406030204" pitchFamily="18" charset="0"/>
                        </a:rPr>
                        <m:t>= −0.701</m:t>
                      </m:r>
                      <m:sSub>
                        <m:sSubPr>
                          <m:ctrlPr>
                            <a:rPr lang="en-US" sz="2000" i="1">
                              <a:solidFill>
                                <a:srgbClr val="000000"/>
                              </a:solidFill>
                              <a:latin typeface="Cambria Math" panose="02040503050406030204" pitchFamily="18" charset="0"/>
                            </a:rPr>
                          </m:ctrlPr>
                        </m:sSubPr>
                        <m:e>
                          <m:d>
                            <m:dPr>
                              <m:ctrlPr>
                                <a:rPr lang="en-US" sz="2000" i="1">
                                  <a:solidFill>
                                    <a:srgbClr val="000000"/>
                                  </a:solidFill>
                                  <a:latin typeface="Cambria Math" panose="02040503050406030204" pitchFamily="18" charset="0"/>
                                </a:rPr>
                              </m:ctrlPr>
                            </m:dPr>
                            <m:e>
                              <m:r>
                                <m:rPr>
                                  <m:sty m:val="p"/>
                                </m:rPr>
                                <a:rPr lang="en-US" sz="2000" i="1">
                                  <a:solidFill>
                                    <a:srgbClr val="000000"/>
                                  </a:solidFill>
                                  <a:latin typeface="Cambria Math" panose="02040503050406030204" pitchFamily="18" charset="0"/>
                                </a:rPr>
                                <m:t>Δ</m:t>
                              </m:r>
                              <m:r>
                                <a:rPr lang="en-US" sz="2000" i="1">
                                  <a:solidFill>
                                    <a:srgbClr val="000000"/>
                                  </a:solidFill>
                                  <a:latin typeface="Cambria Math" panose="02040503050406030204" pitchFamily="18" charset="0"/>
                                </a:rPr>
                                <m:t>𝐵</m:t>
                              </m:r>
                            </m:e>
                          </m:d>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−1</m:t>
                          </m:r>
                        </m:sub>
                      </m:sSub>
                    </m:oMath>
                    <m:oMath xmlns:m="http://schemas.openxmlformats.org/officeDocument/2006/math">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𝑡𝑎𝑢</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(−7.662)</m:t>
                      </m:r>
                    </m:oMath>
                  </m:oMathPara>
                </a14:m>
                <a:endParaRPr lang="en-US" sz="2000" dirty="0"/>
              </a:p>
            </p:txBody>
          </p:sp>
        </mc:Choice>
        <mc:Fallback>
          <p:sp>
            <p:nvSpPr>
              <p:cNvPr id="735236" name="Object 4"/>
              <p:cNvSpPr txBox="1">
                <a:spLocks noRot="1" noChangeAspect="1" noMove="1" noResize="1" noEditPoints="1" noAdjustHandles="1" noChangeArrowheads="1" noChangeShapeType="1" noTextEdit="1"/>
              </p:cNvSpPr>
              <p:nvPr/>
            </p:nvSpPr>
            <p:spPr bwMode="auto">
              <a:xfrm>
                <a:off x="3535363" y="4586288"/>
                <a:ext cx="3446462" cy="1281112"/>
              </a:xfrm>
              <a:prstGeom prst="rect">
                <a:avLst/>
              </a:prstGeom>
              <a:blipFill>
                <a:blip r:embed="rId3"/>
                <a:stretch>
                  <a:fillRect t="-2844"/>
                </a:stretch>
              </a:blipFill>
              <a:extLst/>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Based on the large negative value of the </a:t>
            </a:r>
            <a:r>
              <a:rPr lang="en-US" i="1" dirty="0"/>
              <a:t>tau</a:t>
            </a:r>
            <a:r>
              <a:rPr lang="en-US" dirty="0"/>
              <a:t> statistic (-5.487 &lt; -1.94), we reject the null hypothesis that </a:t>
            </a:r>
            <a:r>
              <a:rPr lang="el-GR" dirty="0"/>
              <a:t>Δ</a:t>
            </a:r>
            <a:r>
              <a:rPr lang="en-US" i="1" dirty="0"/>
              <a:t>F</a:t>
            </a:r>
            <a:r>
              <a:rPr lang="en-US" baseline="-25000" dirty="0"/>
              <a:t>t </a:t>
            </a:r>
            <a:r>
              <a:rPr lang="en-US" dirty="0"/>
              <a:t>is </a:t>
            </a:r>
            <a:r>
              <a:rPr lang="en-US" dirty="0" err="1"/>
              <a:t>nonstationary</a:t>
            </a:r>
            <a:r>
              <a:rPr lang="en-US" dirty="0"/>
              <a:t> and accept the alternative that it is stationary</a:t>
            </a:r>
          </a:p>
          <a:p>
            <a:pPr lvl="1"/>
            <a:r>
              <a:rPr lang="en-US" dirty="0"/>
              <a:t>We similarly conclude that </a:t>
            </a:r>
            <a:r>
              <a:rPr lang="el-GR" dirty="0"/>
              <a:t>Δ</a:t>
            </a:r>
            <a:r>
              <a:rPr lang="en-US" i="1" dirty="0"/>
              <a:t>B</a:t>
            </a:r>
            <a:r>
              <a:rPr lang="en-US" baseline="-25000" dirty="0"/>
              <a:t>t</a:t>
            </a:r>
            <a:r>
              <a:rPr lang="en-US" dirty="0"/>
              <a:t> is stationary     (-7.662 &lt; -1.94)</a:t>
            </a:r>
          </a:p>
          <a:p>
            <a:pPr lvl="1"/>
            <a:endParaRPr lang="en-US" dirty="0"/>
          </a:p>
          <a:p>
            <a:endParaRPr lang="en-US" dirty="0"/>
          </a:p>
          <a:p>
            <a:endParaRPr lang="en-US" dirty="0"/>
          </a:p>
        </p:txBody>
      </p:sp>
      <p:sp>
        <p:nvSpPr>
          <p:cNvPr id="3" name="TextBox 2"/>
          <p:cNvSpPr txBox="1"/>
          <p:nvPr/>
        </p:nvSpPr>
        <p:spPr>
          <a:xfrm>
            <a:off x="0" y="280895"/>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12.3</a:t>
            </a:r>
          </a:p>
          <a:p>
            <a:pPr algn="ctr"/>
            <a:r>
              <a:rPr lang="en-US" sz="1100" dirty="0">
                <a:solidFill>
                  <a:schemeClr val="bg1"/>
                </a:solidFill>
              </a:rPr>
              <a:t>Unit Root Tests for Stationarity</a:t>
            </a:r>
            <a:endParaRPr lang="en-US" sz="1100" dirty="0">
              <a:solidFill>
                <a:schemeClr val="bg1"/>
              </a:solidFill>
              <a:latin typeface="Tahoma" pitchFamily="34" charset="0"/>
              <a:ea typeface="Tahoma" pitchFamily="34" charset="0"/>
              <a:cs typeface="Tahoma" pitchFamily="34" charset="0"/>
            </a:endParaRPr>
          </a:p>
        </p:txBody>
      </p:sp>
      <p:sp>
        <p:nvSpPr>
          <p:cNvPr id="4" name="TextBox 3"/>
          <p:cNvSpPr txBox="1"/>
          <p:nvPr/>
        </p:nvSpPr>
        <p:spPr>
          <a:xfrm>
            <a:off x="0" y="1161962"/>
            <a:ext cx="1371600" cy="430887"/>
          </a:xfrm>
          <a:prstGeom prst="rect">
            <a:avLst/>
          </a:prstGeom>
          <a:noFill/>
        </p:spPr>
        <p:txBody>
          <a:bodyPr wrap="square" rtlCol="0">
            <a:spAutoFit/>
          </a:bodyPr>
          <a:lstStyle/>
          <a:p>
            <a:pPr algn="ctr"/>
            <a:r>
              <a:rPr lang="en-US" sz="1100" dirty="0">
                <a:solidFill>
                  <a:schemeClr val="bg1"/>
                </a:solidFill>
                <a:ea typeface="Tahoma" pitchFamily="34" charset="0"/>
                <a:cs typeface="Tahoma" pitchFamily="34" charset="0"/>
              </a:rPr>
              <a:t>12.3.7</a:t>
            </a:r>
          </a:p>
          <a:p>
            <a:pPr algn="ctr"/>
            <a:r>
              <a:rPr lang="en-US" sz="1100" dirty="0">
                <a:solidFill>
                  <a:schemeClr val="bg1"/>
                </a:solidFill>
                <a:cs typeface="Times New Roman" pitchFamily="18" charset="0"/>
              </a:rPr>
              <a:t>Order of Integration</a:t>
            </a:r>
            <a:endParaRPr lang="en-US" sz="1100" dirty="0">
              <a:solidFill>
                <a:schemeClr val="bg1"/>
              </a:solidFill>
              <a:ea typeface="Tahoma" pitchFamily="34" charset="0"/>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371600" y="1155700"/>
            <a:ext cx="7772400" cy="5334000"/>
          </a:xfrm>
        </p:spPr>
        <p:txBody>
          <a:bodyPr>
            <a:normAutofit/>
          </a:bodyPr>
          <a:lstStyle/>
          <a:p>
            <a:endParaRPr lang="en-US" dirty="0"/>
          </a:p>
          <a:p>
            <a:endParaRPr lang="en-US" dirty="0"/>
          </a:p>
          <a:p>
            <a:endParaRPr lang="en-US"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pic>
        <p:nvPicPr>
          <p:cNvPr id="676866" name="Picture 2"/>
          <p:cNvPicPr>
            <a:picLocks noChangeAspect="1" noChangeArrowheads="1"/>
          </p:cNvPicPr>
          <p:nvPr/>
        </p:nvPicPr>
        <p:blipFill>
          <a:blip r:embed="rId2" cstate="print"/>
          <a:srcRect/>
          <a:stretch>
            <a:fillRect/>
          </a:stretch>
        </p:blipFill>
        <p:spPr bwMode="auto">
          <a:xfrm>
            <a:off x="1536700" y="1168400"/>
            <a:ext cx="7392987" cy="5246687"/>
          </a:xfrm>
          <a:prstGeom prst="rect">
            <a:avLst/>
          </a:prstGeom>
          <a:noFill/>
          <a:ln w="9525">
            <a:noFill/>
            <a:miter lim="800000"/>
            <a:headEnd/>
            <a:tailEnd/>
          </a:ln>
        </p:spPr>
      </p:pic>
      <p:sp>
        <p:nvSpPr>
          <p:cNvPr id="6" name="TextBox 5"/>
          <p:cNvSpPr txBox="1"/>
          <p:nvPr/>
        </p:nvSpPr>
        <p:spPr>
          <a:xfrm>
            <a:off x="3198021" y="457200"/>
            <a:ext cx="4070345" cy="369332"/>
          </a:xfrm>
          <a:prstGeom prst="rect">
            <a:avLst/>
          </a:prstGeom>
          <a:noFill/>
        </p:spPr>
        <p:txBody>
          <a:bodyPr wrap="none" rtlCol="0">
            <a:spAutoFit/>
          </a:bodyPr>
          <a:lstStyle/>
          <a:p>
            <a:r>
              <a:rPr lang="en-US" dirty="0">
                <a:solidFill>
                  <a:schemeClr val="bg1"/>
                </a:solidFill>
              </a:rPr>
              <a:t>FIGURE 12.1 U.S. economic time series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371600" y="1155700"/>
            <a:ext cx="7772400" cy="5334000"/>
          </a:xfrm>
        </p:spPr>
        <p:txBody>
          <a:bodyPr>
            <a:normAutofit/>
          </a:bodyPr>
          <a:lstStyle/>
          <a:p>
            <a:endParaRPr lang="en-US" dirty="0"/>
          </a:p>
          <a:p>
            <a:endParaRPr lang="en-US" dirty="0"/>
          </a:p>
          <a:p>
            <a:endParaRPr lang="en-US"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pic>
        <p:nvPicPr>
          <p:cNvPr id="677890" name="Picture 2"/>
          <p:cNvPicPr>
            <a:picLocks noChangeAspect="1" noChangeArrowheads="1"/>
          </p:cNvPicPr>
          <p:nvPr/>
        </p:nvPicPr>
        <p:blipFill>
          <a:blip r:embed="rId2" cstate="print"/>
          <a:srcRect/>
          <a:stretch>
            <a:fillRect/>
          </a:stretch>
        </p:blipFill>
        <p:spPr bwMode="auto">
          <a:xfrm>
            <a:off x="1612900" y="1244600"/>
            <a:ext cx="7227887" cy="5119687"/>
          </a:xfrm>
          <a:prstGeom prst="rect">
            <a:avLst/>
          </a:prstGeom>
          <a:noFill/>
          <a:ln w="9525">
            <a:noFill/>
            <a:miter lim="800000"/>
            <a:headEnd/>
            <a:tailEnd/>
          </a:ln>
        </p:spPr>
      </p:pic>
      <p:sp>
        <p:nvSpPr>
          <p:cNvPr id="6" name="TextBox 5"/>
          <p:cNvSpPr txBox="1"/>
          <p:nvPr/>
        </p:nvSpPr>
        <p:spPr>
          <a:xfrm>
            <a:off x="2576118" y="444500"/>
            <a:ext cx="5301451" cy="369332"/>
          </a:xfrm>
          <a:prstGeom prst="rect">
            <a:avLst/>
          </a:prstGeom>
          <a:noFill/>
        </p:spPr>
        <p:txBody>
          <a:bodyPr wrap="none" rtlCol="0">
            <a:spAutoFit/>
          </a:bodyPr>
          <a:lstStyle/>
          <a:p>
            <a:r>
              <a:rPr lang="en-US" dirty="0">
                <a:solidFill>
                  <a:schemeClr val="bg1"/>
                </a:solidFill>
              </a:rPr>
              <a:t>FIGURE 12.1 (Continued)  U.S. economic time series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Formally, a time series </a:t>
            </a:r>
            <a:r>
              <a:rPr lang="en-US" i="1" dirty="0" err="1"/>
              <a:t>y</a:t>
            </a:r>
            <a:r>
              <a:rPr lang="en-US" baseline="-25000" dirty="0" err="1"/>
              <a:t>t</a:t>
            </a:r>
            <a:r>
              <a:rPr lang="en-US" dirty="0"/>
              <a:t> is stationary if its mean and variance are constant over time, and if the covariance between two values from the series depends only on the length of time separating the two values, and not on the actual times at which the variables are observed</a:t>
            </a:r>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That is, the time series </a:t>
            </a:r>
            <a:r>
              <a:rPr lang="en-US" i="1" dirty="0" err="1"/>
              <a:t>y</a:t>
            </a:r>
            <a:r>
              <a:rPr lang="en-US" baseline="-25000" dirty="0" err="1"/>
              <a:t>t</a:t>
            </a:r>
            <a:r>
              <a:rPr lang="en-US" dirty="0"/>
              <a:t> is stationary if for all values, and every time period, it is true that:</a:t>
            </a:r>
            <a:endParaRPr lang="en-US" i="1" dirty="0"/>
          </a:p>
        </p:txBody>
      </p:sp>
      <p:sp>
        <p:nvSpPr>
          <p:cNvPr id="3" name="TextBox 2"/>
          <p:cNvSpPr txBox="1"/>
          <p:nvPr/>
        </p:nvSpPr>
        <p:spPr>
          <a:xfrm>
            <a:off x="0" y="200022"/>
            <a:ext cx="1371600" cy="769441"/>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12.1</a:t>
            </a:r>
          </a:p>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4" name="Object 3"/>
              <p:cNvSpPr txBox="1"/>
              <p:nvPr/>
            </p:nvSpPr>
            <p:spPr bwMode="auto">
              <a:xfrm>
                <a:off x="1514475" y="3276600"/>
                <a:ext cx="7477125" cy="1447800"/>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en-US" sz="2000" i="1">
                          <a:solidFill>
                            <a:srgbClr val="000000"/>
                          </a:solidFill>
                          <a:latin typeface="Cambria Math" panose="02040503050406030204" pitchFamily="18" charset="0"/>
                        </a:rPr>
                        <m:t>𝐸</m:t>
                      </m:r>
                      <m:d>
                        <m:dPr>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e>
                      </m:d>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μ</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constant</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mean</m:t>
                      </m:r>
                      <m:r>
                        <a:rPr lang="en-US" sz="2000" i="1">
                          <a:solidFill>
                            <a:srgbClr val="000000"/>
                          </a:solidFill>
                          <a:latin typeface="Cambria Math" panose="02040503050406030204" pitchFamily="18" charset="0"/>
                        </a:rPr>
                        <m:t>)</m:t>
                      </m:r>
                    </m:oMath>
                    <m:oMath xmlns:m="http://schemas.openxmlformats.org/officeDocument/2006/math">
                      <m:r>
                        <m:rPr>
                          <m:nor/>
                        </m:rPr>
                        <a:rPr lang="en-US" sz="2000" i="0">
                          <a:solidFill>
                            <a:srgbClr val="000000"/>
                          </a:solidFill>
                          <a:latin typeface="Cambria Math" panose="02040503050406030204" pitchFamily="18" charset="0"/>
                        </a:rPr>
                        <m:t>var</m:t>
                      </m:r>
                      <m:d>
                        <m:dPr>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e>
                      </m:d>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m:rPr>
                              <m:sty m:val="p"/>
                            </m:rPr>
                            <a:rPr lang="en-US" sz="2000" i="0">
                              <a:solidFill>
                                <a:srgbClr val="000000"/>
                              </a:solidFill>
                              <a:latin typeface="Cambria Math" panose="02040503050406030204" pitchFamily="18" charset="0"/>
                            </a:rPr>
                            <m:t>σ</m:t>
                          </m:r>
                        </m:e>
                        <m:sup>
                          <m:r>
                            <a:rPr lang="en-US" sz="2000" i="1">
                              <a:solidFill>
                                <a:srgbClr val="000000"/>
                              </a:solidFill>
                              <a:latin typeface="Cambria Math" panose="02040503050406030204" pitchFamily="18" charset="0"/>
                            </a:rPr>
                            <m:t>2</m:t>
                          </m:r>
                        </m:sup>
                      </m:sSup>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constant</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variance</m:t>
                      </m:r>
                      <m:r>
                        <a:rPr lang="en-US" sz="2000" i="1">
                          <a:solidFill>
                            <a:srgbClr val="000000"/>
                          </a:solidFill>
                          <a:latin typeface="Cambria Math" panose="02040503050406030204" pitchFamily="18" charset="0"/>
                        </a:rPr>
                        <m:t>)</m:t>
                      </m:r>
                    </m:oMath>
                    <m:oMath xmlns:m="http://schemas.openxmlformats.org/officeDocument/2006/math">
                      <m:r>
                        <m:rPr>
                          <m:nor/>
                        </m:rPr>
                        <a:rPr lang="en-US" sz="2000" i="0">
                          <a:solidFill>
                            <a:srgbClr val="000000"/>
                          </a:solidFill>
                          <a:latin typeface="Cambria Math" panose="02040503050406030204" pitchFamily="18" charset="0"/>
                        </a:rPr>
                        <m:t>cov</m:t>
                      </m:r>
                      <m:d>
                        <m:dPr>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𝑠</m:t>
                              </m:r>
                            </m:sub>
                          </m:sSub>
                        </m:e>
                      </m:d>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cov</m:t>
                      </m:r>
                      <m:d>
                        <m:dPr>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𝑠</m:t>
                              </m:r>
                            </m:sub>
                          </m:sSub>
                        </m:e>
                      </m:d>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m:rPr>
                              <m:sty m:val="p"/>
                            </m:rPr>
                            <a:rPr lang="en-US" sz="2000" i="0">
                              <a:solidFill>
                                <a:srgbClr val="000000"/>
                              </a:solidFill>
                              <a:latin typeface="Cambria Math" panose="02040503050406030204" pitchFamily="18" charset="0"/>
                            </a:rPr>
                            <m:t>γ</m:t>
                          </m:r>
                        </m:e>
                        <m:sub>
                          <m:r>
                            <a:rPr lang="en-US" sz="2000" i="1">
                              <a:solidFill>
                                <a:srgbClr val="000000"/>
                              </a:solidFill>
                              <a:latin typeface="Cambria Math" panose="02040503050406030204" pitchFamily="18" charset="0"/>
                            </a:rPr>
                            <m:t>𝑠</m:t>
                          </m:r>
                        </m:sub>
                      </m:sSub>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covariance</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depends</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on</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𝑠</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not</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𝑡</m:t>
                      </m:r>
                      <m:r>
                        <a:rPr lang="en-US" sz="2000" i="1">
                          <a:solidFill>
                            <a:srgbClr val="000000"/>
                          </a:solidFill>
                          <a:latin typeface="Cambria Math" panose="02040503050406030204" pitchFamily="18" charset="0"/>
                        </a:rPr>
                        <m:t>)</m:t>
                      </m:r>
                    </m:oMath>
                  </m:oMathPara>
                </a14:m>
                <a:endParaRPr lang="en-US" sz="2000"/>
              </a:p>
            </p:txBody>
          </p:sp>
        </mc:Choice>
        <mc:Fallback>
          <p:sp>
            <p:nvSpPr>
              <p:cNvPr id="4" name="Object 3"/>
              <p:cNvSpPr txBox="1">
                <a:spLocks noRot="1" noChangeAspect="1" noMove="1" noResize="1" noEditPoints="1" noAdjustHandles="1" noChangeArrowheads="1" noChangeShapeType="1" noTextEdit="1"/>
              </p:cNvSpPr>
              <p:nvPr/>
            </p:nvSpPr>
            <p:spPr bwMode="auto">
              <a:xfrm>
                <a:off x="1514475" y="3276600"/>
                <a:ext cx="7477125" cy="1447800"/>
              </a:xfrm>
              <a:prstGeom prst="rect">
                <a:avLst/>
              </a:prstGeom>
              <a:blipFill>
                <a:blip r:embed="rId2"/>
                <a:stretch>
                  <a:fillRect/>
                </a:stretch>
              </a:blipFill>
              <a:extLst/>
            </p:spPr>
            <p:txBody>
              <a:bodyPr/>
              <a:lstStyle/>
              <a:p>
                <a:r>
                  <a:rPr lang="en-US">
                    <a:noFill/>
                  </a:rPr>
                  <a:t> </a:t>
                </a:r>
              </a:p>
            </p:txBody>
          </p:sp>
        </mc:Fallback>
      </mc:AlternateContent>
      <p:sp>
        <p:nvSpPr>
          <p:cNvPr id="5" name="TextBox 4"/>
          <p:cNvSpPr txBox="1"/>
          <p:nvPr/>
        </p:nvSpPr>
        <p:spPr>
          <a:xfrm>
            <a:off x="169781" y="3313668"/>
            <a:ext cx="1063112" cy="369332"/>
          </a:xfrm>
          <a:prstGeom prst="rect">
            <a:avLst/>
          </a:prstGeom>
          <a:noFill/>
        </p:spPr>
        <p:txBody>
          <a:bodyPr wrap="none" rtlCol="0">
            <a:spAutoFit/>
          </a:bodyPr>
          <a:lstStyle/>
          <a:p>
            <a:r>
              <a:rPr lang="en-US" dirty="0">
                <a:solidFill>
                  <a:schemeClr val="bg1"/>
                </a:solidFill>
              </a:rPr>
              <a:t>Eq. 12.1a</a:t>
            </a:r>
          </a:p>
        </p:txBody>
      </p:sp>
      <p:sp>
        <p:nvSpPr>
          <p:cNvPr id="6" name="TextBox 5"/>
          <p:cNvSpPr txBox="1"/>
          <p:nvPr/>
        </p:nvSpPr>
        <p:spPr>
          <a:xfrm>
            <a:off x="169781" y="3796268"/>
            <a:ext cx="1075936" cy="369332"/>
          </a:xfrm>
          <a:prstGeom prst="rect">
            <a:avLst/>
          </a:prstGeom>
          <a:noFill/>
        </p:spPr>
        <p:txBody>
          <a:bodyPr wrap="none" rtlCol="0">
            <a:spAutoFit/>
          </a:bodyPr>
          <a:lstStyle/>
          <a:p>
            <a:r>
              <a:rPr lang="en-US" dirty="0">
                <a:solidFill>
                  <a:schemeClr val="bg1"/>
                </a:solidFill>
              </a:rPr>
              <a:t>Eq. 12.1b</a:t>
            </a:r>
          </a:p>
        </p:txBody>
      </p:sp>
      <p:sp>
        <p:nvSpPr>
          <p:cNvPr id="7" name="TextBox 6"/>
          <p:cNvSpPr txBox="1"/>
          <p:nvPr/>
        </p:nvSpPr>
        <p:spPr>
          <a:xfrm>
            <a:off x="169781" y="4304268"/>
            <a:ext cx="1063112" cy="369332"/>
          </a:xfrm>
          <a:prstGeom prst="rect">
            <a:avLst/>
          </a:prstGeom>
          <a:noFill/>
        </p:spPr>
        <p:txBody>
          <a:bodyPr wrap="none" rtlCol="0">
            <a:spAutoFit/>
          </a:bodyPr>
          <a:lstStyle/>
          <a:p>
            <a:r>
              <a:rPr lang="en-US" dirty="0">
                <a:solidFill>
                  <a:schemeClr val="bg1"/>
                </a:solidFill>
              </a:rPr>
              <a:t>Eq. 12.1c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17046</TotalTime>
  <Words>2565</Words>
  <Application>Microsoft Office PowerPoint</Application>
  <PresentationFormat>On-screen Show (4:3)</PresentationFormat>
  <Paragraphs>401</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Cambria Math</vt:lpstr>
      <vt:lpstr>Tahoma</vt:lpstr>
      <vt:lpstr>Times New Roman</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Walt</dc:creator>
  <cp:lastModifiedBy>Narek</cp:lastModifiedBy>
  <cp:revision>1246</cp:revision>
  <dcterms:created xsi:type="dcterms:W3CDTF">2011-01-05T13:49:00Z</dcterms:created>
  <dcterms:modified xsi:type="dcterms:W3CDTF">2023-02-09T07:57:00Z</dcterms:modified>
</cp:coreProperties>
</file>