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7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84" autoAdjust="0"/>
  </p:normalViewPr>
  <p:slideViewPr>
    <p:cSldViewPr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7525" y="6448425"/>
            <a:ext cx="3108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12: Regression with Time-Series Data: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Nonstationary Variables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7525" y="6448425"/>
            <a:ext cx="3108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12: Regression with Time-Series Data: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Nonstationary Variables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Lecture 5</a:t>
            </a:r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Co-integration, Error Correction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null and alternative hypotheses in the test for </a:t>
            </a:r>
            <a:r>
              <a:rPr lang="en-US" dirty="0" err="1"/>
              <a:t>cointegration</a:t>
            </a:r>
            <a:r>
              <a:rPr lang="en-US" dirty="0"/>
              <a:t> are: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Similar to the one-tail unit root tests, we reject the null hypothesis of no </a:t>
            </a:r>
            <a:r>
              <a:rPr lang="en-US" dirty="0" err="1"/>
              <a:t>cointegration</a:t>
            </a:r>
            <a:r>
              <a:rPr lang="en-US" dirty="0"/>
              <a:t> if </a:t>
            </a:r>
            <a:r>
              <a:rPr lang="el-GR" dirty="0"/>
              <a:t>τ</a:t>
            </a:r>
            <a:r>
              <a:rPr lang="en-US" dirty="0"/>
              <a:t> ≤ </a:t>
            </a:r>
            <a:r>
              <a:rPr lang="el-GR" dirty="0"/>
              <a:t>τ</a:t>
            </a:r>
            <a:r>
              <a:rPr lang="en-US" baseline="-25000" dirty="0"/>
              <a:t>c</a:t>
            </a:r>
            <a:r>
              <a:rPr lang="en-US" dirty="0"/>
              <a:t>, and we do not reject the null hypothesis that the series are not </a:t>
            </a:r>
            <a:r>
              <a:rPr lang="en-US" dirty="0" err="1"/>
              <a:t>cointegrated</a:t>
            </a:r>
            <a:r>
              <a:rPr lang="en-US" dirty="0"/>
              <a:t> if </a:t>
            </a:r>
            <a:r>
              <a:rPr lang="el-GR" dirty="0"/>
              <a:t>τ</a:t>
            </a:r>
            <a:r>
              <a:rPr lang="en-US" dirty="0"/>
              <a:t> &gt; </a:t>
            </a:r>
            <a:r>
              <a:rPr lang="el-GR" dirty="0"/>
              <a:t>τ</a:t>
            </a:r>
            <a:r>
              <a:rPr lang="en-US" baseline="-25000" dirty="0"/>
              <a:t>c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343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An Example of a Cointegration Test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8548" name="Object 4"/>
              <p:cNvSpPr txBox="1"/>
              <p:nvPr/>
            </p:nvSpPr>
            <p:spPr bwMode="auto">
              <a:xfrm>
                <a:off x="1473200" y="2857500"/>
                <a:ext cx="7543800" cy="11430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series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cointegrated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residuals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nonstationary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series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cointegrated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residuals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stationary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85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200" y="2857500"/>
                <a:ext cx="75438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a general model that contains lags of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Namely, the autoregressive distributed lag (ARDL) model, except the variables are </a:t>
            </a:r>
            <a:r>
              <a:rPr lang="en-US" dirty="0" err="1"/>
              <a:t>nonstationary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343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The Error Correction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/>
              <p:cNvSpPr txBox="1"/>
              <p:nvPr/>
            </p:nvSpPr>
            <p:spPr bwMode="auto">
              <a:xfrm>
                <a:off x="3124200" y="4038600"/>
                <a:ext cx="4267201" cy="508673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4038600"/>
                <a:ext cx="4267201" cy="508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 are </a:t>
            </a:r>
            <a:r>
              <a:rPr lang="en-US" dirty="0" err="1"/>
              <a:t>cointegrated</a:t>
            </a:r>
            <a:r>
              <a:rPr lang="en-US" dirty="0"/>
              <a:t>, it means that there is a long-run relationship between them</a:t>
            </a:r>
          </a:p>
          <a:p>
            <a:pPr lvl="1"/>
            <a:r>
              <a:rPr lang="en-US" dirty="0"/>
              <a:t>To derive this exact relationship, we set           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baseline="-25000" dirty="0"/>
              <a:t>t-1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baseline="-25000" dirty="0"/>
              <a:t>t-1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Imposing this concept in the ARDL, we obtain: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This can be rewritten in the form: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343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The Error Correction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/>
              <p:cNvSpPr txBox="1"/>
              <p:nvPr/>
            </p:nvSpPr>
            <p:spPr bwMode="auto">
              <a:xfrm>
                <a:off x="3548063" y="4086225"/>
                <a:ext cx="3419475" cy="5651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8063" y="4086225"/>
                <a:ext cx="3419475" cy="565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381500" y="5105400"/>
                <a:ext cx="1752601" cy="534692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5105400"/>
                <a:ext cx="1752601" cy="534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term -</a:t>
            </a:r>
            <a:r>
              <a:rPr lang="en-US" i="1" dirty="0"/>
              <a:t>y</a:t>
            </a:r>
            <a:r>
              <a:rPr lang="en-US" baseline="-25000" dirty="0"/>
              <a:t>t-1</a:t>
            </a:r>
            <a:r>
              <a:rPr lang="en-US" dirty="0"/>
              <a:t> to both sides of the equation: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the term – </a:t>
            </a:r>
            <a:r>
              <a:rPr lang="el-GR" dirty="0"/>
              <a:t>δ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t-1</a:t>
            </a:r>
            <a:r>
              <a:rPr lang="en-US" dirty="0"/>
              <a:t>+</a:t>
            </a:r>
            <a:r>
              <a:rPr lang="el-GR" dirty="0"/>
              <a:t> δ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t-1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Manipulating this we get: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343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The Error Correction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/>
              <p:cNvSpPr txBox="1"/>
              <p:nvPr/>
            </p:nvSpPr>
            <p:spPr bwMode="auto">
              <a:xfrm>
                <a:off x="2333625" y="1905000"/>
                <a:ext cx="5764213" cy="5651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5" y="1905000"/>
                <a:ext cx="5764213" cy="565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1670050" y="3429000"/>
                <a:ext cx="7150100" cy="5651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050" y="3429000"/>
                <a:ext cx="7150100" cy="565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1506538" y="4791075"/>
                <a:ext cx="7489825" cy="11303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6538" y="4791075"/>
                <a:ext cx="7489825" cy="1130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is called an error correction equation</a:t>
            </a:r>
          </a:p>
          <a:p>
            <a:pPr lvl="1"/>
            <a:r>
              <a:rPr lang="en-US" dirty="0"/>
              <a:t>This is a very popular model because:</a:t>
            </a:r>
          </a:p>
          <a:p>
            <a:pPr lvl="2"/>
            <a:r>
              <a:rPr lang="en-US" dirty="0"/>
              <a:t>It allows for an underlying or fundamental link between variables (the long-run relationship)</a:t>
            </a:r>
          </a:p>
          <a:p>
            <a:pPr lvl="2"/>
            <a:r>
              <a:rPr lang="en-US" dirty="0"/>
              <a:t>It allows for short-run adjustments (i.e. changes) between variables, including adjustments to achieve the </a:t>
            </a:r>
            <a:r>
              <a:rPr lang="en-US" dirty="0" err="1"/>
              <a:t>cointegrating</a:t>
            </a:r>
            <a:r>
              <a:rPr lang="en-US" dirty="0"/>
              <a:t> relationship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343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The Error Correction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2592388" y="1809750"/>
                <a:ext cx="5200650" cy="5651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388" y="1809750"/>
                <a:ext cx="5200650" cy="565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2400" y="190765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the bond and federal funds rates example, we have: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estimated residuals 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343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The Error Correction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1549400" y="2755900"/>
                <a:ext cx="7467600" cy="11874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0.142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−1.429−0.777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+0.842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−0.327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2.857</m:t>
                          </m:r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9.387</m:t>
                          </m:r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3.855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400" y="2755900"/>
                <a:ext cx="7467600" cy="1187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3429000" y="4845050"/>
                <a:ext cx="4038600" cy="5651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−1.429−0.777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4845050"/>
                <a:ext cx="4038600" cy="565150"/>
              </a:xfrm>
              <a:prstGeom prst="rect">
                <a:avLst/>
              </a:prstGeom>
              <a:blipFill>
                <a:blip r:embed="rId3"/>
                <a:stretch>
                  <a:fillRect t="-32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result from applying the ADF test for </a:t>
            </a:r>
            <a:r>
              <a:rPr lang="en-US" dirty="0" err="1"/>
              <a:t>stationarity</a:t>
            </a:r>
            <a:r>
              <a:rPr lang="en-US" dirty="0"/>
              <a:t>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Comparing the calculated value (-3.929) with the critical value, we reject the null hypothesis and conclude that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are </a:t>
            </a:r>
            <a:r>
              <a:rPr lang="en-US" dirty="0" err="1"/>
              <a:t>cointegrated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3487738" y="2913063"/>
                <a:ext cx="3827462" cy="107473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0.169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+0.180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−3.929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7738" y="2913063"/>
                <a:ext cx="3827462" cy="1074737"/>
              </a:xfrm>
              <a:prstGeom prst="rect">
                <a:avLst/>
              </a:prstGeom>
              <a:blipFill>
                <a:blip r:embed="rId2"/>
                <a:stretch>
                  <a:fillRect t="-113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12.5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Regression with No-Cointegration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convert </a:t>
            </a:r>
            <a:r>
              <a:rPr lang="en-US" dirty="0" err="1"/>
              <a:t>nonstationary</a:t>
            </a:r>
            <a:r>
              <a:rPr lang="en-US" dirty="0"/>
              <a:t> series to stationary series, and the kind of model we estimate, depend on whether the variables are </a:t>
            </a:r>
            <a:r>
              <a:rPr lang="en-US" b="1" dirty="0"/>
              <a:t>difference stationary </a:t>
            </a:r>
            <a:r>
              <a:rPr lang="en-US" dirty="0"/>
              <a:t>or </a:t>
            </a:r>
            <a:r>
              <a:rPr lang="en-US" b="1" dirty="0"/>
              <a:t>trend stationary</a:t>
            </a:r>
          </a:p>
          <a:p>
            <a:pPr lvl="1"/>
            <a:r>
              <a:rPr lang="en-US" dirty="0"/>
              <a:t>In the former case, we convert the </a:t>
            </a:r>
            <a:r>
              <a:rPr lang="en-US" dirty="0" err="1"/>
              <a:t>nonstationary</a:t>
            </a:r>
            <a:r>
              <a:rPr lang="en-US" dirty="0"/>
              <a:t> series to its stationary counterpart by taking first differences </a:t>
            </a:r>
          </a:p>
          <a:p>
            <a:pPr lvl="1"/>
            <a:r>
              <a:rPr lang="en-US" dirty="0"/>
              <a:t>In the latter case, we convert the </a:t>
            </a:r>
            <a:r>
              <a:rPr lang="en-US" dirty="0" err="1"/>
              <a:t>nonstationary</a:t>
            </a:r>
            <a:r>
              <a:rPr lang="en-US" dirty="0"/>
              <a:t> series to its stationary counterpart by de-trending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random walk model: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can be rendered stationary by taking the first difference:</a:t>
            </a:r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The variable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is said to be a </a:t>
            </a:r>
            <a:r>
              <a:rPr lang="en-US" b="1" dirty="0"/>
              <a:t>first difference stationary</a:t>
            </a:r>
            <a:r>
              <a:rPr lang="en-US" dirty="0"/>
              <a:t> series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First Difference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9811" name="Object 3"/>
              <p:cNvSpPr txBox="1"/>
              <p:nvPr/>
            </p:nvSpPr>
            <p:spPr bwMode="auto">
              <a:xfrm>
                <a:off x="4038601" y="1905000"/>
                <a:ext cx="1981200" cy="48418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598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1" y="1905000"/>
                <a:ext cx="1981200" cy="484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9812" name="Object 4"/>
              <p:cNvSpPr txBox="1"/>
              <p:nvPr/>
            </p:nvSpPr>
            <p:spPr bwMode="auto">
              <a:xfrm>
                <a:off x="3921125" y="3783012"/>
                <a:ext cx="2479675" cy="484188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98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25" y="3783012"/>
                <a:ext cx="2479675" cy="484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912" indent="-320040" fontAlgn="auto">
              <a:spcBef>
                <a:spcPts val="60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 fontAlgn="auto">
              <a:spcBef>
                <a:spcPts val="60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38912" indent="-320040" fontAlgn="auto">
              <a:spcBef>
                <a:spcPts val="60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12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.4 </a:t>
            </a:r>
            <a:r>
              <a:rPr lang="en-US" dirty="0"/>
              <a:t>Cointegration</a:t>
            </a:r>
          </a:p>
          <a:p>
            <a:pPr marL="438912" indent="-320040" fontAlgn="auto">
              <a:spcBef>
                <a:spcPts val="60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12.5 Regression When There Is No Cointegration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8100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suitable regression involving only stationary variables is:</a:t>
            </a:r>
          </a:p>
          <a:p>
            <a:endParaRPr lang="en-US" dirty="0"/>
          </a:p>
          <a:p>
            <a:pPr lvl="1"/>
            <a:r>
              <a:rPr lang="en-US" dirty="0"/>
              <a:t>Now consider a series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that behaves like a random walk with drift: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with first difference:</a:t>
            </a:r>
          </a:p>
          <a:p>
            <a:endParaRPr lang="en-US" dirty="0"/>
          </a:p>
          <a:p>
            <a:pPr lvl="2"/>
            <a:r>
              <a:rPr lang="en-US" dirty="0"/>
              <a:t>The variable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is also said to be a </a:t>
            </a:r>
            <a:r>
              <a:rPr lang="en-US" b="1" dirty="0"/>
              <a:t>first difference stationary</a:t>
            </a:r>
            <a:r>
              <a:rPr lang="en-US" dirty="0"/>
              <a:t> series, even though it is stationary around a constant term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First Difference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0836" name="Object 4"/>
              <p:cNvSpPr txBox="1"/>
              <p:nvPr/>
            </p:nvSpPr>
            <p:spPr bwMode="auto">
              <a:xfrm>
                <a:off x="2895600" y="2133600"/>
                <a:ext cx="4387850" cy="48418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08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2133600"/>
                <a:ext cx="4387850" cy="484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1600" y="2191027"/>
            <a:ext cx="116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12.11a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0837" name="Object 5"/>
              <p:cNvSpPr txBox="1"/>
              <p:nvPr/>
            </p:nvSpPr>
            <p:spPr bwMode="auto">
              <a:xfrm>
                <a:off x="3967163" y="3581400"/>
                <a:ext cx="2244725" cy="48577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08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7163" y="3581400"/>
                <a:ext cx="2244725" cy="485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0838" name="Object 6"/>
              <p:cNvSpPr txBox="1"/>
              <p:nvPr/>
            </p:nvSpPr>
            <p:spPr bwMode="auto">
              <a:xfrm>
                <a:off x="4269581" y="4594225"/>
                <a:ext cx="1639888" cy="48577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08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9581" y="4594225"/>
                <a:ext cx="1639888" cy="485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that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 are I(1) and not </a:t>
            </a:r>
            <a:r>
              <a:rPr lang="en-US" dirty="0" err="1"/>
              <a:t>cointegrated</a:t>
            </a:r>
            <a:endParaRPr lang="en-US" dirty="0"/>
          </a:p>
          <a:p>
            <a:pPr lvl="1"/>
            <a:r>
              <a:rPr lang="en-US" dirty="0"/>
              <a:t>An example of a suitable regression equation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First Difference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600" y="3867428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12.11b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1861" name="Object 5"/>
              <p:cNvSpPr txBox="1"/>
              <p:nvPr/>
            </p:nvSpPr>
            <p:spPr bwMode="auto">
              <a:xfrm>
                <a:off x="2819400" y="3810000"/>
                <a:ext cx="4872038" cy="484188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18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810000"/>
                <a:ext cx="4872038" cy="484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a model with a constant term, a trend term, and a stationary error term:</a:t>
            </a:r>
          </a:p>
          <a:p>
            <a:endParaRPr lang="en-US" dirty="0"/>
          </a:p>
          <a:p>
            <a:pPr lvl="1"/>
            <a:r>
              <a:rPr lang="en-US" dirty="0"/>
              <a:t>The variable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is said to be </a:t>
            </a:r>
            <a:r>
              <a:rPr lang="en-US" b="1" dirty="0"/>
              <a:t>trend stationary </a:t>
            </a:r>
            <a:r>
              <a:rPr lang="en-US" dirty="0"/>
              <a:t>because it can be made stationary by removing the effect of the deterministic (constant and trend) components: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Trend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2883" name="Object 3"/>
              <p:cNvSpPr txBox="1"/>
              <p:nvPr/>
            </p:nvSpPr>
            <p:spPr bwMode="auto">
              <a:xfrm>
                <a:off x="4214812" y="2667000"/>
                <a:ext cx="2033588" cy="48577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288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4812" y="2667000"/>
                <a:ext cx="2033588" cy="485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2884" name="Object 4"/>
              <p:cNvSpPr txBox="1"/>
              <p:nvPr/>
            </p:nvSpPr>
            <p:spPr bwMode="auto">
              <a:xfrm>
                <a:off x="4138612" y="5000625"/>
                <a:ext cx="2033588" cy="48577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28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8612" y="5000625"/>
                <a:ext cx="2033588" cy="485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 are two trend-stationary variables, a possible autoregressive distributed lag model is: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Trend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89838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3908" name="Object 4"/>
              <p:cNvSpPr txBox="1"/>
              <p:nvPr/>
            </p:nvSpPr>
            <p:spPr bwMode="auto">
              <a:xfrm>
                <a:off x="3276600" y="3822700"/>
                <a:ext cx="3802063" cy="5207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3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3822700"/>
                <a:ext cx="3802063" cy="520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As an alternative to using the de-trended data for estimation, a constant term and a trend term can be included directly in the equation: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where: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Trend Stationary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4931" name="Object 3"/>
              <p:cNvSpPr txBox="1"/>
              <p:nvPr/>
            </p:nvSpPr>
            <p:spPr bwMode="auto">
              <a:xfrm>
                <a:off x="2795587" y="3619500"/>
                <a:ext cx="4902200" cy="484188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493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5587" y="3619500"/>
                <a:ext cx="4902200" cy="484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4932" name="Object 4"/>
              <p:cNvSpPr txBox="1"/>
              <p:nvPr/>
            </p:nvSpPr>
            <p:spPr bwMode="auto">
              <a:xfrm>
                <a:off x="2568575" y="4572000"/>
                <a:ext cx="5356225" cy="48418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49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8575" y="4572000"/>
                <a:ext cx="5356225" cy="484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4933" name="Object 5"/>
              <p:cNvSpPr txBox="1"/>
              <p:nvPr/>
            </p:nvSpPr>
            <p:spPr bwMode="auto">
              <a:xfrm>
                <a:off x="3475037" y="5284787"/>
                <a:ext cx="3543300" cy="484188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49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5037" y="5284787"/>
                <a:ext cx="3543300" cy="484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variables are stationary, or I(1) and cointegrated, we can estimate a regression relationship between the levels of those variables without fear of encountering a spurious regression</a:t>
            </a:r>
          </a:p>
          <a:p>
            <a:r>
              <a:rPr lang="en-US" dirty="0"/>
              <a:t>If the variables are I(1) and not cointegrated, we need to estimate a relationship in first differences, with or without the constant term</a:t>
            </a:r>
          </a:p>
          <a:p>
            <a:r>
              <a:rPr lang="en-US" dirty="0"/>
              <a:t>If they are trend stationary, we can either de-trend the series first and then perform regression analysis with the stationary (de-trended) variables or, alternatively, estimate a regression relationship that includes a trend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5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Regression When There is No 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937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12.5.3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6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219200"/>
            <a:ext cx="756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4649" y="443468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12.4 Regression with time-series data: nonstationary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12.4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Cointegration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 general rule, nonstationary time-series variables should not be used in regression models to avoid the problem of spurious regression</a:t>
            </a:r>
          </a:p>
          <a:p>
            <a:pPr lvl="1"/>
            <a:r>
              <a:rPr lang="en-US" dirty="0"/>
              <a:t>There is an exception to this rule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is an important case when                           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 is a stationary I(0) process</a:t>
            </a:r>
          </a:p>
          <a:p>
            <a:pPr lvl="1"/>
            <a:r>
              <a:rPr lang="en-US" dirty="0"/>
              <a:t>In this case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and </a:t>
            </a:r>
            <a:r>
              <a:rPr lang="en-US" i="1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are said to be </a:t>
            </a:r>
            <a:r>
              <a:rPr lang="en-US" b="1" dirty="0" err="1"/>
              <a:t>cointegrated</a:t>
            </a:r>
            <a:endParaRPr lang="en-US" b="1" dirty="0"/>
          </a:p>
          <a:p>
            <a:pPr lvl="2"/>
            <a:r>
              <a:rPr lang="en-US" dirty="0"/>
              <a:t>Cointegration implies that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and </a:t>
            </a:r>
            <a:r>
              <a:rPr lang="en-US" i="1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share similar stochastic trends, and, since the difference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is stationary, they never diverge too far from each 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test for </a:t>
            </a:r>
            <a:r>
              <a:rPr lang="en-US" dirty="0" err="1"/>
              <a:t>stationarity</a:t>
            </a:r>
            <a:r>
              <a:rPr lang="en-US" dirty="0"/>
              <a:t> of the residuals is based on the test equation:</a:t>
            </a:r>
          </a:p>
          <a:p>
            <a:endParaRPr lang="en-US" dirty="0"/>
          </a:p>
          <a:p>
            <a:pPr lvl="1"/>
            <a:r>
              <a:rPr lang="en-US" dirty="0"/>
              <a:t>The regression has no constant term because the mean of the regression residuals is zero. </a:t>
            </a:r>
          </a:p>
          <a:p>
            <a:pPr lvl="1"/>
            <a:r>
              <a:rPr lang="en-US" dirty="0"/>
              <a:t>We are basing this test upon estimated values of the residuals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4450" name="Object 2"/>
              <p:cNvSpPr txBox="1"/>
              <p:nvPr/>
            </p:nvSpPr>
            <p:spPr bwMode="auto">
              <a:xfrm>
                <a:off x="3932238" y="3200400"/>
                <a:ext cx="2544762" cy="48418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444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2238" y="3200400"/>
                <a:ext cx="2544762" cy="484188"/>
              </a:xfrm>
              <a:prstGeom prst="rect">
                <a:avLst/>
              </a:prstGeom>
              <a:blipFill>
                <a:blip r:embed="rId2"/>
                <a:stretch>
                  <a:fillRect t="-2532" b="-506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0581" y="325782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4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2590800"/>
            <a:ext cx="76327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49932" y="457200"/>
            <a:ext cx="517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12.4 Critical Values for the Cointegration 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three sets of critical values</a:t>
            </a:r>
          </a:p>
          <a:p>
            <a:pPr lvl="1"/>
            <a:r>
              <a:rPr lang="en-US" dirty="0"/>
              <a:t>Which set we use depends on whether the residuals are derived from: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7150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12.8a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6499" name="Object 3"/>
              <p:cNvSpPr txBox="1"/>
              <p:nvPr/>
            </p:nvSpPr>
            <p:spPr bwMode="auto">
              <a:xfrm>
                <a:off x="2974975" y="3657600"/>
                <a:ext cx="3448050" cy="48418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 1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64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4975" y="3657600"/>
                <a:ext cx="3448050" cy="484188"/>
              </a:xfrm>
              <a:prstGeom prst="rect">
                <a:avLst/>
              </a:prstGeom>
              <a:blipFill>
                <a:blip r:embed="rId2"/>
                <a:stretch>
                  <a:fillRect t="-379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6500" name="Object 4"/>
              <p:cNvSpPr txBox="1"/>
              <p:nvPr/>
            </p:nvSpPr>
            <p:spPr bwMode="auto">
              <a:xfrm>
                <a:off x="2974975" y="4181475"/>
                <a:ext cx="4114800" cy="484188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 2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65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4975" y="4181475"/>
                <a:ext cx="4114800" cy="484188"/>
              </a:xfrm>
              <a:prstGeom prst="rect">
                <a:avLst/>
              </a:prstGeom>
              <a:blipFill>
                <a:blip r:embed="rId3"/>
                <a:stretch>
                  <a:fillRect t="-379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6501" name="Object 5"/>
              <p:cNvSpPr txBox="1"/>
              <p:nvPr/>
            </p:nvSpPr>
            <p:spPr bwMode="auto">
              <a:xfrm>
                <a:off x="2957513" y="4710113"/>
                <a:ext cx="4752975" cy="54768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 3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465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513" y="4710113"/>
                <a:ext cx="4752975" cy="547687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2400" y="423904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12.8b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479929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12.8c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the estimated model: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unit root test for </a:t>
            </a:r>
            <a:r>
              <a:rPr lang="en-US" dirty="0" err="1"/>
              <a:t>stationarity</a:t>
            </a:r>
            <a:r>
              <a:rPr lang="en-US" dirty="0"/>
              <a:t> in the estimated residuals 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4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Cointegration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00" y="250932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12.9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5343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An Example of a Cointegration Test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7525" name="Object 5"/>
              <p:cNvSpPr txBox="1"/>
              <p:nvPr/>
            </p:nvSpPr>
            <p:spPr bwMode="auto">
              <a:xfrm>
                <a:off x="2728913" y="2159000"/>
                <a:ext cx="4583112" cy="106997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=1.140+0.914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=0.881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6.548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29.421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752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913" y="2159000"/>
                <a:ext cx="4583112" cy="1069975"/>
              </a:xfrm>
              <a:prstGeom prst="rect">
                <a:avLst/>
              </a:prstGeom>
              <a:blipFill>
                <a:blip r:embed="rId2"/>
                <a:stretch>
                  <a:fillRect t="-2841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7526" name="Object 6"/>
              <p:cNvSpPr txBox="1"/>
              <p:nvPr/>
            </p:nvSpPr>
            <p:spPr bwMode="auto">
              <a:xfrm>
                <a:off x="3055938" y="4114800"/>
                <a:ext cx="3929062" cy="1004888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=−0.225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+0.254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𝑡𝑎𝑢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(−4.196)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75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938" y="4114800"/>
                <a:ext cx="3929062" cy="1004888"/>
              </a:xfrm>
              <a:prstGeom prst="rect">
                <a:avLst/>
              </a:prstGeom>
              <a:blipFill>
                <a:blip r:embed="rId3"/>
                <a:stretch>
                  <a:fillRect t="-121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17029</TotalTime>
  <Words>1373</Words>
  <Application>Microsoft Office PowerPoint</Application>
  <PresentationFormat>On-screen Show (4:3)</PresentationFormat>
  <Paragraphs>229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Narek</cp:lastModifiedBy>
  <cp:revision>1244</cp:revision>
  <dcterms:created xsi:type="dcterms:W3CDTF">2011-01-05T13:49:00Z</dcterms:created>
  <dcterms:modified xsi:type="dcterms:W3CDTF">2023-02-09T08:09:52Z</dcterms:modified>
</cp:coreProperties>
</file>