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78" r:id="rId4"/>
    <p:sldId id="279" r:id="rId5"/>
    <p:sldId id="277" r:id="rId6"/>
    <p:sldId id="280" r:id="rId7"/>
    <p:sldId id="281" r:id="rId8"/>
    <p:sldId id="262" r:id="rId9"/>
    <p:sldId id="257" r:id="rId10"/>
    <p:sldId id="259" r:id="rId11"/>
    <p:sldId id="282" r:id="rId12"/>
    <p:sldId id="283" r:id="rId13"/>
    <p:sldId id="284" r:id="rId14"/>
    <p:sldId id="285" r:id="rId15"/>
    <p:sldId id="286" r:id="rId16"/>
    <p:sldId id="260" r:id="rId17"/>
    <p:sldId id="26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6BB6D47-926B-4BC7-884C-1B45C293D51E}">
          <p14:sldIdLst>
            <p14:sldId id="256"/>
            <p14:sldId id="265"/>
            <p14:sldId id="278"/>
            <p14:sldId id="279"/>
            <p14:sldId id="277"/>
            <p14:sldId id="280"/>
            <p14:sldId id="281"/>
            <p14:sldId id="262"/>
            <p14:sldId id="257"/>
            <p14:sldId id="259"/>
            <p14:sldId id="282"/>
            <p14:sldId id="283"/>
            <p14:sldId id="284"/>
            <p14:sldId id="285"/>
            <p14:sldId id="286"/>
            <p14:sldId id="260"/>
            <p14:sldId id="26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1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ACFE-7342-445E-ABCB-A2F8135E6C05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4B84-8C2C-4C81-A89F-CB70558ECB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4B84-8C2C-4C81-A89F-CB70558ECBC8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25400"/>
            <a:ext cx="72390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31F5-9B2F-481D-B5FE-134F0C422A7B}" type="datetimeFigureOut">
              <a:rPr lang="en-GB" smtClean="0"/>
              <a:pPr/>
              <a:t>20/09/2015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E925-AF57-4E9D-A826-14A7CDF9F0D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4" descr="D:\Projects\NGC\CZ-SK-MCA\cccard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046287" cy="1227772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0" y="1041400"/>
            <a:ext cx="304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048000" y="1041400"/>
            <a:ext cx="30480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6096000" y="1037446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MCA - My Clubcard Account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/>
          <a:lstStyle/>
          <a:p>
            <a:pPr algn="r"/>
            <a:r>
              <a:rPr lang="en-US" dirty="0" smtClean="0"/>
              <a:t>Narendra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and impacted capabilities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1219203"/>
          <a:ext cx="8991600" cy="496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178"/>
                <a:gridCol w="6327422"/>
              </a:tblGrid>
              <a:tr h="4148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Capabilities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Overview</a:t>
                      </a:r>
                      <a:endParaRPr lang="en-GB" sz="1600" dirty="0"/>
                    </a:p>
                  </a:txBody>
                  <a:tcPr/>
                </a:tc>
              </a:tr>
              <a:tr h="57962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Join</a:t>
                      </a:r>
                      <a:r>
                        <a:rPr lang="en-US" sz="1600" b="1" baseline="0" dirty="0" smtClean="0"/>
                        <a:t> Process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Online Avenue, Replacement Cards, more</a:t>
                      </a:r>
                      <a:r>
                        <a:rPr lang="en-US" sz="1600" baseline="0" dirty="0" smtClean="0"/>
                        <a:t> information in “join in store and online guide”**</a:t>
                      </a:r>
                      <a:endParaRPr lang="en-GB" sz="1600" dirty="0"/>
                    </a:p>
                  </a:txBody>
                  <a:tcPr/>
                </a:tc>
              </a:tr>
              <a:tr h="81035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Managing Account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Customers</a:t>
                      </a:r>
                      <a:r>
                        <a:rPr lang="en-US" sz="1600" baseline="0" dirty="0" smtClean="0"/>
                        <a:t> now enabled to managed their own account /update information by themselves as-to the current of getting that done via helpline</a:t>
                      </a:r>
                      <a:endParaRPr lang="en-GB" sz="1600" dirty="0"/>
                    </a:p>
                  </a:txBody>
                  <a:tcPr/>
                </a:tc>
              </a:tr>
              <a:tr h="57962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Print @ home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Customers can</a:t>
                      </a:r>
                      <a:r>
                        <a:rPr lang="en-US" sz="1600" baseline="0" dirty="0" smtClean="0"/>
                        <a:t> download their Clubcard / Coupons / Vouchers from MCA as many times as needed. Process Related to “Reissue” is now enhanced</a:t>
                      </a:r>
                      <a:endParaRPr lang="en-GB" sz="1600" dirty="0"/>
                    </a:p>
                  </a:txBody>
                  <a:tcPr/>
                </a:tc>
              </a:tr>
              <a:tr h="57962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Communication with Customers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Communication</a:t>
                      </a:r>
                      <a:r>
                        <a:rPr lang="en-US" sz="1600" baseline="0" dirty="0" smtClean="0"/>
                        <a:t> is more digital , MCA Needs to be added to all clubcard materials (Hard/ Soft/ Stores/ Online)</a:t>
                      </a:r>
                      <a:endParaRPr lang="en-GB" sz="1600" dirty="0"/>
                    </a:p>
                  </a:txBody>
                  <a:tcPr/>
                </a:tc>
              </a:tr>
              <a:tr h="57962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Statement Processes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Smart coupons</a:t>
                      </a:r>
                      <a:r>
                        <a:rPr lang="en-US" sz="1600" baseline="0" dirty="0" smtClean="0"/>
                        <a:t> &amp; Vouchers , Points details , transactions all are visible to customers</a:t>
                      </a:r>
                      <a:endParaRPr lang="en-GB" sz="1600" dirty="0"/>
                    </a:p>
                  </a:txBody>
                  <a:tcPr/>
                </a:tc>
              </a:tr>
              <a:tr h="57962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Helpline Processes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Additional Set of Queries for Helpline, effect</a:t>
                      </a:r>
                      <a:r>
                        <a:rPr lang="en-US" sz="1600" baseline="0" dirty="0" smtClean="0"/>
                        <a:t> to the new and changed Process , more details in the helpline training guide</a:t>
                      </a:r>
                      <a:endParaRPr lang="en-GB" sz="1600" dirty="0"/>
                    </a:p>
                  </a:txBody>
                  <a:tcPr/>
                </a:tc>
              </a:tr>
              <a:tr h="41483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Store Processes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Stores would have to updated on the new functionality**</a:t>
                      </a:r>
                      <a:endParaRPr lang="en-GB" sz="1600" dirty="0"/>
                    </a:p>
                  </a:txBody>
                  <a:tcPr/>
                </a:tc>
              </a:tr>
              <a:tr h="41483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Reporting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 issuance</a:t>
                      </a:r>
                      <a:r>
                        <a:rPr lang="en-US" sz="1600" baseline="0" dirty="0" smtClean="0"/>
                        <a:t> channel for coupon and vouchers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6" y="1219200"/>
            <a:ext cx="8886054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1524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MCA</a:t>
            </a:r>
            <a:r>
              <a:rPr lang="en-US" dirty="0" smtClean="0"/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screens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00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9" y="1290638"/>
            <a:ext cx="8976321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7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5400"/>
            <a:ext cx="8763000" cy="414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1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8" y="1338263"/>
            <a:ext cx="9046012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8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8" y="1290638"/>
            <a:ext cx="8624072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Journey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5486400"/>
            <a:ext cx="2667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Customers needs to be Registered with GHS before they can start using MCA .  This is a “One time” Activity</a:t>
            </a:r>
            <a:endParaRPr lang="en-GB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334000" y="5486400"/>
            <a:ext cx="3581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 MCA Customer already using GHS automatically jumps on to Step 7 from 1  and carries  on the rest of the steps to  the “MCA Home Page” .</a:t>
            </a:r>
          </a:p>
          <a:p>
            <a:r>
              <a:rPr lang="en-US" sz="1200" dirty="0" smtClean="0"/>
              <a:t>More details in “MCA Registration How to Guide”</a:t>
            </a:r>
            <a:endParaRPr lang="en-GB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033" y="2438400"/>
            <a:ext cx="813556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Callout 2 (Accent Bar) 10"/>
          <p:cNvSpPr/>
          <p:nvPr/>
        </p:nvSpPr>
        <p:spPr>
          <a:xfrm>
            <a:off x="7239000" y="1371600"/>
            <a:ext cx="91440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9905"/>
              <a:gd name="adj6" fmla="val -6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“one time” activity for MCA</a:t>
            </a:r>
            <a:endParaRPr lang="en-GB" sz="1200" dirty="0"/>
          </a:p>
        </p:txBody>
      </p:sp>
      <p:sp>
        <p:nvSpPr>
          <p:cNvPr id="12" name="Line Callout 2 (Accent Bar) 11"/>
          <p:cNvSpPr/>
          <p:nvPr/>
        </p:nvSpPr>
        <p:spPr>
          <a:xfrm flipH="1">
            <a:off x="457200" y="1371600"/>
            <a:ext cx="1295400" cy="612648"/>
          </a:xfrm>
          <a:prstGeom prst="accentCallout2">
            <a:avLst>
              <a:gd name="adj1" fmla="val 18750"/>
              <a:gd name="adj2" fmla="val -8333"/>
              <a:gd name="adj3" fmla="val 23343"/>
              <a:gd name="adj4" fmla="val -13463"/>
              <a:gd name="adj5" fmla="val 169905"/>
              <a:gd name="adj6" fmla="val -6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“one time” activity for MCA (registration)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iGHS</a:t>
            </a:r>
            <a:r>
              <a:rPr lang="en-US" dirty="0" smtClean="0"/>
              <a:t> </a:t>
            </a:r>
            <a:r>
              <a:rPr lang="en-US" dirty="0" smtClean="0"/>
              <a:t>and MCA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419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GHS Login is a Pre-requisite to have MCA Live in any Group county</a:t>
            </a:r>
          </a:p>
          <a:p>
            <a:r>
              <a:rPr lang="en-US" sz="1800" dirty="0" smtClean="0"/>
              <a:t>All Clubcard would use the existing GHS Login to access MCA</a:t>
            </a:r>
          </a:p>
          <a:p>
            <a:r>
              <a:rPr lang="en-US" sz="1800" dirty="0" smtClean="0"/>
              <a:t>User management ( password reset , new user registration would happen via GHS Login)</a:t>
            </a:r>
          </a:p>
          <a:p>
            <a:r>
              <a:rPr lang="en-US" sz="1800" dirty="0" smtClean="0"/>
              <a:t>This is to unify and simplify user management and protect customer data</a:t>
            </a:r>
          </a:p>
          <a:p>
            <a:r>
              <a:rPr lang="en-US" sz="1800" dirty="0" smtClean="0"/>
              <a:t>Customer Landing Page should have two links</a:t>
            </a:r>
          </a:p>
          <a:p>
            <a:pPr lvl="1"/>
            <a:r>
              <a:rPr lang="en-US" sz="1800" dirty="0" smtClean="0"/>
              <a:t>For Login / registration ( for Existing clubcard users) this takes us to GHS Page</a:t>
            </a:r>
          </a:p>
          <a:p>
            <a:pPr lvl="1"/>
            <a:r>
              <a:rPr lang="en-US" sz="1800" dirty="0" smtClean="0"/>
              <a:t>For Join ( New clubcard customers who wishes to join the scheme) one completion of  join customer moves to the Login / Registration link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\\global.tesco.org\dfsroot\IN\HeadOffice\Home\BLR01\QW29\Desktop\MCA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2900362" cy="2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altLang="en-US" dirty="0"/>
              <a:t>Marketing o</a:t>
            </a:r>
            <a:r>
              <a:rPr lang="en-US" altLang="en-US" dirty="0" smtClean="0"/>
              <a:t>verview</a:t>
            </a:r>
          </a:p>
          <a:p>
            <a:r>
              <a:rPr lang="en-US" dirty="0"/>
              <a:t>MCA</a:t>
            </a:r>
            <a:r>
              <a:rPr lang="en-US" dirty="0"/>
              <a:t> </a:t>
            </a:r>
            <a:r>
              <a:rPr lang="en-US" dirty="0"/>
              <a:t>integration</a:t>
            </a:r>
            <a:r>
              <a:rPr lang="en-US" dirty="0"/>
              <a:t> </a:t>
            </a:r>
            <a:r>
              <a:rPr lang="en-US" dirty="0"/>
              <a:t>with other systems</a:t>
            </a:r>
          </a:p>
          <a:p>
            <a:r>
              <a:rPr lang="en-US" dirty="0"/>
              <a:t>MCA – What is it </a:t>
            </a:r>
            <a:r>
              <a:rPr lang="en-US" dirty="0" smtClean="0"/>
              <a:t>?</a:t>
            </a:r>
          </a:p>
          <a:p>
            <a:r>
              <a:rPr lang="en-US" dirty="0"/>
              <a:t>MCA </a:t>
            </a:r>
            <a:r>
              <a:rPr lang="en-US" dirty="0" smtClean="0"/>
              <a:t>site map </a:t>
            </a:r>
            <a:r>
              <a:rPr lang="en-US" dirty="0"/>
              <a:t>and </a:t>
            </a:r>
            <a:r>
              <a:rPr lang="en-US" dirty="0" smtClean="0"/>
              <a:t>impacted </a:t>
            </a:r>
            <a:r>
              <a:rPr lang="en-US" dirty="0"/>
              <a:t>p</a:t>
            </a:r>
            <a:r>
              <a:rPr lang="en-US" dirty="0" smtClean="0"/>
              <a:t>rocesses</a:t>
            </a:r>
          </a:p>
          <a:p>
            <a:r>
              <a:rPr lang="en-US" dirty="0"/>
              <a:t>New and impacted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MCA screens</a:t>
            </a:r>
          </a:p>
          <a:p>
            <a:r>
              <a:rPr lang="en-US" dirty="0"/>
              <a:t>Customer j</a:t>
            </a:r>
            <a:r>
              <a:rPr lang="en-US" dirty="0" smtClean="0"/>
              <a:t>ourney</a:t>
            </a:r>
          </a:p>
          <a:p>
            <a:r>
              <a:rPr lang="en-US" dirty="0" err="1"/>
              <a:t>iGHS</a:t>
            </a:r>
            <a:r>
              <a:rPr lang="en-US" dirty="0"/>
              <a:t> and MCA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98687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altLang="en-US" dirty="0"/>
              <a:t>In order to gain the loyalty of the customers TESCO had launched Clubcard in the year 1994.</a:t>
            </a:r>
          </a:p>
          <a:p>
            <a:pPr marL="273050" indent="-273050"/>
            <a:endParaRPr lang="en-US" altLang="en-US" dirty="0"/>
          </a:p>
          <a:p>
            <a:pPr marL="273050" indent="-273050"/>
            <a:r>
              <a:rPr lang="en-US" altLang="en-US" dirty="0"/>
              <a:t>All the Clubcard holders are sent  </a:t>
            </a:r>
            <a:r>
              <a:rPr lang="en-US" altLang="en-US" b="1" dirty="0"/>
              <a:t>coupons</a:t>
            </a:r>
            <a:r>
              <a:rPr lang="en-US" altLang="en-US" dirty="0"/>
              <a:t> based on their shopping habits, life stage, life style, geographic location.</a:t>
            </a:r>
          </a:p>
          <a:p>
            <a:pPr marL="273050" indent="-273050"/>
            <a:endParaRPr lang="en-US" altLang="en-US" dirty="0"/>
          </a:p>
          <a:p>
            <a:pPr marL="273050" indent="-273050"/>
            <a:r>
              <a:rPr lang="en-US" altLang="en-US" b="1" dirty="0"/>
              <a:t>Coupons</a:t>
            </a:r>
            <a:r>
              <a:rPr lang="en-US" altLang="en-US" dirty="0"/>
              <a:t> are thus highly targeted based on the above mentioned range of attributes.</a:t>
            </a:r>
          </a:p>
          <a:p>
            <a:pPr marL="273050" indent="-273050"/>
            <a:endParaRPr lang="en-US" altLang="en-US" dirty="0"/>
          </a:p>
          <a:p>
            <a:pPr marL="273050" indent="-273050"/>
            <a:r>
              <a:rPr lang="en-US" altLang="en-US" dirty="0"/>
              <a:t>TEPLOG is the file generated by the stores  which has the record of everything that the customer is buying and this file is ultimately sent to </a:t>
            </a:r>
            <a:r>
              <a:rPr lang="en-US" altLang="en-US" b="1" dirty="0"/>
              <a:t>DHA</a:t>
            </a:r>
            <a:r>
              <a:rPr lang="en-US" altLang="en-US" dirty="0"/>
              <a:t>(Dunn </a:t>
            </a:r>
            <a:r>
              <a:rPr lang="en-US" altLang="en-US" dirty="0" err="1"/>
              <a:t>Humby</a:t>
            </a:r>
            <a:r>
              <a:rPr lang="en-US" altLang="en-US" dirty="0"/>
              <a:t> Associates) for analysis of customer buying habits. Based on this, </a:t>
            </a:r>
            <a:r>
              <a:rPr lang="en-US" altLang="en-US" b="1" dirty="0"/>
              <a:t>coupons</a:t>
            </a:r>
            <a:r>
              <a:rPr lang="en-US" altLang="en-US" dirty="0"/>
              <a:t> are sent to customers.</a:t>
            </a:r>
          </a:p>
          <a:p>
            <a:pPr marL="273050" indent="-273050"/>
            <a:endParaRPr lang="en-US" altLang="en-US" dirty="0"/>
          </a:p>
          <a:p>
            <a:pPr marL="273050" indent="-273050"/>
            <a:r>
              <a:rPr lang="en-US" altLang="en-US" dirty="0" smtClean="0"/>
              <a:t>Some </a:t>
            </a:r>
            <a:r>
              <a:rPr lang="en-US" altLang="en-US" dirty="0"/>
              <a:t>examples of coupons are bonus coupons, price promise coupons</a:t>
            </a:r>
          </a:p>
          <a:p>
            <a:pPr marL="273050" indent="-273050">
              <a:buFontTx/>
              <a:buNone/>
            </a:pPr>
            <a:endParaRPr lang="en-US" altLang="en-US" dirty="0"/>
          </a:p>
          <a:p>
            <a:pPr marL="273050" indent="-27305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24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59681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altLang="ko-KR" dirty="0">
              <a:ea typeface="굴림" charset="-127"/>
            </a:endParaRPr>
          </a:p>
          <a:p>
            <a:endParaRPr lang="en-GB" altLang="ko-KR" dirty="0">
              <a:ea typeface="굴림" charset="-127"/>
            </a:endParaRPr>
          </a:p>
          <a:p>
            <a:r>
              <a:rPr lang="en-GB" altLang="ko-KR" dirty="0">
                <a:ea typeface="굴림" charset="-127"/>
              </a:rPr>
              <a:t>NGC is a loyalty solution. The purpose of a loyalty solution is to encourage customer affinity with a brand. </a:t>
            </a:r>
          </a:p>
          <a:p>
            <a:endParaRPr lang="en-GB" altLang="ko-KR" dirty="0">
              <a:ea typeface="굴림" charset="-127"/>
            </a:endParaRPr>
          </a:p>
          <a:p>
            <a:pPr>
              <a:buFontTx/>
              <a:buNone/>
            </a:pPr>
            <a:endParaRPr lang="en-GB" altLang="ko-KR" dirty="0">
              <a:ea typeface="굴림" charset="-127"/>
            </a:endParaRPr>
          </a:p>
          <a:p>
            <a:r>
              <a:rPr lang="en-GB" altLang="ko-KR" dirty="0">
                <a:ea typeface="굴림" charset="-127"/>
              </a:rPr>
              <a:t>Loyalty is encouraged by offering periodic incentives to customers in club card which are proportional to the amount of spend.</a:t>
            </a:r>
          </a:p>
          <a:p>
            <a:endParaRPr lang="en-GB" altLang="ko-KR" dirty="0">
              <a:ea typeface="굴림" charset="-127"/>
            </a:endParaRPr>
          </a:p>
          <a:p>
            <a:pPr>
              <a:buFontTx/>
              <a:buNone/>
            </a:pPr>
            <a:endParaRPr lang="en-GB" altLang="ko-KR" dirty="0">
              <a:ea typeface="굴림" charset="-127"/>
            </a:endParaRPr>
          </a:p>
          <a:p>
            <a:r>
              <a:rPr lang="en-GB" altLang="ko-KR" dirty="0">
                <a:ea typeface="굴림" charset="-127"/>
              </a:rPr>
              <a:t>NGC, as an example of a loyalty scheme – specifically related to the Tesco brand, operates by offering a cash equivalent reward as a direct conversion of the amount of spend by a customer. </a:t>
            </a:r>
            <a:r>
              <a:rPr lang="en-US" altLang="ko-KR" dirty="0">
                <a:ea typeface="굴림" charset="-127"/>
              </a:rPr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01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itchFamily="34" charset="0"/>
              </a:rPr>
              <a:t>Marketing </a:t>
            </a:r>
            <a:r>
              <a:rPr lang="en-US" altLang="en-US" dirty="0" smtClean="0">
                <a:latin typeface="Calibri" pitchFamily="34" charset="0"/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886200"/>
            <a:ext cx="8305800" cy="2438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smtClean="0">
                <a:solidFill>
                  <a:srgbClr val="0070C0"/>
                </a:solidFill>
              </a:rPr>
              <a:t>NGC(Next Generation Clubcard) :</a:t>
            </a:r>
            <a:r>
              <a:rPr lang="en-GB" altLang="ko-KR" sz="1800" dirty="0" smtClean="0">
                <a:ea typeface="굴림" pitchFamily="34" charset="-127"/>
              </a:rPr>
              <a:t> NGC is a loyalty solution ,specifically related to the Tesco brand, operates by offering a cash equivalent reward as a direct conversion of the amount of spend by a customer .</a:t>
            </a:r>
          </a:p>
          <a:p>
            <a:r>
              <a:rPr lang="en-US" altLang="en-US" sz="1800" dirty="0" smtClean="0">
                <a:solidFill>
                  <a:srgbClr val="0070C0"/>
                </a:solidFill>
              </a:rPr>
              <a:t>MCA(My Clubcard Account) :  </a:t>
            </a:r>
            <a:r>
              <a:rPr lang="en-US" altLang="en-US" sz="1800" dirty="0" smtClean="0"/>
              <a:t>MCA </a:t>
            </a:r>
            <a:r>
              <a:rPr lang="en-US" altLang="en-US" sz="1800" dirty="0" smtClean="0">
                <a:ea typeface="Calibri" pitchFamily="34" charset="0"/>
                <a:cs typeface="Times New Roman" pitchFamily="18" charset="0"/>
              </a:rPr>
              <a:t>) is a loyalty web application for customers. It enable customers to engage with Tesco and grow their loyalty. It also allow customers to manage their online account from a single place.</a:t>
            </a:r>
          </a:p>
          <a:p>
            <a:endParaRPr lang="en-US" altLang="en-US" sz="2000" dirty="0" smtClean="0">
              <a:solidFill>
                <a:srgbClr val="0070C0"/>
              </a:solidFill>
              <a:latin typeface="Calibri" pitchFamily="34" charset="0"/>
            </a:endParaRPr>
          </a:p>
          <a:p>
            <a:endParaRPr lang="en-US" altLang="en-US" sz="20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1752600"/>
            <a:ext cx="1828800" cy="609600"/>
          </a:xfrm>
          <a:prstGeom prst="rect">
            <a:avLst/>
          </a:prstGeom>
          <a:solidFill>
            <a:srgbClr val="D16F0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Calibri" pitchFamily="34" charset="0"/>
              </a:rPr>
              <a:t>NGC/Marketing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895600"/>
            <a:ext cx="685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NGC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9400" y="2895600"/>
            <a:ext cx="9144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Kiosk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2895600"/>
            <a:ext cx="9144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MCA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8600" y="2895600"/>
            <a:ext cx="76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CC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895600"/>
            <a:ext cx="7620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SV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2895600"/>
            <a:ext cx="9144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CSU</a:t>
            </a:r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16200000" flipH="1">
            <a:off x="5486400" y="1295400"/>
            <a:ext cx="533400" cy="2667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10" idx="0"/>
          </p:cNvCxnSpPr>
          <p:nvPr/>
        </p:nvCxnSpPr>
        <p:spPr>
          <a:xfrm rot="16200000" flipH="1">
            <a:off x="4838700" y="1943100"/>
            <a:ext cx="5334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9" idx="0"/>
          </p:cNvCxnSpPr>
          <p:nvPr/>
        </p:nvCxnSpPr>
        <p:spPr>
          <a:xfrm rot="5400000">
            <a:off x="3619500" y="2095500"/>
            <a:ext cx="5334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3009900" y="1485900"/>
            <a:ext cx="533400" cy="228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5400000">
            <a:off x="2419350" y="895350"/>
            <a:ext cx="533400" cy="3467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48600" y="2895600"/>
            <a:ext cx="9144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CG/KG</a:t>
            </a:r>
          </a:p>
        </p:txBody>
      </p:sp>
      <p:cxnSp>
        <p:nvCxnSpPr>
          <p:cNvPr id="17" name="Elbow Connector 16"/>
          <p:cNvCxnSpPr>
            <a:stCxn id="4" idx="2"/>
            <a:endCxn id="16" idx="0"/>
          </p:cNvCxnSpPr>
          <p:nvPr/>
        </p:nvCxnSpPr>
        <p:spPr>
          <a:xfrm rot="16200000" flipH="1">
            <a:off x="6096000" y="685800"/>
            <a:ext cx="533400" cy="388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44196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40095"/>
            <a:ext cx="8763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SV(Smart Vouchers) : </a:t>
            </a:r>
            <a:r>
              <a:rPr lang="en-US" dirty="0">
                <a:latin typeface="Calibri" pitchFamily="34" charset="0"/>
              </a:rPr>
              <a:t>To ensure that cash vouchers issued are redeemed once and to reduce fraud</a:t>
            </a:r>
            <a:r>
              <a:rPr lang="en-US" dirty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SV was introduced in 2005.</a:t>
            </a:r>
            <a:r>
              <a:rPr lang="en-GB" dirty="0">
                <a:latin typeface="Calibri" pitchFamily="34" charset="0"/>
              </a:rPr>
              <a:t> The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“Smart” </a:t>
            </a:r>
            <a:r>
              <a:rPr lang="en-GB" dirty="0">
                <a:latin typeface="Calibri" pitchFamily="34" charset="0"/>
              </a:rPr>
              <a:t>in Smart Vouchers(22 digit code) denotes the unique barcode that  is tracked in real-time to prevent multiple redemption of the same voucher. </a:t>
            </a:r>
          </a:p>
          <a:p>
            <a:pPr>
              <a:defRPr/>
            </a:pPr>
            <a:r>
              <a:rPr lang="en-GB" dirty="0">
                <a:solidFill>
                  <a:srgbClr val="0070C0"/>
                </a:solidFill>
                <a:latin typeface="Calibri" pitchFamily="34" charset="0"/>
              </a:rPr>
              <a:t>CC(Clubcard Coupons) : </a:t>
            </a:r>
            <a:r>
              <a:rPr lang="en-US" dirty="0">
                <a:latin typeface="Calibri" pitchFamily="34" charset="0"/>
              </a:rPr>
              <a:t>In order to gain the loyalty of the customers TESCO had launched Clubcard in the year 1994. All the Clubcard holders are sent  </a:t>
            </a:r>
            <a:r>
              <a:rPr lang="en-US" b="1" dirty="0">
                <a:latin typeface="Calibri" pitchFamily="34" charset="0"/>
              </a:rPr>
              <a:t>coupons</a:t>
            </a:r>
            <a:r>
              <a:rPr lang="en-US" dirty="0">
                <a:latin typeface="Calibri" pitchFamily="34" charset="0"/>
              </a:rPr>
              <a:t> based on their shopping habits, life stage, life style, geographic location.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CSU(Coupons Setup) : </a:t>
            </a:r>
            <a:r>
              <a:rPr lang="en-US" dirty="0">
                <a:latin typeface="Calibri" pitchFamily="34" charset="0"/>
              </a:rPr>
              <a:t>It </a:t>
            </a:r>
            <a:r>
              <a:rPr lang="en-AU" dirty="0">
                <a:latin typeface="Calibri" pitchFamily="34" charset="0"/>
              </a:rPr>
              <a:t>defines and maintains coupons and vouchers that will be made available to customers. It also communicates information about coupons and vouchers to other systems.</a:t>
            </a:r>
          </a:p>
          <a:p>
            <a:pPr>
              <a:defRPr/>
            </a:pPr>
            <a:r>
              <a:rPr lang="en-AU" dirty="0">
                <a:solidFill>
                  <a:srgbClr val="0070C0"/>
                </a:solidFill>
                <a:latin typeface="Calibri" pitchFamily="34" charset="0"/>
              </a:rPr>
              <a:t>Kiosk : </a:t>
            </a:r>
            <a:r>
              <a:rPr lang="en-AU" dirty="0">
                <a:latin typeface="Calibri" pitchFamily="34" charset="0"/>
              </a:rPr>
              <a:t>Kiosk is an in-store </a:t>
            </a:r>
            <a:r>
              <a:rPr lang="en-US" dirty="0">
                <a:latin typeface="Calibri" pitchFamily="34" charset="0"/>
              </a:rPr>
              <a:t>self-service channel that provides Clubcard customers with three functionalities such as Join Clubcard, Print your Clubcard Vouchers &amp; Coupons, Clubcard Boost at Tesco.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CG/KG :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These Mainframe systems hold points data of customers for UK(CG) and ROI(KG)</a:t>
            </a:r>
            <a:r>
              <a:rPr lang="en-US" dirty="0">
                <a:latin typeface="Calibri" pitchFamily="34" charset="0"/>
              </a:rPr>
              <a:t> respectively.</a:t>
            </a:r>
          </a:p>
          <a:p>
            <a:pPr>
              <a:defRPr/>
            </a:pPr>
            <a:endParaRPr lang="en-US" dirty="0">
              <a:latin typeface="Calibri" pitchFamily="34" charset="0"/>
            </a:endParaRPr>
          </a:p>
          <a:p>
            <a:pPr>
              <a:defRPr/>
            </a:pPr>
            <a:endParaRPr lang="en-US" dirty="0">
              <a:latin typeface="Calibri" pitchFamily="34" charset="0"/>
            </a:endParaRPr>
          </a:p>
          <a:p>
            <a:pPr>
              <a:defRPr/>
            </a:pPr>
            <a:endParaRPr lang="en-US" dirty="0">
              <a:latin typeface="Calibri" pitchFamily="34" charset="0"/>
            </a:endParaRPr>
          </a:p>
          <a:p>
            <a:pPr>
              <a:defRPr/>
            </a:pPr>
            <a:endParaRPr lang="en-US" dirty="0">
              <a:latin typeface="Calibri" pitchFamily="34" charset="0"/>
            </a:endParaRPr>
          </a:p>
          <a:p>
            <a:pPr>
              <a:defRPr/>
            </a:pPr>
            <a:endParaRPr lang="en-AU" dirty="0">
              <a:latin typeface="Calibri" pitchFamily="34" charset="0"/>
            </a:endParaRPr>
          </a:p>
          <a:p>
            <a:pPr>
              <a:defRPr/>
            </a:pPr>
            <a:endParaRPr lang="en-AU" dirty="0">
              <a:latin typeface="Calibri" pitchFamily="34" charset="0"/>
            </a:endParaRPr>
          </a:p>
          <a:p>
            <a:pPr>
              <a:defRPr/>
            </a:pPr>
            <a:endParaRPr lang="en-US" dirty="0">
              <a:latin typeface="Calibri" pitchFamily="34" charset="0"/>
            </a:endParaRPr>
          </a:p>
          <a:p>
            <a:pPr>
              <a:defRPr/>
            </a:pPr>
            <a:endParaRPr lang="en-US" dirty="0">
              <a:latin typeface="Calibri" pitchFamily="34" charset="0"/>
            </a:endParaRPr>
          </a:p>
          <a:p>
            <a:pPr>
              <a:defRPr/>
            </a:pPr>
            <a:endParaRPr lang="en-GB" dirty="0">
              <a:latin typeface="Calibri" pitchFamily="34" charset="0"/>
            </a:endParaRPr>
          </a:p>
          <a:p>
            <a:pPr>
              <a:defRPr/>
            </a:pPr>
            <a:endParaRPr lang="en-GB" dirty="0">
              <a:latin typeface="Calibri" pitchFamily="34" charset="0"/>
            </a:endParaRPr>
          </a:p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347" y="1817687"/>
            <a:ext cx="8229453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28800" y="2286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MCA</a:t>
            </a:r>
            <a:r>
              <a:rPr lang="en-US" dirty="0"/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i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ntegration</a:t>
            </a:r>
            <a:r>
              <a:rPr lang="en-US" dirty="0" smtClean="0"/>
              <a:t>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with other systems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09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 – What is it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en-US" sz="1800" dirty="0" smtClean="0"/>
              <a:t>My Clubcard Account (MCA) is an </a:t>
            </a:r>
            <a:r>
              <a:rPr lang="en-US" sz="1800" dirty="0" smtClean="0">
                <a:solidFill>
                  <a:srgbClr val="FF0000"/>
                </a:solidFill>
              </a:rPr>
              <a:t>online view of a Customer’s Clubcard account</a:t>
            </a:r>
            <a:r>
              <a:rPr lang="en-US" sz="1800" dirty="0" smtClean="0"/>
              <a:t>. It’s a great tool for tracking with how their points are progressing and keeping their details up to date.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CUSTOMERS CAN:</a:t>
            </a:r>
          </a:p>
          <a:p>
            <a:r>
              <a:rPr lang="en-US" sz="1800" dirty="0" smtClean="0"/>
              <a:t>Change their personal details</a:t>
            </a:r>
          </a:p>
          <a:p>
            <a:r>
              <a:rPr lang="en-US" sz="1800" dirty="0" smtClean="0"/>
              <a:t>Review their Clubcard points balance (Customers can view points collected in the past XX statements as well as their transaction details)</a:t>
            </a:r>
          </a:p>
          <a:p>
            <a:r>
              <a:rPr lang="en-US" sz="1800" dirty="0" smtClean="0"/>
              <a:t>View which Clubcard vouchers &amp; coupons they have available to use (only those issued from XY) – once Customer used them these will appear in used coupons / vouchers section</a:t>
            </a:r>
          </a:p>
          <a:p>
            <a:r>
              <a:rPr lang="en-US" sz="1800" dirty="0" smtClean="0"/>
              <a:t>Print their Clubcard vouchers &amp; coupons at home on their printer (only those issued from XY) and then use in store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WHAT YOU SHOULD BENEFIT FROM WITH MCA LAUNCH:</a:t>
            </a:r>
          </a:p>
          <a:p>
            <a:r>
              <a:rPr lang="en-US" sz="1800" dirty="0" smtClean="0"/>
              <a:t>Reduced number of Calls</a:t>
            </a:r>
          </a:p>
          <a:p>
            <a:r>
              <a:rPr lang="en-US" sz="1800" dirty="0" smtClean="0"/>
              <a:t>Correct Customer data</a:t>
            </a:r>
          </a:p>
          <a:p>
            <a:r>
              <a:rPr lang="en-US" sz="1800" dirty="0" smtClean="0"/>
              <a:t>Customers feel more interactive with the scheme</a:t>
            </a:r>
          </a:p>
          <a:p>
            <a:r>
              <a:rPr lang="en-US" sz="1800" dirty="0" smtClean="0"/>
              <a:t>Personalization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MCA </a:t>
            </a:r>
            <a:r>
              <a:rPr lang="en-US" dirty="0" smtClean="0"/>
              <a:t>site </a:t>
            </a: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smtClean="0"/>
              <a:t>and </a:t>
            </a:r>
            <a:r>
              <a:rPr lang="en-US" dirty="0" smtClean="0"/>
              <a:t>impacted </a:t>
            </a:r>
            <a:r>
              <a:rPr lang="en-US" dirty="0"/>
              <a:t>p</a:t>
            </a:r>
            <a:r>
              <a:rPr lang="en-US" dirty="0" smtClean="0"/>
              <a:t>rocesses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299" y="1523999"/>
            <a:ext cx="8629702" cy="396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0" y="2743200"/>
            <a:ext cx="457200" cy="2209800"/>
            <a:chOff x="0" y="2743200"/>
            <a:chExt cx="457200" cy="2209800"/>
          </a:xfrm>
        </p:grpSpPr>
        <p:sp>
          <p:nvSpPr>
            <p:cNvPr id="5" name="Rectangle 4"/>
            <p:cNvSpPr/>
            <p:nvPr/>
          </p:nvSpPr>
          <p:spPr>
            <a:xfrm>
              <a:off x="0" y="2743200"/>
              <a:ext cx="457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MCA SITE</a:t>
              </a:r>
              <a:endParaRPr lang="en-GB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3352800"/>
              <a:ext cx="457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Content</a:t>
              </a:r>
              <a:endParaRPr lang="en-GB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4114800"/>
              <a:ext cx="457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/>
                <a:t>Process Impacted</a:t>
              </a:r>
              <a:endParaRPr lang="en-GB" sz="14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914900" y="2743200"/>
            <a:ext cx="1066800" cy="2743200"/>
          </a:xfrm>
          <a:prstGeom prst="rect">
            <a:avLst/>
          </a:prstGeom>
          <a:solidFill>
            <a:schemeClr val="bg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" y="5562600"/>
            <a:ext cx="487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UK has Christmas savers as a scheme, Visible in MCA , we do not have the same mechanics for Group , </a:t>
            </a:r>
          </a:p>
          <a:p>
            <a:endParaRPr lang="en-US" sz="1200" dirty="0" smtClean="0"/>
          </a:p>
          <a:p>
            <a:r>
              <a:rPr lang="en-US" sz="1200" dirty="0" smtClean="0"/>
              <a:t>more information</a:t>
            </a:r>
          </a:p>
          <a:p>
            <a:r>
              <a:rPr lang="en-GB" sz="1200" dirty="0" smtClean="0"/>
              <a:t>http://www.tesco.com/clubcard/christmas-savers/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1040</Words>
  <Application>Microsoft Office PowerPoint</Application>
  <PresentationFormat>On-screen Show (4:3)</PresentationFormat>
  <Paragraphs>115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MCA - My Clubcard Account</vt:lpstr>
      <vt:lpstr>Agenda</vt:lpstr>
      <vt:lpstr>Introduction</vt:lpstr>
      <vt:lpstr> </vt:lpstr>
      <vt:lpstr>Marketing overview</vt:lpstr>
      <vt:lpstr>PowerPoint Presentation</vt:lpstr>
      <vt:lpstr>PowerPoint Presentation</vt:lpstr>
      <vt:lpstr>MCA – What is it ?</vt:lpstr>
      <vt:lpstr>MCA site map and impacted processes</vt:lpstr>
      <vt:lpstr>New and impacted capabilities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Journey</vt:lpstr>
      <vt:lpstr>iGHS and MCA</vt:lpstr>
      <vt:lpstr>PowerPoint Presentation</vt:lpstr>
    </vt:vector>
  </TitlesOfParts>
  <Company>Tesco_HSC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Mrinal Chakraborty</dc:creator>
  <cp:lastModifiedBy>Patidar, Narendra</cp:lastModifiedBy>
  <cp:revision>92</cp:revision>
  <dcterms:created xsi:type="dcterms:W3CDTF">2014-01-21T06:27:52Z</dcterms:created>
  <dcterms:modified xsi:type="dcterms:W3CDTF">2015-09-20T18:01:57Z</dcterms:modified>
</cp:coreProperties>
</file>