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5"/>
  </p:notesMasterIdLst>
  <p:handoutMasterIdLst>
    <p:handoutMasterId r:id="rId26"/>
  </p:handoutMasterIdLst>
  <p:sldIdLst>
    <p:sldId id="256" r:id="rId6"/>
    <p:sldId id="257" r:id="rId7"/>
    <p:sldId id="258" r:id="rId8"/>
    <p:sldId id="259" r:id="rId9"/>
    <p:sldId id="261" r:id="rId10"/>
    <p:sldId id="262" r:id="rId11"/>
    <p:sldId id="263" r:id="rId12"/>
    <p:sldId id="264" r:id="rId13"/>
    <p:sldId id="265" r:id="rId14"/>
    <p:sldId id="276" r:id="rId15"/>
    <p:sldId id="277" r:id="rId16"/>
    <p:sldId id="269" r:id="rId17"/>
    <p:sldId id="281" r:id="rId18"/>
    <p:sldId id="280" r:id="rId19"/>
    <p:sldId id="283" r:id="rId20"/>
    <p:sldId id="278" r:id="rId21"/>
    <p:sldId id="279" r:id="rId22"/>
    <p:sldId id="282" r:id="rId23"/>
    <p:sldId id="275" r:id="rId24"/>
  </p:sldIdLst>
  <p:sldSz cx="9144000" cy="6858000" type="screen4x3"/>
  <p:notesSz cx="6883400" cy="9906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5" d="100"/>
          <a:sy n="75" d="100"/>
        </p:scale>
        <p:origin x="-101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82913"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defTabSz="958850">
              <a:defRPr sz="1300"/>
            </a:lvl1pPr>
          </a:lstStyle>
          <a:p>
            <a:endParaRPr lang="en-GB"/>
          </a:p>
        </p:txBody>
      </p:sp>
      <p:sp>
        <p:nvSpPr>
          <p:cNvPr id="23555" name="Rectangle 3"/>
          <p:cNvSpPr>
            <a:spLocks noGrp="1" noChangeArrowheads="1"/>
          </p:cNvSpPr>
          <p:nvPr>
            <p:ph type="dt" sz="quarter" idx="1"/>
          </p:nvPr>
        </p:nvSpPr>
        <p:spPr bwMode="auto">
          <a:xfrm>
            <a:off x="3898900" y="0"/>
            <a:ext cx="2982913"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algn="r" defTabSz="958850">
              <a:defRPr sz="1300"/>
            </a:lvl1pPr>
          </a:lstStyle>
          <a:p>
            <a:endParaRPr lang="en-GB"/>
          </a:p>
        </p:txBody>
      </p:sp>
      <p:sp>
        <p:nvSpPr>
          <p:cNvPr id="23556" name="Rectangle 4"/>
          <p:cNvSpPr>
            <a:spLocks noGrp="1" noChangeArrowheads="1"/>
          </p:cNvSpPr>
          <p:nvPr>
            <p:ph type="ftr" sz="quarter" idx="2"/>
          </p:nvPr>
        </p:nvSpPr>
        <p:spPr bwMode="auto">
          <a:xfrm>
            <a:off x="0" y="9409113"/>
            <a:ext cx="2982913"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defTabSz="958850">
              <a:defRPr sz="1300"/>
            </a:lvl1pPr>
          </a:lstStyle>
          <a:p>
            <a:endParaRPr lang="en-GB"/>
          </a:p>
        </p:txBody>
      </p:sp>
      <p:sp>
        <p:nvSpPr>
          <p:cNvPr id="23557" name="Rectangle 5"/>
          <p:cNvSpPr>
            <a:spLocks noGrp="1" noChangeArrowheads="1"/>
          </p:cNvSpPr>
          <p:nvPr>
            <p:ph type="sldNum" sz="quarter" idx="3"/>
          </p:nvPr>
        </p:nvSpPr>
        <p:spPr bwMode="auto">
          <a:xfrm>
            <a:off x="3898900" y="9409113"/>
            <a:ext cx="2982913"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algn="r" defTabSz="958850">
              <a:defRPr sz="1300"/>
            </a:lvl1pPr>
          </a:lstStyle>
          <a:p>
            <a:fld id="{D7663644-B1D4-4B98-A018-852FF0845F81}"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829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1747" name="Rectangle 3"/>
          <p:cNvSpPr>
            <a:spLocks noGrp="1" noChangeArrowheads="1"/>
          </p:cNvSpPr>
          <p:nvPr>
            <p:ph type="dt" idx="1"/>
          </p:nvPr>
        </p:nvSpPr>
        <p:spPr bwMode="auto">
          <a:xfrm>
            <a:off x="3898900" y="0"/>
            <a:ext cx="29829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1748" name="Rectangle 4"/>
          <p:cNvSpPr>
            <a:spLocks noRot="1" noChangeArrowheads="1" noTextEdit="1"/>
          </p:cNvSpPr>
          <p:nvPr>
            <p:ph type="sldImg" idx="2"/>
          </p:nvPr>
        </p:nvSpPr>
        <p:spPr bwMode="auto">
          <a:xfrm>
            <a:off x="965200" y="742950"/>
            <a:ext cx="4953000" cy="3714750"/>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88975" y="4705350"/>
            <a:ext cx="550545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1750" name="Rectangle 6"/>
          <p:cNvSpPr>
            <a:spLocks noGrp="1" noChangeArrowheads="1"/>
          </p:cNvSpPr>
          <p:nvPr>
            <p:ph type="ftr" sz="quarter" idx="4"/>
          </p:nvPr>
        </p:nvSpPr>
        <p:spPr bwMode="auto">
          <a:xfrm>
            <a:off x="0" y="9409113"/>
            <a:ext cx="29829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1751" name="Rectangle 7"/>
          <p:cNvSpPr>
            <a:spLocks noGrp="1" noChangeArrowheads="1"/>
          </p:cNvSpPr>
          <p:nvPr>
            <p:ph type="sldNum" sz="quarter" idx="5"/>
          </p:nvPr>
        </p:nvSpPr>
        <p:spPr bwMode="auto">
          <a:xfrm>
            <a:off x="3898900" y="9409113"/>
            <a:ext cx="29829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86DC2C-0428-4945-936A-51757D74A477}"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E926D-6FFE-47CA-96E5-54E01FF0A9FD}" type="slidenum">
              <a:rPr lang="en-GB"/>
              <a:pPr/>
              <a:t>13</a:t>
            </a:fld>
            <a:endParaRPr lang="en-GB"/>
          </a:p>
        </p:txBody>
      </p:sp>
      <p:sp>
        <p:nvSpPr>
          <p:cNvPr id="32770" name="Rectangle 2"/>
          <p:cNvSpPr>
            <a:spLocks noRo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2372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23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492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0" y="620713"/>
            <a:ext cx="4495800"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620713"/>
            <a:ext cx="4495800"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0" y="620713"/>
            <a:ext cx="44958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620713"/>
            <a:ext cx="44958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549275"/>
          </a:xfrm>
          <a:prstGeom prst="rect">
            <a:avLst/>
          </a:prstGeom>
          <a:solidFill>
            <a:srgbClr val="0000FF"/>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0" y="620713"/>
            <a:ext cx="9144000" cy="5616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p:txBody>
      </p:sp>
      <p:pic>
        <p:nvPicPr>
          <p:cNvPr id="1031" name="Picture 7" descr="EXTRA"/>
          <p:cNvPicPr>
            <a:picLocks noChangeAspect="1" noChangeArrowheads="1"/>
          </p:cNvPicPr>
          <p:nvPr userDrawn="1"/>
        </p:nvPicPr>
        <p:blipFill>
          <a:blip r:embed="rId14" cstate="print"/>
          <a:srcRect l="-1453" t="-896" r="-2090" b="59140"/>
          <a:stretch>
            <a:fillRect/>
          </a:stretch>
        </p:blipFill>
        <p:spPr bwMode="auto">
          <a:xfrm>
            <a:off x="7308850" y="6345238"/>
            <a:ext cx="1835150" cy="512762"/>
          </a:xfrm>
          <a:prstGeom prst="rect">
            <a:avLst/>
          </a:prstGeom>
          <a:noFill/>
          <a:ln w="9525">
            <a:noFill/>
            <a:miter lim="800000"/>
            <a:headEnd/>
            <a:tailEnd/>
          </a:ln>
          <a:effectLst/>
        </p:spPr>
      </p:pic>
      <p:sp>
        <p:nvSpPr>
          <p:cNvPr id="1032" name="Text Box 8"/>
          <p:cNvSpPr txBox="1">
            <a:spLocks noChangeArrowheads="1"/>
          </p:cNvSpPr>
          <p:nvPr userDrawn="1"/>
        </p:nvSpPr>
        <p:spPr bwMode="auto">
          <a:xfrm>
            <a:off x="0" y="6491288"/>
            <a:ext cx="4140200" cy="366712"/>
          </a:xfrm>
          <a:prstGeom prst="rect">
            <a:avLst/>
          </a:prstGeom>
          <a:noFill/>
          <a:ln w="9525">
            <a:noFill/>
            <a:miter lim="800000"/>
            <a:headEnd/>
            <a:tailEnd/>
          </a:ln>
          <a:effectLst/>
        </p:spPr>
        <p:txBody>
          <a:bodyPr>
            <a:spAutoFit/>
          </a:bodyPr>
          <a:lstStyle/>
          <a:p>
            <a:pPr>
              <a:spcBef>
                <a:spcPct val="50000"/>
              </a:spcBef>
            </a:pPr>
            <a:r>
              <a:rPr lang="en-GB" b="1">
                <a:solidFill>
                  <a:srgbClr val="0000FF"/>
                </a:solidFill>
                <a:latin typeface="Arial Black" pitchFamily="34" charset="0"/>
              </a:rPr>
              <a:t>Corporate Marketing Induction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charset="0"/>
        </a:defRPr>
      </a:lvl2pPr>
      <a:lvl3pPr algn="l" rtl="0" fontAlgn="base">
        <a:spcBef>
          <a:spcPct val="0"/>
        </a:spcBef>
        <a:spcAft>
          <a:spcPct val="0"/>
        </a:spcAft>
        <a:defRPr sz="2400">
          <a:solidFill>
            <a:schemeClr val="bg1"/>
          </a:solidFill>
          <a:latin typeface="Arial" charset="0"/>
        </a:defRPr>
      </a:lvl3pPr>
      <a:lvl4pPr algn="l" rtl="0" fontAlgn="base">
        <a:spcBef>
          <a:spcPct val="0"/>
        </a:spcBef>
        <a:spcAft>
          <a:spcPct val="0"/>
        </a:spcAft>
        <a:defRPr sz="2400">
          <a:solidFill>
            <a:schemeClr val="bg1"/>
          </a:solidFill>
          <a:latin typeface="Arial" charset="0"/>
        </a:defRPr>
      </a:lvl4pPr>
      <a:lvl5pPr algn="l" rtl="0" fontAlgn="base">
        <a:spcBef>
          <a:spcPct val="0"/>
        </a:spcBef>
        <a:spcAft>
          <a:spcPct val="0"/>
        </a:spcAft>
        <a:defRPr sz="2400">
          <a:solidFill>
            <a:schemeClr val="bg1"/>
          </a:solidFill>
          <a:latin typeface="Arial" charset="0"/>
        </a:defRPr>
      </a:lvl5pPr>
      <a:lvl6pPr marL="457200" algn="l" rtl="0" fontAlgn="base">
        <a:spcBef>
          <a:spcPct val="0"/>
        </a:spcBef>
        <a:spcAft>
          <a:spcPct val="0"/>
        </a:spcAft>
        <a:defRPr sz="2400">
          <a:solidFill>
            <a:schemeClr val="bg1"/>
          </a:solidFill>
          <a:latin typeface="Arial" charset="0"/>
        </a:defRPr>
      </a:lvl6pPr>
      <a:lvl7pPr marL="914400" algn="l" rtl="0" fontAlgn="base">
        <a:spcBef>
          <a:spcPct val="0"/>
        </a:spcBef>
        <a:spcAft>
          <a:spcPct val="0"/>
        </a:spcAft>
        <a:defRPr sz="2400">
          <a:solidFill>
            <a:schemeClr val="bg1"/>
          </a:solidFill>
          <a:latin typeface="Arial" charset="0"/>
        </a:defRPr>
      </a:lvl7pPr>
      <a:lvl8pPr marL="1371600" algn="l" rtl="0" fontAlgn="base">
        <a:spcBef>
          <a:spcPct val="0"/>
        </a:spcBef>
        <a:spcAft>
          <a:spcPct val="0"/>
        </a:spcAft>
        <a:defRPr sz="2400">
          <a:solidFill>
            <a:schemeClr val="bg1"/>
          </a:solidFill>
          <a:latin typeface="Arial" charset="0"/>
        </a:defRPr>
      </a:lvl8pPr>
      <a:lvl9pPr marL="1828800" algn="l" rtl="0" fontAlgn="base">
        <a:spcBef>
          <a:spcPct val="0"/>
        </a:spcBef>
        <a:spcAft>
          <a:spcPct val="0"/>
        </a:spcAft>
        <a:defRPr sz="2400">
          <a:solidFill>
            <a:schemeClr val="bg1"/>
          </a:solidFill>
          <a:latin typeface="Arial" charset="0"/>
        </a:defRPr>
      </a:lvl9pPr>
    </p:titleStyle>
    <p:bodyStyle>
      <a:lvl1pPr marL="342900" indent="-342900" algn="l" rtl="0" fontAlgn="base">
        <a:spcBef>
          <a:spcPct val="20000"/>
        </a:spcBef>
        <a:spcAft>
          <a:spcPct val="0"/>
        </a:spcAft>
        <a:buChar char="•"/>
        <a:defRPr sz="1400" b="1">
          <a:solidFill>
            <a:srgbClr val="0000FF"/>
          </a:solidFill>
          <a:latin typeface="+mn-lt"/>
          <a:ea typeface="+mn-ea"/>
          <a:cs typeface="+mn-cs"/>
        </a:defRPr>
      </a:lvl1pPr>
      <a:lvl2pPr marL="742950" indent="-285750" algn="l" rtl="0" fontAlgn="base">
        <a:spcBef>
          <a:spcPct val="20000"/>
        </a:spcBef>
        <a:spcAft>
          <a:spcPct val="0"/>
        </a:spcAft>
        <a:buFont typeface="Wingdings" pitchFamily="2" charset="2"/>
        <a:buChar char="Ø"/>
        <a:defRPr sz="1200" b="1">
          <a:solidFill>
            <a:srgbClr val="0000FF"/>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notesSlide" Target="../notesSlides/notesSlide1.xml"/><Relationship Id="rId7" Type="http://schemas.openxmlformats.org/officeDocument/2006/relationships/image" Target="../media/image11.jpe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hyperlink" Target="http://www.tesco.com/greenerliving" TargetMode="External"/><Relationship Id="rId4" Type="http://schemas.openxmlformats.org/officeDocument/2006/relationships/oleObject" Target="../embeddings/oleObject15.bin"/><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wmf"/><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130425"/>
            <a:ext cx="9144000" cy="1470025"/>
          </a:xfrm>
        </p:spPr>
        <p:txBody>
          <a:bodyPr/>
          <a:lstStyle/>
          <a:p>
            <a:pPr algn="ctr"/>
            <a:r>
              <a:rPr lang="en-GB" sz="3200" b="1"/>
              <a:t>Clubcard</a:t>
            </a:r>
          </a:p>
        </p:txBody>
      </p:sp>
      <p:sp>
        <p:nvSpPr>
          <p:cNvPr id="2051" name="Rectangle 3"/>
          <p:cNvSpPr>
            <a:spLocks noGrp="1" noChangeArrowheads="1"/>
          </p:cNvSpPr>
          <p:nvPr>
            <p:ph type="subTitle" idx="1"/>
          </p:nvPr>
        </p:nvSpPr>
        <p:spPr>
          <a:xfrm>
            <a:off x="1371600" y="3886200"/>
            <a:ext cx="6400800" cy="334963"/>
          </a:xfrm>
        </p:spPr>
        <p:txBody>
          <a:bodyPr/>
          <a:lstStyle/>
          <a:p>
            <a:r>
              <a:rPr lang="en-GB"/>
              <a:t>Using Clubcard to say ‘thank you’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Clubcard Operations	</a:t>
            </a:r>
          </a:p>
        </p:txBody>
      </p:sp>
      <p:sp>
        <p:nvSpPr>
          <p:cNvPr id="25603" name="Rectangle 3"/>
          <p:cNvSpPr>
            <a:spLocks noGrp="1" noChangeArrowheads="1"/>
          </p:cNvSpPr>
          <p:nvPr>
            <p:ph type="body" idx="1"/>
          </p:nvPr>
        </p:nvSpPr>
        <p:spPr>
          <a:xfrm>
            <a:off x="0" y="404813"/>
            <a:ext cx="9144000" cy="5761037"/>
          </a:xfrm>
        </p:spPr>
        <p:txBody>
          <a:bodyPr/>
          <a:lstStyle/>
          <a:p>
            <a:endParaRPr lang="en-GB" sz="1200"/>
          </a:p>
          <a:p>
            <a:r>
              <a:rPr lang="en-GB" sz="1600"/>
              <a:t>The operational hub ensures that the functional part of Clubcard is delivered for customers and stores</a:t>
            </a:r>
          </a:p>
          <a:p>
            <a:endParaRPr lang="en-GB" sz="1200"/>
          </a:p>
          <a:p>
            <a:r>
              <a:rPr lang="en-GB" sz="1600"/>
              <a:t>Stores and Staff</a:t>
            </a:r>
          </a:p>
          <a:p>
            <a:pPr lvl="1"/>
            <a:r>
              <a:rPr lang="en-GB" sz="1400"/>
              <a:t>Functional engagement of store management teams to improve penetration, stores performance and awareness of Clubcard</a:t>
            </a:r>
          </a:p>
          <a:p>
            <a:pPr lvl="1"/>
            <a:r>
              <a:rPr lang="en-GB" sz="1400"/>
              <a:t>Emotional engagement of staff to Clubcard and making staff ambassadors of the scheme</a:t>
            </a:r>
          </a:p>
          <a:p>
            <a:pPr lvl="1"/>
            <a:r>
              <a:rPr lang="en-GB" sz="1400"/>
              <a:t>Reviewing operational KPIs and measures in store</a:t>
            </a:r>
          </a:p>
          <a:p>
            <a:pPr lvl="1"/>
            <a:r>
              <a:rPr lang="en-GB" sz="1400"/>
              <a:t>Supporting customer managers to deliver relevant communication and training to our staff (as part of the 2010/11 customer plan, Clubcard Champions will be in place in all stores)</a:t>
            </a:r>
          </a:p>
          <a:p>
            <a:pPr lvl="1"/>
            <a:r>
              <a:rPr lang="en-GB" sz="1400"/>
              <a:t>Developing technology to make Clubcard more rewarding in store</a:t>
            </a:r>
          </a:p>
          <a:p>
            <a:endParaRPr lang="en-GB" sz="1200"/>
          </a:p>
          <a:p>
            <a:r>
              <a:rPr lang="en-GB" sz="1600"/>
              <a:t>Welcome process &amp; Card Issuance</a:t>
            </a:r>
          </a:p>
          <a:p>
            <a:pPr lvl="1"/>
            <a:r>
              <a:rPr lang="en-GB" sz="1400"/>
              <a:t>Ensuring new customers get their Clubcard</a:t>
            </a:r>
          </a:p>
          <a:p>
            <a:pPr lvl="1"/>
            <a:r>
              <a:rPr lang="en-GB" sz="1400"/>
              <a:t>Deliver a better, simpler, cheaper welcome process for new Clubcard customers</a:t>
            </a:r>
          </a:p>
          <a:p>
            <a:pPr lvl="1"/>
            <a:r>
              <a:rPr lang="en-GB" sz="1400"/>
              <a:t>Using technology to ensure customer details are captured and cards are</a:t>
            </a:r>
          </a:p>
          <a:p>
            <a:pPr lvl="1">
              <a:buFont typeface="Wingdings" pitchFamily="2" charset="2"/>
              <a:buNone/>
            </a:pPr>
            <a:r>
              <a:rPr lang="en-GB" sz="1400"/>
              <a:t>produced in minimal timescales</a:t>
            </a:r>
          </a:p>
          <a:p>
            <a:pPr>
              <a:buFontTx/>
              <a:buNone/>
            </a:pPr>
            <a:endParaRPr lang="en-GB" sz="1200"/>
          </a:p>
          <a:p>
            <a:r>
              <a:rPr lang="en-GB" sz="1600"/>
              <a:t>Coupon operation </a:t>
            </a:r>
          </a:p>
          <a:p>
            <a:pPr lvl="1"/>
            <a:r>
              <a:rPr lang="en-GB" sz="1400"/>
              <a:t>Set up and validation of Clubcard coupons</a:t>
            </a:r>
          </a:p>
          <a:p>
            <a:pPr lvl="1"/>
            <a:r>
              <a:rPr lang="en-GB" sz="1400"/>
              <a:t>Legal conformance of terms and conditions</a:t>
            </a:r>
          </a:p>
          <a:p>
            <a:pPr lvl="1"/>
            <a:r>
              <a:rPr lang="en-GB" sz="1400"/>
              <a:t>Barcode quality checks and system set up to ensure coupons scan at till against qualifying products </a:t>
            </a:r>
          </a:p>
        </p:txBody>
      </p:sp>
      <p:pic>
        <p:nvPicPr>
          <p:cNvPr id="25604" name="Picture 4"/>
          <p:cNvPicPr>
            <a:picLocks noChangeAspect="1" noChangeArrowheads="1"/>
          </p:cNvPicPr>
          <p:nvPr/>
        </p:nvPicPr>
        <p:blipFill>
          <a:blip r:embed="rId2" cstate="print"/>
          <a:srcRect l="42451" t="24609" r="40605" b="29532"/>
          <a:stretch>
            <a:fillRect/>
          </a:stretch>
        </p:blipFill>
        <p:spPr bwMode="auto">
          <a:xfrm>
            <a:off x="7756525" y="3357563"/>
            <a:ext cx="1208088" cy="2447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Customer Contact – Core Scheme</a:t>
            </a:r>
          </a:p>
        </p:txBody>
      </p:sp>
      <p:sp>
        <p:nvSpPr>
          <p:cNvPr id="26627" name="Rectangle 3"/>
          <p:cNvSpPr>
            <a:spLocks noGrp="1" noChangeArrowheads="1"/>
          </p:cNvSpPr>
          <p:nvPr>
            <p:ph type="body" idx="1"/>
          </p:nvPr>
        </p:nvSpPr>
        <p:spPr>
          <a:xfrm>
            <a:off x="0" y="333375"/>
            <a:ext cx="6804025" cy="5976938"/>
          </a:xfrm>
        </p:spPr>
        <p:txBody>
          <a:bodyPr/>
          <a:lstStyle/>
          <a:p>
            <a:endParaRPr lang="en-GB" sz="1500"/>
          </a:p>
          <a:p>
            <a:r>
              <a:rPr lang="en-GB" sz="1500"/>
              <a:t>The core scheme team manages the Clubcard Statement, points, vouchers and couponing</a:t>
            </a:r>
          </a:p>
          <a:p>
            <a:endParaRPr lang="en-GB" sz="1200"/>
          </a:p>
          <a:p>
            <a:r>
              <a:rPr lang="en-GB" sz="1500"/>
              <a:t>The Clubcard statement is our way of saying “thank you” to customers</a:t>
            </a:r>
          </a:p>
          <a:p>
            <a:endParaRPr lang="en-GB" sz="1200"/>
          </a:p>
          <a:p>
            <a:r>
              <a:rPr lang="en-GB" sz="1500"/>
              <a:t>It rewards customer loyalty – we give back over half a billion pounds to customers each year</a:t>
            </a:r>
          </a:p>
          <a:p>
            <a:endParaRPr lang="en-GB" sz="1200"/>
          </a:p>
          <a:p>
            <a:r>
              <a:rPr lang="en-GB" sz="1500"/>
              <a:t>6 times a year we send over 15m Clubcard holders their Clubcard statement</a:t>
            </a:r>
          </a:p>
          <a:p>
            <a:endParaRPr lang="en-GB" sz="1200"/>
          </a:p>
          <a:p>
            <a:r>
              <a:rPr lang="en-GB" sz="1500"/>
              <a:t>Clubcard vouchers</a:t>
            </a:r>
          </a:p>
          <a:p>
            <a:pPr lvl="1"/>
            <a:r>
              <a:rPr lang="en-GB" sz="1400"/>
              <a:t>Customers earn points which are converted to Clubcard vouchers to use in-store, online, on petrol or on Clubcard rewards</a:t>
            </a:r>
          </a:p>
          <a:p>
            <a:pPr lvl="1"/>
            <a:r>
              <a:rPr lang="en-GB" sz="1400"/>
              <a:t>Customers need to collect 100 points to get a voucher in their statement </a:t>
            </a:r>
          </a:p>
          <a:p>
            <a:pPr lvl="1"/>
            <a:r>
              <a:rPr lang="en-GB" sz="1400"/>
              <a:t>Clubcard vouchers drive trade</a:t>
            </a:r>
          </a:p>
          <a:p>
            <a:pPr lvl="1"/>
            <a:endParaRPr lang="en-GB"/>
          </a:p>
          <a:p>
            <a:r>
              <a:rPr lang="en-GB" sz="1500"/>
              <a:t>Coupons</a:t>
            </a:r>
          </a:p>
          <a:p>
            <a:pPr lvl="1"/>
            <a:r>
              <a:rPr lang="en-GB" sz="1400"/>
              <a:t>Individually targeted coupons – we issue 84 million within each statement</a:t>
            </a:r>
          </a:p>
          <a:p>
            <a:pPr lvl="1"/>
            <a:r>
              <a:rPr lang="en-GB" sz="1400"/>
              <a:t>These can be supplier funded or Tesco funded</a:t>
            </a:r>
          </a:p>
          <a:p>
            <a:pPr lvl="1"/>
            <a:r>
              <a:rPr lang="en-GB" sz="1400"/>
              <a:t>Each statement we generate £23m in sales uplift from coupons</a:t>
            </a:r>
          </a:p>
        </p:txBody>
      </p:sp>
      <p:pic>
        <p:nvPicPr>
          <p:cNvPr id="26629" name="Picture 5"/>
          <p:cNvPicPr>
            <a:picLocks noChangeAspect="1" noChangeArrowheads="1"/>
          </p:cNvPicPr>
          <p:nvPr/>
        </p:nvPicPr>
        <p:blipFill>
          <a:blip r:embed="rId2" cstate="print"/>
          <a:srcRect l="33223" t="24609" r="33223" b="9843"/>
          <a:stretch>
            <a:fillRect/>
          </a:stretch>
        </p:blipFill>
        <p:spPr bwMode="auto">
          <a:xfrm>
            <a:off x="6664325" y="1916113"/>
            <a:ext cx="2243138" cy="3287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Customer Contact - Clubcard Bonus &amp; Trade Driver Mailings</a:t>
            </a:r>
          </a:p>
        </p:txBody>
      </p:sp>
      <p:pic>
        <p:nvPicPr>
          <p:cNvPr id="15363" name="Picture 3"/>
          <p:cNvPicPr>
            <a:picLocks noChangeAspect="1" noChangeArrowheads="1"/>
          </p:cNvPicPr>
          <p:nvPr>
            <p:ph type="body" idx="1"/>
          </p:nvPr>
        </p:nvPicPr>
        <p:blipFill>
          <a:blip r:embed="rId2" cstate="print"/>
          <a:srcRect l="12920" t="29532" r="64600" b="9843"/>
          <a:stretch>
            <a:fillRect/>
          </a:stretch>
        </p:blipFill>
        <p:spPr>
          <a:xfrm>
            <a:off x="6908800" y="836613"/>
            <a:ext cx="1911350" cy="3168650"/>
          </a:xfrm>
          <a:noFill/>
        </p:spPr>
      </p:pic>
      <p:sp>
        <p:nvSpPr>
          <p:cNvPr id="15364" name="Text Box 4"/>
          <p:cNvSpPr txBox="1">
            <a:spLocks noChangeArrowheads="1"/>
          </p:cNvSpPr>
          <p:nvPr/>
        </p:nvSpPr>
        <p:spPr bwMode="auto">
          <a:xfrm>
            <a:off x="0" y="549275"/>
            <a:ext cx="6948488" cy="5400675"/>
          </a:xfrm>
          <a:prstGeom prst="rect">
            <a:avLst/>
          </a:prstGeom>
          <a:noFill/>
          <a:ln w="9525" algn="ctr">
            <a:noFill/>
            <a:miter lim="800000"/>
            <a:headEnd/>
            <a:tailEnd/>
          </a:ln>
          <a:effectLst/>
        </p:spPr>
        <p:txBody>
          <a:bodyPr/>
          <a:lstStyle/>
          <a:p>
            <a:pPr marL="342900" indent="-342900">
              <a:spcBef>
                <a:spcPct val="20000"/>
              </a:spcBef>
              <a:buFontTx/>
              <a:buChar char="•"/>
            </a:pPr>
            <a:endParaRPr lang="en-GB" sz="1400" b="1">
              <a:solidFill>
                <a:srgbClr val="0000FF"/>
              </a:solidFill>
            </a:endParaRPr>
          </a:p>
          <a:p>
            <a:pPr marL="342900" indent="-342900">
              <a:spcBef>
                <a:spcPct val="20000"/>
              </a:spcBef>
              <a:buFontTx/>
              <a:buChar char="•"/>
            </a:pPr>
            <a:r>
              <a:rPr lang="en-GB" sz="1400" b="1">
                <a:solidFill>
                  <a:srgbClr val="0000FF"/>
                </a:solidFill>
              </a:rPr>
              <a:t>Clubcard Bonus</a:t>
            </a:r>
          </a:p>
          <a:p>
            <a:pPr marL="742950" lvl="1" indent="-285750">
              <a:spcBef>
                <a:spcPct val="20000"/>
              </a:spcBef>
              <a:buFont typeface="Wingdings" pitchFamily="2" charset="2"/>
              <a:buChar char="Ø"/>
            </a:pPr>
            <a:r>
              <a:rPr lang="en-GB" sz="1400" b="1">
                <a:solidFill>
                  <a:srgbClr val="0000FF"/>
                </a:solidFill>
              </a:rPr>
              <a:t>Highly targeted coupons issued to customers at till in fortnightly waves</a:t>
            </a:r>
          </a:p>
          <a:p>
            <a:pPr marL="742950" lvl="1" indent="-285750">
              <a:spcBef>
                <a:spcPct val="20000"/>
              </a:spcBef>
              <a:buFont typeface="Wingdings" pitchFamily="2" charset="2"/>
              <a:buChar char="Ø"/>
            </a:pPr>
            <a:r>
              <a:rPr lang="en-GB" sz="1400" b="1">
                <a:solidFill>
                  <a:srgbClr val="0000FF"/>
                </a:solidFill>
              </a:rPr>
              <a:t>Used to give customers money off, extra points, or free products that they like</a:t>
            </a:r>
          </a:p>
          <a:p>
            <a:pPr marL="742950" lvl="1" indent="-285750">
              <a:spcBef>
                <a:spcPct val="20000"/>
              </a:spcBef>
              <a:buFont typeface="Wingdings" pitchFamily="2" charset="2"/>
              <a:buChar char="Ø"/>
            </a:pPr>
            <a:r>
              <a:rPr lang="en-GB" sz="1400" b="1">
                <a:solidFill>
                  <a:srgbClr val="0000FF"/>
                </a:solidFill>
              </a:rPr>
              <a:t>Coupon recipients are pre-selected as the most relevant audience</a:t>
            </a:r>
          </a:p>
          <a:p>
            <a:pPr marL="742950" lvl="1" indent="-285750">
              <a:spcBef>
                <a:spcPct val="20000"/>
              </a:spcBef>
              <a:buFont typeface="Wingdings" pitchFamily="2" charset="2"/>
              <a:buChar char="Ø"/>
            </a:pPr>
            <a:r>
              <a:rPr lang="en-GB" sz="1400" b="1">
                <a:solidFill>
                  <a:srgbClr val="0000FF"/>
                </a:solidFill>
              </a:rPr>
              <a:t>We can issue coupons to 8 million customers over each 2 week period</a:t>
            </a:r>
          </a:p>
          <a:p>
            <a:pPr marL="742950" lvl="1" indent="-285750">
              <a:spcBef>
                <a:spcPct val="20000"/>
              </a:spcBef>
              <a:buFont typeface="Wingdings" pitchFamily="2" charset="2"/>
              <a:buChar char="Ø"/>
            </a:pPr>
            <a:r>
              <a:rPr lang="en-GB" sz="1400" b="1">
                <a:solidFill>
                  <a:srgbClr val="0000FF"/>
                </a:solidFill>
              </a:rPr>
              <a:t>Bonus has a very short lead time of 6 weeks, and low operational costs</a:t>
            </a:r>
          </a:p>
          <a:p>
            <a:pPr marL="742950" lvl="1" indent="-285750">
              <a:spcBef>
                <a:spcPct val="20000"/>
              </a:spcBef>
              <a:buFont typeface="Wingdings" pitchFamily="2" charset="2"/>
              <a:buChar char="Ø"/>
            </a:pPr>
            <a:r>
              <a:rPr lang="en-GB" sz="1400" b="1">
                <a:solidFill>
                  <a:srgbClr val="0000FF"/>
                </a:solidFill>
              </a:rPr>
              <a:t>Can be used to drive depth and breadth of shop, encourage repeat visits, drive trade, support category or supplier objectives</a:t>
            </a:r>
          </a:p>
          <a:p>
            <a:pPr marL="342900" indent="-342900">
              <a:spcBef>
                <a:spcPct val="20000"/>
              </a:spcBef>
              <a:buFont typeface="Wingdings" pitchFamily="2" charset="2"/>
              <a:buChar char="Ø"/>
            </a:pPr>
            <a:endParaRPr lang="en-GB" sz="1400" b="1">
              <a:solidFill>
                <a:srgbClr val="0000FF"/>
              </a:solidFill>
            </a:endParaRPr>
          </a:p>
          <a:p>
            <a:pPr marL="342900" indent="-342900">
              <a:spcBef>
                <a:spcPct val="20000"/>
              </a:spcBef>
              <a:buFont typeface="Wingdings" pitchFamily="2" charset="2"/>
              <a:buChar char="Ø"/>
            </a:pPr>
            <a:r>
              <a:rPr lang="en-GB" sz="1400" b="1">
                <a:solidFill>
                  <a:srgbClr val="0000FF"/>
                </a:solidFill>
              </a:rPr>
              <a:t>Trade Driver Mailings</a:t>
            </a:r>
          </a:p>
          <a:p>
            <a:pPr marL="742950" lvl="1" indent="-285750">
              <a:spcBef>
                <a:spcPct val="20000"/>
              </a:spcBef>
              <a:buFont typeface="Wingdings" pitchFamily="2" charset="2"/>
              <a:buChar char="Ø"/>
            </a:pPr>
            <a:r>
              <a:rPr lang="en-GB" sz="1400" b="1">
                <a:solidFill>
                  <a:srgbClr val="0000FF"/>
                </a:solidFill>
              </a:rPr>
              <a:t>Trade Driving mailings are sent to less loyal customers to drive short term trade</a:t>
            </a:r>
          </a:p>
          <a:p>
            <a:pPr marL="742950" lvl="1" indent="-285750">
              <a:spcBef>
                <a:spcPct val="20000"/>
              </a:spcBef>
              <a:buFont typeface="Wingdings" pitchFamily="2" charset="2"/>
              <a:buChar char="Ø"/>
            </a:pPr>
            <a:r>
              <a:rPr lang="en-GB" sz="1400" b="1">
                <a:solidFill>
                  <a:srgbClr val="0000FF"/>
                </a:solidFill>
              </a:rPr>
              <a:t>These time banded, spend and save coupons give us an SCR of around 5.5:1</a:t>
            </a:r>
          </a:p>
          <a:p>
            <a:pPr marL="742950" lvl="1" indent="-285750">
              <a:spcBef>
                <a:spcPct val="20000"/>
              </a:spcBef>
              <a:buFont typeface="Wingdings" pitchFamily="2" charset="2"/>
              <a:buChar char="Ø"/>
            </a:pPr>
            <a:r>
              <a:rPr lang="en-GB" sz="1400" b="1">
                <a:solidFill>
                  <a:srgbClr val="0000FF"/>
                </a:solidFill>
              </a:rPr>
              <a:t>Clubcard Bonus can be used to prolong the campaigns or drive extra trade if required</a:t>
            </a:r>
          </a:p>
          <a:p>
            <a:pPr marL="342900" indent="-342900">
              <a:spcBef>
                <a:spcPct val="20000"/>
              </a:spcBef>
              <a:buFont typeface="Wingdings" pitchFamily="2" charset="2"/>
              <a:buChar char="Ø"/>
            </a:pPr>
            <a:endParaRPr lang="en-GB" sz="1400" b="1">
              <a:solidFill>
                <a:srgbClr val="0000FF"/>
              </a:solidFill>
            </a:endParaRPr>
          </a:p>
        </p:txBody>
      </p:sp>
      <p:pic>
        <p:nvPicPr>
          <p:cNvPr id="15367" name="Picture 7"/>
          <p:cNvPicPr>
            <a:picLocks noChangeAspect="1" noChangeArrowheads="1"/>
          </p:cNvPicPr>
          <p:nvPr/>
        </p:nvPicPr>
        <p:blipFill>
          <a:blip r:embed="rId3" cstate="print"/>
          <a:srcRect l="33961" t="27562" r="3691" b="17227"/>
          <a:stretch>
            <a:fillRect/>
          </a:stretch>
        </p:blipFill>
        <p:spPr bwMode="auto">
          <a:xfrm>
            <a:off x="4011613" y="5216525"/>
            <a:ext cx="2176462" cy="1430338"/>
          </a:xfrm>
          <a:prstGeom prst="rect">
            <a:avLst/>
          </a:prstGeom>
          <a:noFill/>
          <a:ln w="9525">
            <a:noFill/>
            <a:miter lim="800000"/>
            <a:headEnd/>
            <a:tailEnd/>
          </a:ln>
          <a:effectLst/>
        </p:spPr>
      </p:pic>
      <p:grpSp>
        <p:nvGrpSpPr>
          <p:cNvPr id="15370" name="Group 10"/>
          <p:cNvGrpSpPr>
            <a:grpSpLocks/>
          </p:cNvGrpSpPr>
          <p:nvPr/>
        </p:nvGrpSpPr>
        <p:grpSpPr bwMode="auto">
          <a:xfrm>
            <a:off x="5940425" y="4868863"/>
            <a:ext cx="3014663" cy="1247775"/>
            <a:chOff x="2880" y="3190"/>
            <a:chExt cx="2488" cy="1130"/>
          </a:xfrm>
        </p:grpSpPr>
        <p:pic>
          <p:nvPicPr>
            <p:cNvPr id="15368" name="Picture 8"/>
            <p:cNvPicPr>
              <a:picLocks noChangeAspect="1" noChangeArrowheads="1"/>
            </p:cNvPicPr>
            <p:nvPr/>
          </p:nvPicPr>
          <p:blipFill>
            <a:blip r:embed="rId4" cstate="print"/>
            <a:srcRect l="5537" t="27562" r="66815" b="17227"/>
            <a:stretch>
              <a:fillRect/>
            </a:stretch>
          </p:blipFill>
          <p:spPr bwMode="auto">
            <a:xfrm>
              <a:off x="4607" y="3191"/>
              <a:ext cx="761" cy="1129"/>
            </a:xfrm>
            <a:prstGeom prst="rect">
              <a:avLst/>
            </a:prstGeom>
            <a:noFill/>
            <a:ln w="9525">
              <a:noFill/>
              <a:miter lim="800000"/>
              <a:headEnd/>
              <a:tailEnd/>
            </a:ln>
            <a:effectLst/>
          </p:spPr>
        </p:pic>
        <p:pic>
          <p:nvPicPr>
            <p:cNvPr id="15369" name="Picture 9"/>
            <p:cNvPicPr>
              <a:picLocks noChangeAspect="1" noChangeArrowheads="1"/>
            </p:cNvPicPr>
            <p:nvPr/>
          </p:nvPicPr>
          <p:blipFill>
            <a:blip r:embed="rId5" cstate="print"/>
            <a:srcRect l="5537" t="27562" r="31377" b="17227"/>
            <a:stretch>
              <a:fillRect/>
            </a:stretch>
          </p:blipFill>
          <p:spPr bwMode="auto">
            <a:xfrm>
              <a:off x="2880" y="3190"/>
              <a:ext cx="1727" cy="1122"/>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ph sz="half" idx="2"/>
          </p:nvPr>
        </p:nvGraphicFramePr>
        <p:xfrm>
          <a:off x="8101013" y="4508500"/>
          <a:ext cx="1042987" cy="647700"/>
        </p:xfrm>
        <a:graphic>
          <a:graphicData uri="http://schemas.openxmlformats.org/presentationml/2006/ole">
            <p:oleObj spid="_x0000_s30722" name="Acrobat Document" r:id="rId4" imgW="5667108" imgH="8019745" progId="AcroExch.Document.7">
              <p:embed/>
            </p:oleObj>
          </a:graphicData>
        </a:graphic>
      </p:graphicFrame>
      <p:sp>
        <p:nvSpPr>
          <p:cNvPr id="30723" name="Rectangle 3"/>
          <p:cNvSpPr>
            <a:spLocks noGrp="1" noChangeArrowheads="1"/>
          </p:cNvSpPr>
          <p:nvPr>
            <p:ph type="title"/>
          </p:nvPr>
        </p:nvSpPr>
        <p:spPr/>
        <p:txBody>
          <a:bodyPr/>
          <a:lstStyle/>
          <a:p>
            <a:r>
              <a:rPr lang="en-GB"/>
              <a:t>Customer Contact - Clubcard Clubs</a:t>
            </a:r>
          </a:p>
        </p:txBody>
      </p:sp>
      <p:sp>
        <p:nvSpPr>
          <p:cNvPr id="30724" name="Rectangle 4"/>
          <p:cNvSpPr>
            <a:spLocks noGrp="1" noChangeArrowheads="1"/>
          </p:cNvSpPr>
          <p:nvPr>
            <p:ph type="body" sz="half" idx="1"/>
          </p:nvPr>
        </p:nvSpPr>
        <p:spPr>
          <a:xfrm>
            <a:off x="179388" y="692150"/>
            <a:ext cx="8208962" cy="5616575"/>
          </a:xfrm>
        </p:spPr>
        <p:txBody>
          <a:bodyPr/>
          <a:lstStyle/>
          <a:p>
            <a:pPr>
              <a:lnSpc>
                <a:spcPct val="90000"/>
              </a:lnSpc>
              <a:buFontTx/>
              <a:buNone/>
            </a:pPr>
            <a:r>
              <a:rPr lang="en-GB" sz="1300"/>
              <a:t>There are 5 Clubcard Clubs – customers choose, or ‘opt in’ to receive these mailings</a:t>
            </a:r>
          </a:p>
          <a:p>
            <a:pPr>
              <a:lnSpc>
                <a:spcPct val="90000"/>
              </a:lnSpc>
              <a:buFontTx/>
              <a:buNone/>
            </a:pPr>
            <a:r>
              <a:rPr lang="en-GB" sz="1300"/>
              <a:t>Clubs were set up with a primary objective to reward and thank loyal customers, however they now also act as a mechanic to drive trade</a:t>
            </a:r>
          </a:p>
          <a:p>
            <a:pPr>
              <a:lnSpc>
                <a:spcPct val="90000"/>
              </a:lnSpc>
              <a:buFontTx/>
              <a:buNone/>
            </a:pPr>
            <a:endParaRPr lang="en-GB" sz="1300"/>
          </a:p>
          <a:p>
            <a:pPr>
              <a:lnSpc>
                <a:spcPct val="90000"/>
              </a:lnSpc>
              <a:buFontTx/>
              <a:buNone/>
            </a:pPr>
            <a:r>
              <a:rPr lang="en-GB" sz="1300"/>
              <a:t>Food Club</a:t>
            </a:r>
          </a:p>
          <a:p>
            <a:pPr>
              <a:lnSpc>
                <a:spcPct val="90000"/>
              </a:lnSpc>
            </a:pPr>
            <a:r>
              <a:rPr lang="en-GB" sz="1200" b="0"/>
              <a:t>Food Club is mailed 5 times a year with targeted coupons to 600k mid-upmarket customers who love food and have an aspiration to become a better cook.</a:t>
            </a:r>
          </a:p>
          <a:p>
            <a:pPr>
              <a:lnSpc>
                <a:spcPct val="90000"/>
              </a:lnSpc>
              <a:buFontTx/>
              <a:buNone/>
            </a:pPr>
            <a:r>
              <a:rPr lang="en-GB" sz="1300"/>
              <a:t>Results: </a:t>
            </a:r>
            <a:r>
              <a:rPr lang="en-GB" sz="1300" b="0"/>
              <a:t>SCR: £3.5 : £1.  Redemption: 29%. Participation: 46%. Uplift: £4.9m.  Value of Club: £34m.</a:t>
            </a:r>
          </a:p>
          <a:p>
            <a:pPr>
              <a:lnSpc>
                <a:spcPct val="90000"/>
              </a:lnSpc>
              <a:buFontTx/>
              <a:buNone/>
            </a:pPr>
            <a:endParaRPr lang="en-GB" sz="1300" b="0"/>
          </a:p>
          <a:p>
            <a:pPr>
              <a:lnSpc>
                <a:spcPct val="90000"/>
              </a:lnSpc>
              <a:buFontTx/>
              <a:buNone/>
            </a:pPr>
            <a:r>
              <a:rPr lang="en-GB" sz="1300"/>
              <a:t>Healthy Living Club</a:t>
            </a:r>
          </a:p>
          <a:p>
            <a:pPr>
              <a:lnSpc>
                <a:spcPct val="90000"/>
              </a:lnSpc>
            </a:pPr>
            <a:r>
              <a:rPr lang="en-GB" sz="1200" b="0"/>
              <a:t>Healthy Living Club is a segmented model where families and non-families are sent tailored content and targeted coupons 5 times a year. There are 500k members who want to make healthy choices, seek inspiration and advice.</a:t>
            </a:r>
          </a:p>
          <a:p>
            <a:pPr>
              <a:lnSpc>
                <a:spcPct val="90000"/>
              </a:lnSpc>
              <a:buFontTx/>
              <a:buNone/>
            </a:pPr>
            <a:r>
              <a:rPr lang="en-GB" sz="1300"/>
              <a:t>Results: </a:t>
            </a:r>
            <a:r>
              <a:rPr lang="en-GB" sz="1300" b="0"/>
              <a:t>SCR: £2.8 : £1. Redemption: 35%. Participation: 51%.  Uplift: £8.0m.  Value of Club: £15.3m. </a:t>
            </a:r>
          </a:p>
          <a:p>
            <a:pPr>
              <a:lnSpc>
                <a:spcPct val="90000"/>
              </a:lnSpc>
              <a:buFontTx/>
              <a:buNone/>
            </a:pPr>
            <a:endParaRPr lang="en-GB" sz="1300"/>
          </a:p>
          <a:p>
            <a:pPr>
              <a:lnSpc>
                <a:spcPct val="90000"/>
              </a:lnSpc>
              <a:buFontTx/>
              <a:buNone/>
            </a:pPr>
            <a:r>
              <a:rPr lang="en-GB" sz="1300"/>
              <a:t>Wine Club</a:t>
            </a:r>
          </a:p>
          <a:p>
            <a:pPr>
              <a:lnSpc>
                <a:spcPct val="90000"/>
              </a:lnSpc>
            </a:pPr>
            <a:r>
              <a:rPr lang="en-GB" sz="1200" b="0"/>
              <a:t>Wine Club currently sends 4 targeted mailings a year plus 4 additional category mailings.  The club has 405k members who have an interest in wine.</a:t>
            </a:r>
            <a:endParaRPr lang="en-GB" sz="1200"/>
          </a:p>
          <a:p>
            <a:pPr>
              <a:lnSpc>
                <a:spcPct val="90000"/>
              </a:lnSpc>
              <a:buFontTx/>
              <a:buNone/>
            </a:pPr>
            <a:r>
              <a:rPr lang="en-GB" sz="1300"/>
              <a:t>Results: </a:t>
            </a:r>
            <a:r>
              <a:rPr lang="en-GB" sz="1300" b="0"/>
              <a:t>SCR: £1: £1. Redemption: 29%. Participation: 35%.  Uplift: £10.6m.  Value of Club: £22.8m. </a:t>
            </a:r>
            <a:endParaRPr lang="en-GB" sz="1300"/>
          </a:p>
          <a:p>
            <a:pPr>
              <a:lnSpc>
                <a:spcPct val="90000"/>
              </a:lnSpc>
              <a:buFontTx/>
              <a:buNone/>
            </a:pPr>
            <a:endParaRPr lang="en-GB" sz="1300"/>
          </a:p>
          <a:p>
            <a:pPr>
              <a:lnSpc>
                <a:spcPct val="90000"/>
              </a:lnSpc>
              <a:buFontTx/>
              <a:buNone/>
            </a:pPr>
            <a:r>
              <a:rPr lang="en-GB" sz="1300"/>
              <a:t>Greener Living</a:t>
            </a:r>
          </a:p>
          <a:p>
            <a:pPr>
              <a:lnSpc>
                <a:spcPct val="90000"/>
              </a:lnSpc>
            </a:pPr>
            <a:r>
              <a:rPr lang="en-GB" sz="1200" b="0"/>
              <a:t>Website (</a:t>
            </a:r>
            <a:r>
              <a:rPr lang="en-GB" sz="1200" b="0">
                <a:hlinkClick r:id="rId5"/>
              </a:rPr>
              <a:t>www.tesco.com/greenerliving</a:t>
            </a:r>
            <a:r>
              <a:rPr lang="en-GB" sz="1200" b="0"/>
              <a:t>) and monthly email programme, aimed at helping customers be greener and save money.  Current email database: 77k.  Average number weekly visitors to site: 18,700</a:t>
            </a:r>
          </a:p>
          <a:p>
            <a:pPr>
              <a:lnSpc>
                <a:spcPct val="90000"/>
              </a:lnSpc>
              <a:buFontTx/>
              <a:buNone/>
            </a:pPr>
            <a:endParaRPr lang="en-GB" sz="1200"/>
          </a:p>
          <a:p>
            <a:pPr>
              <a:lnSpc>
                <a:spcPct val="90000"/>
              </a:lnSpc>
              <a:buFontTx/>
              <a:buNone/>
            </a:pPr>
            <a:r>
              <a:rPr lang="en-GB" sz="1300"/>
              <a:t>Baby and Toddler Club</a:t>
            </a:r>
          </a:p>
          <a:p>
            <a:pPr>
              <a:lnSpc>
                <a:spcPct val="90000"/>
              </a:lnSpc>
            </a:pPr>
            <a:r>
              <a:rPr lang="en-GB" sz="1200" b="0"/>
              <a:t>Baby and Toddler Club retains and rewards parents of children up to 3 and pregnant women, striving to help with everyday shopping needs, mailing monthly or quarterly depending on child’s age. The Club has 430k members.</a:t>
            </a:r>
          </a:p>
          <a:p>
            <a:pPr>
              <a:lnSpc>
                <a:spcPct val="90000"/>
              </a:lnSpc>
              <a:buFontTx/>
              <a:buNone/>
            </a:pPr>
            <a:r>
              <a:rPr lang="en-GB" sz="1300" b="0"/>
              <a:t> </a:t>
            </a:r>
            <a:r>
              <a:rPr lang="en-GB" sz="1300"/>
              <a:t>Results:</a:t>
            </a:r>
            <a:r>
              <a:rPr lang="en-GB" sz="1300" b="0"/>
              <a:t> Average redemption rate: 16.5%. Value of Club: £38.5m to the baby category alone.</a:t>
            </a:r>
            <a:endParaRPr lang="en-GB" sz="1300"/>
          </a:p>
          <a:p>
            <a:pPr>
              <a:lnSpc>
                <a:spcPct val="90000"/>
              </a:lnSpc>
              <a:buFontTx/>
              <a:buNone/>
            </a:pPr>
            <a:endParaRPr lang="en-GB" sz="1300"/>
          </a:p>
        </p:txBody>
      </p:sp>
      <p:pic>
        <p:nvPicPr>
          <p:cNvPr id="30725" name="Picture 5" descr="HLC Logo 8 green"/>
          <p:cNvPicPr>
            <a:picLocks noChangeAspect="1" noChangeArrowheads="1"/>
          </p:cNvPicPr>
          <p:nvPr/>
        </p:nvPicPr>
        <p:blipFill>
          <a:blip r:embed="rId6" cstate="print"/>
          <a:srcRect/>
          <a:stretch>
            <a:fillRect/>
          </a:stretch>
        </p:blipFill>
        <p:spPr bwMode="auto">
          <a:xfrm>
            <a:off x="8318500" y="2536825"/>
            <a:ext cx="790575" cy="747713"/>
          </a:xfrm>
          <a:prstGeom prst="rect">
            <a:avLst/>
          </a:prstGeom>
          <a:noFill/>
        </p:spPr>
      </p:pic>
      <p:pic>
        <p:nvPicPr>
          <p:cNvPr id="30726" name="Picture 6" descr="FC logo NEW"/>
          <p:cNvPicPr>
            <a:picLocks noChangeAspect="1" noChangeArrowheads="1"/>
          </p:cNvPicPr>
          <p:nvPr/>
        </p:nvPicPr>
        <p:blipFill>
          <a:blip r:embed="rId7" cstate="print"/>
          <a:srcRect/>
          <a:stretch>
            <a:fillRect/>
          </a:stretch>
        </p:blipFill>
        <p:spPr bwMode="auto">
          <a:xfrm>
            <a:off x="8208963" y="1577975"/>
            <a:ext cx="900112" cy="627063"/>
          </a:xfrm>
          <a:prstGeom prst="rect">
            <a:avLst/>
          </a:prstGeom>
          <a:noFill/>
        </p:spPr>
      </p:pic>
      <p:pic>
        <p:nvPicPr>
          <p:cNvPr id="30727" name="Picture 7" descr="B&amp;TC_logo_TESCO_A"/>
          <p:cNvPicPr>
            <a:picLocks noChangeAspect="1" noChangeArrowheads="1"/>
          </p:cNvPicPr>
          <p:nvPr/>
        </p:nvPicPr>
        <p:blipFill>
          <a:blip r:embed="rId8" cstate="print"/>
          <a:srcRect/>
          <a:stretch>
            <a:fillRect/>
          </a:stretch>
        </p:blipFill>
        <p:spPr bwMode="auto">
          <a:xfrm>
            <a:off x="8386763" y="5445125"/>
            <a:ext cx="649287" cy="765175"/>
          </a:xfrm>
          <a:prstGeom prst="rect">
            <a:avLst/>
          </a:prstGeom>
          <a:noFill/>
        </p:spPr>
      </p:pic>
      <p:pic>
        <p:nvPicPr>
          <p:cNvPr id="30728" name="Picture 8"/>
          <p:cNvPicPr>
            <a:picLocks noChangeAspect="1" noChangeArrowheads="1"/>
          </p:cNvPicPr>
          <p:nvPr/>
        </p:nvPicPr>
        <p:blipFill>
          <a:blip r:embed="rId9" cstate="print"/>
          <a:srcRect l="35806" t="30516" r="35622" b="36421"/>
          <a:stretch>
            <a:fillRect/>
          </a:stretch>
        </p:blipFill>
        <p:spPr bwMode="auto">
          <a:xfrm>
            <a:off x="8243888" y="3621088"/>
            <a:ext cx="857250" cy="744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Customer Contact - Collaborative Mailings</a:t>
            </a:r>
          </a:p>
        </p:txBody>
      </p:sp>
      <p:sp>
        <p:nvSpPr>
          <p:cNvPr id="29699" name="Rectangle 3"/>
          <p:cNvSpPr>
            <a:spLocks noGrp="1" noChangeArrowheads="1"/>
          </p:cNvSpPr>
          <p:nvPr>
            <p:ph type="body" idx="1"/>
          </p:nvPr>
        </p:nvSpPr>
        <p:spPr/>
        <p:txBody>
          <a:bodyPr/>
          <a:lstStyle/>
          <a:p>
            <a:pPr>
              <a:lnSpc>
                <a:spcPct val="90000"/>
              </a:lnSpc>
            </a:pPr>
            <a:endParaRPr lang="en-GB"/>
          </a:p>
          <a:p>
            <a:pPr>
              <a:lnSpc>
                <a:spcPct val="90000"/>
              </a:lnSpc>
            </a:pPr>
            <a:r>
              <a:rPr lang="en-GB"/>
              <a:t>A programme of Supplier and Commercial funded mailings from Clubcard</a:t>
            </a:r>
          </a:p>
          <a:p>
            <a:pPr>
              <a:lnSpc>
                <a:spcPct val="90000"/>
              </a:lnSpc>
              <a:buFontTx/>
              <a:buNone/>
            </a:pPr>
            <a:endParaRPr lang="en-GB"/>
          </a:p>
          <a:p>
            <a:pPr>
              <a:lnSpc>
                <a:spcPct val="90000"/>
              </a:lnSpc>
            </a:pPr>
            <a:r>
              <a:rPr lang="en-GB"/>
              <a:t>The mailings are designed to enhance the core Clubcard scheme</a:t>
            </a:r>
          </a:p>
          <a:p>
            <a:pPr>
              <a:lnSpc>
                <a:spcPct val="90000"/>
              </a:lnSpc>
              <a:buFontTx/>
              <a:buNone/>
            </a:pPr>
            <a:endParaRPr lang="en-GB"/>
          </a:p>
          <a:p>
            <a:pPr>
              <a:lnSpc>
                <a:spcPct val="90000"/>
              </a:lnSpc>
            </a:pPr>
            <a:r>
              <a:rPr lang="en-GB"/>
              <a:t>Used to reward and retain loyal and opportunity customers	</a:t>
            </a:r>
          </a:p>
          <a:p>
            <a:pPr>
              <a:lnSpc>
                <a:spcPct val="90000"/>
              </a:lnSpc>
            </a:pPr>
            <a:endParaRPr lang="en-GB"/>
          </a:p>
          <a:p>
            <a:pPr>
              <a:lnSpc>
                <a:spcPct val="90000"/>
              </a:lnSpc>
            </a:pPr>
            <a:r>
              <a:rPr lang="en-GB"/>
              <a:t>Allows us to contact customers with high value, highly targeted relevant mailings</a:t>
            </a:r>
          </a:p>
          <a:p>
            <a:pPr>
              <a:lnSpc>
                <a:spcPct val="90000"/>
              </a:lnSpc>
            </a:pPr>
            <a:endParaRPr lang="en-GB"/>
          </a:p>
          <a:p>
            <a:pPr>
              <a:lnSpc>
                <a:spcPct val="90000"/>
              </a:lnSpc>
            </a:pPr>
            <a:r>
              <a:rPr lang="en-GB"/>
              <a:t>Adhere to strict guidelines to ensure that our customers understand that these mailings are from Tesco and not from the brands contained within them</a:t>
            </a:r>
          </a:p>
          <a:p>
            <a:pPr>
              <a:lnSpc>
                <a:spcPct val="90000"/>
              </a:lnSpc>
            </a:pPr>
            <a:endParaRPr lang="en-GB"/>
          </a:p>
          <a:p>
            <a:pPr>
              <a:lnSpc>
                <a:spcPct val="90000"/>
              </a:lnSpc>
            </a:pPr>
            <a:r>
              <a:rPr lang="en-GB"/>
              <a:t>Range of formats from a one piece mailer with coupons to a box enclosing a sample </a:t>
            </a:r>
          </a:p>
          <a:p>
            <a:pPr>
              <a:lnSpc>
                <a:spcPct val="90000"/>
              </a:lnSpc>
              <a:buFontTx/>
              <a:buNone/>
            </a:pPr>
            <a:endParaRPr lang="en-GB"/>
          </a:p>
          <a:p>
            <a:pPr>
              <a:lnSpc>
                <a:spcPct val="90000"/>
              </a:lnSpc>
            </a:pPr>
            <a:r>
              <a:rPr lang="en-GB"/>
              <a:t>The mailings also generate incremental uplift at little or no cost to Tesco</a:t>
            </a:r>
          </a:p>
          <a:p>
            <a:pPr>
              <a:lnSpc>
                <a:spcPct val="90000"/>
              </a:lnSpc>
              <a:buFontTx/>
              <a:buNone/>
            </a:pPr>
            <a:endParaRPr lang="en-GB"/>
          </a:p>
          <a:p>
            <a:pPr>
              <a:lnSpc>
                <a:spcPct val="120000"/>
              </a:lnSpc>
              <a:spcBef>
                <a:spcPct val="10000"/>
              </a:spcBef>
            </a:pPr>
            <a:r>
              <a:rPr lang="en-GB"/>
              <a:t>Used to achieve a variety of objectives:</a:t>
            </a:r>
          </a:p>
          <a:p>
            <a:pPr lvl="1">
              <a:lnSpc>
                <a:spcPct val="120000"/>
              </a:lnSpc>
              <a:spcBef>
                <a:spcPct val="10000"/>
              </a:spcBef>
            </a:pPr>
            <a:r>
              <a:rPr lang="en-GB" sz="1300"/>
              <a:t>Brand building</a:t>
            </a:r>
          </a:p>
          <a:p>
            <a:pPr lvl="1">
              <a:lnSpc>
                <a:spcPct val="120000"/>
              </a:lnSpc>
              <a:spcBef>
                <a:spcPct val="10000"/>
              </a:spcBef>
            </a:pPr>
            <a:r>
              <a:rPr lang="en-GB" sz="1300"/>
              <a:t>NPD launch support</a:t>
            </a:r>
          </a:p>
          <a:p>
            <a:pPr lvl="1">
              <a:lnSpc>
                <a:spcPct val="120000"/>
              </a:lnSpc>
              <a:spcBef>
                <a:spcPct val="10000"/>
              </a:spcBef>
            </a:pPr>
            <a:r>
              <a:rPr lang="en-GB" sz="1300"/>
              <a:t>Niche product support</a:t>
            </a:r>
          </a:p>
          <a:p>
            <a:pPr lvl="1">
              <a:lnSpc>
                <a:spcPct val="120000"/>
              </a:lnSpc>
              <a:spcBef>
                <a:spcPct val="10000"/>
              </a:spcBef>
            </a:pPr>
            <a:r>
              <a:rPr lang="en-GB" sz="1300"/>
              <a:t>Range change support</a:t>
            </a:r>
          </a:p>
          <a:p>
            <a:pPr lvl="1">
              <a:lnSpc>
                <a:spcPct val="120000"/>
              </a:lnSpc>
              <a:spcBef>
                <a:spcPct val="10000"/>
              </a:spcBef>
            </a:pPr>
            <a:r>
              <a:rPr lang="en-GB" sz="1300"/>
              <a:t>Drive frequency of purchase</a:t>
            </a:r>
          </a:p>
          <a:p>
            <a:pPr lvl="1">
              <a:lnSpc>
                <a:spcPct val="120000"/>
              </a:lnSpc>
              <a:spcBef>
                <a:spcPct val="10000"/>
              </a:spcBef>
            </a:pPr>
            <a:r>
              <a:rPr lang="en-GB" sz="1300"/>
              <a:t>Trade customers up</a:t>
            </a:r>
          </a:p>
          <a:p>
            <a:pPr>
              <a:lnSpc>
                <a:spcPct val="90000"/>
              </a:lnSpc>
            </a:pPr>
            <a:endParaRPr lang="en-GB" sz="1300"/>
          </a:p>
          <a:p>
            <a:pPr>
              <a:lnSpc>
                <a:spcPct val="90000"/>
              </a:lnSpc>
            </a:pPr>
            <a:endParaRPr lang="en-GB"/>
          </a:p>
        </p:txBody>
      </p:sp>
      <p:pic>
        <p:nvPicPr>
          <p:cNvPr id="29700" name="Picture 4" descr="New CC format spreads- dog3"/>
          <p:cNvPicPr>
            <a:picLocks noChangeAspect="1" noChangeArrowheads="1"/>
          </p:cNvPicPr>
          <p:nvPr/>
        </p:nvPicPr>
        <p:blipFill>
          <a:blip r:embed="rId2" cstate="print"/>
          <a:srcRect/>
          <a:stretch>
            <a:fillRect/>
          </a:stretch>
        </p:blipFill>
        <p:spPr bwMode="auto">
          <a:xfrm>
            <a:off x="4211638" y="4292600"/>
            <a:ext cx="3024187" cy="207486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Clubcard Communication team</a:t>
            </a:r>
          </a:p>
        </p:txBody>
      </p:sp>
      <p:sp>
        <p:nvSpPr>
          <p:cNvPr id="34819" name="Rectangle 3"/>
          <p:cNvSpPr>
            <a:spLocks noGrp="1" noChangeArrowheads="1"/>
          </p:cNvSpPr>
          <p:nvPr>
            <p:ph type="body" idx="1"/>
          </p:nvPr>
        </p:nvSpPr>
        <p:spPr>
          <a:xfrm>
            <a:off x="0" y="765175"/>
            <a:ext cx="9144000" cy="5616575"/>
          </a:xfrm>
        </p:spPr>
        <p:txBody>
          <a:bodyPr/>
          <a:lstStyle/>
          <a:p>
            <a:pPr>
              <a:lnSpc>
                <a:spcPct val="90000"/>
              </a:lnSpc>
              <a:buFontTx/>
              <a:buNone/>
            </a:pPr>
            <a:r>
              <a:rPr lang="en-GB"/>
              <a:t>Lead the creative and campaign management processes in the Clubcard team. This includes:</a:t>
            </a:r>
          </a:p>
          <a:p>
            <a:pPr>
              <a:lnSpc>
                <a:spcPct val="90000"/>
              </a:lnSpc>
              <a:buFontTx/>
              <a:buNone/>
            </a:pPr>
            <a:endParaRPr lang="en-GB"/>
          </a:p>
          <a:p>
            <a:pPr>
              <a:lnSpc>
                <a:spcPct val="90000"/>
              </a:lnSpc>
            </a:pPr>
            <a:r>
              <a:rPr lang="en-GB"/>
              <a:t>Putting Clubcard at the heart of the business</a:t>
            </a:r>
          </a:p>
          <a:p>
            <a:pPr lvl="1">
              <a:lnSpc>
                <a:spcPct val="90000"/>
              </a:lnSpc>
            </a:pPr>
            <a:r>
              <a:rPr lang="en-GB"/>
              <a:t>By aligning Clubcard with the business trading plan </a:t>
            </a:r>
          </a:p>
          <a:p>
            <a:pPr lvl="1">
              <a:lnSpc>
                <a:spcPct val="90000"/>
              </a:lnSpc>
            </a:pPr>
            <a:r>
              <a:rPr lang="en-GB"/>
              <a:t>By creating campaigns to link statement vouchers to ways to spend them</a:t>
            </a:r>
          </a:p>
          <a:p>
            <a:pPr lvl="1">
              <a:lnSpc>
                <a:spcPct val="90000"/>
              </a:lnSpc>
              <a:buFont typeface="Wingdings" pitchFamily="2" charset="2"/>
              <a:buNone/>
            </a:pPr>
            <a:endParaRPr lang="en-GB"/>
          </a:p>
          <a:p>
            <a:pPr>
              <a:lnSpc>
                <a:spcPct val="90000"/>
              </a:lnSpc>
            </a:pPr>
            <a:r>
              <a:rPr lang="en-GB"/>
              <a:t>Simply and powerfully communicating the mechanics and benefits of Clubcard in all our comms</a:t>
            </a:r>
          </a:p>
          <a:p>
            <a:pPr lvl="1">
              <a:lnSpc>
                <a:spcPct val="90000"/>
              </a:lnSpc>
            </a:pPr>
            <a:r>
              <a:rPr lang="en-GB"/>
              <a:t>Using consistent &amp; straightforward explanations of how the scheme works mechanically, esp. double points</a:t>
            </a:r>
          </a:p>
          <a:p>
            <a:pPr lvl="1">
              <a:lnSpc>
                <a:spcPct val="90000"/>
              </a:lnSpc>
            </a:pPr>
            <a:r>
              <a:rPr lang="en-GB"/>
              <a:t>By powerfully demonstrating what Clubcard can save you on your shopping</a:t>
            </a:r>
          </a:p>
          <a:p>
            <a:pPr lvl="1">
              <a:lnSpc>
                <a:spcPct val="90000"/>
              </a:lnSpc>
            </a:pPr>
            <a:r>
              <a:rPr lang="en-GB"/>
              <a:t>Engaging, persuasive demonstrations of the x4 value with partners </a:t>
            </a:r>
          </a:p>
          <a:p>
            <a:pPr lvl="1">
              <a:lnSpc>
                <a:spcPct val="90000"/>
              </a:lnSpc>
            </a:pPr>
            <a:endParaRPr lang="en-GB"/>
          </a:p>
          <a:p>
            <a:pPr>
              <a:lnSpc>
                <a:spcPct val="90000"/>
              </a:lnSpc>
            </a:pPr>
            <a:r>
              <a:rPr lang="en-GB"/>
              <a:t>Making Clubcard a vital part of our wider marketing communications</a:t>
            </a:r>
          </a:p>
          <a:p>
            <a:pPr lvl="1">
              <a:lnSpc>
                <a:spcPct val="90000"/>
              </a:lnSpc>
            </a:pPr>
            <a:r>
              <a:rPr lang="en-GB"/>
              <a:t>By having a TTL approach, with joined up briefs and creative executions</a:t>
            </a:r>
          </a:p>
          <a:p>
            <a:pPr lvl="1">
              <a:lnSpc>
                <a:spcPct val="90000"/>
              </a:lnSpc>
              <a:buFont typeface="Wingdings" pitchFamily="2" charset="2"/>
              <a:buNone/>
            </a:pPr>
            <a:endParaRPr lang="en-GB"/>
          </a:p>
          <a:p>
            <a:pPr>
              <a:lnSpc>
                <a:spcPct val="90000"/>
              </a:lnSpc>
            </a:pPr>
            <a:r>
              <a:rPr lang="en-GB"/>
              <a:t>Developing and protecting the Clubcard brand</a:t>
            </a:r>
          </a:p>
          <a:p>
            <a:pPr lvl="1">
              <a:lnSpc>
                <a:spcPct val="90000"/>
              </a:lnSpc>
            </a:pPr>
            <a:r>
              <a:rPr lang="en-GB"/>
              <a:t>By delivering Clubcard Guidelines to help the business consistently talk about Clubcard</a:t>
            </a:r>
          </a:p>
          <a:p>
            <a:pPr lvl="1">
              <a:lnSpc>
                <a:spcPct val="90000"/>
              </a:lnSpc>
            </a:pPr>
            <a:endParaRPr lang="en-GB"/>
          </a:p>
          <a:p>
            <a:pPr>
              <a:lnSpc>
                <a:spcPct val="90000"/>
              </a:lnSpc>
            </a:pPr>
            <a:r>
              <a:rPr lang="en-GB"/>
              <a:t>Using current and new technology as an important way to communicate to customers</a:t>
            </a:r>
          </a:p>
          <a:p>
            <a:pPr lvl="1">
              <a:lnSpc>
                <a:spcPct val="90000"/>
              </a:lnSpc>
            </a:pPr>
            <a:r>
              <a:rPr lang="en-GB"/>
              <a:t>e.g. phone apps, social &amp; digital media, re-designing our website for increased usability</a:t>
            </a:r>
          </a:p>
          <a:p>
            <a:pPr lvl="1">
              <a:lnSpc>
                <a:spcPct val="90000"/>
              </a:lnSpc>
            </a:pPr>
            <a:endParaRPr lang="en-GB"/>
          </a:p>
          <a:p>
            <a:pPr>
              <a:lnSpc>
                <a:spcPct val="90000"/>
              </a:lnSpc>
            </a:pPr>
            <a:r>
              <a:rPr lang="en-GB"/>
              <a:t>Getting strong PR for Clubcard</a:t>
            </a:r>
          </a:p>
          <a:p>
            <a:pPr lvl="1">
              <a:lnSpc>
                <a:spcPct val="90000"/>
              </a:lnSpc>
            </a:pPr>
            <a:r>
              <a:rPr lang="en-GB"/>
              <a:t>Ensuring the business and consumer press are interested and engaged in Clubcard</a:t>
            </a:r>
          </a:p>
          <a:p>
            <a:pPr>
              <a:lnSpc>
                <a:spcPct val="90000"/>
              </a:lnSpc>
              <a:buFontTx/>
              <a:buNone/>
            </a:pPr>
            <a:endParaRPr lang="en-GB"/>
          </a:p>
          <a:p>
            <a:pPr>
              <a:lnSpc>
                <a:spcPct val="90000"/>
              </a:lnSpc>
            </a:pPr>
            <a:r>
              <a:rPr lang="en-GB"/>
              <a:t>Using our staff as a media</a:t>
            </a:r>
          </a:p>
          <a:p>
            <a:pPr lvl="1">
              <a:lnSpc>
                <a:spcPct val="90000"/>
              </a:lnSpc>
            </a:pPr>
            <a:r>
              <a:rPr lang="en-GB"/>
              <a:t>By having bespoke Marketing for staff and turning them into our best ambassadors (e.g. free £5 double up token, staff Clubcard Millionaire, cakes in store for big launches)</a:t>
            </a:r>
          </a:p>
          <a:p>
            <a:pPr lvl="1">
              <a:lnSpc>
                <a:spcPct val="90000"/>
              </a:lnSpc>
            </a:pPr>
            <a:endParaRPr lang="en-GB"/>
          </a:p>
          <a:p>
            <a:pPr lvl="1">
              <a:lnSpc>
                <a:spcPct val="90000"/>
              </a:lnSpc>
            </a:pPr>
            <a:endParaRPr lang="en-GB"/>
          </a:p>
          <a:p>
            <a:pPr lvl="1">
              <a:lnSpc>
                <a:spcPct val="90000"/>
              </a:lnSpc>
            </a:pPr>
            <a:endParaRPr lang="en-GB"/>
          </a:p>
          <a:p>
            <a:pPr>
              <a:lnSpc>
                <a:spcPct val="90000"/>
              </a:lnSpc>
            </a:pPr>
            <a:endParaRPr lang="en-GB"/>
          </a:p>
          <a:p>
            <a:pPr>
              <a:lnSpc>
                <a:spcPct val="90000"/>
              </a:lnSpc>
            </a:pPr>
            <a:endParaRPr lang="en-GB"/>
          </a:p>
          <a:p>
            <a:pPr>
              <a:lnSpc>
                <a:spcPct val="90000"/>
              </a:lnSpc>
            </a:pPr>
            <a:endParaRPr lang="en-GB"/>
          </a:p>
          <a:p>
            <a:pPr>
              <a:lnSpc>
                <a:spcPct val="90000"/>
              </a:lnSpc>
            </a:pPr>
            <a:endParaRPr lang="en-GB"/>
          </a:p>
          <a:p>
            <a:pPr>
              <a:lnSpc>
                <a:spcPct val="90000"/>
              </a:lnSpc>
            </a:pPr>
            <a:endParaRPr lang="en-GB"/>
          </a:p>
          <a:p>
            <a:pPr>
              <a:lnSpc>
                <a:spcPct val="90000"/>
              </a:lnSpc>
            </a:pPr>
            <a:endParaRPr lang="en-GB" sz="1300"/>
          </a:p>
          <a:p>
            <a:pPr>
              <a:lnSpc>
                <a:spcPct val="90000"/>
              </a:lnSpc>
            </a:pP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t>Clubcard Technology – Customer Plan 2010/11</a:t>
            </a:r>
          </a:p>
        </p:txBody>
      </p:sp>
      <p:sp>
        <p:nvSpPr>
          <p:cNvPr id="27651" name="Rectangle 3"/>
          <p:cNvSpPr>
            <a:spLocks noGrp="1" noChangeArrowheads="1"/>
          </p:cNvSpPr>
          <p:nvPr>
            <p:ph type="body" idx="1"/>
          </p:nvPr>
        </p:nvSpPr>
        <p:spPr/>
        <p:txBody>
          <a:bodyPr/>
          <a:lstStyle/>
          <a:p>
            <a:pPr>
              <a:lnSpc>
                <a:spcPct val="170000"/>
              </a:lnSpc>
            </a:pPr>
            <a:r>
              <a:rPr lang="en-GB"/>
              <a:t>Current Clubcard technology lags behind our competitors, and through the customer plan will deliver new and exciting developments for customers.  Currently:</a:t>
            </a:r>
          </a:p>
          <a:p>
            <a:pPr lvl="1">
              <a:lnSpc>
                <a:spcPct val="170000"/>
              </a:lnSpc>
            </a:pPr>
            <a:r>
              <a:rPr lang="en-GB"/>
              <a:t>It is a paper based scheme despite the development of online, email , text and e-coupons</a:t>
            </a:r>
          </a:p>
          <a:p>
            <a:pPr lvl="1">
              <a:lnSpc>
                <a:spcPct val="170000"/>
              </a:lnSpc>
            </a:pPr>
            <a:r>
              <a:rPr lang="en-GB"/>
              <a:t>It is only possible to update details etc by calling Dundee</a:t>
            </a:r>
          </a:p>
          <a:p>
            <a:pPr lvl="1">
              <a:lnSpc>
                <a:spcPct val="170000"/>
              </a:lnSpc>
            </a:pPr>
            <a:r>
              <a:rPr lang="en-GB"/>
              <a:t>It is not possible to join online unless you have picked up a temporary card in-store </a:t>
            </a:r>
          </a:p>
          <a:p>
            <a:pPr lvl="1">
              <a:lnSpc>
                <a:spcPct val="170000"/>
              </a:lnSpc>
            </a:pPr>
            <a:r>
              <a:rPr lang="en-GB"/>
              <a:t>The only account functionality on line is to view your points balance – this reflects the previous days balance</a:t>
            </a:r>
          </a:p>
          <a:p>
            <a:pPr lvl="1">
              <a:lnSpc>
                <a:spcPct val="170000"/>
              </a:lnSpc>
            </a:pPr>
            <a:r>
              <a:rPr lang="en-GB"/>
              <a:t>It runs on a main frame system that is not real time and is not capable of holding all the data for a digital Clubcard</a:t>
            </a:r>
          </a:p>
          <a:p>
            <a:pPr>
              <a:lnSpc>
                <a:spcPct val="170000"/>
              </a:lnSpc>
            </a:pPr>
            <a:r>
              <a:rPr lang="en-GB"/>
              <a:t>As customers become more comfortable with new technology they are asking for some of these technologies to be applied to Clubcard in order to make Clubcard  more convenient and relevant to their needs and lifestyle</a:t>
            </a:r>
          </a:p>
          <a:p>
            <a:pPr>
              <a:lnSpc>
                <a:spcPct val="170000"/>
              </a:lnSpc>
            </a:pPr>
            <a:r>
              <a:rPr lang="en-GB"/>
              <a:t>Plans for development</a:t>
            </a:r>
          </a:p>
          <a:p>
            <a:pPr lvl="1">
              <a:lnSpc>
                <a:spcPct val="170000"/>
              </a:lnSpc>
            </a:pPr>
            <a:r>
              <a:rPr lang="en-GB"/>
              <a:t>Over the next 2 years we plan to develop a programme of investment in Customer facing technology and the operating systems infrastructure that is needed to allow customers to use existing Clubcard mechanics in more modern and convenient ways, and also deliver new functionality to improve the shopping trip</a:t>
            </a:r>
          </a:p>
          <a:p>
            <a:pPr lvl="1">
              <a:lnSpc>
                <a:spcPct val="170000"/>
              </a:lnSpc>
            </a:pP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z="2000"/>
              <a:t>We have a clear plan to improve the customer technological experience</a:t>
            </a:r>
          </a:p>
        </p:txBody>
      </p:sp>
      <p:sp>
        <p:nvSpPr>
          <p:cNvPr id="28675" name="Rectangle 3"/>
          <p:cNvSpPr>
            <a:spLocks noGrp="1" noChangeArrowheads="1"/>
          </p:cNvSpPr>
          <p:nvPr>
            <p:ph type="body" idx="1"/>
          </p:nvPr>
        </p:nvSpPr>
        <p:spPr>
          <a:xfrm>
            <a:off x="280988" y="1268413"/>
            <a:ext cx="4471987" cy="5581650"/>
          </a:xfrm>
        </p:spPr>
        <p:txBody>
          <a:bodyPr/>
          <a:lstStyle/>
          <a:p>
            <a:pPr>
              <a:lnSpc>
                <a:spcPct val="90000"/>
              </a:lnSpc>
            </a:pPr>
            <a:r>
              <a:rPr lang="en-GB"/>
              <a:t>Join Clubcard and choose their Clubcard type </a:t>
            </a:r>
          </a:p>
          <a:p>
            <a:pPr lvl="1">
              <a:lnSpc>
                <a:spcPct val="90000"/>
              </a:lnSpc>
            </a:pPr>
            <a:r>
              <a:rPr lang="en-GB" sz="1400" b="0"/>
              <a:t>Standard</a:t>
            </a:r>
          </a:p>
          <a:p>
            <a:pPr lvl="1">
              <a:lnSpc>
                <a:spcPct val="90000"/>
              </a:lnSpc>
            </a:pPr>
            <a:r>
              <a:rPr lang="en-GB" sz="1400" b="0"/>
              <a:t>Mobile </a:t>
            </a:r>
          </a:p>
          <a:p>
            <a:pPr lvl="1">
              <a:lnSpc>
                <a:spcPct val="90000"/>
              </a:lnSpc>
            </a:pPr>
            <a:r>
              <a:rPr lang="en-GB" sz="1400" b="0"/>
              <a:t>Clubcard payment card</a:t>
            </a:r>
          </a:p>
          <a:p>
            <a:pPr>
              <a:lnSpc>
                <a:spcPct val="90000"/>
              </a:lnSpc>
            </a:pPr>
            <a:r>
              <a:rPr lang="en-GB"/>
              <a:t>Administrate their account</a:t>
            </a:r>
            <a:endParaRPr lang="en-GB" sz="1600"/>
          </a:p>
          <a:p>
            <a:pPr lvl="1">
              <a:lnSpc>
                <a:spcPct val="90000"/>
              </a:lnSpc>
            </a:pPr>
            <a:r>
              <a:rPr lang="en-GB" sz="1400" b="0"/>
              <a:t>Update personal details</a:t>
            </a:r>
          </a:p>
          <a:p>
            <a:pPr lvl="1">
              <a:lnSpc>
                <a:spcPct val="90000"/>
              </a:lnSpc>
            </a:pPr>
            <a:r>
              <a:rPr lang="en-GB" sz="1400" b="0"/>
              <a:t>Set preferences &amp; permissions</a:t>
            </a:r>
          </a:p>
          <a:p>
            <a:pPr lvl="1">
              <a:lnSpc>
                <a:spcPct val="90000"/>
              </a:lnSpc>
            </a:pPr>
            <a:r>
              <a:rPr lang="en-GB" sz="1400" b="0"/>
              <a:t>Order &amp; issue new cards &amp; key fobs</a:t>
            </a:r>
          </a:p>
          <a:p>
            <a:pPr lvl="1">
              <a:lnSpc>
                <a:spcPct val="90000"/>
              </a:lnSpc>
            </a:pPr>
            <a:r>
              <a:rPr lang="en-GB" sz="1400" b="0"/>
              <a:t>Merge accounts/ add collectors</a:t>
            </a:r>
          </a:p>
          <a:p>
            <a:pPr>
              <a:lnSpc>
                <a:spcPct val="90000"/>
              </a:lnSpc>
            </a:pPr>
            <a:r>
              <a:rPr lang="en-GB"/>
              <a:t>Participation &amp; Engage in Clubcard</a:t>
            </a:r>
          </a:p>
          <a:p>
            <a:pPr lvl="1">
              <a:lnSpc>
                <a:spcPct val="90000"/>
              </a:lnSpc>
            </a:pPr>
            <a:r>
              <a:rPr lang="en-GB" sz="1400" b="0"/>
              <a:t>Points calculator</a:t>
            </a:r>
          </a:p>
          <a:p>
            <a:pPr lvl="1">
              <a:lnSpc>
                <a:spcPct val="90000"/>
              </a:lnSpc>
            </a:pPr>
            <a:r>
              <a:rPr lang="en-GB" sz="1400" b="0"/>
              <a:t>Information on points offers</a:t>
            </a:r>
          </a:p>
          <a:p>
            <a:pPr lvl="1">
              <a:lnSpc>
                <a:spcPct val="90000"/>
              </a:lnSpc>
            </a:pPr>
            <a:r>
              <a:rPr lang="en-GB" sz="1400" b="0"/>
              <a:t>See transaction history &amp; points balances</a:t>
            </a:r>
          </a:p>
          <a:p>
            <a:pPr lvl="1">
              <a:lnSpc>
                <a:spcPct val="90000"/>
              </a:lnSpc>
            </a:pPr>
            <a:r>
              <a:rPr lang="en-GB" sz="1400" b="0"/>
              <a:t>See voucher history</a:t>
            </a:r>
          </a:p>
          <a:p>
            <a:pPr lvl="1">
              <a:lnSpc>
                <a:spcPct val="90000"/>
              </a:lnSpc>
            </a:pPr>
            <a:r>
              <a:rPr lang="en-GB" sz="1400" b="0"/>
              <a:t>Receive &amp; store vouchers</a:t>
            </a:r>
          </a:p>
          <a:p>
            <a:pPr lvl="1">
              <a:lnSpc>
                <a:spcPct val="90000"/>
              </a:lnSpc>
            </a:pPr>
            <a:r>
              <a:rPr lang="en-GB" sz="1400" b="0"/>
              <a:t>Receive &amp; store coupons</a:t>
            </a:r>
          </a:p>
          <a:p>
            <a:pPr lvl="1">
              <a:lnSpc>
                <a:spcPct val="90000"/>
              </a:lnSpc>
            </a:pPr>
            <a:r>
              <a:rPr lang="en-GB" sz="1400" b="0"/>
              <a:t>Receive &amp; store Deals tokens</a:t>
            </a:r>
          </a:p>
          <a:p>
            <a:pPr>
              <a:lnSpc>
                <a:spcPct val="90000"/>
              </a:lnSpc>
            </a:pPr>
            <a:r>
              <a:rPr lang="en-GB"/>
              <a:t>Checkout</a:t>
            </a:r>
            <a:endParaRPr lang="en-GB" sz="800"/>
          </a:p>
          <a:p>
            <a:pPr lvl="1">
              <a:lnSpc>
                <a:spcPct val="90000"/>
              </a:lnSpc>
            </a:pPr>
            <a:r>
              <a:rPr lang="en-GB" sz="1400" b="0"/>
              <a:t>Redeem coupons</a:t>
            </a:r>
          </a:p>
          <a:p>
            <a:pPr lvl="1">
              <a:lnSpc>
                <a:spcPct val="90000"/>
              </a:lnSpc>
            </a:pPr>
            <a:r>
              <a:rPr lang="en-GB" sz="1400" b="0"/>
              <a:t>Redeem &amp; exchange vouchers</a:t>
            </a:r>
          </a:p>
          <a:p>
            <a:pPr lvl="1">
              <a:lnSpc>
                <a:spcPct val="90000"/>
              </a:lnSpc>
            </a:pPr>
            <a:r>
              <a:rPr lang="en-GB" sz="1400" b="0"/>
              <a:t>Redeem Deals tokens</a:t>
            </a:r>
          </a:p>
          <a:p>
            <a:pPr lvl="1">
              <a:lnSpc>
                <a:spcPct val="90000"/>
              </a:lnSpc>
            </a:pPr>
            <a:r>
              <a:rPr lang="en-GB" sz="1400" b="0"/>
              <a:t>Contactless</a:t>
            </a:r>
          </a:p>
          <a:p>
            <a:pPr lvl="1">
              <a:lnSpc>
                <a:spcPct val="90000"/>
              </a:lnSpc>
            </a:pPr>
            <a:endParaRPr lang="en-GB" sz="1400" b="0"/>
          </a:p>
          <a:p>
            <a:pPr>
              <a:lnSpc>
                <a:spcPct val="90000"/>
              </a:lnSpc>
              <a:buFontTx/>
              <a:buNone/>
            </a:pPr>
            <a:endParaRPr lang="en-GB" b="0"/>
          </a:p>
          <a:p>
            <a:pPr lvl="1">
              <a:lnSpc>
                <a:spcPct val="90000"/>
              </a:lnSpc>
            </a:pPr>
            <a:endParaRPr lang="en-GB" sz="1400"/>
          </a:p>
          <a:p>
            <a:pPr>
              <a:lnSpc>
                <a:spcPct val="90000"/>
              </a:lnSpc>
            </a:pPr>
            <a:endParaRPr lang="en-GB" b="0"/>
          </a:p>
          <a:p>
            <a:pPr lvl="1">
              <a:lnSpc>
                <a:spcPct val="90000"/>
              </a:lnSpc>
            </a:pPr>
            <a:endParaRPr lang="en-GB" sz="1400" i="1"/>
          </a:p>
          <a:p>
            <a:pPr>
              <a:lnSpc>
                <a:spcPct val="90000"/>
              </a:lnSpc>
            </a:pPr>
            <a:endParaRPr lang="en-GB" i="1"/>
          </a:p>
          <a:p>
            <a:pPr lvl="1">
              <a:lnSpc>
                <a:spcPct val="90000"/>
              </a:lnSpc>
            </a:pPr>
            <a:endParaRPr lang="en-GB" sz="1400" i="1"/>
          </a:p>
          <a:p>
            <a:pPr>
              <a:lnSpc>
                <a:spcPct val="90000"/>
              </a:lnSpc>
            </a:pPr>
            <a:endParaRPr lang="en-GB" i="1"/>
          </a:p>
          <a:p>
            <a:pPr lvl="1">
              <a:lnSpc>
                <a:spcPct val="90000"/>
              </a:lnSpc>
            </a:pPr>
            <a:endParaRPr lang="en-GB" sz="1400" i="1"/>
          </a:p>
          <a:p>
            <a:pPr lvl="1">
              <a:lnSpc>
                <a:spcPct val="90000"/>
              </a:lnSpc>
            </a:pPr>
            <a:endParaRPr lang="en-GB" sz="1400"/>
          </a:p>
          <a:p>
            <a:pPr lvl="1">
              <a:lnSpc>
                <a:spcPct val="90000"/>
              </a:lnSpc>
            </a:pPr>
            <a:endParaRPr lang="en-GB" sz="1400"/>
          </a:p>
          <a:p>
            <a:pPr lvl="1">
              <a:lnSpc>
                <a:spcPct val="90000"/>
              </a:lnSpc>
            </a:pPr>
            <a:endParaRPr lang="en-GB" sz="1400"/>
          </a:p>
          <a:p>
            <a:pPr lvl="1">
              <a:lnSpc>
                <a:spcPct val="90000"/>
              </a:lnSpc>
            </a:pPr>
            <a:endParaRPr lang="en-GB" sz="1400"/>
          </a:p>
        </p:txBody>
      </p:sp>
      <p:pic>
        <p:nvPicPr>
          <p:cNvPr id="28676" name="Picture 4" descr="cc new page"/>
          <p:cNvPicPr>
            <a:picLocks noChangeAspect="1" noChangeArrowheads="1"/>
          </p:cNvPicPr>
          <p:nvPr/>
        </p:nvPicPr>
        <p:blipFill>
          <a:blip r:embed="rId2" cstate="print"/>
          <a:srcRect/>
          <a:stretch>
            <a:fillRect/>
          </a:stretch>
        </p:blipFill>
        <p:spPr bwMode="auto">
          <a:xfrm>
            <a:off x="5219700" y="1341438"/>
            <a:ext cx="1096963" cy="985837"/>
          </a:xfrm>
          <a:prstGeom prst="rect">
            <a:avLst/>
          </a:prstGeom>
          <a:noFill/>
        </p:spPr>
      </p:pic>
      <p:pic>
        <p:nvPicPr>
          <p:cNvPr id="28677" name="Picture 5" descr="ATM"/>
          <p:cNvPicPr>
            <a:picLocks noChangeAspect="1" noChangeArrowheads="1"/>
          </p:cNvPicPr>
          <p:nvPr/>
        </p:nvPicPr>
        <p:blipFill>
          <a:blip r:embed="rId3" cstate="print"/>
          <a:srcRect/>
          <a:stretch>
            <a:fillRect/>
          </a:stretch>
        </p:blipFill>
        <p:spPr bwMode="auto">
          <a:xfrm>
            <a:off x="5364163" y="4652963"/>
            <a:ext cx="823912" cy="720725"/>
          </a:xfrm>
          <a:prstGeom prst="rect">
            <a:avLst/>
          </a:prstGeom>
          <a:noFill/>
        </p:spPr>
      </p:pic>
      <p:pic>
        <p:nvPicPr>
          <p:cNvPr id="28678" name="Picture 6"/>
          <p:cNvPicPr>
            <a:picLocks noChangeAspect="1" noChangeArrowheads="1"/>
          </p:cNvPicPr>
          <p:nvPr/>
        </p:nvPicPr>
        <p:blipFill>
          <a:blip r:embed="rId4" cstate="print"/>
          <a:srcRect l="30014" t="54353"/>
          <a:stretch>
            <a:fillRect/>
          </a:stretch>
        </p:blipFill>
        <p:spPr bwMode="auto">
          <a:xfrm rot="5400000">
            <a:off x="7762082" y="2878931"/>
            <a:ext cx="1473200" cy="661987"/>
          </a:xfrm>
          <a:prstGeom prst="rect">
            <a:avLst/>
          </a:prstGeom>
          <a:noFill/>
          <a:ln w="9525">
            <a:noFill/>
            <a:miter lim="800000"/>
            <a:headEnd/>
            <a:tailEnd/>
          </a:ln>
          <a:effectLst/>
        </p:spPr>
      </p:pic>
      <p:pic>
        <p:nvPicPr>
          <p:cNvPr id="28679" name="Picture 7" descr="kiosk"/>
          <p:cNvPicPr>
            <a:picLocks noChangeAspect="1" noChangeArrowheads="1"/>
          </p:cNvPicPr>
          <p:nvPr/>
        </p:nvPicPr>
        <p:blipFill>
          <a:blip r:embed="rId5" cstate="print"/>
          <a:srcRect/>
          <a:stretch>
            <a:fillRect/>
          </a:stretch>
        </p:blipFill>
        <p:spPr bwMode="auto">
          <a:xfrm>
            <a:off x="7777163" y="3933825"/>
            <a:ext cx="1366837" cy="1887538"/>
          </a:xfrm>
          <a:prstGeom prst="rect">
            <a:avLst/>
          </a:prstGeom>
          <a:noFill/>
        </p:spPr>
      </p:pic>
      <p:pic>
        <p:nvPicPr>
          <p:cNvPr id="28680" name="Picture 8" descr="printer"/>
          <p:cNvPicPr>
            <a:picLocks noChangeAspect="1" noChangeArrowheads="1"/>
          </p:cNvPicPr>
          <p:nvPr/>
        </p:nvPicPr>
        <p:blipFill>
          <a:blip r:embed="rId6" cstate="print"/>
          <a:srcRect/>
          <a:stretch>
            <a:fillRect/>
          </a:stretch>
        </p:blipFill>
        <p:spPr bwMode="auto">
          <a:xfrm>
            <a:off x="6588125" y="3860800"/>
            <a:ext cx="1049338" cy="1136650"/>
          </a:xfrm>
          <a:prstGeom prst="rect">
            <a:avLst/>
          </a:prstGeom>
          <a:noFill/>
        </p:spPr>
      </p:pic>
      <p:grpSp>
        <p:nvGrpSpPr>
          <p:cNvPr id="28681" name="Group 9"/>
          <p:cNvGrpSpPr>
            <a:grpSpLocks/>
          </p:cNvGrpSpPr>
          <p:nvPr/>
        </p:nvGrpSpPr>
        <p:grpSpPr bwMode="auto">
          <a:xfrm>
            <a:off x="5580063" y="3284538"/>
            <a:ext cx="1833562" cy="506412"/>
            <a:chOff x="4641" y="3752"/>
            <a:chExt cx="1209" cy="319"/>
          </a:xfrm>
        </p:grpSpPr>
        <p:pic>
          <p:nvPicPr>
            <p:cNvPr id="28682" name="Picture 10"/>
            <p:cNvPicPr preferRelativeResize="0">
              <a:picLocks noChangeAspect="1"/>
            </p:cNvPicPr>
            <p:nvPr/>
          </p:nvPicPr>
          <p:blipFill>
            <a:blip r:embed="rId7" cstate="print"/>
            <a:srcRect l="6747" t="23842"/>
            <a:stretch>
              <a:fillRect/>
            </a:stretch>
          </p:blipFill>
          <p:spPr bwMode="auto">
            <a:xfrm>
              <a:off x="4641" y="3766"/>
              <a:ext cx="423" cy="292"/>
            </a:xfrm>
            <a:prstGeom prst="rect">
              <a:avLst/>
            </a:prstGeom>
            <a:noFill/>
            <a:ln w="25400">
              <a:solidFill>
                <a:srgbClr val="DDDDDD"/>
              </a:solidFill>
              <a:miter lim="800000"/>
              <a:headEnd/>
              <a:tailEnd/>
            </a:ln>
            <a:effectLst/>
          </p:spPr>
        </p:pic>
        <p:pic>
          <p:nvPicPr>
            <p:cNvPr id="28683" name="Picture 11" descr="multiple coupons"/>
            <p:cNvPicPr preferRelativeResize="0">
              <a:picLocks noChangeAspect="1" noChangeArrowheads="1"/>
            </p:cNvPicPr>
            <p:nvPr/>
          </p:nvPicPr>
          <p:blipFill>
            <a:blip r:embed="rId8" cstate="print"/>
            <a:srcRect/>
            <a:stretch>
              <a:fillRect/>
            </a:stretch>
          </p:blipFill>
          <p:spPr bwMode="auto">
            <a:xfrm>
              <a:off x="5073" y="3752"/>
              <a:ext cx="777" cy="319"/>
            </a:xfrm>
            <a:prstGeom prst="rect">
              <a:avLst/>
            </a:prstGeom>
            <a:noFill/>
            <a:ln w="9525">
              <a:noFill/>
              <a:miter lim="800000"/>
              <a:headEnd/>
              <a:tailEnd/>
            </a:ln>
          </p:spPr>
        </p:pic>
        <p:sp>
          <p:nvSpPr>
            <p:cNvPr id="28684" name="Text Box 12"/>
            <p:cNvSpPr txBox="1">
              <a:spLocks noChangeArrowheads="1"/>
            </p:cNvSpPr>
            <p:nvPr/>
          </p:nvSpPr>
          <p:spPr bwMode="auto">
            <a:xfrm>
              <a:off x="4712" y="3828"/>
              <a:ext cx="1108" cy="140"/>
            </a:xfrm>
            <a:prstGeom prst="rect">
              <a:avLst/>
            </a:prstGeom>
            <a:solidFill>
              <a:schemeClr val="bg1"/>
            </a:solidFill>
            <a:ln w="9525">
              <a:noFill/>
              <a:miter lim="800000"/>
              <a:headEnd/>
              <a:tailEnd/>
            </a:ln>
            <a:effectLst/>
          </p:spPr>
          <p:txBody>
            <a:bodyPr wrap="none" lIns="68415" tIns="34208" rIns="68415" bIns="34208">
              <a:spAutoFit/>
            </a:bodyPr>
            <a:lstStyle/>
            <a:p>
              <a:pPr defTabSz="957263"/>
              <a:r>
                <a:rPr lang="en-GB" sz="1000">
                  <a:latin typeface="Arial Black" pitchFamily="34" charset="0"/>
                </a:rPr>
                <a:t>SMART &amp; E-COUPONS</a:t>
              </a:r>
            </a:p>
          </p:txBody>
        </p:sp>
      </p:grpSp>
      <p:pic>
        <p:nvPicPr>
          <p:cNvPr id="28685" name="Picture 13"/>
          <p:cNvPicPr>
            <a:picLocks noChangeArrowheads="1"/>
          </p:cNvPicPr>
          <p:nvPr/>
        </p:nvPicPr>
        <p:blipFill>
          <a:blip r:embed="rId9" cstate="print"/>
          <a:srcRect/>
          <a:stretch>
            <a:fillRect/>
          </a:stretch>
        </p:blipFill>
        <p:spPr bwMode="auto">
          <a:xfrm>
            <a:off x="6804025" y="5157788"/>
            <a:ext cx="1116013" cy="796925"/>
          </a:xfrm>
          <a:prstGeom prst="rect">
            <a:avLst/>
          </a:prstGeom>
          <a:noFill/>
          <a:ln w="12700">
            <a:noFill/>
            <a:miter lim="800000"/>
            <a:headEnd/>
            <a:tailEnd/>
          </a:ln>
        </p:spPr>
      </p:pic>
      <p:grpSp>
        <p:nvGrpSpPr>
          <p:cNvPr id="28686" name="Group 14"/>
          <p:cNvGrpSpPr>
            <a:grpSpLocks/>
          </p:cNvGrpSpPr>
          <p:nvPr/>
        </p:nvGrpSpPr>
        <p:grpSpPr bwMode="auto">
          <a:xfrm>
            <a:off x="6084888" y="2349500"/>
            <a:ext cx="1106487" cy="681038"/>
            <a:chOff x="4111" y="962"/>
            <a:chExt cx="755" cy="429"/>
          </a:xfrm>
        </p:grpSpPr>
        <p:pic>
          <p:nvPicPr>
            <p:cNvPr id="28687" name="Picture 15" descr="contactless logo"/>
            <p:cNvPicPr>
              <a:picLocks noChangeAspect="1" noChangeArrowheads="1"/>
            </p:cNvPicPr>
            <p:nvPr/>
          </p:nvPicPr>
          <p:blipFill>
            <a:blip r:embed="rId10" cstate="print"/>
            <a:srcRect/>
            <a:stretch>
              <a:fillRect/>
            </a:stretch>
          </p:blipFill>
          <p:spPr bwMode="auto">
            <a:xfrm>
              <a:off x="4111" y="980"/>
              <a:ext cx="293" cy="379"/>
            </a:xfrm>
            <a:prstGeom prst="rect">
              <a:avLst/>
            </a:prstGeom>
            <a:noFill/>
          </p:spPr>
        </p:pic>
        <p:pic>
          <p:nvPicPr>
            <p:cNvPr id="28688" name="Picture 16" descr="contactless reader"/>
            <p:cNvPicPr>
              <a:picLocks noChangeAspect="1" noChangeArrowheads="1"/>
            </p:cNvPicPr>
            <p:nvPr/>
          </p:nvPicPr>
          <p:blipFill>
            <a:blip r:embed="rId11" cstate="print"/>
            <a:srcRect/>
            <a:stretch>
              <a:fillRect/>
            </a:stretch>
          </p:blipFill>
          <p:spPr bwMode="auto">
            <a:xfrm>
              <a:off x="4449" y="962"/>
              <a:ext cx="417" cy="429"/>
            </a:xfrm>
            <a:prstGeom prst="rect">
              <a:avLst/>
            </a:prstGeom>
            <a:noFill/>
          </p:spPr>
        </p:pic>
      </p:grpSp>
      <p:pic>
        <p:nvPicPr>
          <p:cNvPr id="28689" name="Picture 17"/>
          <p:cNvPicPr>
            <a:picLocks noChangeAspect="1" noChangeArrowheads="1"/>
          </p:cNvPicPr>
          <p:nvPr/>
        </p:nvPicPr>
        <p:blipFill>
          <a:blip r:embed="rId12" cstate="print"/>
          <a:srcRect/>
          <a:stretch>
            <a:fillRect/>
          </a:stretch>
        </p:blipFill>
        <p:spPr bwMode="auto">
          <a:xfrm rot="5400000">
            <a:off x="5383213" y="5715000"/>
            <a:ext cx="974725" cy="1012825"/>
          </a:xfrm>
          <a:prstGeom prst="rect">
            <a:avLst/>
          </a:prstGeom>
          <a:noFill/>
          <a:ln w="9525">
            <a:noFill/>
            <a:miter lim="800000"/>
            <a:headEnd/>
            <a:tailEnd/>
          </a:ln>
          <a:effectLst/>
        </p:spPr>
      </p:pic>
      <p:sp>
        <p:nvSpPr>
          <p:cNvPr id="28690" name="Text Box 18"/>
          <p:cNvSpPr txBox="1">
            <a:spLocks noChangeArrowheads="1"/>
          </p:cNvSpPr>
          <p:nvPr/>
        </p:nvSpPr>
        <p:spPr bwMode="auto">
          <a:xfrm>
            <a:off x="1031875" y="804863"/>
            <a:ext cx="2978150" cy="320675"/>
          </a:xfrm>
          <a:prstGeom prst="rect">
            <a:avLst/>
          </a:prstGeom>
          <a:solidFill>
            <a:srgbClr val="3333FF"/>
          </a:solidFill>
          <a:ln w="9525" algn="ctr">
            <a:noFill/>
            <a:miter lim="800000"/>
            <a:headEnd/>
            <a:tailEnd/>
          </a:ln>
          <a:effectLst/>
        </p:spPr>
        <p:txBody>
          <a:bodyPr>
            <a:spAutoFit/>
          </a:bodyPr>
          <a:lstStyle/>
          <a:p>
            <a:pPr marL="185738">
              <a:spcBef>
                <a:spcPct val="50000"/>
              </a:spcBef>
            </a:pPr>
            <a:r>
              <a:rPr lang="en-GB" sz="1500" b="1">
                <a:solidFill>
                  <a:schemeClr val="bg1"/>
                </a:solidFill>
              </a:rPr>
              <a:t>What Customers want to do</a:t>
            </a:r>
          </a:p>
        </p:txBody>
      </p:sp>
      <p:sp>
        <p:nvSpPr>
          <p:cNvPr id="28691" name="Text Box 19"/>
          <p:cNvSpPr txBox="1">
            <a:spLocks noChangeArrowheads="1"/>
          </p:cNvSpPr>
          <p:nvPr/>
        </p:nvSpPr>
        <p:spPr bwMode="auto">
          <a:xfrm>
            <a:off x="5262563" y="765175"/>
            <a:ext cx="3125787" cy="320675"/>
          </a:xfrm>
          <a:prstGeom prst="rect">
            <a:avLst/>
          </a:prstGeom>
          <a:solidFill>
            <a:srgbClr val="3333FF"/>
          </a:solidFill>
          <a:ln w="9525" algn="ctr">
            <a:noFill/>
            <a:miter lim="800000"/>
            <a:headEnd/>
            <a:tailEnd/>
          </a:ln>
          <a:effectLst/>
        </p:spPr>
        <p:txBody>
          <a:bodyPr>
            <a:spAutoFit/>
          </a:bodyPr>
          <a:lstStyle/>
          <a:p>
            <a:pPr marL="185738">
              <a:spcBef>
                <a:spcPct val="50000"/>
              </a:spcBef>
            </a:pPr>
            <a:r>
              <a:rPr lang="en-GB" sz="1500" b="1">
                <a:solidFill>
                  <a:schemeClr val="bg1"/>
                </a:solidFill>
              </a:rPr>
              <a:t>Technologies they could use</a:t>
            </a:r>
          </a:p>
        </p:txBody>
      </p:sp>
      <p:sp>
        <p:nvSpPr>
          <p:cNvPr id="28692" name="Line 20"/>
          <p:cNvSpPr>
            <a:spLocks noChangeShapeType="1"/>
          </p:cNvSpPr>
          <p:nvPr/>
        </p:nvSpPr>
        <p:spPr bwMode="auto">
          <a:xfrm>
            <a:off x="4802188" y="1320800"/>
            <a:ext cx="0" cy="5448300"/>
          </a:xfrm>
          <a:prstGeom prst="line">
            <a:avLst/>
          </a:prstGeom>
          <a:noFill/>
          <a:ln w="19050">
            <a:solidFill>
              <a:schemeClr val="tx1"/>
            </a:solidFill>
            <a:prstDash val="dash"/>
            <a:round/>
            <a:headEnd/>
            <a:tailEnd/>
          </a:ln>
          <a:effectLst/>
        </p:spPr>
        <p:txBody>
          <a:bodyPr>
            <a:spAutoFit/>
          </a:bodyPr>
          <a:lstStyle/>
          <a:p>
            <a:endParaRPr lang="en-GB"/>
          </a:p>
        </p:txBody>
      </p:sp>
      <p:pic>
        <p:nvPicPr>
          <p:cNvPr id="28693" name="Picture 21"/>
          <p:cNvPicPr>
            <a:picLocks noChangeAspect="1" noChangeArrowheads="1"/>
          </p:cNvPicPr>
          <p:nvPr/>
        </p:nvPicPr>
        <p:blipFill>
          <a:blip r:embed="rId13" cstate="print"/>
          <a:srcRect/>
          <a:stretch>
            <a:fillRect/>
          </a:stretch>
        </p:blipFill>
        <p:spPr bwMode="auto">
          <a:xfrm>
            <a:off x="7308850" y="1341438"/>
            <a:ext cx="795338" cy="1314450"/>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Clubcard Insight</a:t>
            </a:r>
          </a:p>
        </p:txBody>
      </p:sp>
      <p:sp>
        <p:nvSpPr>
          <p:cNvPr id="33795" name="Rectangle 3"/>
          <p:cNvSpPr>
            <a:spLocks noGrp="1" noChangeArrowheads="1"/>
          </p:cNvSpPr>
          <p:nvPr>
            <p:ph type="body" idx="1"/>
          </p:nvPr>
        </p:nvSpPr>
        <p:spPr>
          <a:xfrm>
            <a:off x="0" y="620713"/>
            <a:ext cx="9144000" cy="1295400"/>
          </a:xfrm>
        </p:spPr>
        <p:txBody>
          <a:bodyPr/>
          <a:lstStyle/>
          <a:p>
            <a:r>
              <a:rPr lang="en-GB"/>
              <a:t>Given the vast amount of money we invest in Clubcard each year, there is a real desire to ensure we fully maximise its benefit for both customers and Tesco</a:t>
            </a:r>
          </a:p>
          <a:p>
            <a:endParaRPr lang="en-GB"/>
          </a:p>
          <a:p>
            <a:r>
              <a:rPr lang="en-GB"/>
              <a:t>To do this we use a combination of Dunnhumby Analysis and Customer Research to produce comprehensive insight into the performance of the Clubcard Scheme</a:t>
            </a:r>
          </a:p>
        </p:txBody>
      </p:sp>
      <p:sp>
        <p:nvSpPr>
          <p:cNvPr id="33796" name="Line 4"/>
          <p:cNvSpPr>
            <a:spLocks noChangeShapeType="1"/>
          </p:cNvSpPr>
          <p:nvPr/>
        </p:nvSpPr>
        <p:spPr bwMode="auto">
          <a:xfrm>
            <a:off x="4356100" y="2276475"/>
            <a:ext cx="0" cy="4248150"/>
          </a:xfrm>
          <a:prstGeom prst="line">
            <a:avLst/>
          </a:prstGeom>
          <a:noFill/>
          <a:ln w="31750">
            <a:solidFill>
              <a:srgbClr val="0000FF"/>
            </a:solidFill>
            <a:round/>
            <a:headEnd/>
            <a:tailEnd/>
          </a:ln>
          <a:effectLst/>
        </p:spPr>
        <p:txBody>
          <a:bodyPr/>
          <a:lstStyle/>
          <a:p>
            <a:endParaRPr lang="en-GB"/>
          </a:p>
        </p:txBody>
      </p:sp>
      <p:sp>
        <p:nvSpPr>
          <p:cNvPr id="33797" name="Text Box 5"/>
          <p:cNvSpPr txBox="1">
            <a:spLocks noChangeArrowheads="1"/>
          </p:cNvSpPr>
          <p:nvPr/>
        </p:nvSpPr>
        <p:spPr bwMode="auto">
          <a:xfrm>
            <a:off x="395288" y="2060575"/>
            <a:ext cx="3671887" cy="517525"/>
          </a:xfrm>
          <a:prstGeom prst="rect">
            <a:avLst/>
          </a:prstGeom>
          <a:noFill/>
          <a:ln w="9525">
            <a:noFill/>
            <a:miter lim="800000"/>
            <a:headEnd/>
            <a:tailEnd/>
          </a:ln>
          <a:effectLst/>
        </p:spPr>
        <p:txBody>
          <a:bodyPr>
            <a:spAutoFit/>
          </a:bodyPr>
          <a:lstStyle/>
          <a:p>
            <a:pPr algn="ctr">
              <a:spcBef>
                <a:spcPct val="50000"/>
              </a:spcBef>
            </a:pPr>
            <a:r>
              <a:rPr lang="en-GB" sz="1400" b="1" u="sng">
                <a:solidFill>
                  <a:srgbClr val="0000FF"/>
                </a:solidFill>
              </a:rPr>
              <a:t>EXAMPLES OF THE ANALYSIS &amp; RESEARCH WE PRODUCE</a:t>
            </a:r>
          </a:p>
        </p:txBody>
      </p:sp>
      <p:sp>
        <p:nvSpPr>
          <p:cNvPr id="33798" name="Text Box 6"/>
          <p:cNvSpPr txBox="1">
            <a:spLocks noChangeArrowheads="1"/>
          </p:cNvSpPr>
          <p:nvPr/>
        </p:nvSpPr>
        <p:spPr bwMode="auto">
          <a:xfrm>
            <a:off x="4859338" y="2060575"/>
            <a:ext cx="3671887" cy="517525"/>
          </a:xfrm>
          <a:prstGeom prst="rect">
            <a:avLst/>
          </a:prstGeom>
          <a:noFill/>
          <a:ln w="9525">
            <a:noFill/>
            <a:miter lim="800000"/>
            <a:headEnd/>
            <a:tailEnd/>
          </a:ln>
          <a:effectLst/>
        </p:spPr>
        <p:txBody>
          <a:bodyPr>
            <a:spAutoFit/>
          </a:bodyPr>
          <a:lstStyle/>
          <a:p>
            <a:pPr algn="ctr">
              <a:spcBef>
                <a:spcPct val="50000"/>
              </a:spcBef>
            </a:pPr>
            <a:r>
              <a:rPr lang="en-GB" sz="1400" b="1" u="sng">
                <a:solidFill>
                  <a:srgbClr val="0000FF"/>
                </a:solidFill>
              </a:rPr>
              <a:t>EXAMPLES OF HOW OUR INSIGHT IS SHARED</a:t>
            </a:r>
          </a:p>
        </p:txBody>
      </p:sp>
      <p:sp>
        <p:nvSpPr>
          <p:cNvPr id="33799" name="Rectangle 7"/>
          <p:cNvSpPr>
            <a:spLocks noChangeArrowheads="1"/>
          </p:cNvSpPr>
          <p:nvPr/>
        </p:nvSpPr>
        <p:spPr bwMode="auto">
          <a:xfrm>
            <a:off x="0" y="2636838"/>
            <a:ext cx="4211638" cy="3887787"/>
          </a:xfrm>
          <a:prstGeom prst="rect">
            <a:avLst/>
          </a:prstGeom>
          <a:noFill/>
          <a:ln w="9525">
            <a:noFill/>
            <a:miter lim="800000"/>
            <a:headEnd/>
            <a:tailEnd/>
          </a:ln>
          <a:effectLst/>
        </p:spPr>
        <p:txBody>
          <a:bodyPr/>
          <a:lstStyle/>
          <a:p>
            <a:pPr marL="342900" indent="-342900">
              <a:spcBef>
                <a:spcPct val="20000"/>
              </a:spcBef>
              <a:buFontTx/>
              <a:buChar char="•"/>
            </a:pPr>
            <a:r>
              <a:rPr lang="en-GB" sz="1400" b="1">
                <a:solidFill>
                  <a:srgbClr val="0000FF"/>
                </a:solidFill>
              </a:rPr>
              <a:t>Understanding the value that the Clubcard Scheme delivers to our LFL growth – through Statement Voucher Redemptions, Clubcard Bonus, Trade Driver Mailings etc.</a:t>
            </a:r>
          </a:p>
          <a:p>
            <a:pPr marL="342900" indent="-342900">
              <a:spcBef>
                <a:spcPct val="20000"/>
              </a:spcBef>
              <a:buFontTx/>
              <a:buChar char="•"/>
            </a:pPr>
            <a:endParaRPr lang="en-GB" sz="1400" b="1">
              <a:solidFill>
                <a:srgbClr val="0000FF"/>
              </a:solidFill>
            </a:endParaRPr>
          </a:p>
          <a:p>
            <a:pPr marL="342900" indent="-342900">
              <a:spcBef>
                <a:spcPct val="20000"/>
              </a:spcBef>
              <a:buFontTx/>
              <a:buChar char="•"/>
            </a:pPr>
            <a:r>
              <a:rPr lang="en-GB" sz="1400" b="1">
                <a:solidFill>
                  <a:srgbClr val="0000FF"/>
                </a:solidFill>
              </a:rPr>
              <a:t>How to optimise the way in which we deliver reward to our customers</a:t>
            </a:r>
          </a:p>
          <a:p>
            <a:pPr marL="342900" indent="-342900">
              <a:spcBef>
                <a:spcPct val="20000"/>
              </a:spcBef>
              <a:buFontTx/>
              <a:buChar char="•"/>
            </a:pPr>
            <a:endParaRPr lang="en-GB" sz="1400" b="1">
              <a:solidFill>
                <a:srgbClr val="0000FF"/>
              </a:solidFill>
            </a:endParaRPr>
          </a:p>
          <a:p>
            <a:pPr marL="342900" indent="-342900">
              <a:spcBef>
                <a:spcPct val="20000"/>
              </a:spcBef>
              <a:buFontTx/>
              <a:buChar char="•"/>
            </a:pPr>
            <a:r>
              <a:rPr lang="en-GB" sz="1400" b="1">
                <a:solidFill>
                  <a:srgbClr val="0000FF"/>
                </a:solidFill>
              </a:rPr>
              <a:t>The true value of Clubcard Rewards (Deals)</a:t>
            </a:r>
          </a:p>
          <a:p>
            <a:pPr marL="342900" indent="-342900">
              <a:spcBef>
                <a:spcPct val="20000"/>
              </a:spcBef>
              <a:buFontTx/>
              <a:buChar char="•"/>
            </a:pPr>
            <a:endParaRPr lang="en-GB" sz="1400" b="1">
              <a:solidFill>
                <a:srgbClr val="0000FF"/>
              </a:solidFill>
            </a:endParaRPr>
          </a:p>
          <a:p>
            <a:pPr marL="342900" indent="-342900">
              <a:spcBef>
                <a:spcPct val="20000"/>
              </a:spcBef>
              <a:buFontTx/>
              <a:buChar char="•"/>
            </a:pPr>
            <a:r>
              <a:rPr lang="en-GB" sz="1400" b="1">
                <a:solidFill>
                  <a:srgbClr val="0000FF"/>
                </a:solidFill>
              </a:rPr>
              <a:t>Customer Focus Group Research on the value of Double Points</a:t>
            </a:r>
          </a:p>
          <a:p>
            <a:pPr marL="342900" indent="-342900">
              <a:spcBef>
                <a:spcPct val="20000"/>
              </a:spcBef>
              <a:buFontTx/>
              <a:buChar char="•"/>
            </a:pPr>
            <a:endParaRPr lang="en-GB" sz="1400" b="1">
              <a:solidFill>
                <a:srgbClr val="0000FF"/>
              </a:solidFill>
            </a:endParaRPr>
          </a:p>
          <a:p>
            <a:pPr marL="342900" indent="-342900">
              <a:spcBef>
                <a:spcPct val="20000"/>
              </a:spcBef>
              <a:buFontTx/>
              <a:buChar char="•"/>
            </a:pPr>
            <a:r>
              <a:rPr lang="en-GB" sz="1400" b="1">
                <a:solidFill>
                  <a:srgbClr val="0000FF"/>
                </a:solidFill>
              </a:rPr>
              <a:t>Customer Feedback on Clubcard using Every Comment Helps</a:t>
            </a:r>
          </a:p>
        </p:txBody>
      </p:sp>
      <p:sp>
        <p:nvSpPr>
          <p:cNvPr id="33800" name="Rectangle 8"/>
          <p:cNvSpPr>
            <a:spLocks noChangeArrowheads="1"/>
          </p:cNvSpPr>
          <p:nvPr/>
        </p:nvSpPr>
        <p:spPr bwMode="auto">
          <a:xfrm>
            <a:off x="4500563" y="2636838"/>
            <a:ext cx="4211637" cy="3455987"/>
          </a:xfrm>
          <a:prstGeom prst="rect">
            <a:avLst/>
          </a:prstGeom>
          <a:noFill/>
          <a:ln w="9525">
            <a:noFill/>
            <a:miter lim="800000"/>
            <a:headEnd/>
            <a:tailEnd/>
          </a:ln>
          <a:effectLst/>
        </p:spPr>
        <p:txBody>
          <a:bodyPr/>
          <a:lstStyle/>
          <a:p>
            <a:pPr marL="342900" indent="-342900">
              <a:spcBef>
                <a:spcPct val="20000"/>
              </a:spcBef>
              <a:buFontTx/>
              <a:buChar char="•"/>
            </a:pPr>
            <a:r>
              <a:rPr lang="en-GB" sz="1400" b="1">
                <a:solidFill>
                  <a:srgbClr val="0000FF"/>
                </a:solidFill>
              </a:rPr>
              <a:t>A newly developed Clubcard Spotlight – that combines all our insight and KPIs from the latest period – to be shared with the business soon</a:t>
            </a:r>
          </a:p>
          <a:p>
            <a:pPr marL="342900" indent="-342900">
              <a:spcBef>
                <a:spcPct val="20000"/>
              </a:spcBef>
              <a:buFontTx/>
              <a:buChar char="•"/>
            </a:pPr>
            <a:endParaRPr lang="en-GB" sz="1400" b="1">
              <a:solidFill>
                <a:srgbClr val="0000FF"/>
              </a:solidFill>
            </a:endParaRPr>
          </a:p>
          <a:p>
            <a:pPr marL="342900" indent="-342900">
              <a:spcBef>
                <a:spcPct val="20000"/>
              </a:spcBef>
              <a:buFontTx/>
              <a:buChar char="•"/>
            </a:pPr>
            <a:r>
              <a:rPr lang="en-GB" sz="1400" b="1">
                <a:solidFill>
                  <a:srgbClr val="0000FF"/>
                </a:solidFill>
              </a:rPr>
              <a:t>A weekly Clubcard Trade Report</a:t>
            </a:r>
          </a:p>
          <a:p>
            <a:pPr marL="342900" indent="-342900">
              <a:spcBef>
                <a:spcPct val="20000"/>
              </a:spcBef>
              <a:buFontTx/>
              <a:buChar char="•"/>
            </a:pPr>
            <a:endParaRPr lang="en-GB" sz="1400" b="1">
              <a:solidFill>
                <a:srgbClr val="0000FF"/>
              </a:solidFill>
            </a:endParaRPr>
          </a:p>
          <a:p>
            <a:pPr marL="342900" indent="-342900">
              <a:spcBef>
                <a:spcPct val="20000"/>
              </a:spcBef>
              <a:buFontTx/>
              <a:buChar char="•"/>
            </a:pPr>
            <a:r>
              <a:rPr lang="en-GB" sz="1400" b="1">
                <a:solidFill>
                  <a:srgbClr val="0000FF"/>
                </a:solidFill>
              </a:rPr>
              <a:t>Dunnhumby reporting</a:t>
            </a:r>
          </a:p>
          <a:p>
            <a:pPr marL="342900" indent="-342900">
              <a:spcBef>
                <a:spcPct val="20000"/>
              </a:spcBef>
              <a:buFontTx/>
              <a:buChar char="•"/>
            </a:pPr>
            <a:endParaRPr lang="en-GB" sz="1400" b="1">
              <a:solidFill>
                <a:srgbClr val="0000FF"/>
              </a:solidFill>
            </a:endParaRPr>
          </a:p>
          <a:p>
            <a:pPr marL="342900" indent="-342900">
              <a:spcBef>
                <a:spcPct val="20000"/>
              </a:spcBef>
              <a:buFontTx/>
              <a:buChar char="•"/>
            </a:pPr>
            <a:r>
              <a:rPr lang="en-GB" sz="1400" b="1">
                <a:solidFill>
                  <a:srgbClr val="0000FF"/>
                </a:solidFill>
              </a:rPr>
              <a:t>Through 1-1s and team meetings</a:t>
            </a:r>
          </a:p>
          <a:p>
            <a:pPr marL="342900" indent="-342900">
              <a:spcBef>
                <a:spcPct val="20000"/>
              </a:spcBef>
              <a:buFontTx/>
              <a:buChar char="•"/>
            </a:pPr>
            <a:endParaRPr lang="en-GB" sz="1400" b="1">
              <a:solidFill>
                <a:srgbClr val="0000FF"/>
              </a:solidFill>
            </a:endParaRPr>
          </a:p>
          <a:p>
            <a:pPr marL="342900" indent="-342900">
              <a:spcBef>
                <a:spcPct val="20000"/>
              </a:spcBef>
              <a:buFontTx/>
              <a:buChar char="•"/>
            </a:pPr>
            <a:r>
              <a:rPr lang="en-GB" sz="1400" b="1">
                <a:solidFill>
                  <a:srgbClr val="0000FF"/>
                </a:solidFill>
              </a:rPr>
              <a:t>Ad hoc reporting to relevant areas across the business, e.g. double up reporting to all categories involved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z="1800"/>
              <a:t>Clubcard is at the centre of the business and therefore needs to work cross functionally</a:t>
            </a:r>
          </a:p>
        </p:txBody>
      </p:sp>
      <p:sp>
        <p:nvSpPr>
          <p:cNvPr id="22531" name="Rectangle 3"/>
          <p:cNvSpPr>
            <a:spLocks noGrp="1" noChangeArrowheads="1"/>
          </p:cNvSpPr>
          <p:nvPr>
            <p:ph type="body" idx="1"/>
          </p:nvPr>
        </p:nvSpPr>
        <p:spPr/>
        <p:txBody>
          <a:bodyPr/>
          <a:lstStyle/>
          <a:p>
            <a:endParaRPr lang="en-GB" sz="1600"/>
          </a:p>
          <a:p>
            <a:r>
              <a:rPr lang="en-GB" sz="1600"/>
              <a:t>Working with Marketing</a:t>
            </a:r>
          </a:p>
          <a:p>
            <a:pPr lvl="1"/>
            <a:r>
              <a:rPr lang="en-GB" sz="1400"/>
              <a:t>Trade Planning – keep the trade plan up to date with all Clubcard activity, plus ensure Clubcard are supporting the correct instore events/offers in our communication.</a:t>
            </a:r>
          </a:p>
          <a:p>
            <a:pPr lvl="1"/>
            <a:r>
              <a:rPr lang="en-GB" sz="1400"/>
              <a:t>Local Marketing – prioritise stores which need support in our targeting hierarchy.  Also ensure Local mailings are deduped against our Trade Drivers, to avoid over contacting or double discounting customers.</a:t>
            </a:r>
          </a:p>
          <a:p>
            <a:pPr lvl="1"/>
            <a:r>
              <a:rPr lang="en-GB" sz="1400"/>
              <a:t>POS, Advertising, Publishing - communications team work with them to pull together joined up campaigns on Clubcard activity.</a:t>
            </a:r>
          </a:p>
          <a:p>
            <a:pPr lvl="1"/>
            <a:r>
              <a:rPr lang="en-GB" sz="1400"/>
              <a:t>Insight – work with them to ensure forecasts and uplifts are reported to the business on a weekly basis.</a:t>
            </a:r>
          </a:p>
          <a:p>
            <a:pPr lvl="1"/>
            <a:r>
              <a:rPr lang="en-GB" sz="1400"/>
              <a:t>Brand team – support ranges/brands through our communications, with coupons or imagery.</a:t>
            </a:r>
          </a:p>
          <a:p>
            <a:endParaRPr lang="en-GB" sz="1600"/>
          </a:p>
          <a:p>
            <a:r>
              <a:rPr lang="en-GB" sz="1600"/>
              <a:t>Working with the wider business</a:t>
            </a:r>
          </a:p>
          <a:p>
            <a:pPr lvl="1"/>
            <a:r>
              <a:rPr lang="en-GB" sz="1400"/>
              <a:t>Commercial teams and Retail Services all encouraged to use coupons in our mailings.</a:t>
            </a:r>
          </a:p>
          <a:p>
            <a:pPr lvl="1"/>
            <a:r>
              <a:rPr lang="en-GB" sz="1400"/>
              <a:t>We also support Commercial teams and Retail Services by promoting various products and offers in our mailing creative.</a:t>
            </a:r>
          </a:p>
          <a:p>
            <a:pPr lvl="1"/>
            <a:r>
              <a:rPr lang="en-GB" sz="1400"/>
              <a:t>The Operations team work with Retail to improve staff and customer engagement with Clubcard.</a:t>
            </a:r>
          </a:p>
          <a:p>
            <a:pPr lvl="1"/>
            <a:endParaRPr lang="en-GB" sz="1400"/>
          </a:p>
          <a:p>
            <a:r>
              <a:rPr lang="en-GB" sz="1600"/>
              <a:t>Working with IT</a:t>
            </a:r>
          </a:p>
          <a:p>
            <a:pPr lvl="1"/>
            <a:r>
              <a:rPr lang="en-GB" sz="1400"/>
              <a:t>Key in delivering each Clubcard Statement</a:t>
            </a:r>
          </a:p>
          <a:p>
            <a:pPr lvl="1"/>
            <a:r>
              <a:rPr lang="en-GB" sz="1400"/>
              <a:t>Play a big part in future developments for the Clubcard scheme</a:t>
            </a:r>
          </a:p>
          <a:p>
            <a:endParaRPr lang="en-GB" sz="1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sz="2000"/>
              <a:t>Clubcard is our way of saying ‘thank you’ to customers for shopping with Tesco</a:t>
            </a:r>
          </a:p>
        </p:txBody>
      </p:sp>
      <p:sp>
        <p:nvSpPr>
          <p:cNvPr id="3075" name="Rectangle 3"/>
          <p:cNvSpPr>
            <a:spLocks noGrp="1" noChangeArrowheads="1"/>
          </p:cNvSpPr>
          <p:nvPr>
            <p:ph type="body" idx="1"/>
          </p:nvPr>
        </p:nvSpPr>
        <p:spPr/>
        <p:txBody>
          <a:bodyPr/>
          <a:lstStyle/>
          <a:p>
            <a:endParaRPr lang="en-GB" sz="1600"/>
          </a:p>
          <a:p>
            <a:r>
              <a:rPr lang="en-GB" sz="1600"/>
              <a:t>Clubcard is the biggest loyalty scheme in the world</a:t>
            </a:r>
          </a:p>
          <a:p>
            <a:pPr lvl="1"/>
            <a:r>
              <a:rPr lang="en-GB" sz="1400"/>
              <a:t>15 million customers</a:t>
            </a:r>
          </a:p>
          <a:p>
            <a:pPr lvl="1"/>
            <a:r>
              <a:rPr lang="en-GB" sz="1400"/>
              <a:t>1 point for every £1 spent in Tesco plus opportunities to earn extra points (double points have been in place since August 2009)</a:t>
            </a:r>
          </a:p>
          <a:p>
            <a:pPr lvl="1"/>
            <a:r>
              <a:rPr lang="en-GB" sz="1400"/>
              <a:t>75% of all Tesco sales go through on Clubcard</a:t>
            </a:r>
          </a:p>
          <a:p>
            <a:pPr lvl="1"/>
            <a:r>
              <a:rPr lang="en-GB" sz="1400"/>
              <a:t>Points are given back in ‘cash’ vouchers - £530m last year</a:t>
            </a:r>
          </a:p>
          <a:p>
            <a:pPr lvl="1"/>
            <a:r>
              <a:rPr lang="en-GB" sz="1400"/>
              <a:t>Plus additional </a:t>
            </a:r>
            <a:r>
              <a:rPr lang="en-GB" sz="1400" i="1" u="sng"/>
              <a:t>targeted</a:t>
            </a:r>
            <a:r>
              <a:rPr lang="en-GB" sz="1400"/>
              <a:t> information, coupons and offers</a:t>
            </a:r>
          </a:p>
          <a:p>
            <a:pPr lvl="1"/>
            <a:endParaRPr lang="en-GB" sz="1400"/>
          </a:p>
          <a:p>
            <a:r>
              <a:rPr lang="en-GB" sz="1600"/>
              <a:t>Customers like Clubcard and see it as the best loyalty scheme in the UK</a:t>
            </a:r>
          </a:p>
          <a:p>
            <a:pPr lvl="1"/>
            <a:r>
              <a:rPr lang="en-GB" sz="1400"/>
              <a:t>Clubcard is still recognised by customers as ‘the original’ loyalty scheme</a:t>
            </a:r>
          </a:p>
          <a:p>
            <a:pPr lvl="1"/>
            <a:endParaRPr lang="en-GB" sz="1400"/>
          </a:p>
          <a:p>
            <a:r>
              <a:rPr lang="en-GB" sz="1600"/>
              <a:t>Clubcard makes the Tesco brand feel warmer</a:t>
            </a:r>
          </a:p>
          <a:p>
            <a:endParaRPr lang="en-GB" sz="1600"/>
          </a:p>
          <a:p>
            <a:r>
              <a:rPr lang="en-GB" sz="1600"/>
              <a:t>Clubcard Rewards are the ‘WOW’ factor, offering benefits that are personally rewarding beyond the everyday, functional experience of shopping</a:t>
            </a:r>
          </a:p>
          <a:p>
            <a:pPr lvl="1"/>
            <a:r>
              <a:rPr lang="en-GB" sz="1400"/>
              <a:t>Customers are emotionally engaged, it creates excitement, drives their behaviour and brings Clubcard ‘front of mind’</a:t>
            </a:r>
          </a:p>
          <a:p>
            <a:pPr lvl="1"/>
            <a:endParaRPr lang="en-GB" sz="1400"/>
          </a:p>
          <a:p>
            <a:r>
              <a:rPr lang="en-GB" sz="1600"/>
              <a:t>Clubcard is a major differentiator to the Tesco offer vs. the competition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Clubcard is good for Tesco too</a:t>
            </a:r>
          </a:p>
        </p:txBody>
      </p:sp>
      <p:sp>
        <p:nvSpPr>
          <p:cNvPr id="4099" name="Rectangle 3"/>
          <p:cNvSpPr>
            <a:spLocks noGrp="1" noChangeArrowheads="1"/>
          </p:cNvSpPr>
          <p:nvPr>
            <p:ph type="body" idx="1"/>
          </p:nvPr>
        </p:nvSpPr>
        <p:spPr/>
        <p:txBody>
          <a:bodyPr/>
          <a:lstStyle/>
          <a:p>
            <a:endParaRPr lang="en-GB" sz="1600"/>
          </a:p>
          <a:p>
            <a:r>
              <a:rPr lang="en-GB" sz="1600"/>
              <a:t>Last year Clubcard directly drove £1 billion of sales</a:t>
            </a:r>
          </a:p>
          <a:p>
            <a:endParaRPr lang="en-GB" sz="1600"/>
          </a:p>
          <a:p>
            <a:r>
              <a:rPr lang="en-GB" sz="1600"/>
              <a:t>Highly engaged Clubcard customers are worth more to Tesco</a:t>
            </a:r>
          </a:p>
          <a:p>
            <a:endParaRPr lang="en-GB" sz="1600"/>
          </a:p>
          <a:p>
            <a:r>
              <a:rPr lang="en-GB" sz="1600"/>
              <a:t>Loyal Clubcard customers churn and switch less</a:t>
            </a:r>
          </a:p>
          <a:p>
            <a:endParaRPr lang="en-GB" sz="1600"/>
          </a:p>
          <a:p>
            <a:r>
              <a:rPr lang="en-GB" sz="1600"/>
              <a:t>Customers that are contacted regularly by Clubcard are more loyal</a:t>
            </a:r>
          </a:p>
          <a:p>
            <a:endParaRPr lang="en-GB" sz="1600"/>
          </a:p>
          <a:p>
            <a:r>
              <a:rPr lang="en-GB" sz="1600"/>
              <a:t>Stores with higher Clubcard penetration have higher sales per square foot</a:t>
            </a:r>
          </a:p>
          <a:p>
            <a:endParaRPr lang="en-GB" sz="1600"/>
          </a:p>
          <a:p>
            <a:r>
              <a:rPr lang="en-GB" sz="1600"/>
              <a:t>The data from Clubcard is used extensively across the business and indirectly drives additional sales and benefits</a:t>
            </a:r>
          </a:p>
          <a:p>
            <a:endParaRPr lang="en-GB" sz="1600"/>
          </a:p>
          <a:p>
            <a:r>
              <a:rPr lang="en-GB" sz="1600"/>
              <a:t>Retail Services have found the Clubcard customer base key to low cost acquisition of new customers</a:t>
            </a:r>
          </a:p>
          <a:p>
            <a:endParaRPr lang="en-GB" sz="1600"/>
          </a:p>
          <a:p>
            <a:r>
              <a:rPr lang="en-GB" sz="1600"/>
              <a:t>Clubcard drives a large revenue stream for Tesco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Clubcard Objectives</a:t>
            </a:r>
          </a:p>
        </p:txBody>
      </p:sp>
      <p:sp>
        <p:nvSpPr>
          <p:cNvPr id="5123" name="Rectangle 3"/>
          <p:cNvSpPr>
            <a:spLocks noGrp="1" noChangeArrowheads="1"/>
          </p:cNvSpPr>
          <p:nvPr>
            <p:ph type="body" idx="1"/>
          </p:nvPr>
        </p:nvSpPr>
        <p:spPr/>
        <p:txBody>
          <a:bodyPr/>
          <a:lstStyle/>
          <a:p>
            <a:endParaRPr lang="en-GB" sz="1800"/>
          </a:p>
          <a:p>
            <a:r>
              <a:rPr lang="en-GB" sz="1800"/>
              <a:t>Drive long term loyalty</a:t>
            </a:r>
          </a:p>
          <a:p>
            <a:endParaRPr lang="en-GB" sz="1800"/>
          </a:p>
          <a:p>
            <a:r>
              <a:rPr lang="en-GB" sz="1800"/>
              <a:t>Drive short term sales uplift</a:t>
            </a:r>
          </a:p>
          <a:p>
            <a:endParaRPr lang="en-GB" sz="1800"/>
          </a:p>
          <a:p>
            <a:r>
              <a:rPr lang="en-GB" sz="1800"/>
              <a:t>This is done by</a:t>
            </a:r>
          </a:p>
          <a:p>
            <a:endParaRPr lang="en-GB" sz="1800"/>
          </a:p>
          <a:p>
            <a:pPr lvl="1"/>
            <a:r>
              <a:rPr lang="en-GB" sz="1600"/>
              <a:t>Contacting more customers more frequently with relevant content and offers</a:t>
            </a:r>
          </a:p>
          <a:p>
            <a:pPr lvl="1"/>
            <a:endParaRPr lang="en-GB" sz="1600"/>
          </a:p>
          <a:p>
            <a:pPr lvl="1"/>
            <a:r>
              <a:rPr lang="en-GB" sz="1600"/>
              <a:t>Ensuring customers have strong points earning opportunities</a:t>
            </a:r>
          </a:p>
          <a:p>
            <a:pPr lvl="1"/>
            <a:endParaRPr lang="en-GB" sz="1600"/>
          </a:p>
          <a:p>
            <a:pPr lvl="1"/>
            <a:r>
              <a:rPr lang="en-GB" sz="1600"/>
              <a:t>Talking about Clubcard to customers and staff</a:t>
            </a:r>
          </a:p>
          <a:p>
            <a:pPr lvl="1"/>
            <a:endParaRPr lang="en-GB" sz="1600"/>
          </a:p>
          <a:p>
            <a:pPr lvl="1"/>
            <a:r>
              <a:rPr lang="en-GB" sz="1600"/>
              <a:t>Engaging Commercial in all of the above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Clubcard uses data to target on a personal level</a:t>
            </a:r>
          </a:p>
        </p:txBody>
      </p:sp>
      <p:sp>
        <p:nvSpPr>
          <p:cNvPr id="7171" name="Rectangle 3"/>
          <p:cNvSpPr>
            <a:spLocks noGrp="1" noChangeArrowheads="1"/>
          </p:cNvSpPr>
          <p:nvPr>
            <p:ph type="body" idx="1"/>
          </p:nvPr>
        </p:nvSpPr>
        <p:spPr/>
        <p:txBody>
          <a:bodyPr/>
          <a:lstStyle/>
          <a:p>
            <a:endParaRPr lang="en-GB" sz="1800"/>
          </a:p>
          <a:p>
            <a:r>
              <a:rPr lang="en-GB" sz="1800"/>
              <a:t>Coupons are highly targeted based on a range of attributes</a:t>
            </a:r>
          </a:p>
          <a:p>
            <a:endParaRPr lang="en-GB" sz="1800"/>
          </a:p>
          <a:p>
            <a:pPr lvl="1"/>
            <a:r>
              <a:rPr lang="en-GB" sz="1600"/>
              <a:t>For example – shopping habit, lifestage, lifestyle, geographic location</a:t>
            </a:r>
          </a:p>
          <a:p>
            <a:endParaRPr lang="en-GB" sz="1800"/>
          </a:p>
          <a:p>
            <a:r>
              <a:rPr lang="en-GB" sz="1800"/>
              <a:t>Clubcard has in place various golden rules to protect customers from bombardment and give customers </a:t>
            </a:r>
            <a:r>
              <a:rPr lang="en-GB" sz="1800" i="1" u="sng"/>
              <a:t>relevant</a:t>
            </a:r>
            <a:r>
              <a:rPr lang="en-GB" sz="1800"/>
              <a:t> and varied offers</a:t>
            </a:r>
          </a:p>
          <a:p>
            <a:endParaRPr lang="en-GB" sz="1800"/>
          </a:p>
          <a:p>
            <a:r>
              <a:rPr lang="en-GB" sz="1800"/>
              <a:t>Clubcard activities have some unique benefits</a:t>
            </a:r>
          </a:p>
          <a:p>
            <a:endParaRPr lang="en-GB" sz="1800"/>
          </a:p>
          <a:p>
            <a:pPr lvl="1"/>
            <a:r>
              <a:rPr lang="en-GB" sz="1600"/>
              <a:t>Reward loyalty, with personal offers that are exclusive to particular customers and below the radar – creates a sense of value</a:t>
            </a:r>
          </a:p>
          <a:p>
            <a:pPr lvl="1"/>
            <a:endParaRPr lang="en-GB" sz="1600"/>
          </a:p>
          <a:p>
            <a:pPr lvl="1"/>
            <a:r>
              <a:rPr lang="en-GB" sz="1600"/>
              <a:t>Highly targeted, with different offers levels, depending on category and brand engagement or other factors, such as key stores or again key competitors</a:t>
            </a:r>
          </a:p>
          <a:p>
            <a:pPr lvl="1"/>
            <a:endParaRPr lang="en-GB"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What objectives do Clubcard activities have?</a:t>
            </a:r>
          </a:p>
        </p:txBody>
      </p:sp>
      <p:grpSp>
        <p:nvGrpSpPr>
          <p:cNvPr id="8196" name="Group 4"/>
          <p:cNvGrpSpPr>
            <a:grpSpLocks/>
          </p:cNvGrpSpPr>
          <p:nvPr/>
        </p:nvGrpSpPr>
        <p:grpSpPr bwMode="auto">
          <a:xfrm>
            <a:off x="471488" y="2663825"/>
            <a:ext cx="8001000" cy="2925763"/>
            <a:chOff x="288" y="2237"/>
            <a:chExt cx="5040" cy="1843"/>
          </a:xfrm>
        </p:grpSpPr>
        <p:graphicFrame>
          <p:nvGraphicFramePr>
            <p:cNvPr id="8197" name="Object 5"/>
            <p:cNvGraphicFramePr>
              <a:graphicFrameLocks noChangeAspect="1"/>
            </p:cNvGraphicFramePr>
            <p:nvPr/>
          </p:nvGraphicFramePr>
          <p:xfrm>
            <a:off x="288" y="3216"/>
            <a:ext cx="1296" cy="864"/>
          </p:xfrm>
          <a:graphic>
            <a:graphicData uri="http://schemas.openxmlformats.org/presentationml/2006/ole">
              <p:oleObj spid="_x0000_s8197" name="Image" r:id="rId3" imgW="3453968" imgH="2171429" progId="Photoshop.Image.6">
                <p:embed/>
              </p:oleObj>
            </a:graphicData>
          </a:graphic>
        </p:graphicFrame>
        <p:grpSp>
          <p:nvGrpSpPr>
            <p:cNvPr id="8198" name="Group 6"/>
            <p:cNvGrpSpPr>
              <a:grpSpLocks/>
            </p:cNvGrpSpPr>
            <p:nvPr/>
          </p:nvGrpSpPr>
          <p:grpSpPr bwMode="auto">
            <a:xfrm>
              <a:off x="288" y="2237"/>
              <a:ext cx="5040" cy="1837"/>
              <a:chOff x="288" y="2237"/>
              <a:chExt cx="5040" cy="1837"/>
            </a:xfrm>
          </p:grpSpPr>
          <p:grpSp>
            <p:nvGrpSpPr>
              <p:cNvPr id="8199" name="Group 7"/>
              <p:cNvGrpSpPr>
                <a:grpSpLocks/>
              </p:cNvGrpSpPr>
              <p:nvPr/>
            </p:nvGrpSpPr>
            <p:grpSpPr bwMode="auto">
              <a:xfrm>
                <a:off x="288" y="2237"/>
                <a:ext cx="1296" cy="835"/>
                <a:chOff x="592" y="2381"/>
                <a:chExt cx="1328" cy="835"/>
              </a:xfrm>
            </p:grpSpPr>
            <p:graphicFrame>
              <p:nvGraphicFramePr>
                <p:cNvPr id="8200" name="Object 8"/>
                <p:cNvGraphicFramePr>
                  <a:graphicFrameLocks noChangeAspect="1"/>
                </p:cNvGraphicFramePr>
                <p:nvPr/>
              </p:nvGraphicFramePr>
              <p:xfrm>
                <a:off x="592" y="2381"/>
                <a:ext cx="1328" cy="835"/>
              </p:xfrm>
              <a:graphic>
                <a:graphicData uri="http://schemas.openxmlformats.org/presentationml/2006/ole">
                  <p:oleObj spid="_x0000_s8200" name="Image" r:id="rId4" imgW="3453968" imgH="2171429" progId="Photoshop.Image.6">
                    <p:embed/>
                  </p:oleObj>
                </a:graphicData>
              </a:graphic>
            </p:graphicFrame>
            <p:sp>
              <p:nvSpPr>
                <p:cNvPr id="8201" name="Text Box 9"/>
                <p:cNvSpPr txBox="1">
                  <a:spLocks noChangeArrowheads="1"/>
                </p:cNvSpPr>
                <p:nvPr/>
              </p:nvSpPr>
              <p:spPr bwMode="auto">
                <a:xfrm>
                  <a:off x="640" y="2477"/>
                  <a:ext cx="1200" cy="518"/>
                </a:xfrm>
                <a:prstGeom prst="rect">
                  <a:avLst/>
                </a:prstGeom>
                <a:noFill/>
                <a:ln w="9525">
                  <a:noFill/>
                  <a:miter lim="800000"/>
                  <a:headEnd/>
                  <a:tailEnd/>
                </a:ln>
                <a:effectLst/>
              </p:spPr>
              <p:txBody>
                <a:bodyPr>
                  <a:spAutoFit/>
                </a:bodyPr>
                <a:lstStyle/>
                <a:p>
                  <a:pPr algn="ctr"/>
                  <a:r>
                    <a:rPr lang="en-GB" sz="2400" b="1">
                      <a:solidFill>
                        <a:schemeClr val="bg1"/>
                      </a:solidFill>
                    </a:rPr>
                    <a:t>Drive</a:t>
                  </a:r>
                </a:p>
                <a:p>
                  <a:pPr algn="ctr"/>
                  <a:r>
                    <a:rPr lang="en-GB" sz="2400" b="1">
                      <a:solidFill>
                        <a:schemeClr val="bg1"/>
                      </a:solidFill>
                    </a:rPr>
                    <a:t>trade </a:t>
                  </a:r>
                </a:p>
              </p:txBody>
            </p:sp>
          </p:grpSp>
          <p:sp>
            <p:nvSpPr>
              <p:cNvPr id="8202" name="Text Box 10"/>
              <p:cNvSpPr txBox="1">
                <a:spLocks noChangeArrowheads="1"/>
              </p:cNvSpPr>
              <p:nvPr/>
            </p:nvSpPr>
            <p:spPr bwMode="auto">
              <a:xfrm>
                <a:off x="336" y="3216"/>
                <a:ext cx="1296" cy="748"/>
              </a:xfrm>
              <a:prstGeom prst="rect">
                <a:avLst/>
              </a:prstGeom>
              <a:noFill/>
              <a:ln w="9525">
                <a:noFill/>
                <a:miter lim="800000"/>
                <a:headEnd/>
                <a:tailEnd/>
              </a:ln>
              <a:effectLst/>
            </p:spPr>
            <p:txBody>
              <a:bodyPr>
                <a:spAutoFit/>
              </a:bodyPr>
              <a:lstStyle/>
              <a:p>
                <a:pPr algn="ctr"/>
                <a:r>
                  <a:rPr lang="en-GB" sz="2400" b="1">
                    <a:solidFill>
                      <a:schemeClr val="bg1"/>
                    </a:solidFill>
                  </a:rPr>
                  <a:t>Reactivate</a:t>
                </a:r>
              </a:p>
              <a:p>
                <a:pPr algn="ctr"/>
                <a:r>
                  <a:rPr lang="en-GB" sz="2400" b="1">
                    <a:solidFill>
                      <a:schemeClr val="bg1"/>
                    </a:solidFill>
                  </a:rPr>
                  <a:t>lapsed customers</a:t>
                </a:r>
              </a:p>
            </p:txBody>
          </p:sp>
          <p:grpSp>
            <p:nvGrpSpPr>
              <p:cNvPr id="8203" name="Group 11"/>
              <p:cNvGrpSpPr>
                <a:grpSpLocks/>
              </p:cNvGrpSpPr>
              <p:nvPr/>
            </p:nvGrpSpPr>
            <p:grpSpPr bwMode="auto">
              <a:xfrm>
                <a:off x="2064" y="3216"/>
                <a:ext cx="1496" cy="845"/>
                <a:chOff x="2064" y="3216"/>
                <a:chExt cx="1496" cy="845"/>
              </a:xfrm>
            </p:grpSpPr>
            <p:graphicFrame>
              <p:nvGraphicFramePr>
                <p:cNvPr id="8204" name="Object 12"/>
                <p:cNvGraphicFramePr>
                  <a:graphicFrameLocks noChangeAspect="1"/>
                </p:cNvGraphicFramePr>
                <p:nvPr/>
              </p:nvGraphicFramePr>
              <p:xfrm>
                <a:off x="2064" y="3216"/>
                <a:ext cx="1496" cy="845"/>
              </p:xfrm>
              <a:graphic>
                <a:graphicData uri="http://schemas.openxmlformats.org/presentationml/2006/ole">
                  <p:oleObj spid="_x0000_s8204" name="Image" r:id="rId5" imgW="3453968" imgH="2171429" progId="Photoshop.Image.6">
                    <p:embed/>
                  </p:oleObj>
                </a:graphicData>
              </a:graphic>
            </p:graphicFrame>
            <p:sp>
              <p:nvSpPr>
                <p:cNvPr id="8205" name="Text Box 13"/>
                <p:cNvSpPr txBox="1">
                  <a:spLocks noChangeArrowheads="1"/>
                </p:cNvSpPr>
                <p:nvPr/>
              </p:nvSpPr>
              <p:spPr bwMode="auto">
                <a:xfrm>
                  <a:off x="2280" y="3312"/>
                  <a:ext cx="1032" cy="634"/>
                </a:xfrm>
                <a:prstGeom prst="rect">
                  <a:avLst/>
                </a:prstGeom>
                <a:noFill/>
                <a:ln w="9525">
                  <a:noFill/>
                  <a:miter lim="800000"/>
                  <a:headEnd/>
                  <a:tailEnd/>
                </a:ln>
                <a:effectLst/>
              </p:spPr>
              <p:txBody>
                <a:bodyPr>
                  <a:spAutoFit/>
                </a:bodyPr>
                <a:lstStyle/>
                <a:p>
                  <a:pPr algn="ctr"/>
                  <a:r>
                    <a:rPr lang="en-GB" sz="2000" b="1">
                      <a:solidFill>
                        <a:schemeClr val="bg1"/>
                      </a:solidFill>
                    </a:rPr>
                    <a:t>Encourage repeat</a:t>
                  </a:r>
                </a:p>
                <a:p>
                  <a:pPr algn="ctr"/>
                  <a:r>
                    <a:rPr lang="en-GB" sz="2000" b="1">
                      <a:solidFill>
                        <a:schemeClr val="bg1"/>
                      </a:solidFill>
                    </a:rPr>
                    <a:t>purchase</a:t>
                  </a:r>
                  <a:endParaRPr lang="en-GB" sz="2400" b="1">
                    <a:solidFill>
                      <a:schemeClr val="bg1"/>
                    </a:solidFill>
                  </a:endParaRPr>
                </a:p>
              </p:txBody>
            </p:sp>
          </p:grpSp>
          <p:grpSp>
            <p:nvGrpSpPr>
              <p:cNvPr id="8206" name="Group 14"/>
              <p:cNvGrpSpPr>
                <a:grpSpLocks/>
              </p:cNvGrpSpPr>
              <p:nvPr/>
            </p:nvGrpSpPr>
            <p:grpSpPr bwMode="auto">
              <a:xfrm>
                <a:off x="2016" y="2256"/>
                <a:ext cx="1520" cy="816"/>
                <a:chOff x="2208" y="1488"/>
                <a:chExt cx="1328" cy="835"/>
              </a:xfrm>
            </p:grpSpPr>
            <p:graphicFrame>
              <p:nvGraphicFramePr>
                <p:cNvPr id="8207" name="Object 15"/>
                <p:cNvGraphicFramePr>
                  <a:graphicFrameLocks noChangeAspect="1"/>
                </p:cNvGraphicFramePr>
                <p:nvPr/>
              </p:nvGraphicFramePr>
              <p:xfrm>
                <a:off x="2208" y="1488"/>
                <a:ext cx="1328" cy="835"/>
              </p:xfrm>
              <a:graphic>
                <a:graphicData uri="http://schemas.openxmlformats.org/presentationml/2006/ole">
                  <p:oleObj spid="_x0000_s8207" name="Image" r:id="rId6" imgW="3453968" imgH="2171429" progId="Photoshop.Image.6">
                    <p:embed/>
                  </p:oleObj>
                </a:graphicData>
              </a:graphic>
            </p:graphicFrame>
            <p:sp>
              <p:nvSpPr>
                <p:cNvPr id="8208" name="Text Box 16"/>
                <p:cNvSpPr txBox="1">
                  <a:spLocks noChangeArrowheads="1"/>
                </p:cNvSpPr>
                <p:nvPr/>
              </p:nvSpPr>
              <p:spPr bwMode="auto">
                <a:xfrm>
                  <a:off x="2256" y="1488"/>
                  <a:ext cx="1200" cy="765"/>
                </a:xfrm>
                <a:prstGeom prst="rect">
                  <a:avLst/>
                </a:prstGeom>
                <a:noFill/>
                <a:ln w="9525">
                  <a:noFill/>
                  <a:miter lim="800000"/>
                  <a:headEnd/>
                  <a:tailEnd/>
                </a:ln>
                <a:effectLst/>
              </p:spPr>
              <p:txBody>
                <a:bodyPr>
                  <a:spAutoFit/>
                </a:bodyPr>
                <a:lstStyle/>
                <a:p>
                  <a:pPr algn="ctr"/>
                  <a:r>
                    <a:rPr lang="en-GB" sz="2400" b="1">
                      <a:solidFill>
                        <a:schemeClr val="bg1"/>
                      </a:solidFill>
                    </a:rPr>
                    <a:t>Increase </a:t>
                  </a:r>
                </a:p>
                <a:p>
                  <a:pPr algn="ctr"/>
                  <a:r>
                    <a:rPr lang="en-GB" sz="2400" b="1">
                      <a:solidFill>
                        <a:schemeClr val="bg1"/>
                      </a:solidFill>
                    </a:rPr>
                    <a:t>depth of</a:t>
                  </a:r>
                </a:p>
                <a:p>
                  <a:pPr algn="ctr"/>
                  <a:r>
                    <a:rPr lang="en-GB" sz="2400" b="1">
                      <a:solidFill>
                        <a:schemeClr val="bg1"/>
                      </a:solidFill>
                    </a:rPr>
                    <a:t>spend</a:t>
                  </a:r>
                </a:p>
              </p:txBody>
            </p:sp>
          </p:grpSp>
          <p:grpSp>
            <p:nvGrpSpPr>
              <p:cNvPr id="8209" name="Group 17"/>
              <p:cNvGrpSpPr>
                <a:grpSpLocks/>
              </p:cNvGrpSpPr>
              <p:nvPr/>
            </p:nvGrpSpPr>
            <p:grpSpPr bwMode="auto">
              <a:xfrm>
                <a:off x="3984" y="3216"/>
                <a:ext cx="1344" cy="858"/>
                <a:chOff x="3696" y="2256"/>
                <a:chExt cx="1344" cy="835"/>
              </a:xfrm>
            </p:grpSpPr>
            <p:graphicFrame>
              <p:nvGraphicFramePr>
                <p:cNvPr id="8210" name="Object 18"/>
                <p:cNvGraphicFramePr>
                  <a:graphicFrameLocks noChangeAspect="1"/>
                </p:cNvGraphicFramePr>
                <p:nvPr/>
              </p:nvGraphicFramePr>
              <p:xfrm>
                <a:off x="3696" y="2256"/>
                <a:ext cx="1328" cy="835"/>
              </p:xfrm>
              <a:graphic>
                <a:graphicData uri="http://schemas.openxmlformats.org/presentationml/2006/ole">
                  <p:oleObj spid="_x0000_s8210" name="Image" r:id="rId7" imgW="3453968" imgH="2171429" progId="Photoshop.Image.6">
                    <p:embed/>
                  </p:oleObj>
                </a:graphicData>
              </a:graphic>
            </p:graphicFrame>
            <p:sp>
              <p:nvSpPr>
                <p:cNvPr id="8211" name="Text Box 19"/>
                <p:cNvSpPr txBox="1">
                  <a:spLocks noChangeArrowheads="1"/>
                </p:cNvSpPr>
                <p:nvPr/>
              </p:nvSpPr>
              <p:spPr bwMode="auto">
                <a:xfrm>
                  <a:off x="3744" y="2256"/>
                  <a:ext cx="1296" cy="617"/>
                </a:xfrm>
                <a:prstGeom prst="rect">
                  <a:avLst/>
                </a:prstGeom>
                <a:noFill/>
                <a:ln w="9525">
                  <a:noFill/>
                  <a:miter lim="800000"/>
                  <a:headEnd/>
                  <a:tailEnd/>
                </a:ln>
                <a:effectLst/>
              </p:spPr>
              <p:txBody>
                <a:bodyPr>
                  <a:spAutoFit/>
                </a:bodyPr>
                <a:lstStyle/>
                <a:p>
                  <a:pPr algn="ctr"/>
                  <a:r>
                    <a:rPr lang="en-GB" sz="2000" b="1">
                      <a:solidFill>
                        <a:schemeClr val="bg1"/>
                      </a:solidFill>
                    </a:rPr>
                    <a:t>Encourage product trial or</a:t>
                  </a:r>
                </a:p>
                <a:p>
                  <a:pPr algn="ctr"/>
                  <a:r>
                    <a:rPr lang="en-GB" sz="2000" b="1">
                      <a:solidFill>
                        <a:schemeClr val="bg1"/>
                      </a:solidFill>
                    </a:rPr>
                    <a:t>recruitment</a:t>
                  </a:r>
                  <a:endParaRPr lang="en-GB" sz="2400" b="1">
                    <a:solidFill>
                      <a:schemeClr val="bg1"/>
                    </a:solidFill>
                  </a:endParaRPr>
                </a:p>
              </p:txBody>
            </p:sp>
          </p:grpSp>
          <p:grpSp>
            <p:nvGrpSpPr>
              <p:cNvPr id="8212" name="Group 20"/>
              <p:cNvGrpSpPr>
                <a:grpSpLocks/>
              </p:cNvGrpSpPr>
              <p:nvPr/>
            </p:nvGrpSpPr>
            <p:grpSpPr bwMode="auto">
              <a:xfrm>
                <a:off x="3984" y="2256"/>
                <a:ext cx="1344" cy="816"/>
                <a:chOff x="3696" y="2256"/>
                <a:chExt cx="1344" cy="835"/>
              </a:xfrm>
            </p:grpSpPr>
            <p:graphicFrame>
              <p:nvGraphicFramePr>
                <p:cNvPr id="8213" name="Object 21"/>
                <p:cNvGraphicFramePr>
                  <a:graphicFrameLocks noChangeAspect="1"/>
                </p:cNvGraphicFramePr>
                <p:nvPr/>
              </p:nvGraphicFramePr>
              <p:xfrm>
                <a:off x="3696" y="2256"/>
                <a:ext cx="1328" cy="835"/>
              </p:xfrm>
              <a:graphic>
                <a:graphicData uri="http://schemas.openxmlformats.org/presentationml/2006/ole">
                  <p:oleObj spid="_x0000_s8213" name="Image" r:id="rId8" imgW="3453968" imgH="2171429" progId="Photoshop.Image.6">
                    <p:embed/>
                  </p:oleObj>
                </a:graphicData>
              </a:graphic>
            </p:graphicFrame>
            <p:sp>
              <p:nvSpPr>
                <p:cNvPr id="8214" name="Text Box 22"/>
                <p:cNvSpPr txBox="1">
                  <a:spLocks noChangeArrowheads="1"/>
                </p:cNvSpPr>
                <p:nvPr/>
              </p:nvSpPr>
              <p:spPr bwMode="auto">
                <a:xfrm>
                  <a:off x="3744" y="2256"/>
                  <a:ext cx="1296" cy="765"/>
                </a:xfrm>
                <a:prstGeom prst="rect">
                  <a:avLst/>
                </a:prstGeom>
                <a:noFill/>
                <a:ln w="9525">
                  <a:noFill/>
                  <a:miter lim="800000"/>
                  <a:headEnd/>
                  <a:tailEnd/>
                </a:ln>
                <a:effectLst/>
              </p:spPr>
              <p:txBody>
                <a:bodyPr>
                  <a:spAutoFit/>
                </a:bodyPr>
                <a:lstStyle/>
                <a:p>
                  <a:pPr algn="ctr"/>
                  <a:r>
                    <a:rPr lang="en-GB" sz="2400" b="1">
                      <a:solidFill>
                        <a:schemeClr val="bg1"/>
                      </a:solidFill>
                    </a:rPr>
                    <a:t>Increase</a:t>
                  </a:r>
                </a:p>
                <a:p>
                  <a:pPr algn="ctr"/>
                  <a:r>
                    <a:rPr lang="en-GB" sz="2400" b="1">
                      <a:solidFill>
                        <a:schemeClr val="bg1"/>
                      </a:solidFill>
                    </a:rPr>
                    <a:t>breadth of</a:t>
                  </a:r>
                </a:p>
                <a:p>
                  <a:pPr algn="ctr"/>
                  <a:r>
                    <a:rPr lang="en-GB" sz="2400" b="1">
                      <a:solidFill>
                        <a:schemeClr val="bg1"/>
                      </a:solidFill>
                    </a:rPr>
                    <a:t>spend</a:t>
                  </a:r>
                </a:p>
              </p:txBody>
            </p:sp>
          </p:grpSp>
        </p:grpSp>
      </p:grpSp>
      <p:grpSp>
        <p:nvGrpSpPr>
          <p:cNvPr id="8215" name="Group 23"/>
          <p:cNvGrpSpPr>
            <a:grpSpLocks/>
          </p:cNvGrpSpPr>
          <p:nvPr/>
        </p:nvGrpSpPr>
        <p:grpSpPr bwMode="auto">
          <a:xfrm>
            <a:off x="395288" y="1169988"/>
            <a:ext cx="8077200" cy="1295400"/>
            <a:chOff x="240" y="1296"/>
            <a:chExt cx="5088" cy="816"/>
          </a:xfrm>
        </p:grpSpPr>
        <p:grpSp>
          <p:nvGrpSpPr>
            <p:cNvPr id="8216" name="Group 24"/>
            <p:cNvGrpSpPr>
              <a:grpSpLocks/>
            </p:cNvGrpSpPr>
            <p:nvPr/>
          </p:nvGrpSpPr>
          <p:grpSpPr bwMode="auto">
            <a:xfrm>
              <a:off x="240" y="1296"/>
              <a:ext cx="1344" cy="787"/>
              <a:chOff x="384" y="1488"/>
              <a:chExt cx="1328" cy="835"/>
            </a:xfrm>
          </p:grpSpPr>
          <p:graphicFrame>
            <p:nvGraphicFramePr>
              <p:cNvPr id="8217" name="Object 25"/>
              <p:cNvGraphicFramePr>
                <a:graphicFrameLocks noChangeAspect="1"/>
              </p:cNvGraphicFramePr>
              <p:nvPr/>
            </p:nvGraphicFramePr>
            <p:xfrm>
              <a:off x="384" y="1488"/>
              <a:ext cx="1328" cy="835"/>
            </p:xfrm>
            <a:graphic>
              <a:graphicData uri="http://schemas.openxmlformats.org/presentationml/2006/ole">
                <p:oleObj spid="_x0000_s8217" name="Image" r:id="rId9" imgW="3453968" imgH="2171429" progId="Photoshop.Image.6">
                  <p:embed/>
                </p:oleObj>
              </a:graphicData>
            </a:graphic>
          </p:graphicFrame>
          <p:sp>
            <p:nvSpPr>
              <p:cNvPr id="8218" name="Text Box 26"/>
              <p:cNvSpPr txBox="1">
                <a:spLocks noChangeArrowheads="1"/>
              </p:cNvSpPr>
              <p:nvPr/>
            </p:nvSpPr>
            <p:spPr bwMode="auto">
              <a:xfrm>
                <a:off x="432" y="1583"/>
                <a:ext cx="1200" cy="550"/>
              </a:xfrm>
              <a:prstGeom prst="rect">
                <a:avLst/>
              </a:prstGeom>
              <a:noFill/>
              <a:ln w="9525">
                <a:noFill/>
                <a:miter lim="800000"/>
                <a:headEnd/>
                <a:tailEnd/>
              </a:ln>
              <a:effectLst/>
            </p:spPr>
            <p:txBody>
              <a:bodyPr>
                <a:spAutoFit/>
              </a:bodyPr>
              <a:lstStyle/>
              <a:p>
                <a:pPr algn="ctr"/>
                <a:r>
                  <a:rPr lang="en-GB" sz="2400" b="1">
                    <a:solidFill>
                      <a:schemeClr val="bg1"/>
                    </a:solidFill>
                  </a:rPr>
                  <a:t>Reward loyalty</a:t>
                </a:r>
              </a:p>
            </p:txBody>
          </p:sp>
        </p:grpSp>
        <p:grpSp>
          <p:nvGrpSpPr>
            <p:cNvPr id="8219" name="Group 27"/>
            <p:cNvGrpSpPr>
              <a:grpSpLocks/>
            </p:cNvGrpSpPr>
            <p:nvPr/>
          </p:nvGrpSpPr>
          <p:grpSpPr bwMode="auto">
            <a:xfrm>
              <a:off x="2016" y="1296"/>
              <a:ext cx="1440" cy="768"/>
              <a:chOff x="384" y="1488"/>
              <a:chExt cx="1328" cy="835"/>
            </a:xfrm>
          </p:grpSpPr>
          <p:graphicFrame>
            <p:nvGraphicFramePr>
              <p:cNvPr id="8220" name="Object 28"/>
              <p:cNvGraphicFramePr>
                <a:graphicFrameLocks noChangeAspect="1"/>
              </p:cNvGraphicFramePr>
              <p:nvPr/>
            </p:nvGraphicFramePr>
            <p:xfrm>
              <a:off x="384" y="1488"/>
              <a:ext cx="1328" cy="835"/>
            </p:xfrm>
            <a:graphic>
              <a:graphicData uri="http://schemas.openxmlformats.org/presentationml/2006/ole">
                <p:oleObj spid="_x0000_s8220" name="Image" r:id="rId10" imgW="3453968" imgH="2171429" progId="Photoshop.Image.6">
                  <p:embed/>
                </p:oleObj>
              </a:graphicData>
            </a:graphic>
          </p:graphicFrame>
          <p:sp>
            <p:nvSpPr>
              <p:cNvPr id="8221" name="Text Box 29"/>
              <p:cNvSpPr txBox="1">
                <a:spLocks noChangeArrowheads="1"/>
              </p:cNvSpPr>
              <p:nvPr/>
            </p:nvSpPr>
            <p:spPr bwMode="auto">
              <a:xfrm>
                <a:off x="432" y="1584"/>
                <a:ext cx="1200" cy="563"/>
              </a:xfrm>
              <a:prstGeom prst="rect">
                <a:avLst/>
              </a:prstGeom>
              <a:noFill/>
              <a:ln w="9525">
                <a:noFill/>
                <a:miter lim="800000"/>
                <a:headEnd/>
                <a:tailEnd/>
              </a:ln>
              <a:effectLst/>
            </p:spPr>
            <p:txBody>
              <a:bodyPr>
                <a:spAutoFit/>
              </a:bodyPr>
              <a:lstStyle/>
              <a:p>
                <a:pPr algn="ctr"/>
                <a:r>
                  <a:rPr lang="en-GB" sz="2400" b="1">
                    <a:solidFill>
                      <a:schemeClr val="bg1"/>
                    </a:solidFill>
                  </a:rPr>
                  <a:t>Thank customers</a:t>
                </a:r>
              </a:p>
            </p:txBody>
          </p:sp>
        </p:grpSp>
        <p:grpSp>
          <p:nvGrpSpPr>
            <p:cNvPr id="8222" name="Group 30"/>
            <p:cNvGrpSpPr>
              <a:grpSpLocks/>
            </p:cNvGrpSpPr>
            <p:nvPr/>
          </p:nvGrpSpPr>
          <p:grpSpPr bwMode="auto">
            <a:xfrm>
              <a:off x="3984" y="1296"/>
              <a:ext cx="1344" cy="816"/>
              <a:chOff x="384" y="1488"/>
              <a:chExt cx="1328" cy="835"/>
            </a:xfrm>
          </p:grpSpPr>
          <p:graphicFrame>
            <p:nvGraphicFramePr>
              <p:cNvPr id="8223" name="Object 31"/>
              <p:cNvGraphicFramePr>
                <a:graphicFrameLocks noChangeAspect="1"/>
              </p:cNvGraphicFramePr>
              <p:nvPr/>
            </p:nvGraphicFramePr>
            <p:xfrm>
              <a:off x="384" y="1488"/>
              <a:ext cx="1328" cy="835"/>
            </p:xfrm>
            <a:graphic>
              <a:graphicData uri="http://schemas.openxmlformats.org/presentationml/2006/ole">
                <p:oleObj spid="_x0000_s8223" name="Image" r:id="rId11" imgW="3453968" imgH="2171429" progId="Photoshop.Image.6">
                  <p:embed/>
                </p:oleObj>
              </a:graphicData>
            </a:graphic>
          </p:graphicFrame>
          <p:sp>
            <p:nvSpPr>
              <p:cNvPr id="8224" name="Text Box 32"/>
              <p:cNvSpPr txBox="1">
                <a:spLocks noChangeArrowheads="1"/>
              </p:cNvSpPr>
              <p:nvPr/>
            </p:nvSpPr>
            <p:spPr bwMode="auto">
              <a:xfrm>
                <a:off x="432" y="1584"/>
                <a:ext cx="1200" cy="530"/>
              </a:xfrm>
              <a:prstGeom prst="rect">
                <a:avLst/>
              </a:prstGeom>
              <a:noFill/>
              <a:ln w="9525">
                <a:noFill/>
                <a:miter lim="800000"/>
                <a:headEnd/>
                <a:tailEnd/>
              </a:ln>
              <a:effectLst/>
            </p:spPr>
            <p:txBody>
              <a:bodyPr>
                <a:spAutoFit/>
              </a:bodyPr>
              <a:lstStyle/>
              <a:p>
                <a:pPr algn="ctr"/>
                <a:r>
                  <a:rPr lang="en-GB" sz="2400" b="1">
                    <a:solidFill>
                      <a:schemeClr val="bg1"/>
                    </a:solidFill>
                  </a:rPr>
                  <a:t>Retain customers</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15"/>
                                        </p:tgtEl>
                                        <p:attrNameLst>
                                          <p:attrName>style.visibility</p:attrName>
                                        </p:attrNameLst>
                                      </p:cBhvr>
                                      <p:to>
                                        <p:strVal val="visible"/>
                                      </p:to>
                                    </p:set>
                                    <p:animEffect transition="in" filter="dissolve">
                                      <p:cBhvr>
                                        <p:cTn id="7" dur="500"/>
                                        <p:tgtEl>
                                          <p:spTgt spid="82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dissolve">
                                      <p:cBhvr>
                                        <p:cTn id="12"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t>Exercise – Clubcard Objectives Game</a:t>
            </a:r>
          </a:p>
        </p:txBody>
      </p:sp>
      <p:sp>
        <p:nvSpPr>
          <p:cNvPr id="9219" name="Rectangle 3"/>
          <p:cNvSpPr>
            <a:spLocks noGrp="1" noChangeArrowheads="1"/>
          </p:cNvSpPr>
          <p:nvPr>
            <p:ph type="body" idx="1"/>
          </p:nvPr>
        </p:nvSpPr>
        <p:spPr/>
        <p:txBody>
          <a:bodyPr/>
          <a:lstStyle/>
          <a:p>
            <a:endParaRPr lang="en-GB" sz="1600"/>
          </a:p>
          <a:p>
            <a:r>
              <a:rPr lang="en-GB" sz="1600"/>
              <a:t>Identify the objective of each Clubcard campaign…</a:t>
            </a:r>
          </a:p>
          <a:p>
            <a:endParaRPr lang="en-GB" sz="1600"/>
          </a:p>
          <a:p>
            <a:endParaRPr lang="en-GB" sz="1600"/>
          </a:p>
          <a:p>
            <a:endParaRPr lang="en-GB" sz="1600"/>
          </a:p>
          <a:p>
            <a:endParaRPr lang="en-GB" sz="1600"/>
          </a:p>
          <a:p>
            <a:endParaRPr lang="en-GB" sz="1600"/>
          </a:p>
          <a:p>
            <a:endParaRPr lang="en-GB" sz="1600"/>
          </a:p>
          <a:p>
            <a:endParaRPr lang="en-GB" sz="1600"/>
          </a:p>
          <a:p>
            <a:endParaRPr lang="en-GB" sz="1600"/>
          </a:p>
          <a:p>
            <a:endParaRPr lang="en-GB" sz="1600"/>
          </a:p>
          <a:p>
            <a:endParaRPr lang="en-GB" sz="1600"/>
          </a:p>
          <a:p>
            <a:r>
              <a:rPr lang="en-GB" sz="1600"/>
              <a:t>A coupon for extra points on a product that a customer already buys</a:t>
            </a:r>
          </a:p>
          <a:p>
            <a:r>
              <a:rPr lang="en-GB" sz="1600"/>
              <a:t>A gift voucher and questionnaire to a customer who has stopped shopping</a:t>
            </a:r>
          </a:p>
          <a:p>
            <a:r>
              <a:rPr lang="en-GB" sz="1600"/>
              <a:t>100k Gillette Mach 3 razors given as a gift to loyal customers</a:t>
            </a:r>
          </a:p>
          <a:p>
            <a:r>
              <a:rPr lang="en-GB" sz="1600"/>
              <a:t>Stretching ‘spend and save’ coupons to customers living near Extras</a:t>
            </a:r>
          </a:p>
          <a:p>
            <a:r>
              <a:rPr lang="en-GB" sz="1600"/>
              <a:t>A Clubcard Bonus coupon for 1000 points when you take out a Tesco credit card</a:t>
            </a:r>
          </a:p>
          <a:p>
            <a:endParaRPr lang="en-GB" sz="1600"/>
          </a:p>
          <a:p>
            <a:r>
              <a:rPr lang="en-GB" sz="1600"/>
              <a:t>Quorn coupons for Healthy Living Club members who don’t yet buy Quorn</a:t>
            </a:r>
          </a:p>
        </p:txBody>
      </p:sp>
      <p:grpSp>
        <p:nvGrpSpPr>
          <p:cNvPr id="9240" name="Group 24"/>
          <p:cNvGrpSpPr>
            <a:grpSpLocks/>
          </p:cNvGrpSpPr>
          <p:nvPr/>
        </p:nvGrpSpPr>
        <p:grpSpPr bwMode="auto">
          <a:xfrm>
            <a:off x="684213" y="1395413"/>
            <a:ext cx="7408862" cy="2538412"/>
            <a:chOff x="431" y="709"/>
            <a:chExt cx="4667" cy="1599"/>
          </a:xfrm>
        </p:grpSpPr>
        <p:graphicFrame>
          <p:nvGraphicFramePr>
            <p:cNvPr id="9222" name="Object 6"/>
            <p:cNvGraphicFramePr>
              <a:graphicFrameLocks noChangeAspect="1"/>
            </p:cNvGraphicFramePr>
            <p:nvPr/>
          </p:nvGraphicFramePr>
          <p:xfrm>
            <a:off x="431" y="709"/>
            <a:ext cx="1229" cy="738"/>
          </p:xfrm>
          <a:graphic>
            <a:graphicData uri="http://schemas.openxmlformats.org/presentationml/2006/ole">
              <p:oleObj spid="_x0000_s9222" name="Image" r:id="rId3" imgW="3453968" imgH="2171429" progId="Photoshop.Image.6">
                <p:embed/>
              </p:oleObj>
            </a:graphicData>
          </a:graphic>
        </p:graphicFrame>
        <p:sp>
          <p:nvSpPr>
            <p:cNvPr id="9223" name="Text Box 7"/>
            <p:cNvSpPr txBox="1">
              <a:spLocks noChangeArrowheads="1"/>
            </p:cNvSpPr>
            <p:nvPr/>
          </p:nvSpPr>
          <p:spPr bwMode="auto">
            <a:xfrm>
              <a:off x="475" y="856"/>
              <a:ext cx="1111" cy="442"/>
            </a:xfrm>
            <a:prstGeom prst="rect">
              <a:avLst/>
            </a:prstGeom>
            <a:noFill/>
            <a:ln w="9525">
              <a:noFill/>
              <a:miter lim="800000"/>
              <a:headEnd/>
              <a:tailEnd/>
            </a:ln>
            <a:effectLst/>
          </p:spPr>
          <p:txBody>
            <a:bodyPr>
              <a:spAutoFit/>
            </a:bodyPr>
            <a:lstStyle/>
            <a:p>
              <a:pPr algn="ctr"/>
              <a:r>
                <a:rPr lang="en-GB" sz="2000" b="1">
                  <a:solidFill>
                    <a:schemeClr val="bg1"/>
                  </a:solidFill>
                </a:rPr>
                <a:t>Reward loyalty</a:t>
              </a:r>
            </a:p>
          </p:txBody>
        </p:sp>
        <p:graphicFrame>
          <p:nvGraphicFramePr>
            <p:cNvPr id="9225" name="Object 9"/>
            <p:cNvGraphicFramePr>
              <a:graphicFrameLocks noChangeAspect="1"/>
            </p:cNvGraphicFramePr>
            <p:nvPr/>
          </p:nvGraphicFramePr>
          <p:xfrm>
            <a:off x="2062" y="754"/>
            <a:ext cx="1317" cy="721"/>
          </p:xfrm>
          <a:graphic>
            <a:graphicData uri="http://schemas.openxmlformats.org/presentationml/2006/ole">
              <p:oleObj spid="_x0000_s9225" name="Image" r:id="rId4" imgW="3453968" imgH="2171429" progId="Photoshop.Image.6">
                <p:embed/>
              </p:oleObj>
            </a:graphicData>
          </a:graphic>
        </p:graphicFrame>
        <p:sp>
          <p:nvSpPr>
            <p:cNvPr id="9226" name="Text Box 10"/>
            <p:cNvSpPr txBox="1">
              <a:spLocks noChangeArrowheads="1"/>
            </p:cNvSpPr>
            <p:nvPr/>
          </p:nvSpPr>
          <p:spPr bwMode="auto">
            <a:xfrm>
              <a:off x="2110" y="957"/>
              <a:ext cx="1190" cy="250"/>
            </a:xfrm>
            <a:prstGeom prst="rect">
              <a:avLst/>
            </a:prstGeom>
            <a:noFill/>
            <a:ln w="9525">
              <a:noFill/>
              <a:miter lim="800000"/>
              <a:headEnd/>
              <a:tailEnd/>
            </a:ln>
            <a:effectLst/>
          </p:spPr>
          <p:txBody>
            <a:bodyPr>
              <a:spAutoFit/>
            </a:bodyPr>
            <a:lstStyle/>
            <a:p>
              <a:pPr algn="ctr"/>
              <a:r>
                <a:rPr lang="en-GB" sz="2000" b="1">
                  <a:solidFill>
                    <a:schemeClr val="bg1"/>
                  </a:solidFill>
                </a:rPr>
                <a:t>Retain</a:t>
              </a:r>
            </a:p>
          </p:txBody>
        </p:sp>
        <p:graphicFrame>
          <p:nvGraphicFramePr>
            <p:cNvPr id="9228" name="Object 12"/>
            <p:cNvGraphicFramePr>
              <a:graphicFrameLocks noChangeAspect="1"/>
            </p:cNvGraphicFramePr>
            <p:nvPr/>
          </p:nvGraphicFramePr>
          <p:xfrm>
            <a:off x="3869" y="737"/>
            <a:ext cx="1229" cy="764"/>
          </p:xfrm>
          <a:graphic>
            <a:graphicData uri="http://schemas.openxmlformats.org/presentationml/2006/ole">
              <p:oleObj spid="_x0000_s9228" name="Image" r:id="rId5" imgW="3453968" imgH="2171429" progId="Photoshop.Image.6">
                <p:embed/>
              </p:oleObj>
            </a:graphicData>
          </a:graphic>
        </p:graphicFrame>
        <p:sp>
          <p:nvSpPr>
            <p:cNvPr id="9229" name="Text Box 13"/>
            <p:cNvSpPr txBox="1">
              <a:spLocks noChangeArrowheads="1"/>
            </p:cNvSpPr>
            <p:nvPr/>
          </p:nvSpPr>
          <p:spPr bwMode="auto">
            <a:xfrm>
              <a:off x="3913" y="890"/>
              <a:ext cx="1111" cy="442"/>
            </a:xfrm>
            <a:prstGeom prst="rect">
              <a:avLst/>
            </a:prstGeom>
            <a:noFill/>
            <a:ln w="9525">
              <a:noFill/>
              <a:miter lim="800000"/>
              <a:headEnd/>
              <a:tailEnd/>
            </a:ln>
            <a:effectLst/>
          </p:spPr>
          <p:txBody>
            <a:bodyPr>
              <a:spAutoFit/>
            </a:bodyPr>
            <a:lstStyle/>
            <a:p>
              <a:pPr algn="ctr"/>
              <a:r>
                <a:rPr lang="en-GB" sz="2000" b="1">
                  <a:solidFill>
                    <a:schemeClr val="bg1"/>
                  </a:solidFill>
                </a:rPr>
                <a:t>Interact with wider brand</a:t>
              </a:r>
            </a:p>
          </p:txBody>
        </p:sp>
        <p:graphicFrame>
          <p:nvGraphicFramePr>
            <p:cNvPr id="9232" name="Object 16"/>
            <p:cNvGraphicFramePr>
              <a:graphicFrameLocks noChangeAspect="1"/>
            </p:cNvGraphicFramePr>
            <p:nvPr/>
          </p:nvGraphicFramePr>
          <p:xfrm>
            <a:off x="1292" y="1570"/>
            <a:ext cx="1229" cy="738"/>
          </p:xfrm>
          <a:graphic>
            <a:graphicData uri="http://schemas.openxmlformats.org/presentationml/2006/ole">
              <p:oleObj spid="_x0000_s9232" name="Image" r:id="rId6" imgW="3453968" imgH="2171429" progId="Photoshop.Image.6">
                <p:embed/>
              </p:oleObj>
            </a:graphicData>
          </a:graphic>
        </p:graphicFrame>
        <p:sp>
          <p:nvSpPr>
            <p:cNvPr id="9233" name="Text Box 17"/>
            <p:cNvSpPr txBox="1">
              <a:spLocks noChangeArrowheads="1"/>
            </p:cNvSpPr>
            <p:nvPr/>
          </p:nvSpPr>
          <p:spPr bwMode="auto">
            <a:xfrm>
              <a:off x="1336" y="1774"/>
              <a:ext cx="1111" cy="250"/>
            </a:xfrm>
            <a:prstGeom prst="rect">
              <a:avLst/>
            </a:prstGeom>
            <a:noFill/>
            <a:ln w="9525">
              <a:noFill/>
              <a:miter lim="800000"/>
              <a:headEnd/>
              <a:tailEnd/>
            </a:ln>
            <a:effectLst/>
          </p:spPr>
          <p:txBody>
            <a:bodyPr>
              <a:spAutoFit/>
            </a:bodyPr>
            <a:lstStyle/>
            <a:p>
              <a:pPr algn="ctr"/>
              <a:r>
                <a:rPr lang="en-GB" sz="2000" b="1">
                  <a:solidFill>
                    <a:schemeClr val="bg1"/>
                  </a:solidFill>
                </a:rPr>
                <a:t>Drive trade</a:t>
              </a:r>
            </a:p>
          </p:txBody>
        </p:sp>
        <p:graphicFrame>
          <p:nvGraphicFramePr>
            <p:cNvPr id="9235" name="Object 19"/>
            <p:cNvGraphicFramePr>
              <a:graphicFrameLocks noChangeAspect="1"/>
            </p:cNvGraphicFramePr>
            <p:nvPr/>
          </p:nvGraphicFramePr>
          <p:xfrm>
            <a:off x="2923" y="1576"/>
            <a:ext cx="1317" cy="720"/>
          </p:xfrm>
          <a:graphic>
            <a:graphicData uri="http://schemas.openxmlformats.org/presentationml/2006/ole">
              <p:oleObj spid="_x0000_s9235" name="Image" r:id="rId7" imgW="3453968" imgH="2171429" progId="Photoshop.Image.6">
                <p:embed/>
              </p:oleObj>
            </a:graphicData>
          </a:graphic>
        </p:graphicFrame>
        <p:sp>
          <p:nvSpPr>
            <p:cNvPr id="9236" name="Text Box 20"/>
            <p:cNvSpPr txBox="1">
              <a:spLocks noChangeArrowheads="1"/>
            </p:cNvSpPr>
            <p:nvPr/>
          </p:nvSpPr>
          <p:spPr bwMode="auto">
            <a:xfrm>
              <a:off x="2971" y="1616"/>
              <a:ext cx="1190" cy="634"/>
            </a:xfrm>
            <a:prstGeom prst="rect">
              <a:avLst/>
            </a:prstGeom>
            <a:noFill/>
            <a:ln w="9525">
              <a:noFill/>
              <a:miter lim="800000"/>
              <a:headEnd/>
              <a:tailEnd/>
            </a:ln>
            <a:effectLst/>
          </p:spPr>
          <p:txBody>
            <a:bodyPr>
              <a:spAutoFit/>
            </a:bodyPr>
            <a:lstStyle/>
            <a:p>
              <a:pPr algn="ctr"/>
              <a:r>
                <a:rPr lang="en-GB" sz="2000" b="1">
                  <a:solidFill>
                    <a:schemeClr val="bg1"/>
                  </a:solidFill>
                </a:rPr>
                <a:t>Breadth or depth of spend</a:t>
              </a:r>
            </a:p>
          </p:txBody>
        </p:sp>
      </p:grpSp>
      <p:sp>
        <p:nvSpPr>
          <p:cNvPr id="9241" name="Text Box 25"/>
          <p:cNvSpPr txBox="1">
            <a:spLocks noChangeArrowheads="1"/>
          </p:cNvSpPr>
          <p:nvPr/>
        </p:nvSpPr>
        <p:spPr bwMode="auto">
          <a:xfrm>
            <a:off x="6372225" y="4724400"/>
            <a:ext cx="1835150" cy="336550"/>
          </a:xfrm>
          <a:prstGeom prst="rect">
            <a:avLst/>
          </a:prstGeom>
          <a:noFill/>
          <a:ln w="9525">
            <a:noFill/>
            <a:miter lim="800000"/>
            <a:headEnd/>
            <a:tailEnd/>
          </a:ln>
          <a:effectLst/>
        </p:spPr>
        <p:txBody>
          <a:bodyPr>
            <a:spAutoFit/>
          </a:bodyPr>
          <a:lstStyle/>
          <a:p>
            <a:pPr>
              <a:spcBef>
                <a:spcPct val="50000"/>
              </a:spcBef>
            </a:pPr>
            <a:r>
              <a:rPr lang="en-GB" sz="1600" b="1">
                <a:solidFill>
                  <a:srgbClr val="FF0000"/>
                </a:solidFill>
              </a:rPr>
              <a:t>Reward Loyalty</a:t>
            </a:r>
          </a:p>
        </p:txBody>
      </p:sp>
      <p:sp>
        <p:nvSpPr>
          <p:cNvPr id="9242" name="Text Box 26"/>
          <p:cNvSpPr txBox="1">
            <a:spLocks noChangeArrowheads="1"/>
          </p:cNvSpPr>
          <p:nvPr/>
        </p:nvSpPr>
        <p:spPr bwMode="auto">
          <a:xfrm>
            <a:off x="7058025" y="4149725"/>
            <a:ext cx="1835150" cy="336550"/>
          </a:xfrm>
          <a:prstGeom prst="rect">
            <a:avLst/>
          </a:prstGeom>
          <a:noFill/>
          <a:ln w="9525">
            <a:noFill/>
            <a:miter lim="800000"/>
            <a:headEnd/>
            <a:tailEnd/>
          </a:ln>
          <a:effectLst/>
        </p:spPr>
        <p:txBody>
          <a:bodyPr>
            <a:spAutoFit/>
          </a:bodyPr>
          <a:lstStyle/>
          <a:p>
            <a:pPr>
              <a:spcBef>
                <a:spcPct val="50000"/>
              </a:spcBef>
            </a:pPr>
            <a:r>
              <a:rPr lang="en-GB" sz="1600" b="1">
                <a:solidFill>
                  <a:srgbClr val="FF0000"/>
                </a:solidFill>
              </a:rPr>
              <a:t>Reward Loyalty</a:t>
            </a:r>
          </a:p>
        </p:txBody>
      </p:sp>
      <p:sp>
        <p:nvSpPr>
          <p:cNvPr id="9243" name="Text Box 27"/>
          <p:cNvSpPr txBox="1">
            <a:spLocks noChangeArrowheads="1"/>
          </p:cNvSpPr>
          <p:nvPr/>
        </p:nvSpPr>
        <p:spPr bwMode="auto">
          <a:xfrm>
            <a:off x="360363" y="5613400"/>
            <a:ext cx="3132137" cy="336550"/>
          </a:xfrm>
          <a:prstGeom prst="rect">
            <a:avLst/>
          </a:prstGeom>
          <a:noFill/>
          <a:ln w="9525">
            <a:noFill/>
            <a:miter lim="800000"/>
            <a:headEnd/>
            <a:tailEnd/>
          </a:ln>
          <a:effectLst/>
        </p:spPr>
        <p:txBody>
          <a:bodyPr>
            <a:spAutoFit/>
          </a:bodyPr>
          <a:lstStyle/>
          <a:p>
            <a:pPr>
              <a:spcBef>
                <a:spcPct val="50000"/>
              </a:spcBef>
            </a:pPr>
            <a:r>
              <a:rPr lang="en-GB" sz="1600" b="1">
                <a:solidFill>
                  <a:srgbClr val="FF0000"/>
                </a:solidFill>
              </a:rPr>
              <a:t>Interaction with wider brand</a:t>
            </a:r>
          </a:p>
        </p:txBody>
      </p:sp>
      <p:sp>
        <p:nvSpPr>
          <p:cNvPr id="9244" name="Text Box 28"/>
          <p:cNvSpPr txBox="1">
            <a:spLocks noChangeArrowheads="1"/>
          </p:cNvSpPr>
          <p:nvPr/>
        </p:nvSpPr>
        <p:spPr bwMode="auto">
          <a:xfrm>
            <a:off x="7092950" y="5013325"/>
            <a:ext cx="1835150" cy="336550"/>
          </a:xfrm>
          <a:prstGeom prst="rect">
            <a:avLst/>
          </a:prstGeom>
          <a:noFill/>
          <a:ln w="9525">
            <a:noFill/>
            <a:miter lim="800000"/>
            <a:headEnd/>
            <a:tailEnd/>
          </a:ln>
          <a:effectLst/>
        </p:spPr>
        <p:txBody>
          <a:bodyPr>
            <a:spAutoFit/>
          </a:bodyPr>
          <a:lstStyle/>
          <a:p>
            <a:pPr>
              <a:spcBef>
                <a:spcPct val="50000"/>
              </a:spcBef>
            </a:pPr>
            <a:r>
              <a:rPr lang="en-GB" sz="1600" b="1">
                <a:solidFill>
                  <a:srgbClr val="FF0000"/>
                </a:solidFill>
              </a:rPr>
              <a:t>Trade Driving</a:t>
            </a:r>
          </a:p>
        </p:txBody>
      </p:sp>
      <p:sp>
        <p:nvSpPr>
          <p:cNvPr id="9245" name="Text Box 29"/>
          <p:cNvSpPr txBox="1">
            <a:spLocks noChangeArrowheads="1"/>
          </p:cNvSpPr>
          <p:nvPr/>
        </p:nvSpPr>
        <p:spPr bwMode="auto">
          <a:xfrm>
            <a:off x="7740650" y="4437063"/>
            <a:ext cx="971550" cy="336550"/>
          </a:xfrm>
          <a:prstGeom prst="rect">
            <a:avLst/>
          </a:prstGeom>
          <a:noFill/>
          <a:ln w="9525">
            <a:noFill/>
            <a:miter lim="800000"/>
            <a:headEnd/>
            <a:tailEnd/>
          </a:ln>
          <a:effectLst/>
        </p:spPr>
        <p:txBody>
          <a:bodyPr>
            <a:spAutoFit/>
          </a:bodyPr>
          <a:lstStyle/>
          <a:p>
            <a:pPr>
              <a:spcBef>
                <a:spcPct val="50000"/>
              </a:spcBef>
            </a:pPr>
            <a:r>
              <a:rPr lang="en-GB" sz="1600" b="1">
                <a:solidFill>
                  <a:srgbClr val="FF0000"/>
                </a:solidFill>
              </a:rPr>
              <a:t>Retain</a:t>
            </a:r>
          </a:p>
        </p:txBody>
      </p:sp>
      <p:sp>
        <p:nvSpPr>
          <p:cNvPr id="9246" name="Text Box 30"/>
          <p:cNvSpPr txBox="1">
            <a:spLocks noChangeArrowheads="1"/>
          </p:cNvSpPr>
          <p:nvPr/>
        </p:nvSpPr>
        <p:spPr bwMode="auto">
          <a:xfrm>
            <a:off x="323850" y="6188075"/>
            <a:ext cx="2016125" cy="336550"/>
          </a:xfrm>
          <a:prstGeom prst="rect">
            <a:avLst/>
          </a:prstGeom>
          <a:noFill/>
          <a:ln w="9525">
            <a:noFill/>
            <a:miter lim="800000"/>
            <a:headEnd/>
            <a:tailEnd/>
          </a:ln>
          <a:effectLst/>
        </p:spPr>
        <p:txBody>
          <a:bodyPr>
            <a:spAutoFit/>
          </a:bodyPr>
          <a:lstStyle/>
          <a:p>
            <a:pPr>
              <a:spcBef>
                <a:spcPct val="50000"/>
              </a:spcBef>
            </a:pPr>
            <a:r>
              <a:rPr lang="en-GB" sz="1600" b="1">
                <a:solidFill>
                  <a:srgbClr val="FF0000"/>
                </a:solidFill>
              </a:rPr>
              <a:t>Breadth of spend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9">
                                            <p:txEl>
                                              <p:pRg st="12" end="12"/>
                                            </p:txEl>
                                          </p:spTgt>
                                        </p:tgtEl>
                                        <p:attrNameLst>
                                          <p:attrName>style.visibility</p:attrName>
                                        </p:attrNameLst>
                                      </p:cBhvr>
                                      <p:to>
                                        <p:strVal val="visible"/>
                                      </p:to>
                                    </p:set>
                                    <p:anim calcmode="lin" valueType="num">
                                      <p:cBhvr additive="base">
                                        <p:cTn id="7" dur="1000" fill="hold"/>
                                        <p:tgtEl>
                                          <p:spTgt spid="9219">
                                            <p:txEl>
                                              <p:pRg st="12"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42"/>
                                        </p:tgtEl>
                                        <p:attrNameLst>
                                          <p:attrName>style.visibility</p:attrName>
                                        </p:attrNameLst>
                                      </p:cBhvr>
                                      <p:to>
                                        <p:strVal val="visible"/>
                                      </p:to>
                                    </p:set>
                                    <p:anim calcmode="lin" valueType="num">
                                      <p:cBhvr additive="base">
                                        <p:cTn id="13" dur="1000" fill="hold"/>
                                        <p:tgtEl>
                                          <p:spTgt spid="9242"/>
                                        </p:tgtEl>
                                        <p:attrNameLst>
                                          <p:attrName>ppt_x</p:attrName>
                                        </p:attrNameLst>
                                      </p:cBhvr>
                                      <p:tavLst>
                                        <p:tav tm="0">
                                          <p:val>
                                            <p:strVal val="1+#ppt_w/2"/>
                                          </p:val>
                                        </p:tav>
                                        <p:tav tm="100000">
                                          <p:val>
                                            <p:strVal val="#ppt_x"/>
                                          </p:val>
                                        </p:tav>
                                      </p:tavLst>
                                    </p:anim>
                                    <p:anim calcmode="lin" valueType="num">
                                      <p:cBhvr additive="base">
                                        <p:cTn id="14" dur="1000" fill="hold"/>
                                        <p:tgtEl>
                                          <p:spTgt spid="92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pRg st="13" end="13"/>
                                            </p:txEl>
                                          </p:spTgt>
                                        </p:tgtEl>
                                        <p:attrNameLst>
                                          <p:attrName>style.visibility</p:attrName>
                                        </p:attrNameLst>
                                      </p:cBhvr>
                                      <p:to>
                                        <p:strVal val="visible"/>
                                      </p:to>
                                    </p:set>
                                    <p:anim calcmode="lin" valueType="num">
                                      <p:cBhvr additive="base">
                                        <p:cTn id="19" dur="1000" fill="hold"/>
                                        <p:tgtEl>
                                          <p:spTgt spid="9219">
                                            <p:txEl>
                                              <p:pRg st="13" end="1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21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45"/>
                                        </p:tgtEl>
                                        <p:attrNameLst>
                                          <p:attrName>style.visibility</p:attrName>
                                        </p:attrNameLst>
                                      </p:cBhvr>
                                      <p:to>
                                        <p:strVal val="visible"/>
                                      </p:to>
                                    </p:set>
                                    <p:anim calcmode="lin" valueType="num">
                                      <p:cBhvr additive="base">
                                        <p:cTn id="25" dur="1000" fill="hold"/>
                                        <p:tgtEl>
                                          <p:spTgt spid="9245"/>
                                        </p:tgtEl>
                                        <p:attrNameLst>
                                          <p:attrName>ppt_x</p:attrName>
                                        </p:attrNameLst>
                                      </p:cBhvr>
                                      <p:tavLst>
                                        <p:tav tm="0">
                                          <p:val>
                                            <p:strVal val="1+#ppt_w/2"/>
                                          </p:val>
                                        </p:tav>
                                        <p:tav tm="100000">
                                          <p:val>
                                            <p:strVal val="#ppt_x"/>
                                          </p:val>
                                        </p:tav>
                                      </p:tavLst>
                                    </p:anim>
                                    <p:anim calcmode="lin" valueType="num">
                                      <p:cBhvr additive="base">
                                        <p:cTn id="26" dur="1000" fill="hold"/>
                                        <p:tgtEl>
                                          <p:spTgt spid="924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pRg st="14" end="14"/>
                                            </p:txEl>
                                          </p:spTgt>
                                        </p:tgtEl>
                                        <p:attrNameLst>
                                          <p:attrName>style.visibility</p:attrName>
                                        </p:attrNameLst>
                                      </p:cBhvr>
                                      <p:to>
                                        <p:strVal val="visible"/>
                                      </p:to>
                                    </p:set>
                                    <p:anim calcmode="lin" valueType="num">
                                      <p:cBhvr additive="base">
                                        <p:cTn id="31" dur="1000" fill="hold"/>
                                        <p:tgtEl>
                                          <p:spTgt spid="9219">
                                            <p:txEl>
                                              <p:pRg st="14" end="1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9219">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241"/>
                                        </p:tgtEl>
                                        <p:attrNameLst>
                                          <p:attrName>style.visibility</p:attrName>
                                        </p:attrNameLst>
                                      </p:cBhvr>
                                      <p:to>
                                        <p:strVal val="visible"/>
                                      </p:to>
                                    </p:set>
                                    <p:anim calcmode="lin" valueType="num">
                                      <p:cBhvr additive="base">
                                        <p:cTn id="37" dur="1000" fill="hold"/>
                                        <p:tgtEl>
                                          <p:spTgt spid="9241"/>
                                        </p:tgtEl>
                                        <p:attrNameLst>
                                          <p:attrName>ppt_x</p:attrName>
                                        </p:attrNameLst>
                                      </p:cBhvr>
                                      <p:tavLst>
                                        <p:tav tm="0">
                                          <p:val>
                                            <p:strVal val="1+#ppt_w/2"/>
                                          </p:val>
                                        </p:tav>
                                        <p:tav tm="100000">
                                          <p:val>
                                            <p:strVal val="#ppt_x"/>
                                          </p:val>
                                        </p:tav>
                                      </p:tavLst>
                                    </p:anim>
                                    <p:anim calcmode="lin" valueType="num">
                                      <p:cBhvr additive="base">
                                        <p:cTn id="38" dur="1000" fill="hold"/>
                                        <p:tgtEl>
                                          <p:spTgt spid="924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pRg st="15" end="15"/>
                                            </p:txEl>
                                          </p:spTgt>
                                        </p:tgtEl>
                                        <p:attrNameLst>
                                          <p:attrName>style.visibility</p:attrName>
                                        </p:attrNameLst>
                                      </p:cBhvr>
                                      <p:to>
                                        <p:strVal val="visible"/>
                                      </p:to>
                                    </p:set>
                                    <p:anim calcmode="lin" valueType="num">
                                      <p:cBhvr additive="base">
                                        <p:cTn id="43" dur="1000" fill="hold"/>
                                        <p:tgtEl>
                                          <p:spTgt spid="9219">
                                            <p:txEl>
                                              <p:pRg st="15" end="1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9219">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244"/>
                                        </p:tgtEl>
                                        <p:attrNameLst>
                                          <p:attrName>style.visibility</p:attrName>
                                        </p:attrNameLst>
                                      </p:cBhvr>
                                      <p:to>
                                        <p:strVal val="visible"/>
                                      </p:to>
                                    </p:set>
                                    <p:anim calcmode="lin" valueType="num">
                                      <p:cBhvr additive="base">
                                        <p:cTn id="49" dur="1000" fill="hold"/>
                                        <p:tgtEl>
                                          <p:spTgt spid="9244"/>
                                        </p:tgtEl>
                                        <p:attrNameLst>
                                          <p:attrName>ppt_x</p:attrName>
                                        </p:attrNameLst>
                                      </p:cBhvr>
                                      <p:tavLst>
                                        <p:tav tm="0">
                                          <p:val>
                                            <p:strVal val="1+#ppt_w/2"/>
                                          </p:val>
                                        </p:tav>
                                        <p:tav tm="100000">
                                          <p:val>
                                            <p:strVal val="#ppt_x"/>
                                          </p:val>
                                        </p:tav>
                                      </p:tavLst>
                                    </p:anim>
                                    <p:anim calcmode="lin" valueType="num">
                                      <p:cBhvr additive="base">
                                        <p:cTn id="50" dur="1000" fill="hold"/>
                                        <p:tgtEl>
                                          <p:spTgt spid="924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219">
                                            <p:txEl>
                                              <p:pRg st="16" end="16"/>
                                            </p:txEl>
                                          </p:spTgt>
                                        </p:tgtEl>
                                        <p:attrNameLst>
                                          <p:attrName>style.visibility</p:attrName>
                                        </p:attrNameLst>
                                      </p:cBhvr>
                                      <p:to>
                                        <p:strVal val="visible"/>
                                      </p:to>
                                    </p:set>
                                    <p:anim calcmode="lin" valueType="num">
                                      <p:cBhvr additive="base">
                                        <p:cTn id="55" dur="1000" fill="hold"/>
                                        <p:tgtEl>
                                          <p:spTgt spid="9219">
                                            <p:txEl>
                                              <p:pRg st="16" end="16"/>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9219">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9243"/>
                                        </p:tgtEl>
                                        <p:attrNameLst>
                                          <p:attrName>style.visibility</p:attrName>
                                        </p:attrNameLst>
                                      </p:cBhvr>
                                      <p:to>
                                        <p:strVal val="visible"/>
                                      </p:to>
                                    </p:set>
                                    <p:anim calcmode="lin" valueType="num">
                                      <p:cBhvr additive="base">
                                        <p:cTn id="61" dur="1000" fill="hold"/>
                                        <p:tgtEl>
                                          <p:spTgt spid="9243"/>
                                        </p:tgtEl>
                                        <p:attrNameLst>
                                          <p:attrName>ppt_x</p:attrName>
                                        </p:attrNameLst>
                                      </p:cBhvr>
                                      <p:tavLst>
                                        <p:tav tm="0">
                                          <p:val>
                                            <p:strVal val="1+#ppt_w/2"/>
                                          </p:val>
                                        </p:tav>
                                        <p:tav tm="100000">
                                          <p:val>
                                            <p:strVal val="#ppt_x"/>
                                          </p:val>
                                        </p:tav>
                                      </p:tavLst>
                                    </p:anim>
                                    <p:anim calcmode="lin" valueType="num">
                                      <p:cBhvr additive="base">
                                        <p:cTn id="62" dur="1000" fill="hold"/>
                                        <p:tgtEl>
                                          <p:spTgt spid="924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219">
                                            <p:txEl>
                                              <p:pRg st="18" end="18"/>
                                            </p:txEl>
                                          </p:spTgt>
                                        </p:tgtEl>
                                        <p:attrNameLst>
                                          <p:attrName>style.visibility</p:attrName>
                                        </p:attrNameLst>
                                      </p:cBhvr>
                                      <p:to>
                                        <p:strVal val="visible"/>
                                      </p:to>
                                    </p:set>
                                    <p:anim calcmode="lin" valueType="num">
                                      <p:cBhvr additive="base">
                                        <p:cTn id="67" dur="1000" fill="hold"/>
                                        <p:tgtEl>
                                          <p:spTgt spid="9219">
                                            <p:txEl>
                                              <p:pRg st="18" end="18"/>
                                            </p:txEl>
                                          </p:spTgt>
                                        </p:tgtEl>
                                        <p:attrNameLst>
                                          <p:attrName>ppt_x</p:attrName>
                                        </p:attrNameLst>
                                      </p:cBhvr>
                                      <p:tavLst>
                                        <p:tav tm="0">
                                          <p:val>
                                            <p:strVal val="0-#ppt_w/2"/>
                                          </p:val>
                                        </p:tav>
                                        <p:tav tm="100000">
                                          <p:val>
                                            <p:strVal val="#ppt_x"/>
                                          </p:val>
                                        </p:tav>
                                      </p:tavLst>
                                    </p:anim>
                                    <p:anim calcmode="lin" valueType="num">
                                      <p:cBhvr additive="base">
                                        <p:cTn id="68" dur="1000" fill="hold"/>
                                        <p:tgtEl>
                                          <p:spTgt spid="9219">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9246"/>
                                        </p:tgtEl>
                                        <p:attrNameLst>
                                          <p:attrName>style.visibility</p:attrName>
                                        </p:attrNameLst>
                                      </p:cBhvr>
                                      <p:to>
                                        <p:strVal val="visible"/>
                                      </p:to>
                                    </p:set>
                                    <p:anim calcmode="lin" valueType="num">
                                      <p:cBhvr additive="base">
                                        <p:cTn id="73" dur="1000" fill="hold"/>
                                        <p:tgtEl>
                                          <p:spTgt spid="9246"/>
                                        </p:tgtEl>
                                        <p:attrNameLst>
                                          <p:attrName>ppt_x</p:attrName>
                                        </p:attrNameLst>
                                      </p:cBhvr>
                                      <p:tavLst>
                                        <p:tav tm="0">
                                          <p:val>
                                            <p:strVal val="1+#ppt_w/2"/>
                                          </p:val>
                                        </p:tav>
                                        <p:tav tm="100000">
                                          <p:val>
                                            <p:strVal val="#ppt_x"/>
                                          </p:val>
                                        </p:tav>
                                      </p:tavLst>
                                    </p:anim>
                                    <p:anim calcmode="lin" valueType="num">
                                      <p:cBhvr additive="base">
                                        <p:cTn id="74" dur="1000" fill="hold"/>
                                        <p:tgtEl>
                                          <p:spTgt spid="9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1" grpId="0"/>
      <p:bldP spid="9242" grpId="0"/>
      <p:bldP spid="9243" grpId="0"/>
      <p:bldP spid="9244" grpId="0"/>
      <p:bldP spid="9245" grpId="0"/>
      <p:bldP spid="92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The Clubcard customer journey</a:t>
            </a:r>
          </a:p>
        </p:txBody>
      </p:sp>
      <p:grpSp>
        <p:nvGrpSpPr>
          <p:cNvPr id="10244" name="Group 4"/>
          <p:cNvGrpSpPr>
            <a:grpSpLocks/>
          </p:cNvGrpSpPr>
          <p:nvPr/>
        </p:nvGrpSpPr>
        <p:grpSpPr bwMode="auto">
          <a:xfrm>
            <a:off x="-103188" y="1893888"/>
            <a:ext cx="5791201" cy="3352800"/>
            <a:chOff x="-96" y="1440"/>
            <a:chExt cx="3648" cy="2112"/>
          </a:xfrm>
        </p:grpSpPr>
        <p:sp>
          <p:nvSpPr>
            <p:cNvPr id="10245" name="Rectangle 5"/>
            <p:cNvSpPr>
              <a:spLocks noChangeArrowheads="1"/>
            </p:cNvSpPr>
            <p:nvPr/>
          </p:nvSpPr>
          <p:spPr bwMode="auto">
            <a:xfrm>
              <a:off x="528" y="1440"/>
              <a:ext cx="912" cy="288"/>
            </a:xfrm>
            <a:prstGeom prst="rect">
              <a:avLst/>
            </a:prstGeom>
            <a:solidFill>
              <a:schemeClr val="accent1"/>
            </a:solidFill>
            <a:ln w="9525">
              <a:noFill/>
              <a:miter lim="800000"/>
              <a:headEnd/>
              <a:tailEnd/>
            </a:ln>
            <a:effectLst/>
          </p:spPr>
          <p:txBody>
            <a:bodyPr wrap="none" anchor="ctr"/>
            <a:lstStyle/>
            <a:p>
              <a:pPr algn="ctr"/>
              <a:r>
                <a:rPr lang="en-GB" sz="2000" b="1">
                  <a:solidFill>
                    <a:schemeClr val="bg1"/>
                  </a:solidFill>
                </a:rPr>
                <a:t>Join</a:t>
              </a:r>
            </a:p>
          </p:txBody>
        </p:sp>
        <p:sp>
          <p:nvSpPr>
            <p:cNvPr id="10246" name="Rectangle 6"/>
            <p:cNvSpPr>
              <a:spLocks noChangeArrowheads="1"/>
            </p:cNvSpPr>
            <p:nvPr/>
          </p:nvSpPr>
          <p:spPr bwMode="auto">
            <a:xfrm>
              <a:off x="1536" y="1440"/>
              <a:ext cx="912" cy="288"/>
            </a:xfrm>
            <a:prstGeom prst="rect">
              <a:avLst/>
            </a:prstGeom>
            <a:solidFill>
              <a:schemeClr val="accent1"/>
            </a:solidFill>
            <a:ln w="9525">
              <a:noFill/>
              <a:miter lim="800000"/>
              <a:headEnd/>
              <a:tailEnd/>
            </a:ln>
            <a:effectLst/>
          </p:spPr>
          <p:txBody>
            <a:bodyPr wrap="none" anchor="ctr"/>
            <a:lstStyle/>
            <a:p>
              <a:pPr algn="ctr"/>
              <a:r>
                <a:rPr lang="en-GB" sz="2000" b="1">
                  <a:solidFill>
                    <a:schemeClr val="bg1"/>
                  </a:solidFill>
                </a:rPr>
                <a:t>2-3 weeks</a:t>
              </a:r>
            </a:p>
          </p:txBody>
        </p:sp>
        <p:sp>
          <p:nvSpPr>
            <p:cNvPr id="10247" name="Rectangle 7"/>
            <p:cNvSpPr>
              <a:spLocks noChangeArrowheads="1"/>
            </p:cNvSpPr>
            <p:nvPr/>
          </p:nvSpPr>
          <p:spPr bwMode="auto">
            <a:xfrm>
              <a:off x="2544" y="1440"/>
              <a:ext cx="912" cy="288"/>
            </a:xfrm>
            <a:prstGeom prst="rect">
              <a:avLst/>
            </a:prstGeom>
            <a:solidFill>
              <a:schemeClr val="accent1"/>
            </a:solidFill>
            <a:ln w="9525">
              <a:noFill/>
              <a:miter lim="800000"/>
              <a:headEnd/>
              <a:tailEnd/>
            </a:ln>
            <a:effectLst/>
          </p:spPr>
          <p:txBody>
            <a:bodyPr wrap="none" anchor="ctr"/>
            <a:lstStyle/>
            <a:p>
              <a:pPr algn="ctr"/>
              <a:r>
                <a:rPr lang="en-GB" sz="2000" b="1">
                  <a:solidFill>
                    <a:schemeClr val="bg1"/>
                  </a:solidFill>
                </a:rPr>
                <a:t>3 months</a:t>
              </a:r>
            </a:p>
          </p:txBody>
        </p:sp>
        <p:sp>
          <p:nvSpPr>
            <p:cNvPr id="10248" name="Rectangle 8"/>
            <p:cNvSpPr>
              <a:spLocks noChangeArrowheads="1"/>
            </p:cNvSpPr>
            <p:nvPr/>
          </p:nvSpPr>
          <p:spPr bwMode="auto">
            <a:xfrm>
              <a:off x="528" y="1872"/>
              <a:ext cx="912" cy="768"/>
            </a:xfrm>
            <a:prstGeom prst="rect">
              <a:avLst/>
            </a:prstGeom>
            <a:noFill/>
            <a:ln w="9525">
              <a:solidFill>
                <a:srgbClr val="1B75BC"/>
              </a:solidFill>
              <a:miter lim="800000"/>
              <a:headEnd/>
              <a:tailEnd/>
            </a:ln>
            <a:effectLst/>
          </p:spPr>
          <p:txBody>
            <a:bodyPr anchor="ctr"/>
            <a:lstStyle/>
            <a:p>
              <a:pPr algn="ctr"/>
              <a:r>
                <a:rPr lang="en-GB" sz="1600" b="1">
                  <a:solidFill>
                    <a:srgbClr val="1B75BC"/>
                  </a:solidFill>
                </a:rPr>
                <a:t>Clubcard application form with temporary Clubcard</a:t>
              </a:r>
            </a:p>
          </p:txBody>
        </p:sp>
        <p:sp>
          <p:nvSpPr>
            <p:cNvPr id="10249" name="Rectangle 9"/>
            <p:cNvSpPr>
              <a:spLocks noChangeArrowheads="1"/>
            </p:cNvSpPr>
            <p:nvPr/>
          </p:nvSpPr>
          <p:spPr bwMode="auto">
            <a:xfrm>
              <a:off x="1536" y="1872"/>
              <a:ext cx="912" cy="768"/>
            </a:xfrm>
            <a:prstGeom prst="rect">
              <a:avLst/>
            </a:prstGeom>
            <a:noFill/>
            <a:ln w="9525">
              <a:solidFill>
                <a:srgbClr val="1B75BC"/>
              </a:solidFill>
              <a:miter lim="800000"/>
              <a:headEnd/>
              <a:tailEnd/>
            </a:ln>
            <a:effectLst/>
          </p:spPr>
          <p:txBody>
            <a:bodyPr anchor="ctr"/>
            <a:lstStyle/>
            <a:p>
              <a:pPr algn="ctr"/>
              <a:r>
                <a:rPr lang="en-GB" sz="1600" b="1">
                  <a:solidFill>
                    <a:srgbClr val="1B75BC"/>
                  </a:solidFill>
                </a:rPr>
                <a:t>Welcome pack with personalised card &amp; key fobs</a:t>
              </a:r>
            </a:p>
          </p:txBody>
        </p:sp>
        <p:sp>
          <p:nvSpPr>
            <p:cNvPr id="10250" name="Rectangle 10"/>
            <p:cNvSpPr>
              <a:spLocks noChangeArrowheads="1"/>
            </p:cNvSpPr>
            <p:nvPr/>
          </p:nvSpPr>
          <p:spPr bwMode="auto">
            <a:xfrm>
              <a:off x="2544" y="1872"/>
              <a:ext cx="912" cy="768"/>
            </a:xfrm>
            <a:prstGeom prst="rect">
              <a:avLst/>
            </a:prstGeom>
            <a:noFill/>
            <a:ln w="9525">
              <a:solidFill>
                <a:srgbClr val="1B75BC"/>
              </a:solidFill>
              <a:miter lim="800000"/>
              <a:headEnd/>
              <a:tailEnd/>
            </a:ln>
            <a:effectLst/>
          </p:spPr>
          <p:txBody>
            <a:bodyPr anchor="ctr"/>
            <a:lstStyle/>
            <a:p>
              <a:pPr algn="ctr"/>
              <a:r>
                <a:rPr lang="en-GB" sz="1600" b="1">
                  <a:solidFill>
                    <a:srgbClr val="1B75BC"/>
                  </a:solidFill>
                </a:rPr>
                <a:t>Statement</a:t>
              </a:r>
            </a:p>
          </p:txBody>
        </p:sp>
        <p:sp>
          <p:nvSpPr>
            <p:cNvPr id="10251" name="Text Box 11"/>
            <p:cNvSpPr txBox="1">
              <a:spLocks noChangeArrowheads="1"/>
            </p:cNvSpPr>
            <p:nvPr/>
          </p:nvSpPr>
          <p:spPr bwMode="auto">
            <a:xfrm>
              <a:off x="-96" y="1968"/>
              <a:ext cx="768" cy="288"/>
            </a:xfrm>
            <a:prstGeom prst="rect">
              <a:avLst/>
            </a:prstGeom>
            <a:noFill/>
            <a:ln w="9525">
              <a:noFill/>
              <a:miter lim="800000"/>
              <a:headEnd/>
              <a:tailEnd/>
            </a:ln>
            <a:effectLst/>
          </p:spPr>
          <p:txBody>
            <a:bodyPr anchor="ctr"/>
            <a:lstStyle/>
            <a:p>
              <a:pPr algn="ctr"/>
              <a:r>
                <a:rPr lang="en-GB" sz="1200" b="1">
                  <a:solidFill>
                    <a:schemeClr val="bg2"/>
                  </a:solidFill>
                </a:rPr>
                <a:t>Customer</a:t>
              </a:r>
            </a:p>
            <a:p>
              <a:pPr algn="ctr"/>
              <a:r>
                <a:rPr lang="en-GB" sz="1200" b="1">
                  <a:solidFill>
                    <a:schemeClr val="bg2"/>
                  </a:solidFill>
                </a:rPr>
                <a:t>Journey</a:t>
              </a:r>
              <a:r>
                <a:rPr lang="en-GB" sz="1600" b="1">
                  <a:solidFill>
                    <a:schemeClr val="bg2"/>
                  </a:solidFill>
                </a:rPr>
                <a:t> </a:t>
              </a:r>
            </a:p>
          </p:txBody>
        </p:sp>
        <p:sp>
          <p:nvSpPr>
            <p:cNvPr id="10252" name="Rectangle 12"/>
            <p:cNvSpPr>
              <a:spLocks noChangeArrowheads="1"/>
            </p:cNvSpPr>
            <p:nvPr/>
          </p:nvSpPr>
          <p:spPr bwMode="auto">
            <a:xfrm>
              <a:off x="528" y="2832"/>
              <a:ext cx="912" cy="720"/>
            </a:xfrm>
            <a:prstGeom prst="rect">
              <a:avLst/>
            </a:prstGeom>
            <a:solidFill>
              <a:schemeClr val="accent2"/>
            </a:solidFill>
            <a:ln w="9525">
              <a:solidFill>
                <a:srgbClr val="1B75BC"/>
              </a:solidFill>
              <a:miter lim="800000"/>
              <a:headEnd/>
              <a:tailEnd/>
            </a:ln>
            <a:effectLst/>
          </p:spPr>
          <p:txBody>
            <a:bodyPr anchor="ctr"/>
            <a:lstStyle/>
            <a:p>
              <a:pPr algn="ctr"/>
              <a:r>
                <a:rPr lang="en-GB" sz="1400" b="1">
                  <a:solidFill>
                    <a:schemeClr val="bg1"/>
                  </a:solidFill>
                </a:rPr>
                <a:t>Essential data captured (Data protection). </a:t>
              </a:r>
            </a:p>
          </p:txBody>
        </p:sp>
        <p:sp>
          <p:nvSpPr>
            <p:cNvPr id="10253" name="Rectangle 13"/>
            <p:cNvSpPr>
              <a:spLocks noChangeArrowheads="1"/>
            </p:cNvSpPr>
            <p:nvPr/>
          </p:nvSpPr>
          <p:spPr bwMode="auto">
            <a:xfrm>
              <a:off x="1536" y="2832"/>
              <a:ext cx="912" cy="720"/>
            </a:xfrm>
            <a:prstGeom prst="rect">
              <a:avLst/>
            </a:prstGeom>
            <a:solidFill>
              <a:schemeClr val="accent2"/>
            </a:solidFill>
            <a:ln w="9525">
              <a:solidFill>
                <a:srgbClr val="1B75BC"/>
              </a:solidFill>
              <a:miter lim="800000"/>
              <a:headEnd/>
              <a:tailEnd/>
            </a:ln>
            <a:effectLst/>
          </p:spPr>
          <p:txBody>
            <a:bodyPr anchor="ctr"/>
            <a:lstStyle/>
            <a:p>
              <a:pPr algn="ctr"/>
              <a:r>
                <a:rPr lang="en-GB" sz="1400" b="1">
                  <a:solidFill>
                    <a:schemeClr val="bg1"/>
                  </a:solidFill>
                </a:rPr>
                <a:t>Information &amp; education</a:t>
              </a:r>
            </a:p>
          </p:txBody>
        </p:sp>
        <p:sp>
          <p:nvSpPr>
            <p:cNvPr id="10254" name="Rectangle 14"/>
            <p:cNvSpPr>
              <a:spLocks noChangeArrowheads="1"/>
            </p:cNvSpPr>
            <p:nvPr/>
          </p:nvSpPr>
          <p:spPr bwMode="auto">
            <a:xfrm>
              <a:off x="2592" y="2832"/>
              <a:ext cx="864" cy="720"/>
            </a:xfrm>
            <a:prstGeom prst="rect">
              <a:avLst/>
            </a:prstGeom>
            <a:solidFill>
              <a:schemeClr val="accent2"/>
            </a:solidFill>
            <a:ln w="9525">
              <a:solidFill>
                <a:srgbClr val="1B75BC"/>
              </a:solidFill>
              <a:miter lim="800000"/>
              <a:headEnd/>
              <a:tailEnd/>
            </a:ln>
            <a:effectLst/>
          </p:spPr>
          <p:txBody>
            <a:bodyPr anchor="ctr"/>
            <a:lstStyle/>
            <a:p>
              <a:pPr algn="ctr"/>
              <a:r>
                <a:rPr lang="en-GB" sz="1400" b="1">
                  <a:solidFill>
                    <a:schemeClr val="bg1"/>
                  </a:solidFill>
                </a:rPr>
                <a:t>Coupons and Vouchers</a:t>
              </a:r>
            </a:p>
          </p:txBody>
        </p:sp>
        <p:sp>
          <p:nvSpPr>
            <p:cNvPr id="10255" name="Line 15"/>
            <p:cNvSpPr>
              <a:spLocks noChangeShapeType="1"/>
            </p:cNvSpPr>
            <p:nvPr/>
          </p:nvSpPr>
          <p:spPr bwMode="auto">
            <a:xfrm>
              <a:off x="1440" y="2256"/>
              <a:ext cx="144" cy="0"/>
            </a:xfrm>
            <a:prstGeom prst="line">
              <a:avLst/>
            </a:prstGeom>
            <a:noFill/>
            <a:ln w="57150">
              <a:solidFill>
                <a:schemeClr val="accent1"/>
              </a:solidFill>
              <a:round/>
              <a:headEnd/>
              <a:tailEnd type="triangle" w="med" len="med"/>
            </a:ln>
            <a:effectLst/>
          </p:spPr>
          <p:txBody>
            <a:bodyPr/>
            <a:lstStyle/>
            <a:p>
              <a:endParaRPr lang="en-GB"/>
            </a:p>
          </p:txBody>
        </p:sp>
        <p:sp>
          <p:nvSpPr>
            <p:cNvPr id="10256" name="Line 16"/>
            <p:cNvSpPr>
              <a:spLocks noChangeShapeType="1"/>
            </p:cNvSpPr>
            <p:nvPr/>
          </p:nvSpPr>
          <p:spPr bwMode="auto">
            <a:xfrm>
              <a:off x="2448" y="2256"/>
              <a:ext cx="144" cy="0"/>
            </a:xfrm>
            <a:prstGeom prst="line">
              <a:avLst/>
            </a:prstGeom>
            <a:noFill/>
            <a:ln w="57150">
              <a:solidFill>
                <a:schemeClr val="accent1"/>
              </a:solidFill>
              <a:round/>
              <a:headEnd/>
              <a:tailEnd type="triangle" w="med" len="med"/>
            </a:ln>
            <a:effectLst/>
          </p:spPr>
          <p:txBody>
            <a:bodyPr/>
            <a:lstStyle/>
            <a:p>
              <a:endParaRPr lang="en-GB"/>
            </a:p>
          </p:txBody>
        </p:sp>
        <p:sp>
          <p:nvSpPr>
            <p:cNvPr id="10257" name="Line 17"/>
            <p:cNvSpPr>
              <a:spLocks noChangeShapeType="1"/>
            </p:cNvSpPr>
            <p:nvPr/>
          </p:nvSpPr>
          <p:spPr bwMode="auto">
            <a:xfrm>
              <a:off x="3408" y="2256"/>
              <a:ext cx="144" cy="0"/>
            </a:xfrm>
            <a:prstGeom prst="line">
              <a:avLst/>
            </a:prstGeom>
            <a:noFill/>
            <a:ln w="57150">
              <a:solidFill>
                <a:schemeClr val="accent1"/>
              </a:solidFill>
              <a:round/>
              <a:headEnd/>
              <a:tailEnd type="triangle" w="med" len="med"/>
            </a:ln>
            <a:effectLst/>
          </p:spPr>
          <p:txBody>
            <a:bodyPr/>
            <a:lstStyle/>
            <a:p>
              <a:endParaRPr lang="en-GB"/>
            </a:p>
          </p:txBody>
        </p:sp>
      </p:grpSp>
      <p:grpSp>
        <p:nvGrpSpPr>
          <p:cNvPr id="10259" name="Group 19"/>
          <p:cNvGrpSpPr>
            <a:grpSpLocks/>
          </p:cNvGrpSpPr>
          <p:nvPr/>
        </p:nvGrpSpPr>
        <p:grpSpPr bwMode="auto">
          <a:xfrm>
            <a:off x="5535613" y="1893888"/>
            <a:ext cx="3429000" cy="3352800"/>
            <a:chOff x="3504" y="1440"/>
            <a:chExt cx="2160" cy="2112"/>
          </a:xfrm>
        </p:grpSpPr>
        <p:sp>
          <p:nvSpPr>
            <p:cNvPr id="10260" name="Rectangle 20"/>
            <p:cNvSpPr>
              <a:spLocks noChangeArrowheads="1"/>
            </p:cNvSpPr>
            <p:nvPr/>
          </p:nvSpPr>
          <p:spPr bwMode="auto">
            <a:xfrm>
              <a:off x="3504" y="1440"/>
              <a:ext cx="1008" cy="288"/>
            </a:xfrm>
            <a:prstGeom prst="rect">
              <a:avLst/>
            </a:prstGeom>
            <a:solidFill>
              <a:schemeClr val="accent1"/>
            </a:solidFill>
            <a:ln w="9525">
              <a:noFill/>
              <a:miter lim="800000"/>
              <a:headEnd/>
              <a:tailEnd/>
            </a:ln>
            <a:effectLst/>
          </p:spPr>
          <p:txBody>
            <a:bodyPr wrap="none" anchor="ctr"/>
            <a:lstStyle/>
            <a:p>
              <a:pPr algn="ctr"/>
              <a:r>
                <a:rPr lang="en-GB" sz="2000" b="1">
                  <a:solidFill>
                    <a:schemeClr val="bg1"/>
                  </a:solidFill>
                </a:rPr>
                <a:t>6 months</a:t>
              </a:r>
            </a:p>
          </p:txBody>
        </p:sp>
        <p:sp>
          <p:nvSpPr>
            <p:cNvPr id="10261" name="Rectangle 21"/>
            <p:cNvSpPr>
              <a:spLocks noChangeArrowheads="1"/>
            </p:cNvSpPr>
            <p:nvPr/>
          </p:nvSpPr>
          <p:spPr bwMode="auto">
            <a:xfrm>
              <a:off x="4608" y="1440"/>
              <a:ext cx="1056" cy="288"/>
            </a:xfrm>
            <a:prstGeom prst="rect">
              <a:avLst/>
            </a:prstGeom>
            <a:solidFill>
              <a:schemeClr val="accent1"/>
            </a:solidFill>
            <a:ln w="9525">
              <a:noFill/>
              <a:miter lim="800000"/>
              <a:headEnd/>
              <a:tailEnd/>
            </a:ln>
            <a:effectLst/>
          </p:spPr>
          <p:txBody>
            <a:bodyPr wrap="none" anchor="ctr"/>
            <a:lstStyle/>
            <a:p>
              <a:pPr algn="ctr"/>
              <a:r>
                <a:rPr lang="en-GB" sz="2000" b="1">
                  <a:solidFill>
                    <a:schemeClr val="bg1"/>
                  </a:solidFill>
                </a:rPr>
                <a:t>Ongoing</a:t>
              </a:r>
            </a:p>
          </p:txBody>
        </p:sp>
        <p:sp>
          <p:nvSpPr>
            <p:cNvPr id="10262" name="Rectangle 22"/>
            <p:cNvSpPr>
              <a:spLocks noChangeArrowheads="1"/>
            </p:cNvSpPr>
            <p:nvPr/>
          </p:nvSpPr>
          <p:spPr bwMode="auto">
            <a:xfrm>
              <a:off x="3504" y="1872"/>
              <a:ext cx="1008" cy="768"/>
            </a:xfrm>
            <a:prstGeom prst="rect">
              <a:avLst/>
            </a:prstGeom>
            <a:noFill/>
            <a:ln w="9525">
              <a:solidFill>
                <a:srgbClr val="1B75BC"/>
              </a:solidFill>
              <a:miter lim="800000"/>
              <a:headEnd/>
              <a:tailEnd/>
            </a:ln>
            <a:effectLst/>
          </p:spPr>
          <p:txBody>
            <a:bodyPr anchor="ctr"/>
            <a:lstStyle/>
            <a:p>
              <a:pPr algn="ctr"/>
              <a:r>
                <a:rPr lang="en-GB" sz="1600" b="1">
                  <a:solidFill>
                    <a:srgbClr val="1B75BC"/>
                  </a:solidFill>
                </a:rPr>
                <a:t>Statement and permission-based opt-in activity</a:t>
              </a:r>
            </a:p>
          </p:txBody>
        </p:sp>
        <p:sp>
          <p:nvSpPr>
            <p:cNvPr id="10263" name="Rectangle 23"/>
            <p:cNvSpPr>
              <a:spLocks noChangeArrowheads="1"/>
            </p:cNvSpPr>
            <p:nvPr/>
          </p:nvSpPr>
          <p:spPr bwMode="auto">
            <a:xfrm>
              <a:off x="4608" y="1872"/>
              <a:ext cx="1056" cy="768"/>
            </a:xfrm>
            <a:prstGeom prst="rect">
              <a:avLst/>
            </a:prstGeom>
            <a:noFill/>
            <a:ln w="9525">
              <a:solidFill>
                <a:srgbClr val="1B75BC"/>
              </a:solidFill>
              <a:miter lim="800000"/>
              <a:headEnd/>
              <a:tailEnd/>
            </a:ln>
            <a:effectLst/>
          </p:spPr>
          <p:txBody>
            <a:bodyPr anchor="ctr"/>
            <a:lstStyle/>
            <a:p>
              <a:pPr algn="ctr"/>
              <a:r>
                <a:rPr lang="en-GB" sz="1400" b="1">
                  <a:solidFill>
                    <a:srgbClr val="1B75BC"/>
                  </a:solidFill>
                </a:rPr>
                <a:t>Ongoing contact dependent on opt-ins / loyalty / lifestyle</a:t>
              </a:r>
              <a:r>
                <a:rPr lang="en-GB" sz="1600" b="1">
                  <a:solidFill>
                    <a:srgbClr val="1B75BC"/>
                  </a:solidFill>
                </a:rPr>
                <a:t> </a:t>
              </a:r>
            </a:p>
          </p:txBody>
        </p:sp>
        <p:sp>
          <p:nvSpPr>
            <p:cNvPr id="10264" name="Rectangle 24"/>
            <p:cNvSpPr>
              <a:spLocks noChangeArrowheads="1"/>
            </p:cNvSpPr>
            <p:nvPr/>
          </p:nvSpPr>
          <p:spPr bwMode="auto">
            <a:xfrm>
              <a:off x="3552" y="2832"/>
              <a:ext cx="960" cy="720"/>
            </a:xfrm>
            <a:prstGeom prst="rect">
              <a:avLst/>
            </a:prstGeom>
            <a:solidFill>
              <a:schemeClr val="accent2"/>
            </a:solidFill>
            <a:ln w="9525">
              <a:solidFill>
                <a:srgbClr val="1B75BC"/>
              </a:solidFill>
              <a:miter lim="800000"/>
              <a:headEnd/>
              <a:tailEnd/>
            </a:ln>
            <a:effectLst/>
          </p:spPr>
          <p:txBody>
            <a:bodyPr anchor="ctr"/>
            <a:lstStyle/>
            <a:p>
              <a:pPr algn="ctr"/>
              <a:r>
                <a:rPr lang="en-GB" sz="1400" b="1">
                  <a:solidFill>
                    <a:schemeClr val="bg1"/>
                  </a:solidFill>
                </a:rPr>
                <a:t>Loyalty and Lifestyle determined</a:t>
              </a:r>
            </a:p>
          </p:txBody>
        </p:sp>
        <p:sp>
          <p:nvSpPr>
            <p:cNvPr id="10265" name="Rectangle 25"/>
            <p:cNvSpPr>
              <a:spLocks noChangeArrowheads="1"/>
            </p:cNvSpPr>
            <p:nvPr/>
          </p:nvSpPr>
          <p:spPr bwMode="auto">
            <a:xfrm>
              <a:off x="4608" y="2832"/>
              <a:ext cx="1056" cy="720"/>
            </a:xfrm>
            <a:prstGeom prst="rect">
              <a:avLst/>
            </a:prstGeom>
            <a:solidFill>
              <a:schemeClr val="accent2"/>
            </a:solidFill>
            <a:ln w="9525">
              <a:solidFill>
                <a:srgbClr val="1B75BC"/>
              </a:solidFill>
              <a:miter lim="800000"/>
              <a:headEnd/>
              <a:tailEnd/>
            </a:ln>
            <a:effectLst/>
          </p:spPr>
          <p:txBody>
            <a:bodyPr anchor="ctr"/>
            <a:lstStyle/>
            <a:p>
              <a:pPr algn="ctr"/>
              <a:r>
                <a:rPr lang="en-GB" sz="1400" b="1">
                  <a:solidFill>
                    <a:schemeClr val="bg1"/>
                  </a:solidFill>
                </a:rPr>
                <a:t>Regular contact </a:t>
              </a:r>
            </a:p>
            <a:p>
              <a:pPr algn="ctr"/>
              <a:r>
                <a:rPr lang="en-GB" sz="1400" b="1">
                  <a:solidFill>
                    <a:schemeClr val="bg1"/>
                  </a:solidFill>
                </a:rPr>
                <a:t>dependent on behaviour</a:t>
              </a:r>
            </a:p>
          </p:txBody>
        </p:sp>
        <p:sp>
          <p:nvSpPr>
            <p:cNvPr id="10266" name="Line 26"/>
            <p:cNvSpPr>
              <a:spLocks noChangeShapeType="1"/>
            </p:cNvSpPr>
            <p:nvPr/>
          </p:nvSpPr>
          <p:spPr bwMode="auto">
            <a:xfrm>
              <a:off x="4512" y="2256"/>
              <a:ext cx="144" cy="0"/>
            </a:xfrm>
            <a:prstGeom prst="line">
              <a:avLst/>
            </a:prstGeom>
            <a:noFill/>
            <a:ln w="57150">
              <a:solidFill>
                <a:schemeClr val="accent1"/>
              </a:solidFill>
              <a:round/>
              <a:headEnd/>
              <a:tailEnd type="triangle" w="med" len="med"/>
            </a:ln>
            <a:effectLst/>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dissolv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59"/>
                                        </p:tgtEl>
                                        <p:attrNameLst>
                                          <p:attrName>style.visibility</p:attrName>
                                        </p:attrNameLst>
                                      </p:cBhvr>
                                      <p:to>
                                        <p:strVal val="visible"/>
                                      </p:to>
                                    </p:set>
                                    <p:animEffect transition="in" filter="dissolve">
                                      <p:cBhvr>
                                        <p:cTn id="12" dur="500"/>
                                        <p:tgtEl>
                                          <p:spTgt spid="10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t>The Clubcard team</a:t>
            </a:r>
          </a:p>
        </p:txBody>
      </p:sp>
      <p:sp>
        <p:nvSpPr>
          <p:cNvPr id="11267" name="Rectangle 3"/>
          <p:cNvSpPr>
            <a:spLocks noGrp="1" noChangeArrowheads="1"/>
          </p:cNvSpPr>
          <p:nvPr>
            <p:ph type="body" idx="1"/>
          </p:nvPr>
        </p:nvSpPr>
        <p:spPr/>
        <p:txBody>
          <a:bodyPr/>
          <a:lstStyle/>
          <a:p>
            <a:endParaRPr lang="en-GB" sz="1800"/>
          </a:p>
          <a:p>
            <a:r>
              <a:rPr lang="en-GB" sz="1800"/>
              <a:t>The Clubcard team is divided into 5 main work streams</a:t>
            </a:r>
          </a:p>
          <a:p>
            <a:endParaRPr lang="en-GB" sz="1800"/>
          </a:p>
          <a:p>
            <a:pPr lvl="1"/>
            <a:r>
              <a:rPr lang="en-GB" sz="1600"/>
              <a:t>Operations</a:t>
            </a:r>
          </a:p>
          <a:p>
            <a:endParaRPr lang="en-GB" sz="1800"/>
          </a:p>
          <a:p>
            <a:pPr lvl="1"/>
            <a:r>
              <a:rPr lang="en-GB" sz="1600"/>
              <a:t>Customer Contact</a:t>
            </a:r>
          </a:p>
          <a:p>
            <a:endParaRPr lang="en-GB" sz="1800"/>
          </a:p>
          <a:p>
            <a:pPr lvl="1"/>
            <a:r>
              <a:rPr lang="en-GB" sz="1600"/>
              <a:t>Communication</a:t>
            </a:r>
          </a:p>
          <a:p>
            <a:endParaRPr lang="en-GB" sz="1800"/>
          </a:p>
          <a:p>
            <a:pPr lvl="1"/>
            <a:r>
              <a:rPr lang="en-GB" sz="1600"/>
              <a:t>Insight</a:t>
            </a:r>
          </a:p>
          <a:p>
            <a:endParaRPr lang="en-GB" sz="1800"/>
          </a:p>
          <a:p>
            <a:pPr lvl="1"/>
            <a:r>
              <a:rPr lang="en-GB" sz="1600"/>
              <a:t>Technology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rketing Induction">
  <a:themeElements>
    <a:clrScheme name="Marketing Indu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rketing Induc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rketing Indu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rketing Induc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rketing Induc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rketing Induc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rketing Induc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rketing Induc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rketing Induc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rketing Induc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rketing Induc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rketing Induc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rketing Induc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rketing Induc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70EDA2871AC6543830A592BA5282256" ma:contentTypeVersion="1" ma:contentTypeDescription="Create a new document." ma:contentTypeScope="" ma:versionID="35038ce3a5969544ca51c31290e77e8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3F6417B-10AD-449B-8A70-199344006984}">
  <ds:schemaRefs>
    <ds:schemaRef ds:uri="http://schemas.microsoft.com/sharepoint/v3/contenttype/forms"/>
  </ds:schemaRefs>
</ds:datastoreItem>
</file>

<file path=customXml/itemProps2.xml><?xml version="1.0" encoding="utf-8"?>
<ds:datastoreItem xmlns:ds="http://schemas.openxmlformats.org/officeDocument/2006/customXml" ds:itemID="{841FEF23-1DB2-42F4-9E2C-6C5C3841EB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3AE50B6-56D2-4C96-9CD8-A82977C5690E}">
  <ds:schemaRefs>
    <ds:schemaRef ds:uri="http://schemas.microsoft.com/office/2006/metadata/longProperties"/>
  </ds:schemaRefs>
</ds:datastoreItem>
</file>

<file path=customXml/itemProps4.xml><?xml version="1.0" encoding="utf-8"?>
<ds:datastoreItem xmlns:ds="http://schemas.openxmlformats.org/officeDocument/2006/customXml" ds:itemID="{2E93791B-296B-4845-85E5-3FF268A0EBE8}">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2215</TotalTime>
  <Words>2417</Words>
  <Application>Microsoft Office PowerPoint</Application>
  <PresentationFormat>On-screen Show (4:3)</PresentationFormat>
  <Paragraphs>368</Paragraphs>
  <Slides>19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6" baseType="lpstr">
      <vt:lpstr>Arial</vt:lpstr>
      <vt:lpstr>Wingdings</vt:lpstr>
      <vt:lpstr>Arial Black</vt:lpstr>
      <vt:lpstr>Times New Roman</vt:lpstr>
      <vt:lpstr>Marketing Induction</vt:lpstr>
      <vt:lpstr>Adobe Photoshop Image</vt:lpstr>
      <vt:lpstr>Adobe Acrobat Document</vt:lpstr>
      <vt:lpstr>Clubcard</vt:lpstr>
      <vt:lpstr>Clubcard is our way of saying ‘thank you’ to customers for shopping with Tesco</vt:lpstr>
      <vt:lpstr>Clubcard is good for Tesco too</vt:lpstr>
      <vt:lpstr>Clubcard Objectives</vt:lpstr>
      <vt:lpstr>Clubcard uses data to target on a personal level</vt:lpstr>
      <vt:lpstr>What objectives do Clubcard activities have?</vt:lpstr>
      <vt:lpstr>Exercise – Clubcard Objectives Game</vt:lpstr>
      <vt:lpstr>The Clubcard customer journey</vt:lpstr>
      <vt:lpstr>The Clubcard team</vt:lpstr>
      <vt:lpstr>Clubcard Operations </vt:lpstr>
      <vt:lpstr>Customer Contact – Core Scheme</vt:lpstr>
      <vt:lpstr>Customer Contact - Clubcard Bonus &amp; Trade Driver Mailings</vt:lpstr>
      <vt:lpstr>Customer Contact - Clubcard Clubs</vt:lpstr>
      <vt:lpstr>Customer Contact - Collaborative Mailings</vt:lpstr>
      <vt:lpstr>Clubcard Communication team</vt:lpstr>
      <vt:lpstr>Clubcard Technology – Customer Plan 2010/11</vt:lpstr>
      <vt:lpstr>We have a clear plan to improve the customer technological experience</vt:lpstr>
      <vt:lpstr>Clubcard Insight</vt:lpstr>
      <vt:lpstr>Clubcard is at the centre of the business and therefore needs to work cross functionally</vt:lpstr>
    </vt:vector>
  </TitlesOfParts>
  <Company>Tesco Stores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ss19</dc:creator>
  <cp:lastModifiedBy>Mrinal Chakraborty</cp:lastModifiedBy>
  <cp:revision>34</cp:revision>
  <dcterms:created xsi:type="dcterms:W3CDTF">2009-12-15T08:45:43Z</dcterms:created>
  <dcterms:modified xsi:type="dcterms:W3CDTF">2013-06-12T07:02:26Z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Editor">
    <vt:lpwstr>Williams, Richard J</vt:lpwstr>
  </property>
  <property fmtid="{D5CDD505-2E9C-101B-9397-08002B2CF9AE}" pid="3" name="display_urn:schemas-microsoft-com:office:office#Author">
    <vt:lpwstr>Williams, Richard J</vt:lpwstr>
  </property>
</Properties>
</file>