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7"/>
  </p:notesMasterIdLst>
  <p:sldIdLst>
    <p:sldId id="256" r:id="rId2"/>
    <p:sldId id="257" r:id="rId3"/>
    <p:sldId id="258" r:id="rId4"/>
    <p:sldId id="272" r:id="rId5"/>
    <p:sldId id="259" r:id="rId6"/>
    <p:sldId id="260" r:id="rId7"/>
    <p:sldId id="261" r:id="rId8"/>
    <p:sldId id="262" r:id="rId9"/>
    <p:sldId id="263" r:id="rId10"/>
    <p:sldId id="264" r:id="rId11"/>
    <p:sldId id="265" r:id="rId12"/>
    <p:sldId id="266" r:id="rId13"/>
    <p:sldId id="267" r:id="rId14"/>
    <p:sldId id="269" r:id="rId15"/>
    <p:sldId id="26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34544" autoAdjust="0"/>
    <p:restoredTop sz="86433" autoAdjust="0"/>
  </p:normalViewPr>
  <p:slideViewPr>
    <p:cSldViewPr>
      <p:cViewPr varScale="1">
        <p:scale>
          <a:sx n="123" d="100"/>
          <a:sy n="123" d="100"/>
        </p:scale>
        <p:origin x="-234" y="-90"/>
      </p:cViewPr>
      <p:guideLst>
        <p:guide orient="horz" pos="2160"/>
        <p:guide pos="2880"/>
      </p:guideLst>
    </p:cSldViewPr>
  </p:slideViewPr>
  <p:outlineViewPr>
    <p:cViewPr>
      <p:scale>
        <a:sx n="33" d="100"/>
        <a:sy n="33" d="100"/>
      </p:scale>
      <p:origin x="210" y="112974"/>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F62372-C282-4E1B-9177-4198A179BF80}" type="datetimeFigureOut">
              <a:rPr lang="en-US" smtClean="0"/>
              <a:pPr/>
              <a:t>12/5/2013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E6A31E-DEF9-4144-94CA-11F41030119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D7E3661-630F-4226-8144-0E5B0B734C42}" type="datetime1">
              <a:rPr lang="en-US" smtClean="0"/>
              <a:pPr/>
              <a:t>12/5/2013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9044D06-2E7E-4913-B3A8-A1CD0489CC4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85A778C-5E9C-44FC-A87B-06C9C81FE2AF}" type="datetime1">
              <a:rPr lang="en-US" smtClean="0"/>
              <a:pPr/>
              <a:t>12/5/2013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9044D06-2E7E-4913-B3A8-A1CD0489CC4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56D853B-E93B-4A02-8B34-2CD2FBA5EE90}" type="datetime1">
              <a:rPr lang="en-US" smtClean="0"/>
              <a:pPr/>
              <a:t>12/5/2013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9044D06-2E7E-4913-B3A8-A1CD0489CC4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249D4A2-40CB-477E-9FA4-D9600FB28C04}" type="datetime1">
              <a:rPr lang="en-US" smtClean="0"/>
              <a:pPr/>
              <a:t>12/5/2013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9044D06-2E7E-4913-B3A8-A1CD0489CC46}"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AFA074E-5384-4E5D-A9FC-5C9BA0BC9CEC}" type="datetime1">
              <a:rPr lang="en-US" smtClean="0"/>
              <a:pPr/>
              <a:t>12/5/2013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9044D06-2E7E-4913-B3A8-A1CD0489CC46}"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C23D691-D891-4703-88AE-876CC84ECD43}" type="datetime1">
              <a:rPr lang="en-US" smtClean="0"/>
              <a:pPr/>
              <a:t>12/5/2013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9044D06-2E7E-4913-B3A8-A1CD0489CC46}"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6CACB54-C7D9-4E76-8813-1CD2AF0E9B7C}" type="datetime1">
              <a:rPr lang="en-US" smtClean="0"/>
              <a:pPr/>
              <a:t>12/5/2013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9044D06-2E7E-4913-B3A8-A1CD0489CC4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3DC60802-AA36-4956-8578-0CDF5D98D740}" type="datetime1">
              <a:rPr lang="en-US" smtClean="0"/>
              <a:pPr/>
              <a:t>12/5/2013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9044D06-2E7E-4913-B3A8-A1CD0489CC46}"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681A2F6-B98E-4841-987D-B0FDE57EE001}" type="datetime1">
              <a:rPr lang="en-US" smtClean="0"/>
              <a:pPr/>
              <a:t>12/5/2013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9044D06-2E7E-4913-B3A8-A1CD0489CC4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80BF2413-E9B9-4712-B16F-172051B95720}" type="datetime1">
              <a:rPr lang="en-US" smtClean="0"/>
              <a:pPr/>
              <a:t>12/5/2013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9044D06-2E7E-4913-B3A8-A1CD0489CC4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BDE1A24-6E8E-4B85-BE85-DCBB5FB4A519}" type="datetime1">
              <a:rPr lang="en-US" smtClean="0"/>
              <a:pPr/>
              <a:t>12/5/2013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9044D06-2E7E-4913-B3A8-A1CD0489CC46}"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9E4EBF2-4565-40DF-A64C-71616E47C28E}" type="datetime1">
              <a:rPr lang="en-US" smtClean="0"/>
              <a:pPr/>
              <a:t>12/5/2013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9044D06-2E7E-4913-B3A8-A1CD0489CC4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tesco.sharepoint.com/teams/clubcardmarketingit/201314%20Development/Release%202A/3.%20Build%20and%20Test/Release/Environmental%20Health%20Checkup%20V01.xls" TargetMode="External"/><Relationship Id="rId2" Type="http://schemas.openxmlformats.org/officeDocument/2006/relationships/hyperlink" Target="https://tesco.sharepoint.com/teams/clubcardmarketingit/Architecture/Environments/Environments.xl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Information_systems" TargetMode="External"/><Relationship Id="rId2" Type="http://schemas.openxmlformats.org/officeDocument/2006/relationships/hyperlink" Target="http://en.wikipedia.org/wiki/Information_architecture" TargetMode="External"/><Relationship Id="rId1" Type="http://schemas.openxmlformats.org/officeDocument/2006/relationships/slideLayout" Target="../slideLayouts/slideLayout2.xml"/><Relationship Id="rId5" Type="http://schemas.openxmlformats.org/officeDocument/2006/relationships/hyperlink" Target="http://en.wikipedia.org/wiki/Strategic_management" TargetMode="External"/><Relationship Id="rId4" Type="http://schemas.openxmlformats.org/officeDocument/2006/relationships/hyperlink" Target="http://en.wikipedia.org/wiki/Technology_roadmap" TargetMode="Externa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752601"/>
            <a:ext cx="7010400" cy="1142999"/>
          </a:xfrm>
        </p:spPr>
        <p:txBody>
          <a:bodyPr>
            <a:normAutofit/>
          </a:bodyPr>
          <a:lstStyle/>
          <a:p>
            <a:r>
              <a:rPr lang="en-US" sz="3200" dirty="0" smtClean="0"/>
              <a:t>MARKETING TESTING INDUCTION </a:t>
            </a:r>
            <a:endParaRPr lang="en-US" sz="3200" dirty="0"/>
          </a:p>
        </p:txBody>
      </p:sp>
      <p:sp>
        <p:nvSpPr>
          <p:cNvPr id="3" name="Subtitle 2"/>
          <p:cNvSpPr>
            <a:spLocks noGrp="1"/>
          </p:cNvSpPr>
          <p:nvPr>
            <p:ph type="subTitle" idx="1"/>
          </p:nvPr>
        </p:nvSpPr>
        <p:spPr>
          <a:xfrm>
            <a:off x="3276600" y="3611607"/>
            <a:ext cx="5181600" cy="655593"/>
          </a:xfrm>
        </p:spPr>
        <p:txBody>
          <a:bodyPr>
            <a:normAutofit fontScale="77500" lnSpcReduction="20000"/>
          </a:bodyPr>
          <a:lstStyle/>
          <a:p>
            <a:r>
              <a:rPr lang="en-US" dirty="0" smtClean="0"/>
              <a:t>Adarsh Babu</a:t>
            </a:r>
          </a:p>
          <a:p>
            <a:r>
              <a:rPr lang="en-US" dirty="0" smtClean="0"/>
              <a:t>       Adrija Sengupta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sz="1600" dirty="0" smtClean="0"/>
              <a:t>     </a:t>
            </a:r>
            <a:r>
              <a:rPr lang="en-US" sz="1600" u="sng" dirty="0" smtClean="0"/>
              <a:t>Automated way of doing data setup</a:t>
            </a:r>
            <a:r>
              <a:rPr lang="en-US" sz="1600" dirty="0" smtClean="0"/>
              <a:t>:- </a:t>
            </a:r>
          </a:p>
          <a:p>
            <a:pPr marL="0" indent="0">
              <a:buNone/>
            </a:pPr>
            <a:endParaRPr lang="en-US" sz="1600" dirty="0" smtClean="0"/>
          </a:p>
          <a:p>
            <a:pPr marL="342900" indent="-342900">
              <a:buNone/>
            </a:pPr>
            <a:r>
              <a:rPr lang="en-US" sz="1400" dirty="0" smtClean="0"/>
              <a:t>      1.Voucher creation for one collection period, vendor code and different voucher denomination, bonus  and  topup for Christmas saver customers.</a:t>
            </a:r>
          </a:p>
          <a:p>
            <a:pPr marL="342900" indent="-342900">
              <a:buNone/>
            </a:pPr>
            <a:endParaRPr lang="en-US" sz="1400" dirty="0" smtClean="0"/>
          </a:p>
          <a:p>
            <a:pPr marL="342900" indent="-342900">
              <a:buNone/>
            </a:pPr>
            <a:r>
              <a:rPr lang="en-US" sz="1400" dirty="0" smtClean="0"/>
              <a:t>      2.MLS data setup through Excel automated .</a:t>
            </a:r>
          </a:p>
          <a:p>
            <a:pPr marL="342900" indent="-342900">
              <a:buNone/>
            </a:pPr>
            <a:endParaRPr lang="en-US" sz="1400" dirty="0" smtClean="0"/>
          </a:p>
          <a:p>
            <a:pPr marL="342900" indent="-342900">
              <a:buNone/>
            </a:pPr>
            <a:r>
              <a:rPr lang="en-US" sz="1400" dirty="0" smtClean="0"/>
              <a:t>      3. Point summary and customer  transactions.</a:t>
            </a:r>
          </a:p>
          <a:p>
            <a:pPr marL="342900" indent="-342900">
              <a:buNone/>
            </a:pPr>
            <a:endParaRPr lang="en-US" sz="1400" dirty="0" smtClean="0"/>
          </a:p>
          <a:p>
            <a:pPr marL="342900" indent="-342900">
              <a:buNone/>
            </a:pPr>
            <a:r>
              <a:rPr lang="en-US" sz="1400" dirty="0" smtClean="0"/>
              <a:t>      4. Customer import which includes customer preference and clubcard.</a:t>
            </a:r>
          </a:p>
          <a:p>
            <a:pPr marL="342900" indent="-342900">
              <a:buFont typeface="+mj-lt"/>
              <a:buAutoNum type="arabicPeriod"/>
            </a:pPr>
            <a:endParaRPr lang="en-US" sz="1400" dirty="0" smtClean="0"/>
          </a:p>
          <a:p>
            <a:pPr marL="342900" indent="-342900">
              <a:buNone/>
            </a:pPr>
            <a:r>
              <a:rPr lang="en-US" sz="1400" dirty="0" smtClean="0"/>
              <a:t>      5.Customer account activation through Martini – Load Runner scripts being used</a:t>
            </a:r>
          </a:p>
          <a:p>
            <a:pPr marL="342900" indent="-342900">
              <a:buNone/>
            </a:pPr>
            <a:endParaRPr lang="en-US" sz="1400" dirty="0" smtClean="0"/>
          </a:p>
          <a:p>
            <a:pPr marL="342900" indent="-342900">
              <a:buNone/>
            </a:pPr>
            <a:r>
              <a:rPr lang="en-US" sz="1400" dirty="0" smtClean="0"/>
              <a:t>      6.Coupon creation allocation to customer - LCM packages have been repurposed.</a:t>
            </a:r>
          </a:p>
          <a:p>
            <a:pPr>
              <a:buNone/>
            </a:pPr>
            <a:endParaRPr lang="en-US" sz="1600" dirty="0"/>
          </a:p>
        </p:txBody>
      </p:sp>
      <p:sp>
        <p:nvSpPr>
          <p:cNvPr id="3" name="Title 2"/>
          <p:cNvSpPr>
            <a:spLocks noGrp="1"/>
          </p:cNvSpPr>
          <p:nvPr>
            <p:ph type="title"/>
          </p:nvPr>
        </p:nvSpPr>
        <p:spPr>
          <a:xfrm>
            <a:off x="685800" y="274638"/>
            <a:ext cx="8001000" cy="1096962"/>
          </a:xfrm>
        </p:spPr>
        <p:txBody>
          <a:bodyPr>
            <a:normAutofit/>
          </a:bodyPr>
          <a:lstStyle/>
          <a:p>
            <a:r>
              <a:rPr lang="en-US" sz="2400" dirty="0" smtClean="0"/>
              <a:t>TEST DATA SETUP</a:t>
            </a:r>
            <a:endParaRPr lang="en-US" sz="2400" dirty="0"/>
          </a:p>
        </p:txBody>
      </p:sp>
      <p:sp>
        <p:nvSpPr>
          <p:cNvPr id="4" name="Slide Number Placeholder 3"/>
          <p:cNvSpPr>
            <a:spLocks noGrp="1"/>
          </p:cNvSpPr>
          <p:nvPr>
            <p:ph type="sldNum" sz="quarter" idx="12"/>
          </p:nvPr>
        </p:nvSpPr>
        <p:spPr/>
        <p:txBody>
          <a:bodyPr/>
          <a:lstStyle/>
          <a:p>
            <a:fld id="{C9044D06-2E7E-4913-B3A8-A1CD0489CC46}"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600200"/>
            <a:ext cx="8153400" cy="4407091"/>
          </a:xfrm>
        </p:spPr>
        <p:txBody>
          <a:bodyPr>
            <a:normAutofit/>
          </a:bodyPr>
          <a:lstStyle/>
          <a:p>
            <a:r>
              <a:rPr lang="en-US" sz="1400" dirty="0" smtClean="0"/>
              <a:t>VSTS tool is used for marketing application testing automation tool.</a:t>
            </a:r>
          </a:p>
          <a:p>
            <a:pPr>
              <a:buNone/>
            </a:pPr>
            <a:endParaRPr lang="en-US" sz="1400" dirty="0" smtClean="0"/>
          </a:p>
          <a:p>
            <a:pPr>
              <a:buNone/>
            </a:pPr>
            <a:endParaRPr lang="en-US" sz="1400" dirty="0" smtClean="0"/>
          </a:p>
          <a:p>
            <a:r>
              <a:rPr lang="en-US" sz="1400" dirty="0" smtClean="0"/>
              <a:t>WCFstorm (trial version) tool </a:t>
            </a:r>
            <a:r>
              <a:rPr lang="en-US" sz="1400" dirty="0" smtClean="0"/>
              <a:t>is used </a:t>
            </a:r>
            <a:r>
              <a:rPr lang="en-US" sz="1400" dirty="0" smtClean="0"/>
              <a:t>for System test the web services of CC, Mobile API and SV </a:t>
            </a:r>
            <a:r>
              <a:rPr lang="en-US" sz="1400" dirty="0" smtClean="0"/>
              <a:t>systems.</a:t>
            </a:r>
            <a:endParaRPr lang="en-US" sz="1400" dirty="0"/>
          </a:p>
        </p:txBody>
      </p:sp>
      <p:sp>
        <p:nvSpPr>
          <p:cNvPr id="3" name="Title 2"/>
          <p:cNvSpPr>
            <a:spLocks noGrp="1"/>
          </p:cNvSpPr>
          <p:nvPr>
            <p:ph type="title"/>
          </p:nvPr>
        </p:nvSpPr>
        <p:spPr>
          <a:xfrm>
            <a:off x="609600" y="274638"/>
            <a:ext cx="8077200" cy="1096962"/>
          </a:xfrm>
        </p:spPr>
        <p:txBody>
          <a:bodyPr>
            <a:normAutofit/>
          </a:bodyPr>
          <a:lstStyle/>
          <a:p>
            <a:r>
              <a:rPr lang="en-US" sz="2400" dirty="0" smtClean="0"/>
              <a:t>AUTOMATION</a:t>
            </a:r>
            <a:endParaRPr lang="en-US" sz="2400" dirty="0"/>
          </a:p>
        </p:txBody>
      </p:sp>
      <p:sp>
        <p:nvSpPr>
          <p:cNvPr id="4" name="Slide Number Placeholder 3"/>
          <p:cNvSpPr>
            <a:spLocks noGrp="1"/>
          </p:cNvSpPr>
          <p:nvPr>
            <p:ph type="sldNum" sz="quarter" idx="12"/>
          </p:nvPr>
        </p:nvSpPr>
        <p:spPr/>
        <p:txBody>
          <a:bodyPr/>
          <a:lstStyle/>
          <a:p>
            <a:fld id="{C9044D06-2E7E-4913-B3A8-A1CD0489CC46}"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143000"/>
            <a:ext cx="7696200" cy="4864291"/>
          </a:xfrm>
        </p:spPr>
        <p:txBody>
          <a:bodyPr>
            <a:normAutofit/>
          </a:bodyPr>
          <a:lstStyle/>
          <a:p>
            <a:pPr>
              <a:buNone/>
            </a:pPr>
            <a:r>
              <a:rPr lang="en-US" sz="1400" dirty="0" smtClean="0"/>
              <a:t>Following is the flow diagram:</a:t>
            </a:r>
            <a:endParaRPr lang="en-US" sz="1400" dirty="0"/>
          </a:p>
        </p:txBody>
      </p:sp>
      <p:sp>
        <p:nvSpPr>
          <p:cNvPr id="3" name="Title 2"/>
          <p:cNvSpPr>
            <a:spLocks noGrp="1"/>
          </p:cNvSpPr>
          <p:nvPr>
            <p:ph type="title"/>
          </p:nvPr>
        </p:nvSpPr>
        <p:spPr>
          <a:xfrm>
            <a:off x="457200" y="533400"/>
            <a:ext cx="7848600" cy="685800"/>
          </a:xfrm>
        </p:spPr>
        <p:txBody>
          <a:bodyPr>
            <a:normAutofit/>
          </a:bodyPr>
          <a:lstStyle/>
          <a:p>
            <a:r>
              <a:rPr lang="en-US" sz="2400" dirty="0" smtClean="0"/>
              <a:t>TESTING ENVIRONMENT AND SYSTEMS</a:t>
            </a:r>
            <a:endParaRPr lang="en-US" sz="2400" dirty="0"/>
          </a:p>
        </p:txBody>
      </p:sp>
      <p:sp>
        <p:nvSpPr>
          <p:cNvPr id="4" name="Rectangle 13"/>
          <p:cNvSpPr>
            <a:spLocks noChangeArrowheads="1"/>
          </p:cNvSpPr>
          <p:nvPr/>
        </p:nvSpPr>
        <p:spPr bwMode="auto">
          <a:xfrm>
            <a:off x="6553200" y="1587500"/>
            <a:ext cx="1143000" cy="698500"/>
          </a:xfrm>
          <a:prstGeom prst="rect">
            <a:avLst/>
          </a:prstGeom>
          <a:solidFill>
            <a:schemeClr val="accent1"/>
          </a:solidFill>
          <a:ln w="25400" algn="ctr">
            <a:solidFill>
              <a:schemeClr val="tx1"/>
            </a:solidFill>
            <a:round/>
            <a:headEnd/>
            <a:tailEnd/>
          </a:ln>
        </p:spPr>
        <p:txBody>
          <a:bodyPr wrap="none" lIns="54000" tIns="54000" rIns="54000" bIns="54000"/>
          <a:lstStyle/>
          <a:p>
            <a:pPr algn="ctr"/>
            <a:r>
              <a:rPr lang="en-US" dirty="0"/>
              <a:t>MCA and CSC</a:t>
            </a:r>
          </a:p>
        </p:txBody>
      </p:sp>
      <p:sp>
        <p:nvSpPr>
          <p:cNvPr id="5" name="Rectangle 13"/>
          <p:cNvSpPr>
            <a:spLocks noChangeArrowheads="1"/>
          </p:cNvSpPr>
          <p:nvPr/>
        </p:nvSpPr>
        <p:spPr bwMode="auto">
          <a:xfrm>
            <a:off x="3352800" y="2590800"/>
            <a:ext cx="1371600" cy="838200"/>
          </a:xfrm>
          <a:prstGeom prst="rect">
            <a:avLst/>
          </a:prstGeom>
          <a:solidFill>
            <a:schemeClr val="accent1"/>
          </a:solidFill>
          <a:ln w="25400" algn="ctr">
            <a:solidFill>
              <a:schemeClr val="tx1"/>
            </a:solidFill>
            <a:round/>
            <a:headEnd/>
            <a:tailEnd/>
          </a:ln>
        </p:spPr>
        <p:txBody>
          <a:bodyPr wrap="none" lIns="54000" tIns="54000" rIns="54000" bIns="54000"/>
          <a:lstStyle/>
          <a:p>
            <a:r>
              <a:rPr lang="en-US" dirty="0"/>
              <a:t>Clubcard Coupon </a:t>
            </a:r>
          </a:p>
          <a:p>
            <a:r>
              <a:rPr lang="en-US" dirty="0"/>
              <a:t>Web service</a:t>
            </a:r>
          </a:p>
        </p:txBody>
      </p:sp>
      <p:sp>
        <p:nvSpPr>
          <p:cNvPr id="6" name="Rectangle 13"/>
          <p:cNvSpPr>
            <a:spLocks noChangeArrowheads="1"/>
          </p:cNvSpPr>
          <p:nvPr/>
        </p:nvSpPr>
        <p:spPr bwMode="auto">
          <a:xfrm>
            <a:off x="3352800" y="1524000"/>
            <a:ext cx="1371600" cy="914400"/>
          </a:xfrm>
          <a:prstGeom prst="rect">
            <a:avLst/>
          </a:prstGeom>
          <a:solidFill>
            <a:schemeClr val="accent1"/>
          </a:solidFill>
          <a:ln w="25400" algn="ctr">
            <a:solidFill>
              <a:schemeClr val="tx1"/>
            </a:solidFill>
            <a:round/>
            <a:headEnd/>
            <a:tailEnd/>
          </a:ln>
        </p:spPr>
        <p:txBody>
          <a:bodyPr wrap="none" lIns="54000" tIns="54000" rIns="54000" bIns="54000"/>
          <a:lstStyle/>
          <a:p>
            <a:pPr algn="ctr"/>
            <a:r>
              <a:rPr lang="en-US" dirty="0"/>
              <a:t>Smart</a:t>
            </a:r>
          </a:p>
          <a:p>
            <a:pPr algn="ctr"/>
            <a:r>
              <a:rPr lang="en-US" dirty="0"/>
              <a:t>Voucher</a:t>
            </a:r>
          </a:p>
          <a:p>
            <a:pPr algn="ctr"/>
            <a:r>
              <a:rPr lang="en-US" dirty="0"/>
              <a:t>web service</a:t>
            </a:r>
          </a:p>
        </p:txBody>
      </p:sp>
      <p:sp>
        <p:nvSpPr>
          <p:cNvPr id="7" name="Rectangle 13"/>
          <p:cNvSpPr>
            <a:spLocks noChangeArrowheads="1"/>
          </p:cNvSpPr>
          <p:nvPr/>
        </p:nvSpPr>
        <p:spPr bwMode="auto">
          <a:xfrm>
            <a:off x="3352800" y="4191000"/>
            <a:ext cx="1333500" cy="939800"/>
          </a:xfrm>
          <a:prstGeom prst="rect">
            <a:avLst/>
          </a:prstGeom>
          <a:solidFill>
            <a:schemeClr val="accent1"/>
          </a:solidFill>
          <a:ln w="25400" algn="ctr">
            <a:solidFill>
              <a:schemeClr val="tx1"/>
            </a:solidFill>
            <a:round/>
            <a:headEnd/>
            <a:tailEnd/>
          </a:ln>
        </p:spPr>
        <p:txBody>
          <a:bodyPr wrap="none" lIns="54000" tIns="54000" rIns="54000" bIns="54000"/>
          <a:lstStyle/>
          <a:p>
            <a:pPr algn="ctr"/>
            <a:r>
              <a:rPr lang="en-US"/>
              <a:t>CSU</a:t>
            </a:r>
          </a:p>
        </p:txBody>
      </p:sp>
      <p:sp>
        <p:nvSpPr>
          <p:cNvPr id="8" name="Flowchart: Magnetic Disk 57"/>
          <p:cNvSpPr>
            <a:spLocks noChangeArrowheads="1"/>
          </p:cNvSpPr>
          <p:nvPr/>
        </p:nvSpPr>
        <p:spPr bwMode="auto">
          <a:xfrm>
            <a:off x="1574800" y="4267200"/>
            <a:ext cx="787400" cy="850900"/>
          </a:xfrm>
          <a:prstGeom prst="flowChartMagneticDisk">
            <a:avLst/>
          </a:prstGeom>
          <a:solidFill>
            <a:schemeClr val="accent1"/>
          </a:solidFill>
          <a:ln w="25400" algn="ctr">
            <a:solidFill>
              <a:schemeClr val="tx1"/>
            </a:solidFill>
            <a:round/>
            <a:headEnd/>
            <a:tailEnd/>
          </a:ln>
        </p:spPr>
        <p:txBody>
          <a:bodyPr wrap="none" lIns="54000" tIns="54000" rIns="54000" bIns="54000"/>
          <a:lstStyle/>
          <a:p>
            <a:pPr algn="ctr"/>
            <a:r>
              <a:rPr lang="en-US" dirty="0"/>
              <a:t>CSU	</a:t>
            </a:r>
          </a:p>
        </p:txBody>
      </p:sp>
      <p:sp>
        <p:nvSpPr>
          <p:cNvPr id="9" name="Flowchart: Magnetic Disk 57"/>
          <p:cNvSpPr>
            <a:spLocks noChangeArrowheads="1"/>
          </p:cNvSpPr>
          <p:nvPr/>
        </p:nvSpPr>
        <p:spPr bwMode="auto">
          <a:xfrm>
            <a:off x="1600200" y="1600200"/>
            <a:ext cx="838200" cy="685800"/>
          </a:xfrm>
          <a:prstGeom prst="flowChartMagneticDisk">
            <a:avLst/>
          </a:prstGeom>
          <a:solidFill>
            <a:schemeClr val="accent1"/>
          </a:solidFill>
          <a:ln w="25400" algn="ctr">
            <a:solidFill>
              <a:schemeClr val="tx1"/>
            </a:solidFill>
            <a:round/>
            <a:headEnd/>
            <a:tailEnd/>
          </a:ln>
        </p:spPr>
        <p:txBody>
          <a:bodyPr wrap="none" lIns="54000" tIns="54000" rIns="54000" bIns="54000"/>
          <a:lstStyle/>
          <a:p>
            <a:pPr algn="ctr"/>
            <a:r>
              <a:rPr lang="en-US" dirty="0"/>
              <a:t>SV DB	</a:t>
            </a:r>
          </a:p>
        </p:txBody>
      </p:sp>
      <p:sp>
        <p:nvSpPr>
          <p:cNvPr id="10" name="Flowchart: Magnetic Disk 57"/>
          <p:cNvSpPr>
            <a:spLocks noChangeArrowheads="1"/>
          </p:cNvSpPr>
          <p:nvPr/>
        </p:nvSpPr>
        <p:spPr bwMode="auto">
          <a:xfrm>
            <a:off x="1574800" y="2743200"/>
            <a:ext cx="787400" cy="889000"/>
          </a:xfrm>
          <a:prstGeom prst="flowChartMagneticDisk">
            <a:avLst/>
          </a:prstGeom>
          <a:solidFill>
            <a:schemeClr val="accent1"/>
          </a:solidFill>
          <a:ln w="25400" algn="ctr">
            <a:solidFill>
              <a:schemeClr val="tx1"/>
            </a:solidFill>
            <a:round/>
            <a:headEnd/>
            <a:tailEnd/>
          </a:ln>
        </p:spPr>
        <p:txBody>
          <a:bodyPr wrap="none" lIns="54000" tIns="54000" rIns="54000" bIns="54000"/>
          <a:lstStyle/>
          <a:p>
            <a:pPr algn="ctr"/>
            <a:r>
              <a:rPr lang="en-US" dirty="0"/>
              <a:t>CC DB	</a:t>
            </a:r>
          </a:p>
        </p:txBody>
      </p:sp>
      <p:sp>
        <p:nvSpPr>
          <p:cNvPr id="11" name="Flowchart: Magnetic Disk 57"/>
          <p:cNvSpPr>
            <a:spLocks noChangeArrowheads="1"/>
          </p:cNvSpPr>
          <p:nvPr/>
        </p:nvSpPr>
        <p:spPr bwMode="auto">
          <a:xfrm>
            <a:off x="6858000" y="2743200"/>
            <a:ext cx="749300" cy="812800"/>
          </a:xfrm>
          <a:prstGeom prst="flowChartMagneticDisk">
            <a:avLst/>
          </a:prstGeom>
          <a:solidFill>
            <a:schemeClr val="accent1"/>
          </a:solidFill>
          <a:ln w="25400" algn="ctr">
            <a:solidFill>
              <a:schemeClr val="tx1"/>
            </a:solidFill>
            <a:round/>
            <a:headEnd/>
            <a:tailEnd/>
          </a:ln>
        </p:spPr>
        <p:txBody>
          <a:bodyPr wrap="none" lIns="54000" tIns="54000" rIns="54000" bIns="54000"/>
          <a:lstStyle/>
          <a:p>
            <a:pPr algn="ctr"/>
            <a:r>
              <a:rPr lang="en-US" dirty="0"/>
              <a:t>NGC DB	</a:t>
            </a:r>
          </a:p>
        </p:txBody>
      </p:sp>
      <p:cxnSp>
        <p:nvCxnSpPr>
          <p:cNvPr id="12" name="Straight Arrow Connector 57"/>
          <p:cNvCxnSpPr>
            <a:cxnSpLocks noChangeShapeType="1"/>
            <a:stCxn id="9" idx="4"/>
          </p:cNvCxnSpPr>
          <p:nvPr/>
        </p:nvCxnSpPr>
        <p:spPr bwMode="auto">
          <a:xfrm>
            <a:off x="2438400" y="1943100"/>
            <a:ext cx="914400" cy="1588"/>
          </a:xfrm>
          <a:prstGeom prst="straightConnector1">
            <a:avLst/>
          </a:prstGeom>
          <a:noFill/>
          <a:ln w="25400" algn="ctr">
            <a:solidFill>
              <a:schemeClr val="tx1"/>
            </a:solidFill>
            <a:round/>
            <a:headEnd type="arrow" w="med" len="med"/>
            <a:tailEnd type="arrow" w="med" len="med"/>
          </a:ln>
        </p:spPr>
      </p:cxnSp>
      <p:cxnSp>
        <p:nvCxnSpPr>
          <p:cNvPr id="13" name="Straight Arrow Connector 61"/>
          <p:cNvCxnSpPr>
            <a:cxnSpLocks noChangeShapeType="1"/>
          </p:cNvCxnSpPr>
          <p:nvPr/>
        </p:nvCxnSpPr>
        <p:spPr bwMode="auto">
          <a:xfrm>
            <a:off x="2362200" y="3124200"/>
            <a:ext cx="990600" cy="1588"/>
          </a:xfrm>
          <a:prstGeom prst="straightConnector1">
            <a:avLst/>
          </a:prstGeom>
          <a:noFill/>
          <a:ln w="25400" algn="ctr">
            <a:solidFill>
              <a:schemeClr val="tx1"/>
            </a:solidFill>
            <a:round/>
            <a:headEnd type="arrow" w="med" len="med"/>
            <a:tailEnd type="arrow" w="med" len="med"/>
          </a:ln>
        </p:spPr>
      </p:cxnSp>
      <p:cxnSp>
        <p:nvCxnSpPr>
          <p:cNvPr id="15" name="Straight Arrow Connector 78"/>
          <p:cNvCxnSpPr>
            <a:cxnSpLocks noChangeShapeType="1"/>
          </p:cNvCxnSpPr>
          <p:nvPr/>
        </p:nvCxnSpPr>
        <p:spPr bwMode="auto">
          <a:xfrm rot="5400000">
            <a:off x="3365500" y="3810000"/>
            <a:ext cx="749300" cy="12700"/>
          </a:xfrm>
          <a:prstGeom prst="straightConnector1">
            <a:avLst/>
          </a:prstGeom>
          <a:noFill/>
          <a:ln w="25400" algn="ctr">
            <a:solidFill>
              <a:schemeClr val="tx1"/>
            </a:solidFill>
            <a:round/>
            <a:headEnd type="arrow" w="med" len="med"/>
            <a:tailEnd type="arrow" w="med" len="med"/>
          </a:ln>
        </p:spPr>
      </p:cxnSp>
      <p:cxnSp>
        <p:nvCxnSpPr>
          <p:cNvPr id="16" name="Straight Arrow Connector 90"/>
          <p:cNvCxnSpPr>
            <a:cxnSpLocks noChangeShapeType="1"/>
          </p:cNvCxnSpPr>
          <p:nvPr/>
        </p:nvCxnSpPr>
        <p:spPr bwMode="auto">
          <a:xfrm rot="5400000">
            <a:off x="7086600" y="2514600"/>
            <a:ext cx="457200" cy="1588"/>
          </a:xfrm>
          <a:prstGeom prst="straightConnector1">
            <a:avLst/>
          </a:prstGeom>
          <a:noFill/>
          <a:ln w="25400" algn="ctr">
            <a:solidFill>
              <a:schemeClr val="tx1"/>
            </a:solidFill>
            <a:round/>
            <a:headEnd type="arrow" w="med" len="med"/>
            <a:tailEnd type="arrow" w="med" len="med"/>
          </a:ln>
        </p:spPr>
      </p:cxnSp>
      <p:sp>
        <p:nvSpPr>
          <p:cNvPr id="17" name="Flowchart: Magnetic Disk 57"/>
          <p:cNvSpPr>
            <a:spLocks noChangeArrowheads="1"/>
          </p:cNvSpPr>
          <p:nvPr/>
        </p:nvSpPr>
        <p:spPr bwMode="auto">
          <a:xfrm>
            <a:off x="6781800" y="4191000"/>
            <a:ext cx="850900" cy="838200"/>
          </a:xfrm>
          <a:prstGeom prst="flowChartMagneticDisk">
            <a:avLst/>
          </a:prstGeom>
          <a:solidFill>
            <a:schemeClr val="accent1"/>
          </a:solidFill>
          <a:ln w="25400" algn="ctr">
            <a:solidFill>
              <a:schemeClr val="tx1"/>
            </a:solidFill>
            <a:round/>
            <a:headEnd/>
            <a:tailEnd/>
          </a:ln>
        </p:spPr>
        <p:txBody>
          <a:bodyPr wrap="none" lIns="54000" tIns="54000" rIns="54000" bIns="54000"/>
          <a:lstStyle/>
          <a:p>
            <a:pPr algn="ctr"/>
            <a:r>
              <a:rPr lang="en-US" dirty="0"/>
              <a:t>     TSM	</a:t>
            </a:r>
          </a:p>
        </p:txBody>
      </p:sp>
      <p:cxnSp>
        <p:nvCxnSpPr>
          <p:cNvPr id="18" name="Straight Arrow Connector 57"/>
          <p:cNvCxnSpPr>
            <a:cxnSpLocks noChangeShapeType="1"/>
            <a:endCxn id="4" idx="1"/>
          </p:cNvCxnSpPr>
          <p:nvPr/>
        </p:nvCxnSpPr>
        <p:spPr bwMode="auto">
          <a:xfrm>
            <a:off x="4648200" y="1771650"/>
            <a:ext cx="1905000" cy="165100"/>
          </a:xfrm>
          <a:prstGeom prst="straightConnector1">
            <a:avLst/>
          </a:prstGeom>
          <a:noFill/>
          <a:ln w="25400" algn="ctr">
            <a:solidFill>
              <a:schemeClr val="tx1"/>
            </a:solidFill>
            <a:round/>
            <a:headEnd type="arrow" w="med" len="med"/>
            <a:tailEnd type="arrow" w="med" len="med"/>
          </a:ln>
        </p:spPr>
      </p:cxnSp>
      <p:cxnSp>
        <p:nvCxnSpPr>
          <p:cNvPr id="19" name="Straight Arrow Connector 57"/>
          <p:cNvCxnSpPr>
            <a:cxnSpLocks noChangeShapeType="1"/>
            <a:stCxn id="5" idx="3"/>
            <a:endCxn id="4" idx="1"/>
          </p:cNvCxnSpPr>
          <p:nvPr/>
        </p:nvCxnSpPr>
        <p:spPr bwMode="auto">
          <a:xfrm flipV="1">
            <a:off x="4724400" y="1936750"/>
            <a:ext cx="1828800" cy="1073150"/>
          </a:xfrm>
          <a:prstGeom prst="straightConnector1">
            <a:avLst/>
          </a:prstGeom>
          <a:noFill/>
          <a:ln w="25400" algn="ctr">
            <a:solidFill>
              <a:schemeClr val="tx1"/>
            </a:solidFill>
            <a:round/>
            <a:headEnd type="arrow" w="med" len="med"/>
            <a:tailEnd type="arrow" w="med" len="med"/>
          </a:ln>
        </p:spPr>
      </p:cxnSp>
      <p:sp>
        <p:nvSpPr>
          <p:cNvPr id="45" name="Slide Number Placeholder 44"/>
          <p:cNvSpPr>
            <a:spLocks noGrp="1"/>
          </p:cNvSpPr>
          <p:nvPr>
            <p:ph type="sldNum" sz="quarter" idx="12"/>
          </p:nvPr>
        </p:nvSpPr>
        <p:spPr/>
        <p:txBody>
          <a:bodyPr/>
          <a:lstStyle/>
          <a:p>
            <a:fld id="{C9044D06-2E7E-4913-B3A8-A1CD0489CC46}" type="slidenum">
              <a:rPr lang="en-US" smtClean="0"/>
              <a:pPr/>
              <a:t>12</a:t>
            </a:fld>
            <a:endParaRPr lang="en-US"/>
          </a:p>
        </p:txBody>
      </p:sp>
      <p:cxnSp>
        <p:nvCxnSpPr>
          <p:cNvPr id="47" name="Straight Arrow Connector 57"/>
          <p:cNvCxnSpPr>
            <a:cxnSpLocks noChangeShapeType="1"/>
            <a:endCxn id="7" idx="1"/>
          </p:cNvCxnSpPr>
          <p:nvPr/>
        </p:nvCxnSpPr>
        <p:spPr bwMode="auto">
          <a:xfrm>
            <a:off x="2362200" y="4648200"/>
            <a:ext cx="990600" cy="12700"/>
          </a:xfrm>
          <a:prstGeom prst="straightConnector1">
            <a:avLst/>
          </a:prstGeom>
          <a:noFill/>
          <a:ln w="25400" algn="ctr">
            <a:solidFill>
              <a:schemeClr val="tx1"/>
            </a:solidFill>
            <a:round/>
            <a:headEnd type="arrow" w="med" len="med"/>
            <a:tailEnd type="arrow" w="med" len="med"/>
          </a:ln>
        </p:spPr>
      </p:cxnSp>
      <p:cxnSp>
        <p:nvCxnSpPr>
          <p:cNvPr id="71" name="Straight Arrow Connector 70"/>
          <p:cNvCxnSpPr/>
          <p:nvPr/>
        </p:nvCxnSpPr>
        <p:spPr>
          <a:xfrm rot="5400000">
            <a:off x="7048500" y="3848100"/>
            <a:ext cx="6858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342900" indent="-342900">
              <a:buFont typeface="Arial" pitchFamily="34" charset="0"/>
              <a:buChar char="•"/>
            </a:pPr>
            <a:r>
              <a:rPr lang="en-US" sz="1400" dirty="0" smtClean="0">
                <a:latin typeface="+mj-lt"/>
                <a:cs typeface="Arial" pitchFamily="34" charset="0"/>
              </a:rPr>
              <a:t>Get new build and deploy in Web server with new URL  in ST without deleting previous version</a:t>
            </a:r>
          </a:p>
          <a:p>
            <a:pPr marL="342900" indent="-342900">
              <a:buFont typeface="Arial" pitchFamily="34" charset="0"/>
              <a:buChar char="•"/>
            </a:pPr>
            <a:endParaRPr lang="en-US" sz="1400" dirty="0" smtClean="0">
              <a:latin typeface="+mj-lt"/>
              <a:cs typeface="Arial" pitchFamily="34" charset="0"/>
            </a:endParaRPr>
          </a:p>
          <a:p>
            <a:pPr marL="342900" indent="-342900">
              <a:buFont typeface="Arial" pitchFamily="34" charset="0"/>
              <a:buChar char="•"/>
            </a:pPr>
            <a:r>
              <a:rPr lang="en-US" sz="1400" dirty="0" smtClean="0">
                <a:latin typeface="+mj-lt"/>
                <a:cs typeface="Arial" pitchFamily="34" charset="0"/>
              </a:rPr>
              <a:t>Apply the services and DB changes on the existing DB and existing services in ST</a:t>
            </a:r>
          </a:p>
          <a:p>
            <a:pPr marL="342900" indent="-342900">
              <a:buFont typeface="Arial" pitchFamily="34" charset="0"/>
              <a:buChar char="•"/>
            </a:pPr>
            <a:r>
              <a:rPr lang="en-US" sz="1400" dirty="0" smtClean="0">
                <a:latin typeface="+mj-lt"/>
                <a:cs typeface="Arial" pitchFamily="34" charset="0"/>
              </a:rPr>
              <a:t>Maintain the </a:t>
            </a:r>
            <a:r>
              <a:rPr lang="en-US" sz="1400" dirty="0" smtClean="0">
                <a:latin typeface="+mj-lt"/>
                <a:cs typeface="Arial" pitchFamily="34" charset="0"/>
                <a:hlinkClick r:id="rId2"/>
              </a:rPr>
              <a:t>test servers list </a:t>
            </a:r>
            <a:r>
              <a:rPr lang="en-US" sz="1400" dirty="0" smtClean="0">
                <a:latin typeface="+mj-lt"/>
                <a:cs typeface="Arial" pitchFamily="34" charset="0"/>
              </a:rPr>
              <a:t>and update the </a:t>
            </a:r>
            <a:r>
              <a:rPr lang="en-US" sz="1400" dirty="0" smtClean="0">
                <a:latin typeface="+mj-lt"/>
                <a:cs typeface="Arial" pitchFamily="34" charset="0"/>
                <a:hlinkClick r:id="rId3"/>
              </a:rPr>
              <a:t>Environment health check list </a:t>
            </a:r>
            <a:r>
              <a:rPr lang="en-US" sz="1400" dirty="0" smtClean="0">
                <a:latin typeface="+mj-lt"/>
                <a:cs typeface="Arial" pitchFamily="34" charset="0"/>
              </a:rPr>
              <a:t>once in a Month</a:t>
            </a:r>
          </a:p>
          <a:p>
            <a:pPr marL="342900" indent="-342900">
              <a:buFont typeface="Arial" pitchFamily="34" charset="0"/>
              <a:buChar char="•"/>
            </a:pPr>
            <a:endParaRPr lang="en-US" sz="1400" dirty="0" smtClean="0">
              <a:latin typeface="+mj-lt"/>
              <a:cs typeface="Arial" pitchFamily="34" charset="0"/>
            </a:endParaRPr>
          </a:p>
          <a:p>
            <a:pPr marL="342900" indent="-342900">
              <a:buFont typeface="Arial" pitchFamily="34" charset="0"/>
              <a:buChar char="•"/>
            </a:pPr>
            <a:r>
              <a:rPr lang="en-US" sz="1400" dirty="0" smtClean="0">
                <a:latin typeface="+mj-lt"/>
                <a:cs typeface="Arial" pitchFamily="34" charset="0"/>
              </a:rPr>
              <a:t>Refresh the code and configurations from live before any major release.</a:t>
            </a:r>
          </a:p>
          <a:p>
            <a:pPr marL="342900" indent="-342900">
              <a:buFont typeface="Arial" pitchFamily="34" charset="0"/>
              <a:buChar char="•"/>
            </a:pPr>
            <a:r>
              <a:rPr lang="en-US" sz="1400" dirty="0" smtClean="0"/>
              <a:t>Refresh the configurations even for mini releases – Already implemented for UK CSC and MCA rollout</a:t>
            </a:r>
          </a:p>
          <a:p>
            <a:pPr marL="342900" indent="-342900">
              <a:buFont typeface="Arial" pitchFamily="34" charset="0"/>
              <a:buChar char="•"/>
            </a:pPr>
            <a:endParaRPr lang="en-US" sz="1400" dirty="0" smtClean="0"/>
          </a:p>
          <a:p>
            <a:pPr marL="342900" indent="-342900">
              <a:buFont typeface="Arial" pitchFamily="34" charset="0"/>
              <a:buChar char="•"/>
            </a:pPr>
            <a:r>
              <a:rPr lang="en-US" sz="1400" dirty="0" smtClean="0"/>
              <a:t>Maintain only one version of application in ST by taking back up of previous version in WEB, APP and DB of ST and have one URL for ST similar to OPS and </a:t>
            </a:r>
            <a:r>
              <a:rPr lang="en-US" sz="1400" dirty="0" smtClean="0"/>
              <a:t>INT</a:t>
            </a:r>
          </a:p>
          <a:p>
            <a:pPr marL="342900" indent="-342900">
              <a:buFont typeface="Arial" pitchFamily="34" charset="0"/>
              <a:buChar char="•"/>
            </a:pPr>
            <a:endParaRPr lang="en-US" sz="1400" dirty="0" smtClean="0"/>
          </a:p>
          <a:p>
            <a:pPr marL="342900" indent="-342900">
              <a:buFont typeface="Arial" pitchFamily="34" charset="0"/>
              <a:buChar char="•"/>
            </a:pPr>
            <a:r>
              <a:rPr lang="en-US" sz="1400" dirty="0" smtClean="0"/>
              <a:t>Maintain Master copy of the configuration at web, App and DB to be restored  before deployment of new release.</a:t>
            </a:r>
          </a:p>
          <a:p>
            <a:pPr marL="342900" indent="-342900">
              <a:buFont typeface="Arial" pitchFamily="34" charset="0"/>
              <a:buChar char="•"/>
            </a:pPr>
            <a:endParaRPr lang="en-US" sz="1400" dirty="0" smtClean="0"/>
          </a:p>
          <a:p>
            <a:pPr marL="342900" indent="-342900">
              <a:buFont typeface="Arial" pitchFamily="34" charset="0"/>
              <a:buChar char="•"/>
            </a:pPr>
            <a:r>
              <a:rPr lang="en-US" sz="1400" dirty="0" smtClean="0"/>
              <a:t>Dev to analyze and provide scripts in the release for the changes applied in group environment to be applied in UK / ROI and Vice versa</a:t>
            </a:r>
            <a:r>
              <a:rPr lang="en-US" sz="1400" dirty="0" smtClean="0"/>
              <a:t>.</a:t>
            </a:r>
          </a:p>
          <a:p>
            <a:pPr marL="342900" indent="-342900">
              <a:buFont typeface="Arial" pitchFamily="34" charset="0"/>
              <a:buChar char="•"/>
            </a:pPr>
            <a:endParaRPr lang="en-US" sz="1400" dirty="0" smtClean="0"/>
          </a:p>
          <a:p>
            <a:pPr marL="342900" indent="-342900">
              <a:buFont typeface="Arial" pitchFamily="34" charset="0"/>
              <a:buChar char="•"/>
            </a:pPr>
            <a:r>
              <a:rPr lang="en-US" sz="1400" dirty="0" smtClean="0"/>
              <a:t>Roll back scripts and mechanism to be provided in ST before moving this to preproduction.</a:t>
            </a:r>
          </a:p>
          <a:p>
            <a:pPr marL="342900" indent="-342900">
              <a:buFont typeface="Arial" pitchFamily="34" charset="0"/>
              <a:buChar char="•"/>
            </a:pPr>
            <a:endParaRPr lang="en-US" sz="1400" dirty="0" smtClean="0">
              <a:latin typeface="+mj-lt"/>
              <a:cs typeface="Arial" pitchFamily="34" charset="0"/>
            </a:endParaRPr>
          </a:p>
          <a:p>
            <a:endParaRPr lang="en-US" sz="1600" dirty="0">
              <a:latin typeface="Lucida for Attachmate" pitchFamily="49" charset="0"/>
            </a:endParaRPr>
          </a:p>
        </p:txBody>
      </p:sp>
      <p:sp>
        <p:nvSpPr>
          <p:cNvPr id="3" name="Title 2"/>
          <p:cNvSpPr>
            <a:spLocks noGrp="1"/>
          </p:cNvSpPr>
          <p:nvPr>
            <p:ph type="title"/>
          </p:nvPr>
        </p:nvSpPr>
        <p:spPr>
          <a:xfrm>
            <a:off x="457200" y="274638"/>
            <a:ext cx="8229600" cy="1173162"/>
          </a:xfrm>
        </p:spPr>
        <p:txBody>
          <a:bodyPr>
            <a:normAutofit/>
          </a:bodyPr>
          <a:lstStyle/>
          <a:p>
            <a:r>
              <a:rPr lang="en-US" sz="2400" dirty="0" smtClean="0"/>
              <a:t>ENVIRONMENT  MANAGEMENT</a:t>
            </a:r>
            <a:endParaRPr lang="en-US" sz="2400" dirty="0"/>
          </a:p>
        </p:txBody>
      </p:sp>
      <p:sp>
        <p:nvSpPr>
          <p:cNvPr id="4" name="Slide Number Placeholder 3"/>
          <p:cNvSpPr>
            <a:spLocks noGrp="1"/>
          </p:cNvSpPr>
          <p:nvPr>
            <p:ph type="sldNum" sz="quarter" idx="12"/>
          </p:nvPr>
        </p:nvSpPr>
        <p:spPr/>
        <p:txBody>
          <a:bodyPr/>
          <a:lstStyle/>
          <a:p>
            <a:fld id="{C9044D06-2E7E-4913-B3A8-A1CD0489CC46}"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400" dirty="0" smtClean="0"/>
              <a:t>Closing the defects in Clear Quest(CQ) once retesting is done.</a:t>
            </a:r>
          </a:p>
          <a:p>
            <a:endParaRPr lang="en-US" sz="1400" dirty="0" smtClean="0"/>
          </a:p>
          <a:p>
            <a:r>
              <a:rPr lang="en-US" sz="1400" dirty="0" smtClean="0"/>
              <a:t>Logging off server once work is done in that particular server.</a:t>
            </a:r>
          </a:p>
          <a:p>
            <a:endParaRPr lang="en-US" sz="1400" dirty="0" smtClean="0"/>
          </a:p>
          <a:p>
            <a:r>
              <a:rPr lang="en-US" sz="1400" dirty="0" smtClean="0"/>
              <a:t>Updating a particular test case when a particular functionality is changed.</a:t>
            </a:r>
          </a:p>
          <a:p>
            <a:pPr>
              <a:buNone/>
            </a:pPr>
            <a:endParaRPr lang="en-US" sz="1400" dirty="0" smtClean="0"/>
          </a:p>
          <a:p>
            <a:r>
              <a:rPr lang="en-US" sz="1400" dirty="0" smtClean="0"/>
              <a:t>Keep all project documents in IT HUB.</a:t>
            </a:r>
          </a:p>
          <a:p>
            <a:pPr>
              <a:buNone/>
            </a:pPr>
            <a:endParaRPr lang="en-US" sz="1400" dirty="0" smtClean="0"/>
          </a:p>
          <a:p>
            <a:pPr>
              <a:buNone/>
            </a:pPr>
            <a:endParaRPr lang="en-US" sz="1400" dirty="0" smtClean="0"/>
          </a:p>
          <a:p>
            <a:pPr>
              <a:buNone/>
            </a:pPr>
            <a:endParaRPr lang="en-US" sz="1400" dirty="0" smtClean="0"/>
          </a:p>
          <a:p>
            <a:endParaRPr lang="en-US" sz="1400" dirty="0"/>
          </a:p>
        </p:txBody>
      </p:sp>
      <p:sp>
        <p:nvSpPr>
          <p:cNvPr id="3" name="Slide Number Placeholder 2"/>
          <p:cNvSpPr>
            <a:spLocks noGrp="1"/>
          </p:cNvSpPr>
          <p:nvPr>
            <p:ph type="sldNum" sz="quarter" idx="12"/>
          </p:nvPr>
        </p:nvSpPr>
        <p:spPr/>
        <p:txBody>
          <a:bodyPr/>
          <a:lstStyle/>
          <a:p>
            <a:fld id="{C9044D06-2E7E-4913-B3A8-A1CD0489CC46}" type="slidenum">
              <a:rPr lang="en-US" smtClean="0"/>
              <a:pPr/>
              <a:t>14</a:t>
            </a:fld>
            <a:endParaRPr lang="en-US"/>
          </a:p>
        </p:txBody>
      </p:sp>
      <p:sp>
        <p:nvSpPr>
          <p:cNvPr id="4" name="Title 3"/>
          <p:cNvSpPr>
            <a:spLocks noGrp="1"/>
          </p:cNvSpPr>
          <p:nvPr>
            <p:ph type="title"/>
          </p:nvPr>
        </p:nvSpPr>
        <p:spPr/>
        <p:txBody>
          <a:bodyPr>
            <a:normAutofit/>
          </a:bodyPr>
          <a:lstStyle/>
          <a:p>
            <a:r>
              <a:rPr lang="en-US" sz="2800" dirty="0" smtClean="0"/>
              <a:t>BEST PRACTISES</a:t>
            </a:r>
            <a:endParaRPr lang="en-US"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90800" y="1752601"/>
            <a:ext cx="2971800" cy="1904999"/>
          </a:xfrm>
        </p:spPr>
        <p:txBody>
          <a:bodyPr>
            <a:normAutofit/>
          </a:bodyPr>
          <a:lstStyle/>
          <a:p>
            <a:r>
              <a:rPr lang="en-US" sz="3600" dirty="0" smtClean="0"/>
              <a:t>THANK YOU</a:t>
            </a:r>
            <a:endParaRPr lang="en-US"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600" dirty="0" smtClean="0"/>
              <a:t>Test process</a:t>
            </a:r>
          </a:p>
          <a:p>
            <a:endParaRPr lang="en-US" sz="1600" dirty="0" smtClean="0"/>
          </a:p>
          <a:p>
            <a:r>
              <a:rPr lang="en-US" sz="1600" dirty="0" smtClean="0"/>
              <a:t>Different types of testing </a:t>
            </a:r>
          </a:p>
          <a:p>
            <a:endParaRPr lang="en-US" sz="1600" dirty="0" smtClean="0"/>
          </a:p>
          <a:p>
            <a:r>
              <a:rPr lang="en-US" sz="1600" dirty="0" smtClean="0"/>
              <a:t>Test documents</a:t>
            </a:r>
          </a:p>
          <a:p>
            <a:endParaRPr lang="en-US" sz="1600" dirty="0" smtClean="0"/>
          </a:p>
          <a:p>
            <a:r>
              <a:rPr lang="en-US" sz="1600" dirty="0" smtClean="0"/>
              <a:t>Test data setup</a:t>
            </a:r>
          </a:p>
          <a:p>
            <a:endParaRPr lang="en-US" sz="1600" dirty="0" smtClean="0"/>
          </a:p>
          <a:p>
            <a:r>
              <a:rPr lang="en-US" sz="1600" dirty="0" smtClean="0"/>
              <a:t>Automation</a:t>
            </a:r>
          </a:p>
          <a:p>
            <a:endParaRPr lang="en-US" sz="1600" dirty="0" smtClean="0"/>
          </a:p>
          <a:p>
            <a:r>
              <a:rPr lang="en-US" sz="1600" dirty="0" smtClean="0"/>
              <a:t>Test environment</a:t>
            </a:r>
          </a:p>
          <a:p>
            <a:endParaRPr lang="en-US" sz="1600" dirty="0" smtClean="0"/>
          </a:p>
          <a:p>
            <a:r>
              <a:rPr lang="en-US" sz="1600" dirty="0" smtClean="0"/>
              <a:t>Environment management</a:t>
            </a:r>
          </a:p>
          <a:p>
            <a:endParaRPr lang="en-US" sz="1600" dirty="0" smtClean="0"/>
          </a:p>
          <a:p>
            <a:r>
              <a:rPr lang="en-US" sz="1600" dirty="0" smtClean="0"/>
              <a:t>Best Practices</a:t>
            </a:r>
          </a:p>
          <a:p>
            <a:endParaRPr lang="en-US" sz="1600" dirty="0"/>
          </a:p>
        </p:txBody>
      </p:sp>
      <p:sp>
        <p:nvSpPr>
          <p:cNvPr id="3" name="Title 2"/>
          <p:cNvSpPr>
            <a:spLocks noGrp="1"/>
          </p:cNvSpPr>
          <p:nvPr>
            <p:ph type="title"/>
          </p:nvPr>
        </p:nvSpPr>
        <p:spPr/>
        <p:txBody>
          <a:bodyPr>
            <a:normAutofit/>
          </a:bodyPr>
          <a:lstStyle/>
          <a:p>
            <a:r>
              <a:rPr lang="en-US" sz="2400" b="0" dirty="0" smtClean="0"/>
              <a:t> </a:t>
            </a:r>
            <a:r>
              <a:rPr lang="en-US" sz="2400" dirty="0" smtClean="0"/>
              <a:t>AGENDA</a:t>
            </a:r>
            <a:endParaRPr lang="en-US" sz="2400" dirty="0"/>
          </a:p>
        </p:txBody>
      </p:sp>
      <p:sp>
        <p:nvSpPr>
          <p:cNvPr id="4" name="Slide Number Placeholder 3"/>
          <p:cNvSpPr>
            <a:spLocks noGrp="1"/>
          </p:cNvSpPr>
          <p:nvPr>
            <p:ph type="sldNum" sz="quarter" idx="12"/>
          </p:nvPr>
        </p:nvSpPr>
        <p:spPr/>
        <p:txBody>
          <a:bodyPr/>
          <a:lstStyle/>
          <a:p>
            <a:fld id="{C9044D06-2E7E-4913-B3A8-A1CD0489CC46}"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143000"/>
            <a:ext cx="8305800" cy="5029200"/>
          </a:xfrm>
        </p:spPr>
        <p:txBody>
          <a:bodyPr>
            <a:normAutofit/>
          </a:bodyPr>
          <a:lstStyle/>
          <a:p>
            <a:pPr>
              <a:buNone/>
            </a:pPr>
            <a:r>
              <a:rPr lang="en-US" sz="1400" dirty="0" smtClean="0"/>
              <a:t>Following is the flow diagram:</a:t>
            </a:r>
            <a:endParaRPr lang="en-US" sz="1400" dirty="0"/>
          </a:p>
        </p:txBody>
      </p:sp>
      <p:sp>
        <p:nvSpPr>
          <p:cNvPr id="3" name="Title 2"/>
          <p:cNvSpPr>
            <a:spLocks noGrp="1"/>
          </p:cNvSpPr>
          <p:nvPr>
            <p:ph type="title"/>
          </p:nvPr>
        </p:nvSpPr>
        <p:spPr/>
        <p:txBody>
          <a:bodyPr>
            <a:normAutofit/>
          </a:bodyPr>
          <a:lstStyle/>
          <a:p>
            <a:r>
              <a:rPr lang="en-US" sz="2400" dirty="0" smtClean="0"/>
              <a:t>CURRENT MARKETING TEST </a:t>
            </a:r>
            <a:r>
              <a:rPr lang="en-US" sz="2400" dirty="0" smtClean="0"/>
              <a:t>PROCESS</a:t>
            </a:r>
            <a:br>
              <a:rPr lang="en-US" sz="2400" dirty="0" smtClean="0"/>
            </a:br>
            <a:endParaRPr lang="en-US" sz="2400" dirty="0"/>
          </a:p>
        </p:txBody>
      </p:sp>
      <p:sp>
        <p:nvSpPr>
          <p:cNvPr id="4" name="Rectangle 3"/>
          <p:cNvSpPr/>
          <p:nvPr/>
        </p:nvSpPr>
        <p:spPr bwMode="auto">
          <a:xfrm>
            <a:off x="3124200" y="4191000"/>
            <a:ext cx="2514600" cy="1752600"/>
          </a:xfrm>
          <a:prstGeom prst="rect">
            <a:avLst/>
          </a:prstGeom>
          <a:solidFill>
            <a:schemeClr val="bg2">
              <a:lumMod val="50000"/>
            </a:schemeClr>
          </a:solidFill>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54000" tIns="54000" rIns="54000" bIns="54000" numCol="1" spcCol="0" rtlCol="0" fromWordArt="0" anchor="ctr" anchorCtr="0" forceAA="0" compatLnSpc="1">
            <a:prstTxWarp prst="textNoShape">
              <a:avLst/>
            </a:prstTxWarp>
            <a:noAutofit/>
          </a:bodyPr>
          <a:lstStyle/>
          <a:p>
            <a:pPr algn="ctr"/>
            <a:r>
              <a:rPr lang="en-US" dirty="0" smtClean="0">
                <a:solidFill>
                  <a:srgbClr val="00279F"/>
                </a:solidFill>
                <a:latin typeface="Arial" charset="0"/>
              </a:rPr>
              <a:t>End to </a:t>
            </a:r>
            <a:r>
              <a:rPr lang="en-US" dirty="0" smtClean="0">
                <a:solidFill>
                  <a:srgbClr val="00279F"/>
                </a:solidFill>
                <a:latin typeface="Arial" charset="0"/>
              </a:rPr>
              <a:t>end </a:t>
            </a:r>
            <a:r>
              <a:rPr lang="en-US" dirty="0" smtClean="0">
                <a:solidFill>
                  <a:srgbClr val="00279F"/>
                </a:solidFill>
                <a:latin typeface="Arial" charset="0"/>
              </a:rPr>
              <a:t>testing </a:t>
            </a:r>
          </a:p>
          <a:p>
            <a:pPr algn="ctr"/>
            <a:r>
              <a:rPr lang="en-US" dirty="0" smtClean="0">
                <a:solidFill>
                  <a:srgbClr val="00279F"/>
                </a:solidFill>
                <a:latin typeface="Arial" charset="0"/>
              </a:rPr>
              <a:t>(including regression</a:t>
            </a:r>
            <a:endParaRPr lang="en-US" dirty="0">
              <a:solidFill>
                <a:srgbClr val="00279F"/>
              </a:solidFill>
              <a:latin typeface="Arial" charset="0"/>
            </a:endParaRPr>
          </a:p>
          <a:p>
            <a:pPr algn="ctr"/>
            <a:r>
              <a:rPr lang="en-US" dirty="0" smtClean="0">
                <a:solidFill>
                  <a:srgbClr val="00279F"/>
                </a:solidFill>
                <a:latin typeface="Arial" charset="0"/>
              </a:rPr>
              <a:t>Plus </a:t>
            </a:r>
          </a:p>
          <a:p>
            <a:pPr algn="ctr"/>
            <a:r>
              <a:rPr lang="en-US" dirty="0" smtClean="0">
                <a:solidFill>
                  <a:srgbClr val="00279F"/>
                </a:solidFill>
                <a:latin typeface="Arial" charset="0"/>
              </a:rPr>
              <a:t>Marketing app Integration</a:t>
            </a:r>
            <a:r>
              <a:rPr lang="en-US" dirty="0">
                <a:solidFill>
                  <a:srgbClr val="00279F"/>
                </a:solidFill>
                <a:latin typeface="Arial" charset="0"/>
              </a:rPr>
              <a:t>)</a:t>
            </a:r>
          </a:p>
          <a:p>
            <a:pPr algn="ctr"/>
            <a:r>
              <a:rPr lang="en-US" dirty="0">
                <a:solidFill>
                  <a:srgbClr val="00279F"/>
                </a:solidFill>
                <a:latin typeface="Arial" charset="0"/>
              </a:rPr>
              <a:t>(Core plus Delta </a:t>
            </a:r>
            <a:r>
              <a:rPr lang="en-US" dirty="0" smtClean="0">
                <a:solidFill>
                  <a:srgbClr val="00279F"/>
                </a:solidFill>
                <a:latin typeface="Arial" charset="0"/>
              </a:rPr>
              <a:t>functionality</a:t>
            </a:r>
          </a:p>
          <a:p>
            <a:pPr algn="ctr"/>
            <a:r>
              <a:rPr lang="en-US" dirty="0" smtClean="0">
                <a:solidFill>
                  <a:srgbClr val="00279F"/>
                </a:solidFill>
                <a:latin typeface="Arial" charset="0"/>
              </a:rPr>
              <a:t>  Two </a:t>
            </a:r>
            <a:r>
              <a:rPr lang="en-US" dirty="0">
                <a:solidFill>
                  <a:srgbClr val="00279F"/>
                </a:solidFill>
                <a:latin typeface="Arial" charset="0"/>
              </a:rPr>
              <a:t>Cycles)</a:t>
            </a:r>
          </a:p>
        </p:txBody>
      </p:sp>
      <p:sp>
        <p:nvSpPr>
          <p:cNvPr id="5" name="Right Arrow 4"/>
          <p:cNvSpPr/>
          <p:nvPr/>
        </p:nvSpPr>
        <p:spPr bwMode="auto">
          <a:xfrm>
            <a:off x="5605140" y="4749785"/>
            <a:ext cx="123825" cy="45719"/>
          </a:xfrm>
          <a:prstGeom prst="rightArrow">
            <a:avLst/>
          </a:prstGeom>
          <a:solidFill>
            <a:schemeClr val="accent1"/>
          </a:solidFill>
          <a:ln w="25400" cap="flat" cmpd="sng" algn="ctr">
            <a:solidFill>
              <a:schemeClr val="tx1"/>
            </a:solidFill>
            <a:prstDash val="solid"/>
            <a:round/>
            <a:headEnd type="none" w="med" len="med"/>
            <a:tailEnd type="none" w="med" len="med"/>
          </a:ln>
          <a:effectLst/>
        </p:spPr>
        <p:txBody>
          <a:bodyPr vert="horz" wrap="none" lIns="54000" tIns="54000" rIns="54000" bIns="5400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400" b="1" i="0" u="none" strike="noStrike" cap="none" normalizeH="0" baseline="0" smtClean="0">
              <a:ln>
                <a:noFill/>
              </a:ln>
              <a:solidFill>
                <a:srgbClr val="00279F"/>
              </a:solidFill>
              <a:effectLst/>
              <a:latin typeface="Arial" charset="0"/>
            </a:endParaRPr>
          </a:p>
        </p:txBody>
      </p:sp>
      <p:sp>
        <p:nvSpPr>
          <p:cNvPr id="6" name="Rectangle 5"/>
          <p:cNvSpPr/>
          <p:nvPr/>
        </p:nvSpPr>
        <p:spPr bwMode="auto">
          <a:xfrm>
            <a:off x="495299" y="4191000"/>
            <a:ext cx="2095501" cy="1193785"/>
          </a:xfrm>
          <a:prstGeom prst="rect">
            <a:avLst/>
          </a:prstGeom>
          <a:solidFill>
            <a:schemeClr val="bg2">
              <a:lumMod val="50000"/>
            </a:schemeClr>
          </a:solidFill>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54000" tIns="54000" rIns="54000" bIns="5400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400" b="1" i="0" u="none" strike="noStrike" cap="none" normalizeH="0" baseline="0" dirty="0" smtClean="0">
                <a:ln>
                  <a:noFill/>
                </a:ln>
                <a:solidFill>
                  <a:srgbClr val="00279F"/>
                </a:solidFill>
                <a:effectLst/>
                <a:latin typeface="Arial" charset="0"/>
              </a:rPr>
              <a:t>ST </a:t>
            </a:r>
            <a:endParaRPr kumimoji="0" lang="en-US" sz="1400" b="1" i="0" u="none" strike="noStrike" cap="none" normalizeH="0" baseline="0" dirty="0" smtClean="0">
              <a:ln>
                <a:noFill/>
              </a:ln>
              <a:solidFill>
                <a:srgbClr val="00279F"/>
              </a:solidFill>
              <a:effectLst/>
              <a:latin typeface="Arial" charset="0"/>
            </a:endParaRPr>
          </a:p>
          <a:p>
            <a:pPr marL="0" marR="0" indent="0" algn="ctr" defTabSz="914400" rtl="0" eaLnBrk="0" fontAlgn="base" latinLnBrk="0" hangingPunct="0">
              <a:lnSpc>
                <a:spcPct val="100000"/>
              </a:lnSpc>
              <a:spcBef>
                <a:spcPct val="50000"/>
              </a:spcBef>
              <a:spcAft>
                <a:spcPct val="0"/>
              </a:spcAft>
              <a:buClrTx/>
              <a:buSzTx/>
              <a:buFontTx/>
              <a:buNone/>
              <a:tabLst/>
            </a:pPr>
            <a:r>
              <a:rPr kumimoji="0" lang="en-US" sz="1400" b="1" i="0" u="none" strike="noStrike" cap="none" normalizeH="0" baseline="0" dirty="0" smtClean="0">
                <a:ln>
                  <a:noFill/>
                </a:ln>
                <a:solidFill>
                  <a:srgbClr val="00279F"/>
                </a:solidFill>
                <a:effectLst/>
                <a:latin typeface="Arial" charset="0"/>
              </a:rPr>
              <a:t>(</a:t>
            </a:r>
            <a:r>
              <a:rPr lang="en-US" dirty="0" smtClean="0">
                <a:solidFill>
                  <a:srgbClr val="00279F"/>
                </a:solidFill>
                <a:latin typeface="Arial" charset="0"/>
              </a:rPr>
              <a:t>Delta</a:t>
            </a:r>
            <a:r>
              <a:rPr kumimoji="0" lang="en-US" sz="1400" b="1" i="0" u="none" strike="noStrike" cap="none" normalizeH="0" baseline="0" dirty="0" smtClean="0">
                <a:ln>
                  <a:noFill/>
                </a:ln>
                <a:solidFill>
                  <a:srgbClr val="00279F"/>
                </a:solidFill>
                <a:effectLst/>
                <a:latin typeface="Arial" charset="0"/>
              </a:rPr>
              <a:t> </a:t>
            </a:r>
          </a:p>
          <a:p>
            <a:pPr marL="0" marR="0" indent="0" algn="ctr" defTabSz="914400" rtl="0" eaLnBrk="0" fontAlgn="base" latinLnBrk="0" hangingPunct="0">
              <a:lnSpc>
                <a:spcPct val="100000"/>
              </a:lnSpc>
              <a:spcBef>
                <a:spcPct val="50000"/>
              </a:spcBef>
              <a:spcAft>
                <a:spcPct val="0"/>
              </a:spcAft>
              <a:buClrTx/>
              <a:buSzTx/>
              <a:buFontTx/>
              <a:buNone/>
              <a:tabLst/>
            </a:pPr>
            <a:r>
              <a:rPr kumimoji="0" lang="en-US" sz="1400" b="1" i="0" u="none" strike="noStrike" cap="none" normalizeH="0" baseline="0" dirty="0" smtClean="0">
                <a:ln>
                  <a:noFill/>
                </a:ln>
                <a:solidFill>
                  <a:srgbClr val="00279F"/>
                </a:solidFill>
                <a:effectLst/>
                <a:latin typeface="Arial" charset="0"/>
              </a:rPr>
              <a:t>functionality – </a:t>
            </a:r>
          </a:p>
          <a:p>
            <a:pPr marL="0" marR="0" indent="0" algn="ctr" defTabSz="914400" rtl="0" eaLnBrk="0" fontAlgn="base" latinLnBrk="0" hangingPunct="0">
              <a:lnSpc>
                <a:spcPct val="100000"/>
              </a:lnSpc>
              <a:spcBef>
                <a:spcPct val="50000"/>
              </a:spcBef>
              <a:spcAft>
                <a:spcPct val="0"/>
              </a:spcAft>
              <a:buClrTx/>
              <a:buSzTx/>
              <a:buFontTx/>
              <a:buNone/>
              <a:tabLst/>
            </a:pPr>
            <a:r>
              <a:rPr kumimoji="0" lang="en-US" sz="1400" b="1" i="0" u="none" strike="noStrike" cap="none" normalizeH="0" baseline="0" dirty="0" smtClean="0">
                <a:ln>
                  <a:noFill/>
                </a:ln>
                <a:solidFill>
                  <a:srgbClr val="00279F"/>
                </a:solidFill>
                <a:effectLst/>
                <a:latin typeface="Arial" charset="0"/>
              </a:rPr>
              <a:t>(Two Cycles  ) </a:t>
            </a:r>
          </a:p>
        </p:txBody>
      </p:sp>
      <p:sp>
        <p:nvSpPr>
          <p:cNvPr id="7" name="Right Arrow 6"/>
          <p:cNvSpPr/>
          <p:nvPr/>
        </p:nvSpPr>
        <p:spPr bwMode="auto">
          <a:xfrm>
            <a:off x="2590800" y="4724370"/>
            <a:ext cx="533400" cy="45719"/>
          </a:xfrm>
          <a:prstGeom prst="rightArrow">
            <a:avLst/>
          </a:prstGeom>
          <a:solidFill>
            <a:schemeClr val="accent1"/>
          </a:solidFill>
          <a:ln w="25400" cap="flat" cmpd="sng" algn="ctr">
            <a:solidFill>
              <a:schemeClr val="tx1"/>
            </a:solidFill>
            <a:prstDash val="solid"/>
            <a:round/>
            <a:headEnd type="none" w="med" len="med"/>
            <a:tailEnd type="none" w="med" len="med"/>
          </a:ln>
          <a:effectLst/>
        </p:spPr>
        <p:txBody>
          <a:bodyPr vert="horz" wrap="none" lIns="54000" tIns="54000" rIns="54000" bIns="5400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400" b="1" i="0" u="none" strike="noStrike" cap="none" normalizeH="0" baseline="0" smtClean="0">
              <a:ln>
                <a:noFill/>
              </a:ln>
              <a:solidFill>
                <a:srgbClr val="00279F"/>
              </a:solidFill>
              <a:effectLst/>
              <a:latin typeface="Arial" charset="0"/>
            </a:endParaRPr>
          </a:p>
        </p:txBody>
      </p:sp>
      <p:sp>
        <p:nvSpPr>
          <p:cNvPr id="8" name="Rectangle 7"/>
          <p:cNvSpPr/>
          <p:nvPr/>
        </p:nvSpPr>
        <p:spPr bwMode="auto">
          <a:xfrm>
            <a:off x="533400" y="2743200"/>
            <a:ext cx="2045262" cy="1258044"/>
          </a:xfrm>
          <a:prstGeom prst="rect">
            <a:avLst/>
          </a:prstGeom>
          <a:solidFill>
            <a:schemeClr val="bg2">
              <a:lumMod val="50000"/>
            </a:schemeClr>
          </a:solidFill>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54000" tIns="54000" rIns="54000" bIns="5400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400" b="1" i="0" u="none" strike="noStrike" cap="none" normalizeH="0" baseline="0" dirty="0" smtClean="0">
                <a:ln>
                  <a:noFill/>
                </a:ln>
                <a:solidFill>
                  <a:srgbClr val="00279F"/>
                </a:solidFill>
                <a:effectLst/>
                <a:latin typeface="Arial" charset="0"/>
              </a:rPr>
              <a:t>Test scenario/</a:t>
            </a:r>
          </a:p>
          <a:p>
            <a:pPr marL="0" marR="0" indent="0" algn="ctr" defTabSz="914400" rtl="0" eaLnBrk="0" fontAlgn="base" latinLnBrk="0" hangingPunct="0">
              <a:lnSpc>
                <a:spcPct val="100000"/>
              </a:lnSpc>
              <a:spcBef>
                <a:spcPct val="50000"/>
              </a:spcBef>
              <a:spcAft>
                <a:spcPct val="0"/>
              </a:spcAft>
              <a:buClrTx/>
              <a:buSzTx/>
              <a:buFontTx/>
              <a:buNone/>
              <a:tabLst/>
            </a:pPr>
            <a:r>
              <a:rPr lang="en-US" dirty="0" smtClean="0">
                <a:solidFill>
                  <a:srgbClr val="00279F"/>
                </a:solidFill>
                <a:latin typeface="Arial" charset="0"/>
              </a:rPr>
              <a:t>Test </a:t>
            </a:r>
            <a:r>
              <a:rPr kumimoji="0" lang="en-US" sz="1400" b="1" i="0" u="none" strike="noStrike" cap="none" normalizeH="0" baseline="0" dirty="0" smtClean="0">
                <a:ln>
                  <a:noFill/>
                </a:ln>
                <a:solidFill>
                  <a:srgbClr val="00279F"/>
                </a:solidFill>
                <a:effectLst/>
                <a:latin typeface="Arial" charset="0"/>
              </a:rPr>
              <a:t>Case preparation</a:t>
            </a:r>
          </a:p>
        </p:txBody>
      </p:sp>
      <p:sp>
        <p:nvSpPr>
          <p:cNvPr id="9" name="Right Arrow 8"/>
          <p:cNvSpPr/>
          <p:nvPr/>
        </p:nvSpPr>
        <p:spPr bwMode="auto">
          <a:xfrm rot="5400000" flipV="1">
            <a:off x="1623061" y="4091939"/>
            <a:ext cx="152397" cy="45719"/>
          </a:xfrm>
          <a:prstGeom prst="rightArrow">
            <a:avLst/>
          </a:prstGeom>
          <a:solidFill>
            <a:schemeClr val="accent1"/>
          </a:solidFill>
          <a:ln w="25400" cap="flat" cmpd="sng" algn="ctr">
            <a:solidFill>
              <a:schemeClr val="tx1"/>
            </a:solidFill>
            <a:prstDash val="solid"/>
            <a:round/>
            <a:headEnd type="none" w="med" len="med"/>
            <a:tailEnd type="none" w="med" len="med"/>
          </a:ln>
          <a:effectLst/>
        </p:spPr>
        <p:txBody>
          <a:bodyPr vert="horz" wrap="none" lIns="54000" tIns="54000" rIns="54000" bIns="5400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400" b="1" i="0" u="none" strike="noStrike" cap="none" normalizeH="0" baseline="0" smtClean="0">
              <a:ln>
                <a:noFill/>
              </a:ln>
              <a:solidFill>
                <a:srgbClr val="00279F"/>
              </a:solidFill>
              <a:effectLst/>
              <a:latin typeface="Arial" charset="0"/>
            </a:endParaRPr>
          </a:p>
        </p:txBody>
      </p:sp>
      <p:sp>
        <p:nvSpPr>
          <p:cNvPr id="10" name="Rectangle 9"/>
          <p:cNvSpPr/>
          <p:nvPr/>
        </p:nvSpPr>
        <p:spPr bwMode="auto">
          <a:xfrm>
            <a:off x="6059166" y="3157111"/>
            <a:ext cx="2170434" cy="1186289"/>
          </a:xfrm>
          <a:prstGeom prst="rect">
            <a:avLst/>
          </a:prstGeom>
          <a:solidFill>
            <a:schemeClr val="bg2">
              <a:lumMod val="50000"/>
            </a:schemeClr>
          </a:solidFill>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54000" tIns="54000" rIns="54000" bIns="54000" numCol="1" spcCol="0" rtlCol="0" fromWordArt="0" anchor="ctr" anchorCtr="0" forceAA="0" compatLnSpc="1">
            <a:prstTxWarp prst="textNoShape">
              <a:avLst/>
            </a:prstTxWarp>
            <a:noAutofit/>
          </a:bodyPr>
          <a:lstStyle/>
          <a:p>
            <a:pPr algn="ctr"/>
            <a:r>
              <a:rPr lang="en-US" dirty="0" smtClean="0">
                <a:solidFill>
                  <a:srgbClr val="00279F"/>
                </a:solidFill>
                <a:latin typeface="Arial" charset="0"/>
              </a:rPr>
              <a:t>UAT</a:t>
            </a:r>
            <a:endParaRPr lang="en-US" dirty="0">
              <a:solidFill>
                <a:srgbClr val="00279F"/>
              </a:solidFill>
              <a:latin typeface="Arial" charset="0"/>
            </a:endParaRPr>
          </a:p>
        </p:txBody>
      </p:sp>
      <p:cxnSp>
        <p:nvCxnSpPr>
          <p:cNvPr id="11" name="Straight Arrow Connector 10"/>
          <p:cNvCxnSpPr>
            <a:endCxn id="10" idx="1"/>
          </p:cNvCxnSpPr>
          <p:nvPr/>
        </p:nvCxnSpPr>
        <p:spPr bwMode="auto">
          <a:xfrm flipV="1">
            <a:off x="5728966" y="3750256"/>
            <a:ext cx="330200" cy="84402"/>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2" name="Straight Arrow Connector 11"/>
          <p:cNvCxnSpPr/>
          <p:nvPr/>
        </p:nvCxnSpPr>
        <p:spPr bwMode="auto">
          <a:xfrm flipV="1">
            <a:off x="5731507" y="3809257"/>
            <a:ext cx="22859" cy="91512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3" name="Straight Arrow Connector 12"/>
          <p:cNvCxnSpPr/>
          <p:nvPr/>
        </p:nvCxnSpPr>
        <p:spPr bwMode="auto">
          <a:xfrm>
            <a:off x="5744207" y="4795504"/>
            <a:ext cx="22859" cy="1033796"/>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4" name="Straight Arrow Connector 13"/>
          <p:cNvCxnSpPr/>
          <p:nvPr/>
        </p:nvCxnSpPr>
        <p:spPr bwMode="auto">
          <a:xfrm flipV="1">
            <a:off x="5754366" y="5828555"/>
            <a:ext cx="306066" cy="745"/>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15" name="Rectangle 14"/>
          <p:cNvSpPr/>
          <p:nvPr/>
        </p:nvSpPr>
        <p:spPr bwMode="auto">
          <a:xfrm>
            <a:off x="533400" y="1600201"/>
            <a:ext cx="2057400" cy="838199"/>
          </a:xfrm>
          <a:prstGeom prst="rect">
            <a:avLst/>
          </a:prstGeom>
          <a:solidFill>
            <a:schemeClr val="bg2">
              <a:lumMod val="50000"/>
            </a:schemeClr>
          </a:solidFill>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54000" tIns="54000" rIns="54000" bIns="5400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400" b="1" i="0" u="none" strike="noStrike" cap="none" normalizeH="0" baseline="0" dirty="0" smtClean="0">
                <a:ln>
                  <a:noFill/>
                </a:ln>
                <a:solidFill>
                  <a:srgbClr val="00279F"/>
                </a:solidFill>
                <a:effectLst/>
                <a:latin typeface="Arial" charset="0"/>
              </a:rPr>
              <a:t>Test Strategy &amp; Test Plan</a:t>
            </a:r>
          </a:p>
        </p:txBody>
      </p:sp>
      <p:sp>
        <p:nvSpPr>
          <p:cNvPr id="16" name="Rectangle 15"/>
          <p:cNvSpPr/>
          <p:nvPr/>
        </p:nvSpPr>
        <p:spPr bwMode="auto">
          <a:xfrm>
            <a:off x="3200400" y="1600200"/>
            <a:ext cx="2438400" cy="838200"/>
          </a:xfrm>
          <a:prstGeom prst="rect">
            <a:avLst/>
          </a:prstGeom>
          <a:solidFill>
            <a:schemeClr val="bg2">
              <a:lumMod val="50000"/>
            </a:schemeClr>
          </a:solidFill>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54000" tIns="54000" rIns="54000" bIns="5400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400" b="1" i="0" u="none" strike="noStrike" cap="none" normalizeH="0" baseline="0" dirty="0" smtClean="0">
                <a:ln>
                  <a:noFill/>
                </a:ln>
                <a:solidFill>
                  <a:srgbClr val="00279F"/>
                </a:solidFill>
                <a:effectLst/>
                <a:latin typeface="Arial" charset="0"/>
              </a:rPr>
              <a:t>BSD</a:t>
            </a:r>
          </a:p>
        </p:txBody>
      </p:sp>
      <p:sp>
        <p:nvSpPr>
          <p:cNvPr id="17" name="Right Arrow 16"/>
          <p:cNvSpPr/>
          <p:nvPr/>
        </p:nvSpPr>
        <p:spPr bwMode="auto">
          <a:xfrm rot="5400000">
            <a:off x="1546858" y="2567941"/>
            <a:ext cx="304801" cy="45719"/>
          </a:xfrm>
          <a:prstGeom prst="rightArrow">
            <a:avLst/>
          </a:prstGeom>
          <a:solidFill>
            <a:schemeClr val="accent1"/>
          </a:solidFill>
          <a:ln w="25400" cap="flat" cmpd="sng" algn="ctr">
            <a:solidFill>
              <a:schemeClr val="tx1"/>
            </a:solidFill>
            <a:prstDash val="solid"/>
            <a:round/>
            <a:headEnd type="none" w="med" len="med"/>
            <a:tailEnd type="none" w="med" len="med"/>
          </a:ln>
          <a:effectLst/>
        </p:spPr>
        <p:txBody>
          <a:bodyPr vert="horz" wrap="none" lIns="54000" tIns="54000" rIns="54000" bIns="5400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400" b="1" i="0" u="none" strike="noStrike" cap="none" normalizeH="0" baseline="0" smtClean="0">
              <a:ln>
                <a:noFill/>
              </a:ln>
              <a:solidFill>
                <a:srgbClr val="00279F"/>
              </a:solidFill>
              <a:effectLst/>
              <a:latin typeface="Arial" charset="0"/>
            </a:endParaRPr>
          </a:p>
        </p:txBody>
      </p:sp>
      <p:sp>
        <p:nvSpPr>
          <p:cNvPr id="18" name="Left Arrow 17"/>
          <p:cNvSpPr/>
          <p:nvPr/>
        </p:nvSpPr>
        <p:spPr bwMode="auto">
          <a:xfrm>
            <a:off x="2590800" y="2057400"/>
            <a:ext cx="609600" cy="76200"/>
          </a:xfrm>
          <a:prstGeom prst="leftArrow">
            <a:avLst/>
          </a:prstGeom>
          <a:solidFill>
            <a:schemeClr val="accent1"/>
          </a:solidFill>
          <a:ln w="25400" cap="flat" cmpd="sng" algn="ctr">
            <a:solidFill>
              <a:schemeClr val="tx1"/>
            </a:solidFill>
            <a:prstDash val="solid"/>
            <a:round/>
            <a:headEnd type="none" w="med" len="med"/>
            <a:tailEnd type="none" w="med" len="med"/>
          </a:ln>
          <a:effectLst/>
        </p:spPr>
        <p:txBody>
          <a:bodyPr vert="horz" wrap="none" lIns="54000" tIns="54000" rIns="54000" bIns="5400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400" b="1" i="0" u="none" strike="noStrike" cap="none" normalizeH="0" baseline="0" smtClean="0">
              <a:ln>
                <a:noFill/>
              </a:ln>
              <a:solidFill>
                <a:srgbClr val="00279F"/>
              </a:solidFill>
              <a:effectLst/>
              <a:latin typeface="Arial" charset="0"/>
            </a:endParaRPr>
          </a:p>
        </p:txBody>
      </p:sp>
      <p:sp>
        <p:nvSpPr>
          <p:cNvPr id="19" name="Cloud Callout 18"/>
          <p:cNvSpPr/>
          <p:nvPr/>
        </p:nvSpPr>
        <p:spPr bwMode="auto">
          <a:xfrm>
            <a:off x="2888920" y="2538749"/>
            <a:ext cx="2826079" cy="1118851"/>
          </a:xfrm>
          <a:prstGeom prst="cloudCallout">
            <a:avLst>
              <a:gd name="adj1" fmla="val 1650"/>
              <a:gd name="adj2" fmla="val 100490"/>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54000" tIns="54000" rIns="54000" bIns="5400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US" sz="1400" b="1" i="0" u="none" strike="noStrike" cap="none" normalizeH="0" baseline="0" dirty="0" smtClean="0">
                <a:ln>
                  <a:noFill/>
                </a:ln>
                <a:solidFill>
                  <a:srgbClr val="00279F"/>
                </a:solidFill>
                <a:effectLst/>
                <a:latin typeface="Arial" charset="0"/>
              </a:rPr>
              <a:t>Combined Integration and</a:t>
            </a:r>
            <a:r>
              <a:rPr kumimoji="0" lang="en-US" sz="1400" b="1" i="0" u="none" strike="noStrike" cap="none" normalizeH="0" dirty="0" smtClean="0">
                <a:ln>
                  <a:noFill/>
                </a:ln>
                <a:solidFill>
                  <a:srgbClr val="00279F"/>
                </a:solidFill>
                <a:effectLst/>
                <a:latin typeface="Arial" charset="0"/>
              </a:rPr>
              <a:t> </a:t>
            </a:r>
          </a:p>
          <a:p>
            <a:pPr marL="0" marR="0" indent="0" algn="l" defTabSz="914400" rtl="0" eaLnBrk="0" fontAlgn="base" latinLnBrk="0" hangingPunct="0">
              <a:lnSpc>
                <a:spcPct val="100000"/>
              </a:lnSpc>
              <a:spcBef>
                <a:spcPct val="50000"/>
              </a:spcBef>
              <a:spcAft>
                <a:spcPct val="0"/>
              </a:spcAft>
              <a:buClrTx/>
              <a:buSzTx/>
              <a:buFontTx/>
              <a:buNone/>
              <a:tabLst/>
            </a:pPr>
            <a:r>
              <a:rPr kumimoji="0" lang="en-US" sz="1400" b="1" i="0" u="none" strike="noStrike" cap="none" normalizeH="0" dirty="0" smtClean="0">
                <a:ln>
                  <a:noFill/>
                </a:ln>
                <a:solidFill>
                  <a:srgbClr val="00279F"/>
                </a:solidFill>
                <a:effectLst/>
                <a:latin typeface="Arial" charset="0"/>
              </a:rPr>
              <a:t>End to end testing from </a:t>
            </a:r>
          </a:p>
          <a:p>
            <a:pPr marL="0" marR="0" indent="0" algn="l" defTabSz="914400" rtl="0" eaLnBrk="0" fontAlgn="base" latinLnBrk="0" hangingPunct="0">
              <a:lnSpc>
                <a:spcPct val="100000"/>
              </a:lnSpc>
              <a:spcBef>
                <a:spcPct val="50000"/>
              </a:spcBef>
              <a:spcAft>
                <a:spcPct val="0"/>
              </a:spcAft>
              <a:buClrTx/>
              <a:buSzTx/>
              <a:buFontTx/>
              <a:buNone/>
              <a:tabLst/>
            </a:pPr>
            <a:r>
              <a:rPr lang="en-US" dirty="0">
                <a:solidFill>
                  <a:srgbClr val="00279F"/>
                </a:solidFill>
                <a:latin typeface="Arial" charset="0"/>
              </a:rPr>
              <a:t> </a:t>
            </a:r>
            <a:r>
              <a:rPr lang="en-US" dirty="0" smtClean="0">
                <a:solidFill>
                  <a:srgbClr val="00279F"/>
                </a:solidFill>
                <a:latin typeface="Arial" charset="0"/>
              </a:rPr>
              <a:t>     </a:t>
            </a:r>
            <a:r>
              <a:rPr kumimoji="0" lang="en-US" sz="1400" b="1" i="0" u="none" strike="noStrike" cap="none" normalizeH="0" dirty="0" smtClean="0">
                <a:ln>
                  <a:noFill/>
                </a:ln>
                <a:solidFill>
                  <a:srgbClr val="00279F"/>
                </a:solidFill>
                <a:effectLst/>
                <a:latin typeface="Arial" charset="0"/>
              </a:rPr>
              <a:t>MCA to Tills</a:t>
            </a:r>
            <a:endParaRPr kumimoji="0" lang="en-US" sz="1400" b="1" i="0" u="none" strike="noStrike" cap="none" normalizeH="0" baseline="0" dirty="0" smtClean="0">
              <a:ln>
                <a:noFill/>
              </a:ln>
              <a:solidFill>
                <a:srgbClr val="00279F"/>
              </a:solidFill>
              <a:effectLst/>
              <a:latin typeface="Arial" charset="0"/>
            </a:endParaRPr>
          </a:p>
        </p:txBody>
      </p:sp>
      <p:sp>
        <p:nvSpPr>
          <p:cNvPr id="20" name="Cloud Callout 19"/>
          <p:cNvSpPr/>
          <p:nvPr/>
        </p:nvSpPr>
        <p:spPr bwMode="auto">
          <a:xfrm>
            <a:off x="6184900" y="1524000"/>
            <a:ext cx="2120900" cy="1269999"/>
          </a:xfrm>
          <a:prstGeom prst="cloudCallout">
            <a:avLst>
              <a:gd name="adj1" fmla="val -8756"/>
              <a:gd name="adj2" fmla="val 91228"/>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54000" tIns="54000" rIns="54000" bIns="5400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US" sz="1400" b="1" i="0" u="none" strike="noStrike" cap="none" normalizeH="0" baseline="0" dirty="0" smtClean="0">
                <a:ln>
                  <a:noFill/>
                </a:ln>
                <a:solidFill>
                  <a:srgbClr val="00279F"/>
                </a:solidFill>
                <a:effectLst/>
                <a:latin typeface="Arial" charset="0"/>
              </a:rPr>
              <a:t>Parallel UAT and</a:t>
            </a:r>
            <a:r>
              <a:rPr kumimoji="0" lang="en-US" sz="1400" b="1" i="0" u="none" strike="noStrike" cap="none" normalizeH="0" dirty="0" smtClean="0">
                <a:ln>
                  <a:noFill/>
                </a:ln>
                <a:solidFill>
                  <a:srgbClr val="00279F"/>
                </a:solidFill>
                <a:effectLst/>
                <a:latin typeface="Arial" charset="0"/>
              </a:rPr>
              <a:t> </a:t>
            </a:r>
          </a:p>
          <a:p>
            <a:pPr marL="0" marR="0" indent="0" algn="l" defTabSz="914400" rtl="0" eaLnBrk="0" fontAlgn="base" latinLnBrk="0" hangingPunct="0">
              <a:lnSpc>
                <a:spcPct val="100000"/>
              </a:lnSpc>
              <a:spcBef>
                <a:spcPct val="50000"/>
              </a:spcBef>
              <a:spcAft>
                <a:spcPct val="0"/>
              </a:spcAft>
              <a:buClrTx/>
              <a:buSzTx/>
              <a:buFontTx/>
              <a:buNone/>
              <a:tabLst/>
            </a:pPr>
            <a:r>
              <a:rPr kumimoji="0" lang="en-US" sz="1400" b="1" i="0" u="none" strike="noStrike" cap="none" normalizeH="0" dirty="0" smtClean="0">
                <a:ln>
                  <a:noFill/>
                </a:ln>
                <a:solidFill>
                  <a:srgbClr val="00279F"/>
                </a:solidFill>
                <a:effectLst/>
                <a:latin typeface="Arial" charset="0"/>
              </a:rPr>
              <a:t>performance  test </a:t>
            </a:r>
          </a:p>
          <a:p>
            <a:pPr marL="0" marR="0" indent="0" algn="l" defTabSz="914400" rtl="0" eaLnBrk="0" fontAlgn="base" latinLnBrk="0" hangingPunct="0">
              <a:lnSpc>
                <a:spcPct val="100000"/>
              </a:lnSpc>
              <a:spcBef>
                <a:spcPct val="50000"/>
              </a:spcBef>
              <a:spcAft>
                <a:spcPct val="0"/>
              </a:spcAft>
              <a:buClrTx/>
              <a:buSzTx/>
              <a:buFontTx/>
              <a:buNone/>
              <a:tabLst/>
            </a:pPr>
            <a:r>
              <a:rPr kumimoji="0" lang="en-US" sz="1400" b="1" i="0" u="none" strike="noStrike" cap="none" normalizeH="0" dirty="0" smtClean="0">
                <a:ln>
                  <a:noFill/>
                </a:ln>
                <a:solidFill>
                  <a:srgbClr val="00279F"/>
                </a:solidFill>
                <a:effectLst/>
                <a:latin typeface="Arial" charset="0"/>
              </a:rPr>
              <a:t>to reduce the duration</a:t>
            </a:r>
            <a:endParaRPr kumimoji="0" lang="en-US" sz="1400" b="1" i="0" u="none" strike="noStrike" cap="none" normalizeH="0" baseline="0" dirty="0" smtClean="0">
              <a:ln>
                <a:noFill/>
              </a:ln>
              <a:solidFill>
                <a:srgbClr val="00279F"/>
              </a:solidFill>
              <a:effectLst/>
              <a:latin typeface="Arial" charset="0"/>
            </a:endParaRPr>
          </a:p>
        </p:txBody>
      </p:sp>
      <p:sp>
        <p:nvSpPr>
          <p:cNvPr id="22" name="Rectangle 21"/>
          <p:cNvSpPr/>
          <p:nvPr/>
        </p:nvSpPr>
        <p:spPr bwMode="auto">
          <a:xfrm>
            <a:off x="6059166" y="5054587"/>
            <a:ext cx="2170434" cy="1270013"/>
          </a:xfrm>
          <a:prstGeom prst="rect">
            <a:avLst/>
          </a:prstGeom>
          <a:solidFill>
            <a:schemeClr val="bg2">
              <a:lumMod val="50000"/>
            </a:schemeClr>
          </a:solidFill>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54000" tIns="54000" rIns="54000" bIns="54000" numCol="1" spcCol="0" rtlCol="0" fromWordArt="0" anchor="ctr" anchorCtr="0" forceAA="0" compatLnSpc="1">
            <a:prstTxWarp prst="textNoShape">
              <a:avLst/>
            </a:prstTxWarp>
            <a:noAutofit/>
          </a:bodyPr>
          <a:lstStyle/>
          <a:p>
            <a:pPr algn="ctr"/>
            <a:r>
              <a:rPr lang="en-US" dirty="0" smtClean="0">
                <a:solidFill>
                  <a:srgbClr val="00279F"/>
                </a:solidFill>
                <a:latin typeface="Arial" charset="0"/>
              </a:rPr>
              <a:t>Load, Performance/</a:t>
            </a:r>
          </a:p>
          <a:p>
            <a:pPr algn="ctr"/>
            <a:r>
              <a:rPr lang="en-US" dirty="0" smtClean="0">
                <a:solidFill>
                  <a:srgbClr val="00279F"/>
                </a:solidFill>
                <a:latin typeface="Arial" charset="0"/>
              </a:rPr>
              <a:t>Volume  </a:t>
            </a:r>
          </a:p>
          <a:p>
            <a:pPr algn="ctr"/>
            <a:r>
              <a:rPr lang="en-US" dirty="0" smtClean="0">
                <a:solidFill>
                  <a:srgbClr val="00279F"/>
                </a:solidFill>
                <a:latin typeface="Arial" charset="0"/>
              </a:rPr>
              <a:t> test </a:t>
            </a:r>
            <a:endParaRPr lang="en-US" dirty="0">
              <a:solidFill>
                <a:srgbClr val="00279F"/>
              </a:solidFill>
              <a:latin typeface="Arial" charset="0"/>
            </a:endParaRPr>
          </a:p>
        </p:txBody>
      </p:sp>
      <p:sp>
        <p:nvSpPr>
          <p:cNvPr id="23" name="Slide Number Placeholder 22"/>
          <p:cNvSpPr>
            <a:spLocks noGrp="1"/>
          </p:cNvSpPr>
          <p:nvPr>
            <p:ph type="sldNum" sz="quarter" idx="12"/>
          </p:nvPr>
        </p:nvSpPr>
        <p:spPr/>
        <p:txBody>
          <a:bodyPr/>
          <a:lstStyle/>
          <a:p>
            <a:fld id="{C9044D06-2E7E-4913-B3A8-A1CD0489CC46}"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71600"/>
            <a:ext cx="8229600" cy="4635691"/>
          </a:xfrm>
        </p:spPr>
        <p:txBody>
          <a:bodyPr>
            <a:normAutofit/>
          </a:bodyPr>
          <a:lstStyle/>
          <a:p>
            <a:pPr>
              <a:buNone/>
            </a:pPr>
            <a:r>
              <a:rPr lang="en-US" sz="1800" b="1" u="sng" dirty="0" smtClean="0"/>
              <a:t>BUSINESS SYSTEM DESIGN (BSD):</a:t>
            </a:r>
          </a:p>
          <a:p>
            <a:pPr>
              <a:buNone/>
            </a:pPr>
            <a:endParaRPr lang="en-US" sz="1400" u="sng" dirty="0" smtClean="0"/>
          </a:p>
          <a:p>
            <a:pPr>
              <a:buNone/>
            </a:pPr>
            <a:r>
              <a:rPr lang="en-US" sz="1400" b="1" dirty="0" smtClean="0"/>
              <a:t>Business system design</a:t>
            </a:r>
            <a:r>
              <a:rPr lang="en-US" sz="1400" dirty="0" smtClean="0"/>
              <a:t>(BSD) is a method of analyzing, defining and designing the </a:t>
            </a:r>
            <a:r>
              <a:rPr lang="en-US" sz="1400" dirty="0" smtClean="0">
                <a:hlinkClick r:id="rId2" action="ppaction://hlinkfile" tooltip="Information architecture"/>
              </a:rPr>
              <a:t>information architecture</a:t>
            </a:r>
            <a:r>
              <a:rPr lang="en-US" sz="1400" dirty="0" smtClean="0"/>
              <a:t> of organizations.</a:t>
            </a:r>
          </a:p>
          <a:p>
            <a:pPr>
              <a:buNone/>
            </a:pPr>
            <a:endParaRPr lang="en-US" sz="1400" dirty="0" smtClean="0"/>
          </a:p>
          <a:p>
            <a:pPr>
              <a:buNone/>
            </a:pPr>
            <a:r>
              <a:rPr lang="en-US" sz="1400" dirty="0" smtClean="0"/>
              <a:t>Its goals are as follows:</a:t>
            </a:r>
          </a:p>
          <a:p>
            <a:pPr>
              <a:buNone/>
            </a:pPr>
            <a:endParaRPr lang="en-US" sz="1400" dirty="0" smtClean="0"/>
          </a:p>
          <a:p>
            <a:r>
              <a:rPr lang="en-US" sz="1400" dirty="0" smtClean="0"/>
              <a:t>Understand issues and opportunities with current applications</a:t>
            </a:r>
            <a:r>
              <a:rPr lang="en-US" sz="1400" dirty="0" smtClean="0"/>
              <a:t>.</a:t>
            </a:r>
          </a:p>
          <a:p>
            <a:endParaRPr lang="en-US" sz="1400" dirty="0" smtClean="0"/>
          </a:p>
          <a:p>
            <a:r>
              <a:rPr lang="en-US" sz="1400" dirty="0" smtClean="0"/>
              <a:t>Develop future technology supporting the enterprise</a:t>
            </a:r>
            <a:r>
              <a:rPr lang="en-US" sz="1400" dirty="0" smtClean="0"/>
              <a:t>.</a:t>
            </a:r>
          </a:p>
          <a:p>
            <a:endParaRPr lang="en-US" sz="1400" dirty="0" smtClean="0"/>
          </a:p>
          <a:p>
            <a:r>
              <a:rPr lang="en-US" sz="1400" dirty="0" smtClean="0"/>
              <a:t>Provide executives with direction and a decision-making framework for IT expenditures</a:t>
            </a:r>
            <a:r>
              <a:rPr lang="en-US" sz="1400" dirty="0" smtClean="0"/>
              <a:t>.</a:t>
            </a:r>
          </a:p>
          <a:p>
            <a:pPr>
              <a:buNone/>
            </a:pPr>
            <a:endParaRPr lang="en-US" sz="1400" dirty="0" smtClean="0"/>
          </a:p>
          <a:p>
            <a:r>
              <a:rPr lang="en-US" sz="1400" dirty="0" smtClean="0"/>
              <a:t>Provide </a:t>
            </a:r>
            <a:r>
              <a:rPr lang="en-US" sz="1400" dirty="0" smtClean="0">
                <a:hlinkClick r:id="rId3" action="ppaction://hlinkfile" tooltip="Information systems"/>
              </a:rPr>
              <a:t>information systems</a:t>
            </a:r>
            <a:r>
              <a:rPr lang="en-US" sz="1400" dirty="0" smtClean="0"/>
              <a:t> (IS) with a developmental blueprint.</a:t>
            </a:r>
          </a:p>
          <a:p>
            <a:pPr>
              <a:buNone/>
            </a:pPr>
            <a:endParaRPr lang="en-US" sz="1400" dirty="0" smtClean="0"/>
          </a:p>
          <a:p>
            <a:pPr>
              <a:buNone/>
            </a:pPr>
            <a:r>
              <a:rPr lang="en-US" sz="1400" dirty="0" smtClean="0"/>
              <a:t>The result of a BSD project is a </a:t>
            </a:r>
            <a:r>
              <a:rPr lang="en-US" sz="1400" dirty="0" smtClean="0">
                <a:hlinkClick r:id="rId4" action="ppaction://hlinkfile" tooltip="Technology roadmap"/>
              </a:rPr>
              <a:t>technology roadmap</a:t>
            </a:r>
            <a:r>
              <a:rPr lang="en-US" sz="1400" dirty="0" smtClean="0"/>
              <a:t> aligning investments and </a:t>
            </a:r>
            <a:r>
              <a:rPr lang="en-US" sz="1400" dirty="0" smtClean="0">
                <a:hlinkClick r:id="rId5" action="ppaction://hlinkfile" tooltip="Strategic management"/>
              </a:rPr>
              <a:t>business strategy</a:t>
            </a:r>
            <a:r>
              <a:rPr lang="en-US" sz="1400" dirty="0" smtClean="0"/>
              <a:t>.</a:t>
            </a:r>
          </a:p>
          <a:p>
            <a:pPr>
              <a:buNone/>
            </a:pPr>
            <a:endParaRPr lang="en-US" sz="1600" dirty="0" smtClean="0"/>
          </a:p>
          <a:p>
            <a:endParaRPr lang="en-US" sz="1600" dirty="0" smtClean="0"/>
          </a:p>
          <a:p>
            <a:endParaRPr lang="en-US" sz="1600" dirty="0"/>
          </a:p>
        </p:txBody>
      </p:sp>
      <p:sp>
        <p:nvSpPr>
          <p:cNvPr id="3" name="Slide Number Placeholder 2"/>
          <p:cNvSpPr>
            <a:spLocks noGrp="1"/>
          </p:cNvSpPr>
          <p:nvPr>
            <p:ph type="sldNum" sz="quarter" idx="12"/>
          </p:nvPr>
        </p:nvSpPr>
        <p:spPr/>
        <p:txBody>
          <a:bodyPr/>
          <a:lstStyle/>
          <a:p>
            <a:fld id="{C9044D06-2E7E-4913-B3A8-A1CD0489CC46}" type="slidenum">
              <a:rPr lang="en-US" smtClean="0"/>
              <a:pPr/>
              <a:t>4</a:t>
            </a:fld>
            <a:endParaRPr lang="en-US"/>
          </a:p>
        </p:txBody>
      </p:sp>
      <p:sp>
        <p:nvSpPr>
          <p:cNvPr id="4" name="Title 3"/>
          <p:cNvSpPr>
            <a:spLocks noGrp="1"/>
          </p:cNvSpPr>
          <p:nvPr>
            <p:ph type="title"/>
          </p:nvPr>
        </p:nvSpPr>
        <p:spPr>
          <a:xfrm>
            <a:off x="609600" y="609600"/>
            <a:ext cx="8077200" cy="609600"/>
          </a:xfrm>
        </p:spPr>
        <p:txBody>
          <a:bodyPr>
            <a:normAutofit/>
          </a:bodyPr>
          <a:lstStyle/>
          <a:p>
            <a:r>
              <a:rPr lang="en-US" sz="2400" b="0" dirty="0" smtClean="0"/>
              <a:t>DETAILS</a:t>
            </a:r>
            <a:endParaRPr lang="en-US" sz="2400" b="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4864291"/>
          </a:xfrm>
        </p:spPr>
        <p:txBody>
          <a:bodyPr>
            <a:normAutofit/>
          </a:bodyPr>
          <a:lstStyle/>
          <a:p>
            <a:pPr>
              <a:buNone/>
            </a:pPr>
            <a:r>
              <a:rPr lang="en-US" sz="1800" b="1" u="sng" dirty="0" smtClean="0"/>
              <a:t>TEST STRATEGY AND TEST </a:t>
            </a:r>
            <a:r>
              <a:rPr lang="en-US" sz="1800" b="1" u="sng" dirty="0" smtClean="0"/>
              <a:t>PLAN</a:t>
            </a:r>
            <a:endParaRPr lang="en-US" sz="1800" b="1" u="sng" dirty="0" smtClean="0"/>
          </a:p>
          <a:p>
            <a:pPr marL="749300" lvl="1" indent="-457200" defTabSz="762000">
              <a:buNone/>
            </a:pPr>
            <a:endParaRPr lang="en-US" sz="1800" b="1" u="sng" dirty="0" smtClean="0"/>
          </a:p>
          <a:p>
            <a:pPr marL="749300" lvl="1" indent="-457200" defTabSz="762000">
              <a:buNone/>
            </a:pPr>
            <a:r>
              <a:rPr lang="en-US" sz="1400" dirty="0" smtClean="0"/>
              <a:t>Test strategy includes the following points:</a:t>
            </a:r>
          </a:p>
          <a:p>
            <a:pPr marL="749300" lvl="1" indent="-457200" defTabSz="762000">
              <a:buNone/>
            </a:pPr>
            <a:endParaRPr lang="en-US" sz="1400" dirty="0" smtClean="0"/>
          </a:p>
          <a:p>
            <a:pPr marL="749300" lvl="1" indent="-457200" defTabSz="762000">
              <a:buFont typeface="Wingdings" pitchFamily="2" charset="2"/>
              <a:buChar char="§"/>
            </a:pPr>
            <a:r>
              <a:rPr lang="en-US" sz="1400" dirty="0" smtClean="0"/>
              <a:t>Assumptions</a:t>
            </a:r>
          </a:p>
          <a:p>
            <a:pPr marL="749300" lvl="1" indent="-457200" defTabSz="762000">
              <a:buFont typeface="Wingdings" pitchFamily="2" charset="2"/>
              <a:buChar char="§"/>
            </a:pPr>
            <a:r>
              <a:rPr lang="en-US" sz="1400" dirty="0" smtClean="0"/>
              <a:t>Testing in scope</a:t>
            </a:r>
          </a:p>
          <a:p>
            <a:pPr marL="749300" lvl="1" indent="-457200" defTabSz="762000">
              <a:buFont typeface="Wingdings" pitchFamily="2" charset="2"/>
              <a:buChar char="§"/>
            </a:pPr>
            <a:r>
              <a:rPr lang="en-US" sz="1400" dirty="0" smtClean="0"/>
              <a:t>Testing out of scope</a:t>
            </a:r>
          </a:p>
          <a:p>
            <a:pPr marL="749300" lvl="1" indent="-457200" defTabSz="762000">
              <a:buFont typeface="Wingdings" pitchFamily="2" charset="2"/>
              <a:buChar char="§"/>
            </a:pPr>
            <a:r>
              <a:rPr lang="en-US" sz="1400" dirty="0" smtClean="0"/>
              <a:t>Test Approach</a:t>
            </a:r>
          </a:p>
          <a:p>
            <a:pPr marL="749300" lvl="1" indent="-457200" defTabSz="762000">
              <a:buFont typeface="Wingdings" pitchFamily="2" charset="2"/>
              <a:buChar char="§"/>
            </a:pPr>
            <a:r>
              <a:rPr lang="en-US" sz="1400" dirty="0" smtClean="0"/>
              <a:t>Testing Phase and Data Source</a:t>
            </a:r>
          </a:p>
          <a:p>
            <a:pPr marL="749300" lvl="1" indent="-457200" defTabSz="762000">
              <a:buFont typeface="Wingdings" pitchFamily="2" charset="2"/>
              <a:buChar char="§"/>
            </a:pPr>
            <a:r>
              <a:rPr lang="en-US" sz="1400" dirty="0" smtClean="0"/>
              <a:t>Execution Flow</a:t>
            </a:r>
            <a:endParaRPr lang="en-US" sz="1400" dirty="0" smtClean="0"/>
          </a:p>
          <a:p>
            <a:pPr marL="749300" lvl="1" indent="-457200" defTabSz="762000">
              <a:buFont typeface="Wingdings" pitchFamily="2" charset="2"/>
              <a:buChar char="§"/>
            </a:pPr>
            <a:r>
              <a:rPr lang="en-US" sz="1400" dirty="0" smtClean="0"/>
              <a:t>Testing Environment and systems</a:t>
            </a:r>
          </a:p>
          <a:p>
            <a:pPr marL="749300" lvl="1" indent="-457200" defTabSz="762000">
              <a:buFont typeface="Wingdings" pitchFamily="2" charset="2"/>
              <a:buChar char="§"/>
            </a:pPr>
            <a:r>
              <a:rPr lang="en-US" sz="1400" dirty="0" smtClean="0"/>
              <a:t>Entry and Exit Criteria</a:t>
            </a:r>
          </a:p>
          <a:p>
            <a:pPr marL="749300" lvl="1" indent="-457200" defTabSz="762000">
              <a:buFont typeface="Wingdings" pitchFamily="2" charset="2"/>
              <a:buChar char="§"/>
            </a:pPr>
            <a:r>
              <a:rPr lang="en-US" sz="1400" dirty="0" smtClean="0"/>
              <a:t>Issues Risks and Mitigation Plan</a:t>
            </a:r>
          </a:p>
          <a:p>
            <a:pPr marL="749300" lvl="1" indent="-457200" defTabSz="762000">
              <a:buFont typeface="Wingdings" pitchFamily="2" charset="2"/>
              <a:buChar char="§"/>
            </a:pPr>
            <a:r>
              <a:rPr lang="en-US" sz="1400" dirty="0" smtClean="0"/>
              <a:t>Testing Phase</a:t>
            </a:r>
          </a:p>
          <a:p>
            <a:pPr marL="749300" lvl="1" indent="-457200" defTabSz="762000">
              <a:buFont typeface="Wingdings" pitchFamily="2" charset="2"/>
              <a:buChar char="§"/>
            </a:pPr>
            <a:r>
              <a:rPr lang="en-US" sz="1400" dirty="0" smtClean="0"/>
              <a:t>Defect Management – CQ</a:t>
            </a:r>
          </a:p>
          <a:p>
            <a:pPr marL="749300" lvl="1" indent="-457200" defTabSz="762000">
              <a:buNone/>
            </a:pPr>
            <a:endParaRPr lang="en-US" sz="1400" dirty="0" smtClean="0"/>
          </a:p>
          <a:p>
            <a:pPr marL="749300" lvl="1" indent="-457200" defTabSz="762000">
              <a:buNone/>
            </a:pPr>
            <a:r>
              <a:rPr lang="en-US" sz="1400" dirty="0" smtClean="0"/>
              <a:t>For getting a better view of Test Plan </a:t>
            </a:r>
            <a:r>
              <a:rPr lang="en-US" sz="1400" dirty="0" smtClean="0"/>
              <a:t>this attachment would be helpful. </a:t>
            </a:r>
            <a:endParaRPr lang="en-US" sz="1400" dirty="0" smtClean="0"/>
          </a:p>
          <a:p>
            <a:pPr marL="749300" lvl="1" indent="-457200" defTabSz="762000">
              <a:buNone/>
            </a:pPr>
            <a:r>
              <a:rPr lang="en-US" sz="1400" dirty="0" smtClean="0"/>
              <a:t>Its </a:t>
            </a:r>
            <a:r>
              <a:rPr lang="en-US" sz="1400" dirty="0" smtClean="0"/>
              <a:t>an example of how Test Plan looks like.</a:t>
            </a:r>
          </a:p>
          <a:p>
            <a:pPr marL="749300" lvl="1" indent="-457200" defTabSz="762000">
              <a:buFontTx/>
              <a:buChar char="•"/>
            </a:pPr>
            <a:endParaRPr lang="en-US" sz="1400" dirty="0" smtClean="0"/>
          </a:p>
          <a:p>
            <a:pPr marL="749300" lvl="1" indent="-457200" defTabSz="762000">
              <a:buFontTx/>
              <a:buChar char="•"/>
            </a:pPr>
            <a:endParaRPr lang="en-US" sz="1400" dirty="0" smtClean="0"/>
          </a:p>
          <a:p>
            <a:pPr>
              <a:buNone/>
            </a:pPr>
            <a:endParaRPr lang="en-US" sz="1400" b="1" u="sng" dirty="0" smtClean="0"/>
          </a:p>
          <a:p>
            <a:pPr>
              <a:buNone/>
            </a:pPr>
            <a:endParaRPr lang="en-US" sz="1400" b="1" u="sng" dirty="0" smtClean="0"/>
          </a:p>
          <a:p>
            <a:pPr>
              <a:buNone/>
            </a:pPr>
            <a:endParaRPr lang="en-US" sz="1400" b="1" u="sng" dirty="0" smtClean="0"/>
          </a:p>
          <a:p>
            <a:pPr>
              <a:buNone/>
            </a:pPr>
            <a:endParaRPr lang="en-US" sz="1800" b="1" u="sng" dirty="0" smtClean="0"/>
          </a:p>
          <a:p>
            <a:pPr>
              <a:buNone/>
            </a:pPr>
            <a:endParaRPr lang="en-US" sz="1800" b="1" u="sng" dirty="0" smtClean="0"/>
          </a:p>
          <a:p>
            <a:pPr>
              <a:buNone/>
            </a:pPr>
            <a:endParaRPr lang="en-US" sz="1800" b="1" u="sng" dirty="0" smtClean="0"/>
          </a:p>
          <a:p>
            <a:pPr>
              <a:buNone/>
            </a:pPr>
            <a:endParaRPr lang="en-US" sz="1800" b="1" u="sng" dirty="0" smtClean="0"/>
          </a:p>
          <a:p>
            <a:pPr>
              <a:buNone/>
            </a:pPr>
            <a:endParaRPr lang="en-US" sz="1800" b="1" u="sng" dirty="0" smtClean="0"/>
          </a:p>
        </p:txBody>
      </p:sp>
      <p:sp>
        <p:nvSpPr>
          <p:cNvPr id="3" name="Title 2"/>
          <p:cNvSpPr>
            <a:spLocks noGrp="1"/>
          </p:cNvSpPr>
          <p:nvPr>
            <p:ph type="title"/>
          </p:nvPr>
        </p:nvSpPr>
        <p:spPr>
          <a:xfrm>
            <a:off x="609600" y="381000"/>
            <a:ext cx="7620000" cy="838200"/>
          </a:xfrm>
        </p:spPr>
        <p:txBody>
          <a:bodyPr>
            <a:normAutofit/>
          </a:bodyPr>
          <a:lstStyle/>
          <a:p>
            <a:r>
              <a:rPr lang="en-US" sz="2400" b="0" dirty="0" smtClean="0"/>
              <a:t>CONTD</a:t>
            </a:r>
            <a:endParaRPr lang="en-US" sz="2400" b="0" dirty="0"/>
          </a:p>
        </p:txBody>
      </p:sp>
      <p:sp>
        <p:nvSpPr>
          <p:cNvPr id="4" name="Slide Number Placeholder 3"/>
          <p:cNvSpPr>
            <a:spLocks noGrp="1"/>
          </p:cNvSpPr>
          <p:nvPr>
            <p:ph type="sldNum" sz="quarter" idx="12"/>
          </p:nvPr>
        </p:nvSpPr>
        <p:spPr/>
        <p:txBody>
          <a:bodyPr/>
          <a:lstStyle/>
          <a:p>
            <a:fld id="{C9044D06-2E7E-4913-B3A8-A1CD0489CC46}" type="slidenum">
              <a:rPr lang="en-US" smtClean="0"/>
              <a:pPr/>
              <a:t>5</a:t>
            </a:fld>
            <a:endParaRPr lang="en-US"/>
          </a:p>
        </p:txBody>
      </p:sp>
      <p:graphicFrame>
        <p:nvGraphicFramePr>
          <p:cNvPr id="2050" name="Object 2"/>
          <p:cNvGraphicFramePr>
            <a:graphicFrameLocks noChangeAspect="1"/>
          </p:cNvGraphicFramePr>
          <p:nvPr/>
        </p:nvGraphicFramePr>
        <p:xfrm>
          <a:off x="4648200" y="5638800"/>
          <a:ext cx="533400" cy="485775"/>
        </p:xfrm>
        <a:graphic>
          <a:graphicData uri="http://schemas.openxmlformats.org/presentationml/2006/ole">
            <p:oleObj spid="_x0000_s2050" name="Package" r:id="rId3" imgW="533520" imgH="485640" progId="Package">
              <p:embed/>
            </p:oleObj>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295400"/>
            <a:ext cx="8153400" cy="4711891"/>
          </a:xfrm>
        </p:spPr>
        <p:txBody>
          <a:bodyPr>
            <a:normAutofit/>
          </a:bodyPr>
          <a:lstStyle/>
          <a:p>
            <a:pPr>
              <a:buNone/>
            </a:pPr>
            <a:r>
              <a:rPr lang="en-US" sz="1800" b="1" u="sng" dirty="0" smtClean="0"/>
              <a:t>SYSTEM TESTING:</a:t>
            </a:r>
          </a:p>
          <a:p>
            <a:pPr>
              <a:buNone/>
            </a:pPr>
            <a:endParaRPr lang="en-US" sz="1800" b="1" u="sng" dirty="0" smtClean="0"/>
          </a:p>
          <a:p>
            <a:r>
              <a:rPr lang="en-US" sz="1400" dirty="0" smtClean="0"/>
              <a:t>Validate the new functional changes of the specific application along with DB validation.</a:t>
            </a:r>
          </a:p>
          <a:p>
            <a:endParaRPr lang="en-US" sz="1400" dirty="0" smtClean="0"/>
          </a:p>
          <a:p>
            <a:r>
              <a:rPr lang="en-US" sz="1400" dirty="0" smtClean="0"/>
              <a:t>Validate the defect fixes on the application.</a:t>
            </a:r>
          </a:p>
          <a:p>
            <a:endParaRPr lang="en-US" sz="1400" dirty="0" smtClean="0"/>
          </a:p>
          <a:p>
            <a:r>
              <a:rPr lang="en-US" sz="1400" dirty="0" smtClean="0"/>
              <a:t>Integrate and validate the marketing applications like MCA,CSC,SV,CC and  Kiosk applications. </a:t>
            </a:r>
          </a:p>
          <a:p>
            <a:endParaRPr lang="en-US" sz="1400" dirty="0" smtClean="0"/>
          </a:p>
          <a:p>
            <a:r>
              <a:rPr lang="en-US" sz="1400" dirty="0" smtClean="0"/>
              <a:t>Validate the areas impacted around the functional testing of the specific application.</a:t>
            </a:r>
          </a:p>
          <a:p>
            <a:endParaRPr lang="en-US" sz="1400" dirty="0" smtClean="0"/>
          </a:p>
          <a:p>
            <a:r>
              <a:rPr lang="en-US" sz="1400" dirty="0" smtClean="0"/>
              <a:t>Multiple cycles of testing based on the stability of the build.</a:t>
            </a:r>
          </a:p>
          <a:p>
            <a:endParaRPr lang="en-US" sz="1400" dirty="0" smtClean="0"/>
          </a:p>
          <a:p>
            <a:r>
              <a:rPr lang="en-US" sz="1400" dirty="0" smtClean="0"/>
              <a:t>For batch jobs validate the functionality of packages.</a:t>
            </a:r>
          </a:p>
          <a:p>
            <a:pPr>
              <a:buNone/>
            </a:pPr>
            <a:endParaRPr lang="en-US" sz="1400" dirty="0" smtClean="0"/>
          </a:p>
          <a:p>
            <a:r>
              <a:rPr lang="en-US" sz="1400" dirty="0" smtClean="0"/>
              <a:t>Publish the test status report and conduct defect triage calls.</a:t>
            </a:r>
          </a:p>
          <a:p>
            <a:endParaRPr lang="en-US" sz="1400" b="1" u="sng" dirty="0"/>
          </a:p>
        </p:txBody>
      </p:sp>
      <p:sp>
        <p:nvSpPr>
          <p:cNvPr id="3" name="Title 2"/>
          <p:cNvSpPr>
            <a:spLocks noGrp="1"/>
          </p:cNvSpPr>
          <p:nvPr>
            <p:ph type="title"/>
          </p:nvPr>
        </p:nvSpPr>
        <p:spPr>
          <a:xfrm>
            <a:off x="533400" y="685800"/>
            <a:ext cx="4572000" cy="457200"/>
          </a:xfrm>
        </p:spPr>
        <p:txBody>
          <a:bodyPr>
            <a:normAutofit fontScale="90000"/>
          </a:bodyPr>
          <a:lstStyle/>
          <a:p>
            <a:r>
              <a:rPr lang="en-US" sz="2800" dirty="0" smtClean="0"/>
              <a:t>TYPES OF TESTING</a:t>
            </a:r>
            <a:endParaRPr lang="en-US" sz="2800" dirty="0"/>
          </a:p>
        </p:txBody>
      </p:sp>
      <p:sp>
        <p:nvSpPr>
          <p:cNvPr id="4" name="Slide Number Placeholder 3"/>
          <p:cNvSpPr>
            <a:spLocks noGrp="1"/>
          </p:cNvSpPr>
          <p:nvPr>
            <p:ph type="sldNum" sz="quarter" idx="12"/>
          </p:nvPr>
        </p:nvSpPr>
        <p:spPr/>
        <p:txBody>
          <a:bodyPr/>
          <a:lstStyle/>
          <a:p>
            <a:fld id="{C9044D06-2E7E-4913-B3A8-A1CD0489CC46}"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788091"/>
          </a:xfrm>
        </p:spPr>
        <p:txBody>
          <a:bodyPr>
            <a:normAutofit/>
          </a:bodyPr>
          <a:lstStyle/>
          <a:p>
            <a:pPr>
              <a:buNone/>
            </a:pPr>
            <a:r>
              <a:rPr lang="en-US" sz="1800" b="1" u="sng" dirty="0" smtClean="0"/>
              <a:t>END TO END/REGRESSION TESTING:</a:t>
            </a:r>
          </a:p>
          <a:p>
            <a:pPr>
              <a:buNone/>
            </a:pPr>
            <a:endParaRPr lang="en-US" sz="1800" b="1" u="sng" dirty="0" smtClean="0"/>
          </a:p>
          <a:p>
            <a:r>
              <a:rPr lang="en-US" sz="1400" dirty="0" smtClean="0"/>
              <a:t>Integrate and validate end to end data flow through marketing applications such as MCA,CSC,CC,SV, Big exchange and Kiosk.</a:t>
            </a:r>
          </a:p>
          <a:p>
            <a:endParaRPr lang="en-US" sz="1400" dirty="0" smtClean="0"/>
          </a:p>
          <a:p>
            <a:r>
              <a:rPr lang="en-US" sz="1400" dirty="0" smtClean="0"/>
              <a:t>Coordinate and verify data flow to and from other  systems like IL,  Dunnhumby feed, Printers  and including Storeline(Main bank and Self service checkout tills) for the impacted areas in the marketing applications.</a:t>
            </a:r>
          </a:p>
          <a:p>
            <a:endParaRPr lang="en-US" sz="1400" dirty="0" smtClean="0"/>
          </a:p>
          <a:p>
            <a:r>
              <a:rPr lang="en-US" sz="1400" dirty="0" smtClean="0"/>
              <a:t>Multi browser testing for MCA application</a:t>
            </a:r>
          </a:p>
          <a:p>
            <a:endParaRPr lang="en-US" sz="1400" dirty="0" smtClean="0"/>
          </a:p>
          <a:p>
            <a:r>
              <a:rPr lang="en-US" sz="1400" dirty="0" smtClean="0"/>
              <a:t>Regression testing of the impacted application</a:t>
            </a:r>
          </a:p>
          <a:p>
            <a:endParaRPr lang="en-US" sz="1400" dirty="0" smtClean="0"/>
          </a:p>
          <a:p>
            <a:r>
              <a:rPr lang="en-US" sz="1400" dirty="0" smtClean="0"/>
              <a:t>Setup data for the different integrated teams</a:t>
            </a:r>
          </a:p>
          <a:p>
            <a:pPr>
              <a:buNone/>
            </a:pPr>
            <a:endParaRPr lang="en-US" sz="1400" dirty="0" smtClean="0"/>
          </a:p>
          <a:p>
            <a:r>
              <a:rPr lang="en-US" sz="1400" dirty="0" smtClean="0"/>
              <a:t>Publish the test status report and conduct defect triage calls.</a:t>
            </a:r>
          </a:p>
          <a:p>
            <a:pPr>
              <a:buNone/>
            </a:pPr>
            <a:endParaRPr lang="en-US" sz="1400" b="1" u="sng" dirty="0"/>
          </a:p>
        </p:txBody>
      </p:sp>
      <p:sp>
        <p:nvSpPr>
          <p:cNvPr id="3" name="Title 2"/>
          <p:cNvSpPr>
            <a:spLocks noGrp="1"/>
          </p:cNvSpPr>
          <p:nvPr>
            <p:ph type="title"/>
          </p:nvPr>
        </p:nvSpPr>
        <p:spPr>
          <a:xfrm>
            <a:off x="533400" y="609600"/>
            <a:ext cx="8001000" cy="533400"/>
          </a:xfrm>
        </p:spPr>
        <p:txBody>
          <a:bodyPr>
            <a:normAutofit/>
          </a:bodyPr>
          <a:lstStyle/>
          <a:p>
            <a:r>
              <a:rPr lang="en-US" sz="2400" dirty="0" smtClean="0"/>
              <a:t>CONTD</a:t>
            </a:r>
            <a:endParaRPr lang="en-US" sz="2400" dirty="0"/>
          </a:p>
        </p:txBody>
      </p:sp>
      <p:sp>
        <p:nvSpPr>
          <p:cNvPr id="4" name="Slide Number Placeholder 3"/>
          <p:cNvSpPr>
            <a:spLocks noGrp="1"/>
          </p:cNvSpPr>
          <p:nvPr>
            <p:ph type="sldNum" sz="quarter" idx="12"/>
          </p:nvPr>
        </p:nvSpPr>
        <p:spPr/>
        <p:txBody>
          <a:bodyPr/>
          <a:lstStyle/>
          <a:p>
            <a:fld id="{C9044D06-2E7E-4913-B3A8-A1CD0489CC46}"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1295400"/>
            <a:ext cx="8001000" cy="4711891"/>
          </a:xfrm>
        </p:spPr>
        <p:txBody>
          <a:bodyPr>
            <a:normAutofit/>
          </a:bodyPr>
          <a:lstStyle/>
          <a:p>
            <a:pPr>
              <a:buNone/>
            </a:pPr>
            <a:r>
              <a:rPr lang="en-US" sz="1800" b="1" u="sng" dirty="0" smtClean="0"/>
              <a:t>PERFORMANCE/VOLUME TESTING:</a:t>
            </a:r>
          </a:p>
          <a:p>
            <a:pPr>
              <a:buNone/>
            </a:pPr>
            <a:endParaRPr lang="en-US" sz="1800" b="1" u="sng" dirty="0" smtClean="0"/>
          </a:p>
          <a:p>
            <a:r>
              <a:rPr lang="en-US" sz="1400" dirty="0" smtClean="0"/>
              <a:t>Prepare Test approach and test plan based on NFR’s(Non Functional Requirement</a:t>
            </a:r>
            <a:r>
              <a:rPr lang="en-US" sz="1400" dirty="0" smtClean="0"/>
              <a:t>).</a:t>
            </a:r>
            <a:endParaRPr lang="en-US" sz="1400" dirty="0" smtClean="0"/>
          </a:p>
          <a:p>
            <a:endParaRPr lang="en-US" sz="1400" dirty="0" smtClean="0"/>
          </a:p>
          <a:p>
            <a:r>
              <a:rPr lang="en-US" sz="1400" dirty="0" smtClean="0"/>
              <a:t>Conduct MCA Load testing in preproduction environment based on the SLA’s(Service Level Agreement) using dotcom Loadrunner tool.</a:t>
            </a:r>
          </a:p>
          <a:p>
            <a:endParaRPr lang="en-US" sz="1400" dirty="0" smtClean="0"/>
          </a:p>
          <a:p>
            <a:r>
              <a:rPr lang="en-US" sz="1400" dirty="0" smtClean="0"/>
              <a:t>Performance testing  of standalone web services to certify the service would handle the combined load from marketing applications and other integrated systems.</a:t>
            </a:r>
          </a:p>
          <a:p>
            <a:endParaRPr lang="en-US" sz="1400" dirty="0" smtClean="0"/>
          </a:p>
          <a:p>
            <a:r>
              <a:rPr lang="en-US" sz="1400" dirty="0" smtClean="0"/>
              <a:t>Volume testing for the SSIS packages and batch jobs.</a:t>
            </a:r>
          </a:p>
          <a:p>
            <a:pPr>
              <a:buNone/>
            </a:pPr>
            <a:endParaRPr lang="en-US" sz="1400" dirty="0" smtClean="0"/>
          </a:p>
          <a:p>
            <a:r>
              <a:rPr lang="en-US" sz="1400" dirty="0" smtClean="0"/>
              <a:t>Analyze and publish performance report and coordinate with development team to identify the performance issues.</a:t>
            </a:r>
          </a:p>
          <a:p>
            <a:pPr>
              <a:buNone/>
            </a:pPr>
            <a:endParaRPr lang="en-US" sz="1400" b="1" u="sng" dirty="0"/>
          </a:p>
        </p:txBody>
      </p:sp>
      <p:sp>
        <p:nvSpPr>
          <p:cNvPr id="3" name="Title 2"/>
          <p:cNvSpPr>
            <a:spLocks noGrp="1"/>
          </p:cNvSpPr>
          <p:nvPr>
            <p:ph type="title"/>
          </p:nvPr>
        </p:nvSpPr>
        <p:spPr>
          <a:xfrm>
            <a:off x="762000" y="274638"/>
            <a:ext cx="7315200" cy="715962"/>
          </a:xfrm>
        </p:spPr>
        <p:txBody>
          <a:bodyPr>
            <a:normAutofit fontScale="90000"/>
          </a:bodyPr>
          <a:lstStyle/>
          <a:p>
            <a:r>
              <a:rPr lang="en-US" sz="2400" u="sng" dirty="0" smtClean="0"/>
              <a:t/>
            </a:r>
            <a:br>
              <a:rPr lang="en-US" sz="2400" u="sng" dirty="0" smtClean="0"/>
            </a:br>
            <a:r>
              <a:rPr lang="en-US" sz="2400" dirty="0" smtClean="0"/>
              <a:t/>
            </a:r>
            <a:br>
              <a:rPr lang="en-US" sz="2400" dirty="0" smtClean="0"/>
            </a:br>
            <a:r>
              <a:rPr lang="en-US" sz="2700" dirty="0" smtClean="0"/>
              <a:t>CONTD</a:t>
            </a:r>
            <a:endParaRPr lang="en-US" sz="2700" dirty="0"/>
          </a:p>
        </p:txBody>
      </p:sp>
      <p:sp>
        <p:nvSpPr>
          <p:cNvPr id="4" name="Slide Number Placeholder 3"/>
          <p:cNvSpPr>
            <a:spLocks noGrp="1"/>
          </p:cNvSpPr>
          <p:nvPr>
            <p:ph type="sldNum" sz="quarter" idx="12"/>
          </p:nvPr>
        </p:nvSpPr>
        <p:spPr/>
        <p:txBody>
          <a:bodyPr/>
          <a:lstStyle/>
          <a:p>
            <a:fld id="{C9044D06-2E7E-4913-B3A8-A1CD0489CC46}"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371600"/>
            <a:ext cx="8153400" cy="4635691"/>
          </a:xfrm>
        </p:spPr>
        <p:txBody>
          <a:bodyPr>
            <a:normAutofit/>
          </a:bodyPr>
          <a:lstStyle/>
          <a:p>
            <a:pPr>
              <a:buNone/>
            </a:pPr>
            <a:r>
              <a:rPr lang="en-US" sz="1600" dirty="0" smtClean="0"/>
              <a:t>Any major release will have:</a:t>
            </a:r>
          </a:p>
          <a:p>
            <a:pPr>
              <a:buNone/>
            </a:pPr>
            <a:endParaRPr lang="en-US" sz="1600" dirty="0" smtClean="0"/>
          </a:p>
          <a:p>
            <a:r>
              <a:rPr lang="en-US" sz="1400" dirty="0" smtClean="0"/>
              <a:t>Test strategy </a:t>
            </a:r>
          </a:p>
          <a:p>
            <a:pPr>
              <a:buNone/>
            </a:pPr>
            <a:endParaRPr lang="en-US" sz="1400" dirty="0" smtClean="0"/>
          </a:p>
          <a:p>
            <a:pPr>
              <a:buNone/>
            </a:pPr>
            <a:endParaRPr lang="en-US" sz="1400" dirty="0" smtClean="0"/>
          </a:p>
          <a:p>
            <a:r>
              <a:rPr lang="en-US" sz="1400" dirty="0" smtClean="0"/>
              <a:t>Test Plan</a:t>
            </a:r>
          </a:p>
          <a:p>
            <a:pPr>
              <a:buNone/>
            </a:pPr>
            <a:endParaRPr lang="en-US" sz="1400" dirty="0" smtClean="0"/>
          </a:p>
          <a:p>
            <a:pPr>
              <a:buNone/>
            </a:pPr>
            <a:endParaRPr lang="en-US" sz="1400" dirty="0" smtClean="0"/>
          </a:p>
          <a:p>
            <a:r>
              <a:rPr lang="en-US" sz="1400" dirty="0" smtClean="0"/>
              <a:t>Test scenarios</a:t>
            </a:r>
          </a:p>
          <a:p>
            <a:endParaRPr lang="en-US" sz="1400" dirty="0" smtClean="0"/>
          </a:p>
          <a:p>
            <a:pPr>
              <a:buNone/>
            </a:pPr>
            <a:endParaRPr lang="en-US" sz="1400" dirty="0" smtClean="0"/>
          </a:p>
          <a:p>
            <a:r>
              <a:rPr lang="en-US" sz="1400" dirty="0" smtClean="0"/>
              <a:t>Test cases </a:t>
            </a:r>
          </a:p>
          <a:p>
            <a:endParaRPr lang="en-US" sz="1400" dirty="0" smtClean="0"/>
          </a:p>
          <a:p>
            <a:pPr>
              <a:buNone/>
            </a:pPr>
            <a:endParaRPr lang="en-US" sz="1400" dirty="0" smtClean="0"/>
          </a:p>
          <a:p>
            <a:r>
              <a:rPr lang="en-US" sz="1400" dirty="0" smtClean="0"/>
              <a:t>Defect triage and detailed status report </a:t>
            </a:r>
          </a:p>
          <a:p>
            <a:pPr>
              <a:buNone/>
            </a:pPr>
            <a:endParaRPr lang="en-US" sz="1600" dirty="0"/>
          </a:p>
        </p:txBody>
      </p:sp>
      <p:sp>
        <p:nvSpPr>
          <p:cNvPr id="3" name="Title 2"/>
          <p:cNvSpPr>
            <a:spLocks noGrp="1"/>
          </p:cNvSpPr>
          <p:nvPr>
            <p:ph type="title"/>
          </p:nvPr>
        </p:nvSpPr>
        <p:spPr>
          <a:xfrm>
            <a:off x="533400" y="609600"/>
            <a:ext cx="6705600" cy="685800"/>
          </a:xfrm>
        </p:spPr>
        <p:txBody>
          <a:bodyPr>
            <a:normAutofit/>
          </a:bodyPr>
          <a:lstStyle/>
          <a:p>
            <a:r>
              <a:rPr lang="en-US" sz="2800" b="0" dirty="0" smtClean="0"/>
              <a:t>TEST DOCUMENTS</a:t>
            </a:r>
            <a:endParaRPr lang="en-US" sz="2800" b="0" dirty="0"/>
          </a:p>
        </p:txBody>
      </p:sp>
      <p:sp>
        <p:nvSpPr>
          <p:cNvPr id="4" name="Slide Number Placeholder 3"/>
          <p:cNvSpPr>
            <a:spLocks noGrp="1"/>
          </p:cNvSpPr>
          <p:nvPr>
            <p:ph type="sldNum" sz="quarter" idx="12"/>
          </p:nvPr>
        </p:nvSpPr>
        <p:spPr/>
        <p:txBody>
          <a:bodyPr/>
          <a:lstStyle/>
          <a:p>
            <a:fld id="{C9044D06-2E7E-4913-B3A8-A1CD0489CC46}"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270</TotalTime>
  <Words>941</Words>
  <Application>Microsoft Office PowerPoint</Application>
  <PresentationFormat>On-screen Show (4:3)</PresentationFormat>
  <Paragraphs>220</Paragraphs>
  <Slides>15</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17" baseType="lpstr">
      <vt:lpstr>Concourse</vt:lpstr>
      <vt:lpstr>Package</vt:lpstr>
      <vt:lpstr>MARKETING TESTING INDUCTION </vt:lpstr>
      <vt:lpstr> AGENDA</vt:lpstr>
      <vt:lpstr>CURRENT MARKETING TEST PROCESS </vt:lpstr>
      <vt:lpstr>DETAILS</vt:lpstr>
      <vt:lpstr>CONTD</vt:lpstr>
      <vt:lpstr>TYPES OF TESTING</vt:lpstr>
      <vt:lpstr>CONTD</vt:lpstr>
      <vt:lpstr>  CONTD</vt:lpstr>
      <vt:lpstr>TEST DOCUMENTS</vt:lpstr>
      <vt:lpstr>TEST DATA SETUP</vt:lpstr>
      <vt:lpstr>AUTOMATION</vt:lpstr>
      <vt:lpstr>TESTING ENVIRONMENT AND SYSTEMS</vt:lpstr>
      <vt:lpstr>ENVIRONMENT  MANAGEMENT</vt:lpstr>
      <vt:lpstr>BEST PRACTISES</vt:lpstr>
      <vt:lpstr>THANK YOU</vt:lpstr>
    </vt:vector>
  </TitlesOfParts>
  <Company>Tesco_HSC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TESTING INDUCTION </dc:title>
  <dc:creator>fh56dev</dc:creator>
  <cp:lastModifiedBy>fh56dev</cp:lastModifiedBy>
  <cp:revision>32</cp:revision>
  <dcterms:created xsi:type="dcterms:W3CDTF">2013-12-04T06:25:01Z</dcterms:created>
  <dcterms:modified xsi:type="dcterms:W3CDTF">2013-12-05T10:57:21Z</dcterms:modified>
</cp:coreProperties>
</file>