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69" r:id="rId4"/>
    <p:sldId id="258" r:id="rId5"/>
    <p:sldId id="259" r:id="rId6"/>
    <p:sldId id="260" r:id="rId7"/>
    <p:sldId id="261" r:id="rId8"/>
    <p:sldId id="262" r:id="rId9"/>
    <p:sldId id="263" r:id="rId10"/>
    <p:sldId id="264" r:id="rId11"/>
    <p:sldId id="265" r:id="rId12"/>
    <p:sldId id="266"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varScale="1">
        <p:scale>
          <a:sx n="97" d="100"/>
          <a:sy n="97" d="100"/>
        </p:scale>
        <p:origin x="-114" y="-24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983E8B3E-9666-4236-9261-D00537447C81}" type="datetimeFigureOut">
              <a:rPr lang="en-US" smtClean="0"/>
              <a:pPr/>
              <a:t>12/2/2013</a:t>
            </a:fld>
            <a:endParaRPr lang="en-US" dirty="0"/>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dirty="0"/>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CDA5C212-FD5A-439D-9133-76D71D1A1F71}"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3E8B3E-9666-4236-9261-D00537447C81}" type="datetimeFigureOut">
              <a:rPr lang="en-US" smtClean="0"/>
              <a:pPr/>
              <a:t>12/2/2013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A5C212-FD5A-439D-9133-76D71D1A1F7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3E8B3E-9666-4236-9261-D00537447C81}" type="datetimeFigureOut">
              <a:rPr lang="en-US" smtClean="0"/>
              <a:pPr/>
              <a:t>12/2/2013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A5C212-FD5A-439D-9133-76D71D1A1F7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983E8B3E-9666-4236-9261-D00537447C81}" type="datetimeFigureOut">
              <a:rPr lang="en-US" smtClean="0"/>
              <a:pPr/>
              <a:t>12/2/2013</a:t>
            </a:fld>
            <a:endParaRPr lang="en-US" dirty="0"/>
          </a:p>
        </p:txBody>
      </p:sp>
      <p:sp>
        <p:nvSpPr>
          <p:cNvPr id="5" name="Footer Placeholder 4"/>
          <p:cNvSpPr>
            <a:spLocks noGrp="1"/>
          </p:cNvSpPr>
          <p:nvPr>
            <p:ph type="ftr" sz="quarter" idx="11"/>
          </p:nvPr>
        </p:nvSpPr>
        <p:spPr>
          <a:xfrm>
            <a:off x="457200" y="6480969"/>
            <a:ext cx="4260056" cy="300831"/>
          </a:xfrm>
        </p:spPr>
        <p:txBody>
          <a:bodyPr/>
          <a:lstStyle/>
          <a:p>
            <a:endParaRPr lang="en-US" dirty="0"/>
          </a:p>
        </p:txBody>
      </p:sp>
      <p:sp>
        <p:nvSpPr>
          <p:cNvPr id="6" name="Slide Number Placeholder 5"/>
          <p:cNvSpPr>
            <a:spLocks noGrp="1"/>
          </p:cNvSpPr>
          <p:nvPr>
            <p:ph type="sldNum" sz="quarter" idx="12"/>
          </p:nvPr>
        </p:nvSpPr>
        <p:spPr/>
        <p:txBody>
          <a:bodyPr/>
          <a:lstStyle/>
          <a:p>
            <a:fld id="{CDA5C212-FD5A-439D-9133-76D71D1A1F7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983E8B3E-9666-4236-9261-D00537447C81}" type="datetimeFigureOut">
              <a:rPr lang="en-US" smtClean="0"/>
              <a:pPr/>
              <a:t>12/2/2013</a:t>
            </a:fld>
            <a:endParaRPr lang="en-US" dirty="0"/>
          </a:p>
        </p:txBody>
      </p:sp>
      <p:sp>
        <p:nvSpPr>
          <p:cNvPr id="5" name="Footer Placeholder 4"/>
          <p:cNvSpPr>
            <a:spLocks noGrp="1"/>
          </p:cNvSpPr>
          <p:nvPr>
            <p:ph type="ftr" sz="quarter" idx="11"/>
          </p:nvPr>
        </p:nvSpPr>
        <p:spPr>
          <a:xfrm>
            <a:off x="2619376" y="6480969"/>
            <a:ext cx="4260056" cy="300831"/>
          </a:xfrm>
        </p:spPr>
        <p:txBody>
          <a:bodyPr/>
          <a:lstStyle/>
          <a:p>
            <a:endParaRPr lang="en-US" dirty="0"/>
          </a:p>
        </p:txBody>
      </p:sp>
      <p:sp>
        <p:nvSpPr>
          <p:cNvPr id="6" name="Slide Number Placeholder 5"/>
          <p:cNvSpPr>
            <a:spLocks noGrp="1"/>
          </p:cNvSpPr>
          <p:nvPr>
            <p:ph type="sldNum" sz="quarter" idx="12"/>
          </p:nvPr>
        </p:nvSpPr>
        <p:spPr>
          <a:xfrm>
            <a:off x="8451056" y="809624"/>
            <a:ext cx="502920" cy="300831"/>
          </a:xfrm>
        </p:spPr>
        <p:txBody>
          <a:bodyPr/>
          <a:lstStyle/>
          <a:p>
            <a:fld id="{CDA5C212-FD5A-439D-9133-76D71D1A1F71}" type="slidenum">
              <a:rPr lang="en-US" smtClean="0"/>
              <a:pPr/>
              <a:t>‹#›</a:t>
            </a:fld>
            <a:endParaRPr lang="en-US" dirty="0"/>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983E8B3E-9666-4236-9261-D00537447C81}" type="datetimeFigureOut">
              <a:rPr lang="en-US" smtClean="0"/>
              <a:pPr/>
              <a:t>12/2/2013</a:t>
            </a:fld>
            <a:endParaRPr lang="en-US" dirty="0"/>
          </a:p>
        </p:txBody>
      </p:sp>
      <p:sp>
        <p:nvSpPr>
          <p:cNvPr id="6" name="Footer Placeholder 5"/>
          <p:cNvSpPr>
            <a:spLocks noGrp="1"/>
          </p:cNvSpPr>
          <p:nvPr>
            <p:ph type="ftr" sz="quarter" idx="11"/>
          </p:nvPr>
        </p:nvSpPr>
        <p:spPr>
          <a:xfrm>
            <a:off x="457200" y="6480969"/>
            <a:ext cx="4260056" cy="301752"/>
          </a:xfrm>
        </p:spPr>
        <p:txBody>
          <a:bodyPr/>
          <a:lstStyle/>
          <a:p>
            <a:endParaRPr lang="en-US" dirty="0"/>
          </a:p>
        </p:txBody>
      </p:sp>
      <p:sp>
        <p:nvSpPr>
          <p:cNvPr id="7" name="Slide Number Placeholder 6"/>
          <p:cNvSpPr>
            <a:spLocks noGrp="1"/>
          </p:cNvSpPr>
          <p:nvPr>
            <p:ph type="sldNum" sz="quarter" idx="12"/>
          </p:nvPr>
        </p:nvSpPr>
        <p:spPr>
          <a:xfrm>
            <a:off x="7589520" y="6480969"/>
            <a:ext cx="502920" cy="301752"/>
          </a:xfrm>
        </p:spPr>
        <p:txBody>
          <a:bodyPr/>
          <a:lstStyle/>
          <a:p>
            <a:fld id="{CDA5C212-FD5A-439D-9133-76D71D1A1F7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983E8B3E-9666-4236-9261-D00537447C81}" type="datetimeFigureOut">
              <a:rPr lang="en-US" smtClean="0"/>
              <a:pPr/>
              <a:t>12/2/2013</a:t>
            </a:fld>
            <a:endParaRPr lang="en-US" dirty="0"/>
          </a:p>
        </p:txBody>
      </p:sp>
      <p:sp>
        <p:nvSpPr>
          <p:cNvPr id="8" name="Footer Placeholder 7"/>
          <p:cNvSpPr>
            <a:spLocks noGrp="1"/>
          </p:cNvSpPr>
          <p:nvPr>
            <p:ph type="ftr" sz="quarter" idx="11"/>
          </p:nvPr>
        </p:nvSpPr>
        <p:spPr>
          <a:xfrm>
            <a:off x="457200" y="6480969"/>
            <a:ext cx="4261104" cy="301752"/>
          </a:xfrm>
        </p:spPr>
        <p:txBody>
          <a:bodyPr/>
          <a:lstStyle/>
          <a:p>
            <a:endParaRPr lang="en-US" dirty="0"/>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CDA5C212-FD5A-439D-9133-76D71D1A1F71}"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83E8B3E-9666-4236-9261-D00537447C81}" type="datetimeFigureOut">
              <a:rPr lang="en-US" smtClean="0"/>
              <a:pPr/>
              <a:t>12/2/2013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DA5C212-FD5A-439D-9133-76D71D1A1F7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983E8B3E-9666-4236-9261-D00537447C81}" type="datetimeFigureOut">
              <a:rPr lang="en-US" smtClean="0"/>
              <a:pPr/>
              <a:t>12/2/2013</a:t>
            </a:fld>
            <a:endParaRPr lang="en-US" dirty="0"/>
          </a:p>
        </p:txBody>
      </p:sp>
      <p:sp>
        <p:nvSpPr>
          <p:cNvPr id="3" name="Footer Placeholder 2"/>
          <p:cNvSpPr>
            <a:spLocks noGrp="1"/>
          </p:cNvSpPr>
          <p:nvPr>
            <p:ph type="ftr" sz="quarter" idx="11"/>
          </p:nvPr>
        </p:nvSpPr>
        <p:spPr>
          <a:xfrm>
            <a:off x="457200" y="6481890"/>
            <a:ext cx="4260056" cy="300831"/>
          </a:xfrm>
        </p:spPr>
        <p:txBody>
          <a:bodyPr/>
          <a:lstStyle/>
          <a:p>
            <a:endParaRPr lang="en-US" dirty="0"/>
          </a:p>
        </p:txBody>
      </p:sp>
      <p:sp>
        <p:nvSpPr>
          <p:cNvPr id="4" name="Slide Number Placeholder 3"/>
          <p:cNvSpPr>
            <a:spLocks noGrp="1"/>
          </p:cNvSpPr>
          <p:nvPr>
            <p:ph type="sldNum" sz="quarter" idx="12"/>
          </p:nvPr>
        </p:nvSpPr>
        <p:spPr>
          <a:xfrm>
            <a:off x="7589520" y="6480969"/>
            <a:ext cx="502920" cy="301752"/>
          </a:xfrm>
        </p:spPr>
        <p:txBody>
          <a:bodyPr/>
          <a:lstStyle/>
          <a:p>
            <a:fld id="{CDA5C212-FD5A-439D-9133-76D71D1A1F7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983E8B3E-9666-4236-9261-D00537447C81}" type="datetimeFigureOut">
              <a:rPr lang="en-US" smtClean="0"/>
              <a:pPr/>
              <a:t>12/2/2013</a:t>
            </a:fld>
            <a:endParaRPr lang="en-US" dirty="0"/>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CDA5C212-FD5A-439D-9133-76D71D1A1F71}"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983E8B3E-9666-4236-9261-D00537447C81}" type="datetimeFigureOut">
              <a:rPr lang="en-US" smtClean="0"/>
              <a:pPr/>
              <a:t>12/2/2013</a:t>
            </a:fld>
            <a:endParaRPr lang="en-US" dirty="0"/>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CDA5C212-FD5A-439D-9133-76D71D1A1F71}"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983E8B3E-9666-4236-9261-D00537447C81}" type="datetimeFigureOut">
              <a:rPr lang="en-US" smtClean="0"/>
              <a:pPr/>
              <a:t>12/2/2013</a:t>
            </a:fld>
            <a:endParaRPr lang="en-US" dirty="0"/>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dirty="0"/>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CDA5C212-FD5A-439D-9133-76D71D1A1F71}"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team.hub.tesco.org/HeadOfficeandCommercialIT/clubcardmarketingIT/Coupons_Vouchers/International%20Smartvouchers/Forms/AllItems.aspx" TargetMode="External"/><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5400" y="2057400"/>
            <a:ext cx="6074612"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solidFill>
                  <a:schemeClr val="tx2">
                    <a:lumMod val="50000"/>
                  </a:schemeClr>
                </a:solidFill>
                <a:effectLst>
                  <a:outerShdw blurRad="50800" dist="39000" dir="5460000" algn="tl">
                    <a:srgbClr val="000000">
                      <a:alpha val="38000"/>
                    </a:srgbClr>
                  </a:outerShdw>
                </a:effectLst>
                <a:latin typeface="Cambria" pitchFamily="18" charset="0"/>
              </a:rPr>
              <a:t>SMART VOUCHERS</a:t>
            </a:r>
            <a:endParaRPr lang="en-US" sz="5400" b="1" cap="none" spc="0" dirty="0">
              <a:ln w="11430"/>
              <a:solidFill>
                <a:schemeClr val="tx2">
                  <a:lumMod val="50000"/>
                </a:schemeClr>
              </a:solidFill>
              <a:effectLst>
                <a:outerShdw blurRad="50800" dist="39000" dir="5460000" algn="tl">
                  <a:srgbClr val="000000">
                    <a:alpha val="38000"/>
                  </a:srgbClr>
                </a:outerShdw>
              </a:effectLst>
              <a:latin typeface="Cambria" pitchFamily="18" charset="0"/>
            </a:endParaRPr>
          </a:p>
        </p:txBody>
      </p:sp>
      <p:pic>
        <p:nvPicPr>
          <p:cNvPr id="8" name="Picture 9"/>
          <p:cNvPicPr>
            <a:picLocks noChangeAspect="1" noChangeArrowheads="1"/>
          </p:cNvPicPr>
          <p:nvPr/>
        </p:nvPicPr>
        <p:blipFill>
          <a:blip r:embed="rId2" cstate="print"/>
          <a:srcRect/>
          <a:stretch>
            <a:fillRect/>
          </a:stretch>
        </p:blipFill>
        <p:spPr bwMode="auto">
          <a:xfrm>
            <a:off x="1828800" y="3352800"/>
            <a:ext cx="5181600" cy="2209800"/>
          </a:xfrm>
          <a:prstGeom prst="rect">
            <a:avLst/>
          </a:prstGeom>
          <a:noFill/>
        </p:spPr>
      </p:pic>
      <p:sp>
        <p:nvSpPr>
          <p:cNvPr id="9" name="TextBox 8"/>
          <p:cNvSpPr txBox="1"/>
          <p:nvPr/>
        </p:nvSpPr>
        <p:spPr>
          <a:xfrm>
            <a:off x="5334000" y="5715000"/>
            <a:ext cx="2348656" cy="461665"/>
          </a:xfrm>
          <a:prstGeom prst="rect">
            <a:avLst/>
          </a:prstGeom>
          <a:noFill/>
        </p:spPr>
        <p:txBody>
          <a:bodyPr wrap="none" rtlCol="0">
            <a:spAutoFit/>
          </a:bodyPr>
          <a:lstStyle/>
          <a:p>
            <a:r>
              <a:rPr lang="en-US" sz="2400" dirty="0" smtClean="0">
                <a:solidFill>
                  <a:schemeClr val="tx2">
                    <a:lumMod val="50000"/>
                  </a:schemeClr>
                </a:solidFill>
                <a:latin typeface="Calibri" pitchFamily="34" charset="0"/>
              </a:rPr>
              <a:t>- Spoorthy Kotian</a:t>
            </a:r>
            <a:endParaRPr lang="en-US" sz="2400" dirty="0">
              <a:solidFill>
                <a:schemeClr val="tx2">
                  <a:lumMod val="50000"/>
                </a:schemeClr>
              </a:solidFill>
              <a:latin typeface="Calibri" pitchFamily="34" charset="0"/>
            </a:endParaRPr>
          </a:p>
        </p:txBody>
      </p:sp>
      <p:pic>
        <p:nvPicPr>
          <p:cNvPr id="6" name="Picture 5" descr="Tesco-Logo-Source.jpg"/>
          <p:cNvPicPr>
            <a:picLocks noChangeAspect="1"/>
          </p:cNvPicPr>
          <p:nvPr/>
        </p:nvPicPr>
        <p:blipFill>
          <a:blip r:embed="rId3" cstate="print"/>
          <a:stretch>
            <a:fillRect/>
          </a:stretch>
        </p:blipFill>
        <p:spPr>
          <a:xfrm>
            <a:off x="2209800" y="457200"/>
            <a:ext cx="4038600" cy="1143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3048000" cy="762001"/>
          </a:xfrm>
        </p:spPr>
        <p:txBody>
          <a:bodyPr/>
          <a:lstStyle/>
          <a:p>
            <a:r>
              <a:rPr lang="en-US" dirty="0" smtClean="0">
                <a:latin typeface="Calibri" pitchFamily="34" charset="0"/>
              </a:rPr>
              <a:t>Functionality</a:t>
            </a:r>
            <a:endParaRPr lang="en-US" dirty="0">
              <a:latin typeface="Calibri" pitchFamily="34" charset="0"/>
            </a:endParaRPr>
          </a:p>
        </p:txBody>
      </p:sp>
      <p:sp>
        <p:nvSpPr>
          <p:cNvPr id="3" name="Text Placeholder 2"/>
          <p:cNvSpPr>
            <a:spLocks noGrp="1"/>
          </p:cNvSpPr>
          <p:nvPr>
            <p:ph type="body" idx="1"/>
          </p:nvPr>
        </p:nvSpPr>
        <p:spPr>
          <a:xfrm>
            <a:off x="533400" y="1447800"/>
            <a:ext cx="7086600" cy="4267200"/>
          </a:xfrm>
        </p:spPr>
        <p:txBody>
          <a:bodyPr>
            <a:normAutofit fontScale="92500" lnSpcReduction="20000"/>
          </a:bodyPr>
          <a:lstStyle/>
          <a:p>
            <a:pPr marL="512064" indent="-457200"/>
            <a:r>
              <a:rPr lang="en-US" sz="2600" dirty="0" smtClean="0">
                <a:solidFill>
                  <a:schemeClr val="tx2">
                    <a:lumMod val="50000"/>
                  </a:schemeClr>
                </a:solidFill>
                <a:latin typeface="Calibri" pitchFamily="34" charset="0"/>
              </a:rPr>
              <a:t>The following points are the main areas of</a:t>
            </a:r>
          </a:p>
          <a:p>
            <a:pPr marL="512064" indent="-457200"/>
            <a:r>
              <a:rPr lang="en-US" sz="2600" dirty="0" smtClean="0">
                <a:solidFill>
                  <a:schemeClr val="tx2">
                    <a:lumMod val="50000"/>
                  </a:schemeClr>
                </a:solidFill>
                <a:latin typeface="Calibri" pitchFamily="34" charset="0"/>
              </a:rPr>
              <a:t>functionality:</a:t>
            </a:r>
          </a:p>
          <a:p>
            <a:pPr marL="512064" indent="-457200"/>
            <a:endParaRPr lang="en-US" dirty="0" smtClean="0">
              <a:solidFill>
                <a:schemeClr val="tx2">
                  <a:lumMod val="50000"/>
                </a:schemeClr>
              </a:solidFill>
              <a:latin typeface="Calibri" pitchFamily="34" charset="0"/>
            </a:endParaRPr>
          </a:p>
          <a:p>
            <a:pPr marL="512064" indent="-457200">
              <a:buFont typeface="Wingdings" pitchFamily="2" charset="2"/>
              <a:buChar char="v"/>
            </a:pPr>
            <a:r>
              <a:rPr lang="en-US" dirty="0" smtClean="0">
                <a:solidFill>
                  <a:schemeClr val="tx1"/>
                </a:solidFill>
                <a:latin typeface="Calibri" pitchFamily="34" charset="0"/>
              </a:rPr>
              <a:t>Generate Barcodes &amp; Apply to Smart Vouchers</a:t>
            </a:r>
          </a:p>
          <a:p>
            <a:pPr marL="512064" indent="-457200">
              <a:buFont typeface="Wingdings" pitchFamily="2" charset="2"/>
              <a:buChar char="v"/>
            </a:pPr>
            <a:r>
              <a:rPr lang="en-US" dirty="0" smtClean="0">
                <a:latin typeface="Calibri" pitchFamily="34" charset="0"/>
              </a:rPr>
              <a:t>Redeem Smart Voucher at Till or Self Service Till</a:t>
            </a:r>
          </a:p>
          <a:p>
            <a:pPr marL="512064" indent="-457200">
              <a:buFont typeface="Wingdings" pitchFamily="2" charset="2"/>
              <a:buChar char="v"/>
            </a:pPr>
            <a:r>
              <a:rPr lang="en-US" dirty="0" smtClean="0">
                <a:latin typeface="Calibri" pitchFamily="34" charset="0"/>
              </a:rPr>
              <a:t>In-Store Authorization Server</a:t>
            </a:r>
          </a:p>
          <a:p>
            <a:pPr marL="512064" indent="-457200">
              <a:buFont typeface="Wingdings" pitchFamily="2" charset="2"/>
              <a:buChar char="v"/>
            </a:pPr>
            <a:r>
              <a:rPr lang="en-US" dirty="0" smtClean="0">
                <a:latin typeface="Calibri" pitchFamily="34" charset="0"/>
              </a:rPr>
              <a:t>Smart Voucher Authentication Service</a:t>
            </a:r>
          </a:p>
          <a:p>
            <a:pPr marL="512064" indent="-457200">
              <a:buFont typeface="Wingdings" pitchFamily="2" charset="2"/>
              <a:buChar char="v"/>
            </a:pPr>
            <a:r>
              <a:rPr lang="en-US" dirty="0" smtClean="0">
                <a:latin typeface="Calibri" pitchFamily="34" charset="0"/>
              </a:rPr>
              <a:t>Un-redeem Voucher (Void till Transaction)</a:t>
            </a:r>
          </a:p>
          <a:p>
            <a:pPr marL="512064" indent="-457200">
              <a:buFont typeface="Wingdings" pitchFamily="2" charset="2"/>
              <a:buChar char="v"/>
            </a:pPr>
            <a:r>
              <a:rPr lang="en-GB" dirty="0" smtClean="0">
                <a:latin typeface="Calibri" pitchFamily="34" charset="0"/>
              </a:rPr>
              <a:t>Card Enquiries</a:t>
            </a:r>
          </a:p>
          <a:p>
            <a:pPr marL="512064" indent="-457200">
              <a:buFont typeface="Wingdings" pitchFamily="2" charset="2"/>
              <a:buChar char="v"/>
            </a:pPr>
            <a:r>
              <a:rPr lang="en-GB" dirty="0" smtClean="0">
                <a:latin typeface="Calibri" pitchFamily="34" charset="0"/>
              </a:rPr>
              <a:t>Voucher Re-Issues</a:t>
            </a:r>
          </a:p>
          <a:p>
            <a:pPr marL="512064" indent="-457200">
              <a:buFont typeface="Wingdings" pitchFamily="2" charset="2"/>
              <a:buChar char="v"/>
            </a:pPr>
            <a:r>
              <a:rPr lang="en-GB" dirty="0" smtClean="0">
                <a:latin typeface="Calibri" pitchFamily="34" charset="0"/>
              </a:rPr>
              <a:t>Voucher Enquiries</a:t>
            </a:r>
          </a:p>
          <a:p>
            <a:pPr marL="512064" indent="-457200">
              <a:buFont typeface="Wingdings" pitchFamily="2" charset="2"/>
              <a:buChar char="v"/>
            </a:pPr>
            <a:r>
              <a:rPr lang="en-GB" dirty="0" smtClean="0">
                <a:latin typeface="Calibri" pitchFamily="34" charset="0"/>
              </a:rPr>
              <a:t>Voucher Rollover Requests</a:t>
            </a:r>
          </a:p>
          <a:p>
            <a:pPr marL="512064" indent="-457200">
              <a:buFont typeface="Wingdings" pitchFamily="2" charset="2"/>
              <a:buChar char="v"/>
            </a:pPr>
            <a:r>
              <a:rPr lang="en-GB" dirty="0" smtClean="0">
                <a:latin typeface="Calibri" pitchFamily="34" charset="0"/>
              </a:rPr>
              <a:t>Maintain Customer Account</a:t>
            </a:r>
          </a:p>
          <a:p>
            <a:pPr marL="512064" indent="-457200">
              <a:buFont typeface="Wingdings" pitchFamily="2" charset="2"/>
              <a:buChar char="v"/>
            </a:pPr>
            <a:r>
              <a:rPr lang="en-GB" dirty="0" smtClean="0">
                <a:latin typeface="Calibri" pitchFamily="34" charset="0"/>
              </a:rPr>
              <a:t>Maintain Business Rules</a:t>
            </a:r>
            <a:endParaRPr lang="en-US" dirty="0" smtClean="0">
              <a:solidFill>
                <a:schemeClr val="tx2">
                  <a:lumMod val="50000"/>
                </a:schemeClr>
              </a:solidFill>
              <a:latin typeface="Calibri" pitchFamily="34" charset="0"/>
            </a:endParaRPr>
          </a:p>
          <a:p>
            <a:pPr marL="512064" indent="-457200"/>
            <a:endParaRPr lang="en-US" dirty="0">
              <a:solidFill>
                <a:schemeClr val="tx2">
                  <a:lumMod val="50000"/>
                </a:schemeClr>
              </a:solidFill>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28600"/>
            <a:ext cx="6324600" cy="762001"/>
          </a:xfrm>
        </p:spPr>
        <p:txBody>
          <a:bodyPr/>
          <a:lstStyle/>
          <a:p>
            <a:r>
              <a:rPr lang="en-US" dirty="0" smtClean="0">
                <a:latin typeface="Calibri" pitchFamily="34" charset="0"/>
              </a:rPr>
              <a:t>High level functional design</a:t>
            </a:r>
            <a:endParaRPr lang="en-US" dirty="0">
              <a:latin typeface="Calibri" pitchFamily="34" charset="0"/>
            </a:endParaRPr>
          </a:p>
        </p:txBody>
      </p:sp>
      <p:sp>
        <p:nvSpPr>
          <p:cNvPr id="5" name="Text Placeholder 4"/>
          <p:cNvSpPr>
            <a:spLocks noGrp="1"/>
          </p:cNvSpPr>
          <p:nvPr>
            <p:ph type="body" idx="1"/>
          </p:nvPr>
        </p:nvSpPr>
        <p:spPr>
          <a:xfrm>
            <a:off x="228600" y="1219200"/>
            <a:ext cx="7467600" cy="3124200"/>
          </a:xfrm>
        </p:spPr>
        <p:txBody>
          <a:bodyPr>
            <a:normAutofit lnSpcReduction="10000"/>
          </a:bodyPr>
          <a:lstStyle/>
          <a:p>
            <a:r>
              <a:rPr lang="en-US" sz="2400" dirty="0" smtClean="0">
                <a:solidFill>
                  <a:schemeClr val="tx2">
                    <a:lumMod val="50000"/>
                  </a:schemeClr>
                </a:solidFill>
                <a:latin typeface="Calibri" pitchFamily="34" charset="0"/>
              </a:rPr>
              <a:t>The functional design affects a number of different systems:</a:t>
            </a:r>
          </a:p>
          <a:p>
            <a:endParaRPr lang="en-US" dirty="0" smtClean="0">
              <a:solidFill>
                <a:schemeClr val="tx2">
                  <a:lumMod val="50000"/>
                </a:schemeClr>
              </a:solidFill>
              <a:latin typeface="Calibri" pitchFamily="34" charset="0"/>
            </a:endParaRPr>
          </a:p>
          <a:p>
            <a:pPr marL="512064" indent="-457200">
              <a:buFont typeface="+mj-lt"/>
              <a:buAutoNum type="arabicParenR"/>
            </a:pPr>
            <a:r>
              <a:rPr lang="en-US" dirty="0" smtClean="0">
                <a:latin typeface="Calibri" pitchFamily="34" charset="0"/>
              </a:rPr>
              <a:t>Barcode Programming </a:t>
            </a:r>
            <a:r>
              <a:rPr lang="en-US" dirty="0" smtClean="0">
                <a:solidFill>
                  <a:schemeClr val="tx2">
                    <a:lumMod val="50000"/>
                  </a:schemeClr>
                </a:solidFill>
                <a:latin typeface="Calibri" pitchFamily="34" charset="0"/>
              </a:rPr>
              <a:t>(Creation)</a:t>
            </a:r>
          </a:p>
          <a:p>
            <a:pPr marL="512064" lvl="0" indent="-457200">
              <a:buFont typeface="+mj-lt"/>
              <a:buAutoNum type="arabicParenR"/>
            </a:pPr>
            <a:r>
              <a:rPr lang="en-US" dirty="0" smtClean="0">
                <a:latin typeface="Calibri" pitchFamily="34" charset="0"/>
              </a:rPr>
              <a:t>NGC </a:t>
            </a:r>
            <a:r>
              <a:rPr lang="en-US" dirty="0" smtClean="0">
                <a:solidFill>
                  <a:schemeClr val="tx2">
                    <a:lumMod val="50000"/>
                  </a:schemeClr>
                </a:solidFill>
                <a:latin typeface="Calibri" pitchFamily="34" charset="0"/>
              </a:rPr>
              <a:t>(Creation)</a:t>
            </a:r>
          </a:p>
          <a:p>
            <a:pPr marL="512064" indent="-457200">
              <a:buFont typeface="+mj-lt"/>
              <a:buAutoNum type="arabicParenR"/>
            </a:pPr>
            <a:r>
              <a:rPr lang="en-US" dirty="0" smtClean="0">
                <a:latin typeface="Calibri" pitchFamily="34" charset="0"/>
              </a:rPr>
              <a:t>Smart Voucher </a:t>
            </a:r>
            <a:r>
              <a:rPr lang="en-US" dirty="0" smtClean="0">
                <a:solidFill>
                  <a:schemeClr val="tx2">
                    <a:lumMod val="50000"/>
                  </a:schemeClr>
                </a:solidFill>
                <a:latin typeface="Calibri" pitchFamily="34" charset="0"/>
              </a:rPr>
              <a:t>(Redemption)</a:t>
            </a:r>
          </a:p>
          <a:p>
            <a:pPr marL="512064" indent="-457200">
              <a:buFont typeface="+mj-lt"/>
              <a:buAutoNum type="arabicParenR"/>
            </a:pPr>
            <a:r>
              <a:rPr lang="en-US" dirty="0" smtClean="0">
                <a:latin typeface="Calibri" pitchFamily="34" charset="0"/>
              </a:rPr>
              <a:t>Smart Voucher </a:t>
            </a:r>
            <a:r>
              <a:rPr lang="en-US" dirty="0" smtClean="0">
                <a:solidFill>
                  <a:schemeClr val="tx2">
                    <a:lumMod val="50000"/>
                  </a:schemeClr>
                </a:solidFill>
                <a:latin typeface="Calibri" pitchFamily="34" charset="0"/>
              </a:rPr>
              <a:t>(Customer Services)</a:t>
            </a:r>
          </a:p>
          <a:p>
            <a:pPr marL="512064" lvl="0" indent="-457200">
              <a:buFont typeface="+mj-lt"/>
              <a:buAutoNum type="arabicParenR"/>
            </a:pPr>
            <a:r>
              <a:rPr lang="en-US" dirty="0" smtClean="0">
                <a:latin typeface="Calibri" pitchFamily="34" charset="0"/>
              </a:rPr>
              <a:t>Smart Voucher Reporting</a:t>
            </a:r>
          </a:p>
          <a:p>
            <a:pPr marL="512064" lvl="0" indent="-457200">
              <a:buFont typeface="+mj-lt"/>
              <a:buAutoNum type="arabicParenR"/>
            </a:pPr>
            <a:r>
              <a:rPr lang="en-US" dirty="0" smtClean="0">
                <a:latin typeface="Calibri" pitchFamily="34" charset="0"/>
              </a:rPr>
              <a:t>Housekeeping</a:t>
            </a:r>
          </a:p>
          <a:p>
            <a:pPr marL="512064" indent="-457200"/>
            <a:endParaRPr lang="en-US" dirty="0" smtClean="0">
              <a:latin typeface="Calibri" pitchFamily="34" charset="0"/>
            </a:endParaRPr>
          </a:p>
          <a:p>
            <a:pPr marL="512064" lvl="0" indent="-457200">
              <a:buFont typeface="+mj-lt"/>
              <a:buAutoNum type="arabicParenR"/>
            </a:pPr>
            <a:endParaRPr lang="en-US" dirty="0" smtClean="0">
              <a:solidFill>
                <a:schemeClr val="tx1"/>
              </a:solidFill>
              <a:latin typeface="Calibri" pitchFamily="34" charset="0"/>
            </a:endParaRPr>
          </a:p>
          <a:p>
            <a:endParaRPr lang="en-US" dirty="0">
              <a:latin typeface="Calibri" pitchFamily="34" charset="0"/>
            </a:endParaRPr>
          </a:p>
        </p:txBody>
      </p:sp>
      <p:pic>
        <p:nvPicPr>
          <p:cNvPr id="6" name="Picture 5" descr="vc2.jpg"/>
          <p:cNvPicPr>
            <a:picLocks noChangeAspect="1"/>
          </p:cNvPicPr>
          <p:nvPr/>
        </p:nvPicPr>
        <p:blipFill>
          <a:blip r:embed="rId2" cstate="print"/>
          <a:stretch>
            <a:fillRect/>
          </a:stretch>
        </p:blipFill>
        <p:spPr>
          <a:xfrm>
            <a:off x="2743200" y="5029200"/>
            <a:ext cx="3228975" cy="141922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5715000" cy="609600"/>
          </a:xfrm>
        </p:spPr>
        <p:txBody>
          <a:bodyPr>
            <a:noAutofit/>
          </a:bodyPr>
          <a:lstStyle/>
          <a:p>
            <a:r>
              <a:rPr lang="en-US" dirty="0" smtClean="0">
                <a:latin typeface="Calibri" pitchFamily="34" charset="0"/>
              </a:rPr>
              <a:t>Voucher At Till</a:t>
            </a:r>
            <a:endParaRPr lang="en-US" dirty="0">
              <a:latin typeface="Calibri" pitchFamily="34" charset="0"/>
            </a:endParaRPr>
          </a:p>
        </p:txBody>
      </p:sp>
      <p:grpSp>
        <p:nvGrpSpPr>
          <p:cNvPr id="19458" name="Group 2"/>
          <p:cNvGrpSpPr>
            <a:grpSpLocks noChangeAspect="1"/>
          </p:cNvGrpSpPr>
          <p:nvPr/>
        </p:nvGrpSpPr>
        <p:grpSpPr bwMode="auto">
          <a:xfrm>
            <a:off x="304800" y="914400"/>
            <a:ext cx="5532438" cy="4862513"/>
            <a:chOff x="1434" y="1936"/>
            <a:chExt cx="8713" cy="7657"/>
          </a:xfrm>
        </p:grpSpPr>
        <p:sp>
          <p:nvSpPr>
            <p:cNvPr id="19459" name="AutoShape 3"/>
            <p:cNvSpPr>
              <a:spLocks noChangeAspect="1" noChangeArrowheads="1"/>
            </p:cNvSpPr>
            <p:nvPr/>
          </p:nvSpPr>
          <p:spPr bwMode="auto">
            <a:xfrm>
              <a:off x="1434" y="1936"/>
              <a:ext cx="8713" cy="7657"/>
            </a:xfrm>
            <a:prstGeom prst="rect">
              <a:avLst/>
            </a:prstGeom>
            <a:solidFill>
              <a:schemeClr val="tx1"/>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19460" name="Group 4"/>
            <p:cNvGrpSpPr>
              <a:grpSpLocks/>
            </p:cNvGrpSpPr>
            <p:nvPr/>
          </p:nvGrpSpPr>
          <p:grpSpPr bwMode="auto">
            <a:xfrm>
              <a:off x="4814" y="7705"/>
              <a:ext cx="1005" cy="548"/>
              <a:chOff x="5189" y="7642"/>
              <a:chExt cx="1008" cy="548"/>
            </a:xfrm>
          </p:grpSpPr>
          <p:sp>
            <p:nvSpPr>
              <p:cNvPr id="19461" name="Rectangle 5"/>
              <p:cNvSpPr>
                <a:spLocks noChangeArrowheads="1"/>
              </p:cNvSpPr>
              <p:nvPr/>
            </p:nvSpPr>
            <p:spPr bwMode="auto">
              <a:xfrm>
                <a:off x="5189" y="7642"/>
                <a:ext cx="1008" cy="548"/>
              </a:xfrm>
              <a:prstGeom prst="rect">
                <a:avLst/>
              </a:prstGeom>
              <a:solidFill>
                <a:srgbClr val="CC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462" name="Rectangle 6"/>
              <p:cNvSpPr>
                <a:spLocks noChangeArrowheads="1"/>
              </p:cNvSpPr>
              <p:nvPr/>
            </p:nvSpPr>
            <p:spPr bwMode="auto">
              <a:xfrm>
                <a:off x="5189" y="7642"/>
                <a:ext cx="1008" cy="548"/>
              </a:xfrm>
              <a:prstGeom prst="rect">
                <a:avLst/>
              </a:prstGeom>
              <a:noFill/>
              <a:ln w="7620" cap="rnd">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9463" name="Rectangle 7"/>
            <p:cNvSpPr>
              <a:spLocks noChangeArrowheads="1"/>
            </p:cNvSpPr>
            <p:nvPr/>
          </p:nvSpPr>
          <p:spPr bwMode="auto">
            <a:xfrm>
              <a:off x="5143" y="7817"/>
              <a:ext cx="304" cy="3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rgbClr val="000000"/>
                  </a:solidFill>
                  <a:effectLst/>
                  <a:latin typeface="Calibri" pitchFamily="34" charset="0"/>
                </a:rPr>
                <a:t>Store </a:t>
              </a:r>
              <a:endParaRPr kumimoji="0" lang="en-US" sz="1800" b="0" i="0" u="none" strike="noStrike" cap="none" normalizeH="0" baseline="0" smtClean="0">
                <a:ln>
                  <a:noFill/>
                </a:ln>
                <a:solidFill>
                  <a:schemeClr val="tx1"/>
                </a:solidFill>
                <a:effectLst/>
                <a:latin typeface="Arial" pitchFamily="34" charset="0"/>
              </a:endParaRPr>
            </a:p>
          </p:txBody>
        </p:sp>
        <p:sp>
          <p:nvSpPr>
            <p:cNvPr id="19464" name="Rectangle 8"/>
            <p:cNvSpPr>
              <a:spLocks noChangeArrowheads="1"/>
            </p:cNvSpPr>
            <p:nvPr/>
          </p:nvSpPr>
          <p:spPr bwMode="auto">
            <a:xfrm>
              <a:off x="4975" y="7990"/>
              <a:ext cx="590" cy="3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rgbClr val="000000"/>
                  </a:solidFill>
                  <a:effectLst/>
                  <a:latin typeface="Calibri" pitchFamily="34" charset="0"/>
                </a:rPr>
                <a:t>Checkouts</a:t>
              </a:r>
              <a:endParaRPr kumimoji="0" lang="en-US" sz="1800" b="0" i="0" u="none" strike="noStrike" cap="none" normalizeH="0" baseline="0" smtClean="0">
                <a:ln>
                  <a:noFill/>
                </a:ln>
                <a:solidFill>
                  <a:schemeClr val="tx1"/>
                </a:solidFill>
                <a:effectLst/>
                <a:latin typeface="Arial" pitchFamily="34" charset="0"/>
              </a:endParaRPr>
            </a:p>
          </p:txBody>
        </p:sp>
        <p:grpSp>
          <p:nvGrpSpPr>
            <p:cNvPr id="19465" name="Group 9"/>
            <p:cNvGrpSpPr>
              <a:grpSpLocks/>
            </p:cNvGrpSpPr>
            <p:nvPr/>
          </p:nvGrpSpPr>
          <p:grpSpPr bwMode="auto">
            <a:xfrm>
              <a:off x="2896" y="7705"/>
              <a:ext cx="1005" cy="548"/>
              <a:chOff x="3266" y="7642"/>
              <a:chExt cx="1008" cy="548"/>
            </a:xfrm>
          </p:grpSpPr>
          <p:sp>
            <p:nvSpPr>
              <p:cNvPr id="19466" name="Rectangle 10"/>
              <p:cNvSpPr>
                <a:spLocks noChangeArrowheads="1"/>
              </p:cNvSpPr>
              <p:nvPr/>
            </p:nvSpPr>
            <p:spPr bwMode="auto">
              <a:xfrm>
                <a:off x="3266" y="7642"/>
                <a:ext cx="1008" cy="548"/>
              </a:xfrm>
              <a:prstGeom prst="rect">
                <a:avLst/>
              </a:prstGeom>
              <a:solidFill>
                <a:srgbClr val="CC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467" name="Rectangle 11"/>
              <p:cNvSpPr>
                <a:spLocks noChangeArrowheads="1"/>
              </p:cNvSpPr>
              <p:nvPr/>
            </p:nvSpPr>
            <p:spPr bwMode="auto">
              <a:xfrm>
                <a:off x="3266" y="7642"/>
                <a:ext cx="1008" cy="548"/>
              </a:xfrm>
              <a:prstGeom prst="rect">
                <a:avLst/>
              </a:prstGeom>
              <a:noFill/>
              <a:ln w="7620" cap="rnd">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9468" name="Rectangle 12"/>
            <p:cNvSpPr>
              <a:spLocks noChangeArrowheads="1"/>
            </p:cNvSpPr>
            <p:nvPr/>
          </p:nvSpPr>
          <p:spPr bwMode="auto">
            <a:xfrm>
              <a:off x="3224" y="7817"/>
              <a:ext cx="304" cy="3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rgbClr val="000000"/>
                  </a:solidFill>
                  <a:effectLst/>
                  <a:latin typeface="Calibri" pitchFamily="34" charset="0"/>
                </a:rPr>
                <a:t>Store </a:t>
              </a:r>
              <a:endParaRPr kumimoji="0" lang="en-US" sz="1800" b="0" i="0" u="none" strike="noStrike" cap="none" normalizeH="0" baseline="0" smtClean="0">
                <a:ln>
                  <a:noFill/>
                </a:ln>
                <a:solidFill>
                  <a:schemeClr val="tx1"/>
                </a:solidFill>
                <a:effectLst/>
                <a:latin typeface="Arial" pitchFamily="34" charset="0"/>
              </a:endParaRPr>
            </a:p>
          </p:txBody>
        </p:sp>
        <p:sp>
          <p:nvSpPr>
            <p:cNvPr id="19469" name="Rectangle 13"/>
            <p:cNvSpPr>
              <a:spLocks noChangeArrowheads="1"/>
            </p:cNvSpPr>
            <p:nvPr/>
          </p:nvSpPr>
          <p:spPr bwMode="auto">
            <a:xfrm>
              <a:off x="3057" y="7990"/>
              <a:ext cx="590" cy="3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rgbClr val="000000"/>
                  </a:solidFill>
                  <a:effectLst/>
                  <a:latin typeface="Calibri" pitchFamily="34" charset="0"/>
                </a:rPr>
                <a:t>Checkouts</a:t>
              </a:r>
              <a:endParaRPr kumimoji="0" lang="en-US" sz="1800" b="0" i="0" u="none" strike="noStrike" cap="none" normalizeH="0" baseline="0" smtClean="0">
                <a:ln>
                  <a:noFill/>
                </a:ln>
                <a:solidFill>
                  <a:schemeClr val="tx1"/>
                </a:solidFill>
                <a:effectLst/>
                <a:latin typeface="Arial" pitchFamily="34" charset="0"/>
              </a:endParaRPr>
            </a:p>
          </p:txBody>
        </p:sp>
        <p:grpSp>
          <p:nvGrpSpPr>
            <p:cNvPr id="19470" name="Group 14"/>
            <p:cNvGrpSpPr>
              <a:grpSpLocks/>
            </p:cNvGrpSpPr>
            <p:nvPr/>
          </p:nvGrpSpPr>
          <p:grpSpPr bwMode="auto">
            <a:xfrm>
              <a:off x="6734" y="7705"/>
              <a:ext cx="1005" cy="548"/>
              <a:chOff x="7114" y="7642"/>
              <a:chExt cx="1008" cy="548"/>
            </a:xfrm>
          </p:grpSpPr>
          <p:sp>
            <p:nvSpPr>
              <p:cNvPr id="19471" name="Rectangle 15"/>
              <p:cNvSpPr>
                <a:spLocks noChangeArrowheads="1"/>
              </p:cNvSpPr>
              <p:nvPr/>
            </p:nvSpPr>
            <p:spPr bwMode="auto">
              <a:xfrm>
                <a:off x="7114" y="7642"/>
                <a:ext cx="1008" cy="548"/>
              </a:xfrm>
              <a:prstGeom prst="rect">
                <a:avLst/>
              </a:prstGeom>
              <a:solidFill>
                <a:srgbClr val="CC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472" name="Rectangle 16"/>
              <p:cNvSpPr>
                <a:spLocks noChangeArrowheads="1"/>
              </p:cNvSpPr>
              <p:nvPr/>
            </p:nvSpPr>
            <p:spPr bwMode="auto">
              <a:xfrm>
                <a:off x="7114" y="7642"/>
                <a:ext cx="1008" cy="548"/>
              </a:xfrm>
              <a:prstGeom prst="rect">
                <a:avLst/>
              </a:prstGeom>
              <a:noFill/>
              <a:ln w="7620" cap="rnd">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9473" name="Rectangle 17"/>
            <p:cNvSpPr>
              <a:spLocks noChangeArrowheads="1"/>
            </p:cNvSpPr>
            <p:nvPr/>
          </p:nvSpPr>
          <p:spPr bwMode="auto">
            <a:xfrm>
              <a:off x="7062" y="7817"/>
              <a:ext cx="304" cy="3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rgbClr val="000000"/>
                  </a:solidFill>
                  <a:effectLst/>
                  <a:latin typeface="Calibri" pitchFamily="34" charset="0"/>
                </a:rPr>
                <a:t>Store </a:t>
              </a:r>
              <a:endParaRPr kumimoji="0" lang="en-US" sz="1800" b="0" i="0" u="none" strike="noStrike" cap="none" normalizeH="0" baseline="0" smtClean="0">
                <a:ln>
                  <a:noFill/>
                </a:ln>
                <a:solidFill>
                  <a:schemeClr val="tx1"/>
                </a:solidFill>
                <a:effectLst/>
                <a:latin typeface="Arial" pitchFamily="34" charset="0"/>
              </a:endParaRPr>
            </a:p>
          </p:txBody>
        </p:sp>
        <p:sp>
          <p:nvSpPr>
            <p:cNvPr id="19474" name="Rectangle 18"/>
            <p:cNvSpPr>
              <a:spLocks noChangeArrowheads="1"/>
            </p:cNvSpPr>
            <p:nvPr/>
          </p:nvSpPr>
          <p:spPr bwMode="auto">
            <a:xfrm>
              <a:off x="6894" y="7990"/>
              <a:ext cx="590" cy="3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rgbClr val="000000"/>
                  </a:solidFill>
                  <a:effectLst/>
                  <a:latin typeface="Calibri" pitchFamily="34" charset="0"/>
                </a:rPr>
                <a:t>Checkouts</a:t>
              </a:r>
              <a:endParaRPr kumimoji="0" lang="en-US" sz="1800" b="0" i="0" u="none" strike="noStrike" cap="none" normalizeH="0" baseline="0" smtClean="0">
                <a:ln>
                  <a:noFill/>
                </a:ln>
                <a:solidFill>
                  <a:schemeClr val="tx1"/>
                </a:solidFill>
                <a:effectLst/>
                <a:latin typeface="Arial" pitchFamily="34" charset="0"/>
              </a:endParaRPr>
            </a:p>
          </p:txBody>
        </p:sp>
        <p:grpSp>
          <p:nvGrpSpPr>
            <p:cNvPr id="19475" name="Group 19"/>
            <p:cNvGrpSpPr>
              <a:grpSpLocks/>
            </p:cNvGrpSpPr>
            <p:nvPr/>
          </p:nvGrpSpPr>
          <p:grpSpPr bwMode="auto">
            <a:xfrm>
              <a:off x="4083" y="5784"/>
              <a:ext cx="2467" cy="1100"/>
              <a:chOff x="4456" y="5721"/>
              <a:chExt cx="2474" cy="1100"/>
            </a:xfrm>
          </p:grpSpPr>
          <p:sp>
            <p:nvSpPr>
              <p:cNvPr id="19476" name="Rectangle 20"/>
              <p:cNvSpPr>
                <a:spLocks noChangeArrowheads="1"/>
              </p:cNvSpPr>
              <p:nvPr/>
            </p:nvSpPr>
            <p:spPr bwMode="auto">
              <a:xfrm>
                <a:off x="4456" y="5721"/>
                <a:ext cx="2474" cy="1100"/>
              </a:xfrm>
              <a:prstGeom prst="rect">
                <a:avLst/>
              </a:prstGeom>
              <a:solidFill>
                <a:srgbClr val="CC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477" name="Rectangle 21"/>
              <p:cNvSpPr>
                <a:spLocks noChangeArrowheads="1"/>
              </p:cNvSpPr>
              <p:nvPr/>
            </p:nvSpPr>
            <p:spPr bwMode="auto">
              <a:xfrm>
                <a:off x="4456" y="5721"/>
                <a:ext cx="2474" cy="1100"/>
              </a:xfrm>
              <a:prstGeom prst="rect">
                <a:avLst/>
              </a:prstGeom>
              <a:noFill/>
              <a:ln w="7620" cap="rnd">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9478" name="Rectangle 22"/>
            <p:cNvSpPr>
              <a:spLocks noChangeArrowheads="1"/>
            </p:cNvSpPr>
            <p:nvPr/>
          </p:nvSpPr>
          <p:spPr bwMode="auto">
            <a:xfrm>
              <a:off x="4190" y="5852"/>
              <a:ext cx="1095" cy="62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smtClean="0">
                  <a:ln>
                    <a:noFill/>
                  </a:ln>
                  <a:solidFill>
                    <a:srgbClr val="000000"/>
                  </a:solidFill>
                  <a:effectLst/>
                  <a:latin typeface="Calibri" pitchFamily="34" charset="0"/>
                </a:rPr>
                <a:t>Storeline</a:t>
              </a:r>
              <a:endParaRPr kumimoji="0" lang="en-US" sz="1800" b="0" i="0" u="none" strike="noStrike" cap="none" normalizeH="0" baseline="0" smtClean="0">
                <a:ln>
                  <a:noFill/>
                </a:ln>
                <a:solidFill>
                  <a:schemeClr val="tx1"/>
                </a:solidFill>
                <a:effectLst/>
                <a:latin typeface="Arial" pitchFamily="34" charset="0"/>
              </a:endParaRPr>
            </a:p>
          </p:txBody>
        </p:sp>
        <p:sp>
          <p:nvSpPr>
            <p:cNvPr id="19479" name="Rectangle 23"/>
            <p:cNvSpPr>
              <a:spLocks noChangeArrowheads="1"/>
            </p:cNvSpPr>
            <p:nvPr/>
          </p:nvSpPr>
          <p:spPr bwMode="auto">
            <a:xfrm>
              <a:off x="5582" y="5852"/>
              <a:ext cx="651" cy="62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smtClean="0">
                  <a:ln>
                    <a:noFill/>
                  </a:ln>
                  <a:solidFill>
                    <a:srgbClr val="000000"/>
                  </a:solidFill>
                  <a:effectLst/>
                  <a:latin typeface="Calibri" pitchFamily="34" charset="0"/>
                </a:rPr>
                <a:t>Store </a:t>
              </a:r>
              <a:endParaRPr kumimoji="0" lang="en-US" sz="1800" b="0" i="0" u="none" strike="noStrike" cap="none" normalizeH="0" baseline="0" smtClean="0">
                <a:ln>
                  <a:noFill/>
                </a:ln>
                <a:solidFill>
                  <a:schemeClr val="tx1"/>
                </a:solidFill>
                <a:effectLst/>
                <a:latin typeface="Arial" pitchFamily="34" charset="0"/>
              </a:endParaRPr>
            </a:p>
          </p:txBody>
        </p:sp>
        <p:sp>
          <p:nvSpPr>
            <p:cNvPr id="19480" name="Rectangle 24"/>
            <p:cNvSpPr>
              <a:spLocks noChangeArrowheads="1"/>
            </p:cNvSpPr>
            <p:nvPr/>
          </p:nvSpPr>
          <p:spPr bwMode="auto">
            <a:xfrm>
              <a:off x="4892" y="6201"/>
              <a:ext cx="782" cy="62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smtClean="0">
                  <a:ln>
                    <a:noFill/>
                  </a:ln>
                  <a:solidFill>
                    <a:srgbClr val="000000"/>
                  </a:solidFill>
                  <a:effectLst/>
                  <a:latin typeface="Calibri" pitchFamily="34" charset="0"/>
                </a:rPr>
                <a:t>Server</a:t>
              </a:r>
              <a:endParaRPr kumimoji="0" lang="en-US" sz="1800" b="0" i="0" u="none" strike="noStrike" cap="none" normalizeH="0" baseline="0" smtClean="0">
                <a:ln>
                  <a:noFill/>
                </a:ln>
                <a:solidFill>
                  <a:schemeClr val="tx1"/>
                </a:solidFill>
                <a:effectLst/>
                <a:latin typeface="Arial" pitchFamily="34" charset="0"/>
              </a:endParaRPr>
            </a:p>
          </p:txBody>
        </p:sp>
        <p:sp>
          <p:nvSpPr>
            <p:cNvPr id="19481" name="Rectangle 25"/>
            <p:cNvSpPr>
              <a:spLocks noChangeArrowheads="1"/>
            </p:cNvSpPr>
            <p:nvPr/>
          </p:nvSpPr>
          <p:spPr bwMode="auto">
            <a:xfrm>
              <a:off x="4190" y="6538"/>
              <a:ext cx="70" cy="3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9482" name="Rectangle 26"/>
            <p:cNvSpPr>
              <a:spLocks noChangeArrowheads="1"/>
            </p:cNvSpPr>
            <p:nvPr/>
          </p:nvSpPr>
          <p:spPr bwMode="auto">
            <a:xfrm>
              <a:off x="4343" y="6538"/>
              <a:ext cx="468" cy="3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rgbClr val="000000"/>
                  </a:solidFill>
                  <a:effectLst/>
                  <a:latin typeface="Calibri" pitchFamily="34" charset="0"/>
                </a:rPr>
                <a:t>Validate </a:t>
              </a:r>
              <a:endParaRPr kumimoji="0" lang="en-US" sz="1800" b="0" i="0" u="none" strike="noStrike" cap="none" normalizeH="0" baseline="0" smtClean="0">
                <a:ln>
                  <a:noFill/>
                </a:ln>
                <a:solidFill>
                  <a:schemeClr val="tx1"/>
                </a:solidFill>
                <a:effectLst/>
                <a:latin typeface="Arial" pitchFamily="34" charset="0"/>
              </a:endParaRPr>
            </a:p>
          </p:txBody>
        </p:sp>
        <p:sp>
          <p:nvSpPr>
            <p:cNvPr id="19483" name="Rectangle 27"/>
            <p:cNvSpPr>
              <a:spLocks noChangeArrowheads="1"/>
            </p:cNvSpPr>
            <p:nvPr/>
          </p:nvSpPr>
          <p:spPr bwMode="auto">
            <a:xfrm>
              <a:off x="5073" y="6538"/>
              <a:ext cx="503" cy="3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dirty="0" smtClean="0">
                  <a:ln>
                    <a:noFill/>
                  </a:ln>
                  <a:solidFill>
                    <a:srgbClr val="000000"/>
                  </a:solidFill>
                  <a:effectLst/>
                  <a:latin typeface="Calibri" pitchFamily="34" charset="0"/>
                </a:rPr>
                <a:t>Clubcard</a:t>
              </a:r>
              <a:endParaRPr kumimoji="0" lang="en-US" sz="1800" b="0" i="0" u="none" strike="noStrike" cap="none" normalizeH="0" baseline="0" dirty="0" smtClean="0">
                <a:ln>
                  <a:noFill/>
                </a:ln>
                <a:solidFill>
                  <a:schemeClr val="tx1"/>
                </a:solidFill>
                <a:effectLst/>
                <a:latin typeface="Arial" pitchFamily="34" charset="0"/>
              </a:endParaRPr>
            </a:p>
          </p:txBody>
        </p:sp>
        <p:sp>
          <p:nvSpPr>
            <p:cNvPr id="19484" name="Rectangle 28"/>
            <p:cNvSpPr>
              <a:spLocks noChangeArrowheads="1"/>
            </p:cNvSpPr>
            <p:nvPr/>
          </p:nvSpPr>
          <p:spPr bwMode="auto">
            <a:xfrm>
              <a:off x="5776" y="6538"/>
              <a:ext cx="479" cy="3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rgbClr val="000000"/>
                  </a:solidFill>
                  <a:effectLst/>
                  <a:latin typeface="Calibri" pitchFamily="34" charset="0"/>
                </a:rPr>
                <a:t>Voucher</a:t>
              </a:r>
              <a:endParaRPr kumimoji="0" lang="en-US" sz="1800" b="0" i="0" u="none" strike="noStrike" cap="none" normalizeH="0" baseline="0" smtClean="0">
                <a:ln>
                  <a:noFill/>
                </a:ln>
                <a:solidFill>
                  <a:schemeClr val="tx1"/>
                </a:solidFill>
                <a:effectLst/>
                <a:latin typeface="Arial" pitchFamily="34" charset="0"/>
              </a:endParaRPr>
            </a:p>
          </p:txBody>
        </p:sp>
        <p:sp>
          <p:nvSpPr>
            <p:cNvPr id="19485" name="Rectangle 29"/>
            <p:cNvSpPr>
              <a:spLocks noChangeArrowheads="1"/>
            </p:cNvSpPr>
            <p:nvPr/>
          </p:nvSpPr>
          <p:spPr bwMode="auto">
            <a:xfrm>
              <a:off x="4113" y="6693"/>
              <a:ext cx="70" cy="3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9486" name="Rectangle 30"/>
            <p:cNvSpPr>
              <a:spLocks noChangeArrowheads="1"/>
            </p:cNvSpPr>
            <p:nvPr/>
          </p:nvSpPr>
          <p:spPr bwMode="auto">
            <a:xfrm>
              <a:off x="4190" y="6693"/>
              <a:ext cx="1932" cy="3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rgbClr val="000000"/>
                  </a:solidFill>
                  <a:effectLst/>
                  <a:latin typeface="Calibri" pitchFamily="34" charset="0"/>
                </a:rPr>
                <a:t>Convert barcode to voucher value</a:t>
              </a:r>
              <a:endParaRPr kumimoji="0" lang="en-US" sz="1800" b="0" i="0" u="none" strike="noStrike" cap="none" normalizeH="0" baseline="0" smtClean="0">
                <a:ln>
                  <a:noFill/>
                </a:ln>
                <a:solidFill>
                  <a:schemeClr val="tx1"/>
                </a:solidFill>
                <a:effectLst/>
                <a:latin typeface="Arial" pitchFamily="34" charset="0"/>
              </a:endParaRPr>
            </a:p>
          </p:txBody>
        </p:sp>
        <p:grpSp>
          <p:nvGrpSpPr>
            <p:cNvPr id="19487" name="Group 31"/>
            <p:cNvGrpSpPr>
              <a:grpSpLocks/>
            </p:cNvGrpSpPr>
            <p:nvPr/>
          </p:nvGrpSpPr>
          <p:grpSpPr bwMode="auto">
            <a:xfrm>
              <a:off x="1524" y="1941"/>
              <a:ext cx="1737" cy="1007"/>
              <a:chOff x="1890" y="1878"/>
              <a:chExt cx="1742" cy="1007"/>
            </a:xfrm>
          </p:grpSpPr>
          <p:sp>
            <p:nvSpPr>
              <p:cNvPr id="19488" name="Rectangle 32"/>
              <p:cNvSpPr>
                <a:spLocks noChangeArrowheads="1"/>
              </p:cNvSpPr>
              <p:nvPr/>
            </p:nvSpPr>
            <p:spPr bwMode="auto">
              <a:xfrm>
                <a:off x="1890" y="1878"/>
                <a:ext cx="1742" cy="1007"/>
              </a:xfrm>
              <a:prstGeom prst="rect">
                <a:avLst/>
              </a:prstGeom>
              <a:solidFill>
                <a:srgbClr val="FF99C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489" name="Rectangle 33"/>
              <p:cNvSpPr>
                <a:spLocks noChangeArrowheads="1"/>
              </p:cNvSpPr>
              <p:nvPr/>
            </p:nvSpPr>
            <p:spPr bwMode="auto">
              <a:xfrm>
                <a:off x="1890" y="1878"/>
                <a:ext cx="1742" cy="1007"/>
              </a:xfrm>
              <a:prstGeom prst="rect">
                <a:avLst/>
              </a:prstGeom>
              <a:noFill/>
              <a:ln w="7620" cap="rnd">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9490" name="Rectangle 34"/>
            <p:cNvSpPr>
              <a:spLocks noChangeArrowheads="1"/>
            </p:cNvSpPr>
            <p:nvPr/>
          </p:nvSpPr>
          <p:spPr bwMode="auto">
            <a:xfrm>
              <a:off x="1943" y="2001"/>
              <a:ext cx="823" cy="5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300" b="0" i="0" u="none" strike="noStrike" cap="none" normalizeH="0" baseline="0" smtClean="0">
                  <a:ln>
                    <a:noFill/>
                  </a:ln>
                  <a:solidFill>
                    <a:srgbClr val="000000"/>
                  </a:solidFill>
                  <a:effectLst/>
                  <a:latin typeface="Calibri" pitchFamily="34" charset="0"/>
                </a:rPr>
                <a:t>Coupon </a:t>
              </a:r>
              <a:endParaRPr kumimoji="0" lang="en-US" sz="1800" b="0" i="0" u="none" strike="noStrike" cap="none" normalizeH="0" baseline="0" smtClean="0">
                <a:ln>
                  <a:noFill/>
                </a:ln>
                <a:solidFill>
                  <a:schemeClr val="tx1"/>
                </a:solidFill>
                <a:effectLst/>
                <a:latin typeface="Arial" pitchFamily="34" charset="0"/>
              </a:endParaRPr>
            </a:p>
          </p:txBody>
        </p:sp>
        <p:sp>
          <p:nvSpPr>
            <p:cNvPr id="19491" name="Rectangle 35"/>
            <p:cNvSpPr>
              <a:spLocks noChangeArrowheads="1"/>
            </p:cNvSpPr>
            <p:nvPr/>
          </p:nvSpPr>
          <p:spPr bwMode="auto">
            <a:xfrm>
              <a:off x="2056" y="2312"/>
              <a:ext cx="610" cy="5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300" b="0" i="0" u="none" strike="noStrike" cap="none" normalizeH="0" baseline="0" smtClean="0">
                  <a:ln>
                    <a:noFill/>
                  </a:ln>
                  <a:solidFill>
                    <a:srgbClr val="000000"/>
                  </a:solidFill>
                  <a:effectLst/>
                  <a:latin typeface="Calibri" pitchFamily="34" charset="0"/>
                </a:rPr>
                <a:t>Setup </a:t>
              </a:r>
              <a:endParaRPr kumimoji="0" lang="en-US" sz="1800" b="0" i="0" u="none" strike="noStrike" cap="none" normalizeH="0" baseline="0" smtClean="0">
                <a:ln>
                  <a:noFill/>
                </a:ln>
                <a:solidFill>
                  <a:schemeClr val="tx1"/>
                </a:solidFill>
                <a:effectLst/>
                <a:latin typeface="Arial" pitchFamily="34" charset="0"/>
              </a:endParaRPr>
            </a:p>
          </p:txBody>
        </p:sp>
        <p:sp>
          <p:nvSpPr>
            <p:cNvPr id="19492" name="Rectangle 36"/>
            <p:cNvSpPr>
              <a:spLocks noChangeArrowheads="1"/>
            </p:cNvSpPr>
            <p:nvPr/>
          </p:nvSpPr>
          <p:spPr bwMode="auto">
            <a:xfrm>
              <a:off x="1964" y="2622"/>
              <a:ext cx="763" cy="5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300" b="0" i="0" u="none" strike="noStrike" cap="none" normalizeH="0" baseline="0" smtClean="0">
                  <a:ln>
                    <a:noFill/>
                  </a:ln>
                  <a:solidFill>
                    <a:srgbClr val="000000"/>
                  </a:solidFill>
                  <a:effectLst/>
                  <a:latin typeface="Calibri" pitchFamily="34" charset="0"/>
                </a:rPr>
                <a:t>System</a:t>
              </a:r>
              <a:endParaRPr kumimoji="0" lang="en-US" sz="1800" b="0" i="0" u="none" strike="noStrike" cap="none" normalizeH="0" baseline="0" smtClean="0">
                <a:ln>
                  <a:noFill/>
                </a:ln>
                <a:solidFill>
                  <a:schemeClr val="tx1"/>
                </a:solidFill>
                <a:effectLst/>
                <a:latin typeface="Arial" pitchFamily="34" charset="0"/>
              </a:endParaRPr>
            </a:p>
          </p:txBody>
        </p:sp>
        <p:sp>
          <p:nvSpPr>
            <p:cNvPr id="19493" name="Freeform 37"/>
            <p:cNvSpPr>
              <a:spLocks noEditPoints="1"/>
            </p:cNvSpPr>
            <p:nvPr/>
          </p:nvSpPr>
          <p:spPr bwMode="auto">
            <a:xfrm>
              <a:off x="3718" y="6882"/>
              <a:ext cx="1005" cy="823"/>
            </a:xfrm>
            <a:custGeom>
              <a:avLst/>
              <a:gdLst/>
              <a:ahLst/>
              <a:cxnLst>
                <a:cxn ang="0">
                  <a:pos x="237" y="3164"/>
                </a:cxn>
                <a:cxn ang="0">
                  <a:pos x="3879" y="186"/>
                </a:cxn>
                <a:cxn ang="0">
                  <a:pos x="3926" y="190"/>
                </a:cxn>
                <a:cxn ang="0">
                  <a:pos x="3921" y="237"/>
                </a:cxn>
                <a:cxn ang="0">
                  <a:pos x="279" y="3215"/>
                </a:cxn>
                <a:cxn ang="0">
                  <a:pos x="232" y="3211"/>
                </a:cxn>
                <a:cxn ang="0">
                  <a:pos x="237" y="3164"/>
                </a:cxn>
                <a:cxn ang="0">
                  <a:pos x="436" y="3302"/>
                </a:cxn>
                <a:cxn ang="0">
                  <a:pos x="0" y="3400"/>
                </a:cxn>
                <a:cxn ang="0">
                  <a:pos x="183" y="2992"/>
                </a:cxn>
                <a:cxn ang="0">
                  <a:pos x="436" y="3302"/>
                </a:cxn>
                <a:cxn ang="0">
                  <a:pos x="3722" y="99"/>
                </a:cxn>
                <a:cxn ang="0">
                  <a:pos x="4158" y="0"/>
                </a:cxn>
                <a:cxn ang="0">
                  <a:pos x="3975" y="408"/>
                </a:cxn>
                <a:cxn ang="0">
                  <a:pos x="3722" y="99"/>
                </a:cxn>
              </a:cxnLst>
              <a:rect l="0" t="0" r="r" b="b"/>
              <a:pathLst>
                <a:path w="4158" h="3400">
                  <a:moveTo>
                    <a:pt x="237" y="3164"/>
                  </a:moveTo>
                  <a:lnTo>
                    <a:pt x="3879" y="186"/>
                  </a:lnTo>
                  <a:cubicBezTo>
                    <a:pt x="3893" y="174"/>
                    <a:pt x="3914" y="176"/>
                    <a:pt x="3926" y="190"/>
                  </a:cubicBezTo>
                  <a:cubicBezTo>
                    <a:pt x="3938" y="205"/>
                    <a:pt x="3935" y="226"/>
                    <a:pt x="3921" y="237"/>
                  </a:cubicBezTo>
                  <a:lnTo>
                    <a:pt x="279" y="3215"/>
                  </a:lnTo>
                  <a:cubicBezTo>
                    <a:pt x="265" y="3227"/>
                    <a:pt x="244" y="3225"/>
                    <a:pt x="232" y="3211"/>
                  </a:cubicBezTo>
                  <a:cubicBezTo>
                    <a:pt x="220" y="3196"/>
                    <a:pt x="223" y="3175"/>
                    <a:pt x="237" y="3164"/>
                  </a:cubicBezTo>
                  <a:close/>
                  <a:moveTo>
                    <a:pt x="436" y="3302"/>
                  </a:moveTo>
                  <a:lnTo>
                    <a:pt x="0" y="3400"/>
                  </a:lnTo>
                  <a:lnTo>
                    <a:pt x="183" y="2992"/>
                  </a:lnTo>
                  <a:lnTo>
                    <a:pt x="436" y="3302"/>
                  </a:lnTo>
                  <a:close/>
                  <a:moveTo>
                    <a:pt x="3722" y="99"/>
                  </a:moveTo>
                  <a:lnTo>
                    <a:pt x="4158" y="0"/>
                  </a:lnTo>
                  <a:lnTo>
                    <a:pt x="3975" y="408"/>
                  </a:lnTo>
                  <a:lnTo>
                    <a:pt x="3722" y="99"/>
                  </a:lnTo>
                  <a:close/>
                </a:path>
              </a:pathLst>
            </a:custGeom>
            <a:solidFill>
              <a:srgbClr val="000000"/>
            </a:solidFill>
            <a:ln w="1270">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19494" name="Freeform 38"/>
            <p:cNvSpPr>
              <a:spLocks noEditPoints="1"/>
            </p:cNvSpPr>
            <p:nvPr/>
          </p:nvSpPr>
          <p:spPr bwMode="auto">
            <a:xfrm>
              <a:off x="5314" y="6882"/>
              <a:ext cx="97" cy="823"/>
            </a:xfrm>
            <a:custGeom>
              <a:avLst/>
              <a:gdLst/>
              <a:ahLst/>
              <a:cxnLst>
                <a:cxn ang="0">
                  <a:pos x="166" y="3067"/>
                </a:cxn>
                <a:cxn ang="0">
                  <a:pos x="166" y="334"/>
                </a:cxn>
                <a:cxn ang="0">
                  <a:pos x="200" y="300"/>
                </a:cxn>
                <a:cxn ang="0">
                  <a:pos x="233" y="334"/>
                </a:cxn>
                <a:cxn ang="0">
                  <a:pos x="233" y="3067"/>
                </a:cxn>
                <a:cxn ang="0">
                  <a:pos x="200" y="3100"/>
                </a:cxn>
                <a:cxn ang="0">
                  <a:pos x="166" y="3067"/>
                </a:cxn>
                <a:cxn ang="0">
                  <a:pos x="400" y="3000"/>
                </a:cxn>
                <a:cxn ang="0">
                  <a:pos x="200" y="3400"/>
                </a:cxn>
                <a:cxn ang="0">
                  <a:pos x="0" y="3000"/>
                </a:cxn>
                <a:cxn ang="0">
                  <a:pos x="400" y="3000"/>
                </a:cxn>
                <a:cxn ang="0">
                  <a:pos x="0" y="400"/>
                </a:cxn>
                <a:cxn ang="0">
                  <a:pos x="200" y="0"/>
                </a:cxn>
                <a:cxn ang="0">
                  <a:pos x="400" y="400"/>
                </a:cxn>
                <a:cxn ang="0">
                  <a:pos x="0" y="400"/>
                </a:cxn>
              </a:cxnLst>
              <a:rect l="0" t="0" r="r" b="b"/>
              <a:pathLst>
                <a:path w="400" h="3400">
                  <a:moveTo>
                    <a:pt x="166" y="3067"/>
                  </a:moveTo>
                  <a:lnTo>
                    <a:pt x="166" y="334"/>
                  </a:lnTo>
                  <a:cubicBezTo>
                    <a:pt x="166" y="315"/>
                    <a:pt x="181" y="300"/>
                    <a:pt x="200" y="300"/>
                  </a:cubicBezTo>
                  <a:cubicBezTo>
                    <a:pt x="218" y="300"/>
                    <a:pt x="233" y="315"/>
                    <a:pt x="233" y="334"/>
                  </a:cubicBezTo>
                  <a:lnTo>
                    <a:pt x="233" y="3067"/>
                  </a:lnTo>
                  <a:cubicBezTo>
                    <a:pt x="233" y="3086"/>
                    <a:pt x="218" y="3100"/>
                    <a:pt x="200" y="3100"/>
                  </a:cubicBezTo>
                  <a:cubicBezTo>
                    <a:pt x="181" y="3100"/>
                    <a:pt x="166" y="3086"/>
                    <a:pt x="166" y="3067"/>
                  </a:cubicBezTo>
                  <a:close/>
                  <a:moveTo>
                    <a:pt x="400" y="3000"/>
                  </a:moveTo>
                  <a:lnTo>
                    <a:pt x="200" y="3400"/>
                  </a:lnTo>
                  <a:lnTo>
                    <a:pt x="0" y="3000"/>
                  </a:lnTo>
                  <a:lnTo>
                    <a:pt x="400" y="3000"/>
                  </a:lnTo>
                  <a:close/>
                  <a:moveTo>
                    <a:pt x="0" y="400"/>
                  </a:moveTo>
                  <a:lnTo>
                    <a:pt x="200" y="0"/>
                  </a:lnTo>
                  <a:lnTo>
                    <a:pt x="400" y="400"/>
                  </a:lnTo>
                  <a:lnTo>
                    <a:pt x="0" y="400"/>
                  </a:lnTo>
                  <a:close/>
                </a:path>
              </a:pathLst>
            </a:custGeom>
            <a:solidFill>
              <a:srgbClr val="000000"/>
            </a:solidFill>
            <a:ln w="1270">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19495" name="Freeform 39"/>
            <p:cNvSpPr>
              <a:spLocks noEditPoints="1"/>
            </p:cNvSpPr>
            <p:nvPr/>
          </p:nvSpPr>
          <p:spPr bwMode="auto">
            <a:xfrm>
              <a:off x="6003" y="6882"/>
              <a:ext cx="913" cy="823"/>
            </a:xfrm>
            <a:custGeom>
              <a:avLst/>
              <a:gdLst/>
              <a:ahLst/>
              <a:cxnLst>
                <a:cxn ang="0">
                  <a:pos x="3505" y="3202"/>
                </a:cxn>
                <a:cxn ang="0">
                  <a:pos x="225" y="248"/>
                </a:cxn>
                <a:cxn ang="0">
                  <a:pos x="223" y="201"/>
                </a:cxn>
                <a:cxn ang="0">
                  <a:pos x="270" y="199"/>
                </a:cxn>
                <a:cxn ang="0">
                  <a:pos x="3549" y="3153"/>
                </a:cxn>
                <a:cxn ang="0">
                  <a:pos x="3552" y="3200"/>
                </a:cxn>
                <a:cxn ang="0">
                  <a:pos x="3505" y="3202"/>
                </a:cxn>
                <a:cxn ang="0">
                  <a:pos x="3611" y="2984"/>
                </a:cxn>
                <a:cxn ang="0">
                  <a:pos x="3775" y="3400"/>
                </a:cxn>
                <a:cxn ang="0">
                  <a:pos x="3344" y="3281"/>
                </a:cxn>
                <a:cxn ang="0">
                  <a:pos x="3611" y="2984"/>
                </a:cxn>
                <a:cxn ang="0">
                  <a:pos x="163" y="417"/>
                </a:cxn>
                <a:cxn ang="0">
                  <a:pos x="0" y="0"/>
                </a:cxn>
                <a:cxn ang="0">
                  <a:pos x="431" y="120"/>
                </a:cxn>
                <a:cxn ang="0">
                  <a:pos x="163" y="417"/>
                </a:cxn>
              </a:cxnLst>
              <a:rect l="0" t="0" r="r" b="b"/>
              <a:pathLst>
                <a:path w="3775" h="3400">
                  <a:moveTo>
                    <a:pt x="3505" y="3202"/>
                  </a:moveTo>
                  <a:lnTo>
                    <a:pt x="225" y="248"/>
                  </a:lnTo>
                  <a:cubicBezTo>
                    <a:pt x="211" y="236"/>
                    <a:pt x="210" y="215"/>
                    <a:pt x="223" y="201"/>
                  </a:cubicBezTo>
                  <a:cubicBezTo>
                    <a:pt x="235" y="188"/>
                    <a:pt x="256" y="186"/>
                    <a:pt x="270" y="199"/>
                  </a:cubicBezTo>
                  <a:lnTo>
                    <a:pt x="3549" y="3153"/>
                  </a:lnTo>
                  <a:cubicBezTo>
                    <a:pt x="3563" y="3165"/>
                    <a:pt x="3564" y="3186"/>
                    <a:pt x="3552" y="3200"/>
                  </a:cubicBezTo>
                  <a:cubicBezTo>
                    <a:pt x="3540" y="3213"/>
                    <a:pt x="3518" y="3214"/>
                    <a:pt x="3505" y="3202"/>
                  </a:cubicBezTo>
                  <a:close/>
                  <a:moveTo>
                    <a:pt x="3611" y="2984"/>
                  </a:moveTo>
                  <a:lnTo>
                    <a:pt x="3775" y="3400"/>
                  </a:lnTo>
                  <a:lnTo>
                    <a:pt x="3344" y="3281"/>
                  </a:lnTo>
                  <a:lnTo>
                    <a:pt x="3611" y="2984"/>
                  </a:lnTo>
                  <a:close/>
                  <a:moveTo>
                    <a:pt x="163" y="417"/>
                  </a:moveTo>
                  <a:lnTo>
                    <a:pt x="0" y="0"/>
                  </a:lnTo>
                  <a:lnTo>
                    <a:pt x="431" y="120"/>
                  </a:lnTo>
                  <a:lnTo>
                    <a:pt x="163" y="417"/>
                  </a:lnTo>
                  <a:close/>
                </a:path>
              </a:pathLst>
            </a:custGeom>
            <a:solidFill>
              <a:srgbClr val="000000"/>
            </a:solidFill>
            <a:ln w="1270">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19496" name="Freeform 40"/>
            <p:cNvSpPr>
              <a:spLocks noEditPoints="1"/>
            </p:cNvSpPr>
            <p:nvPr/>
          </p:nvSpPr>
          <p:spPr bwMode="auto">
            <a:xfrm>
              <a:off x="2520" y="2939"/>
              <a:ext cx="1746" cy="2845"/>
            </a:xfrm>
            <a:custGeom>
              <a:avLst/>
              <a:gdLst/>
              <a:ahLst/>
              <a:cxnLst>
                <a:cxn ang="0">
                  <a:pos x="67" y="21"/>
                </a:cxn>
                <a:cxn ang="0">
                  <a:pos x="7076" y="11454"/>
                </a:cxn>
                <a:cxn ang="0">
                  <a:pos x="7065" y="11499"/>
                </a:cxn>
                <a:cxn ang="0">
                  <a:pos x="7019" y="11488"/>
                </a:cxn>
                <a:cxn ang="0">
                  <a:pos x="10" y="56"/>
                </a:cxn>
                <a:cxn ang="0">
                  <a:pos x="21" y="10"/>
                </a:cxn>
                <a:cxn ang="0">
                  <a:pos x="67" y="21"/>
                </a:cxn>
                <a:cxn ang="0">
                  <a:pos x="7183" y="11310"/>
                </a:cxn>
                <a:cxn ang="0">
                  <a:pos x="7221" y="11755"/>
                </a:cxn>
                <a:cxn ang="0">
                  <a:pos x="6842" y="11519"/>
                </a:cxn>
                <a:cxn ang="0">
                  <a:pos x="7183" y="11310"/>
                </a:cxn>
              </a:cxnLst>
              <a:rect l="0" t="0" r="r" b="b"/>
              <a:pathLst>
                <a:path w="7221" h="11755">
                  <a:moveTo>
                    <a:pt x="67" y="21"/>
                  </a:moveTo>
                  <a:lnTo>
                    <a:pt x="7076" y="11454"/>
                  </a:lnTo>
                  <a:cubicBezTo>
                    <a:pt x="7085" y="11469"/>
                    <a:pt x="7080" y="11490"/>
                    <a:pt x="7065" y="11499"/>
                  </a:cubicBezTo>
                  <a:cubicBezTo>
                    <a:pt x="7049" y="11509"/>
                    <a:pt x="7028" y="11504"/>
                    <a:pt x="7019" y="11488"/>
                  </a:cubicBezTo>
                  <a:lnTo>
                    <a:pt x="10" y="56"/>
                  </a:lnTo>
                  <a:cubicBezTo>
                    <a:pt x="0" y="40"/>
                    <a:pt x="5" y="20"/>
                    <a:pt x="21" y="10"/>
                  </a:cubicBezTo>
                  <a:cubicBezTo>
                    <a:pt x="36" y="0"/>
                    <a:pt x="57" y="5"/>
                    <a:pt x="67" y="21"/>
                  </a:cubicBezTo>
                  <a:close/>
                  <a:moveTo>
                    <a:pt x="7183" y="11310"/>
                  </a:moveTo>
                  <a:lnTo>
                    <a:pt x="7221" y="11755"/>
                  </a:lnTo>
                  <a:lnTo>
                    <a:pt x="6842" y="11519"/>
                  </a:lnTo>
                  <a:lnTo>
                    <a:pt x="7183" y="11310"/>
                  </a:lnTo>
                  <a:close/>
                </a:path>
              </a:pathLst>
            </a:custGeom>
            <a:solidFill>
              <a:srgbClr val="000000"/>
            </a:solidFill>
            <a:ln w="1270">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grpSp>
          <p:nvGrpSpPr>
            <p:cNvPr id="19497" name="Group 41"/>
            <p:cNvGrpSpPr>
              <a:grpSpLocks/>
            </p:cNvGrpSpPr>
            <p:nvPr/>
          </p:nvGrpSpPr>
          <p:grpSpPr bwMode="auto">
            <a:xfrm>
              <a:off x="7739" y="1942"/>
              <a:ext cx="1737" cy="1006"/>
              <a:chOff x="8122" y="1879"/>
              <a:chExt cx="1741" cy="1006"/>
            </a:xfrm>
          </p:grpSpPr>
          <p:sp>
            <p:nvSpPr>
              <p:cNvPr id="19498" name="Rectangle 42"/>
              <p:cNvSpPr>
                <a:spLocks noChangeArrowheads="1"/>
              </p:cNvSpPr>
              <p:nvPr/>
            </p:nvSpPr>
            <p:spPr bwMode="auto">
              <a:xfrm>
                <a:off x="8122" y="1879"/>
                <a:ext cx="1741" cy="1006"/>
              </a:xfrm>
              <a:prstGeom prst="rect">
                <a:avLst/>
              </a:prstGeom>
              <a:solidFill>
                <a:srgbClr val="FFFF99"/>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499" name="Rectangle 43"/>
              <p:cNvSpPr>
                <a:spLocks noChangeArrowheads="1"/>
              </p:cNvSpPr>
              <p:nvPr/>
            </p:nvSpPr>
            <p:spPr bwMode="auto">
              <a:xfrm>
                <a:off x="8122" y="1879"/>
                <a:ext cx="1741" cy="1006"/>
              </a:xfrm>
              <a:prstGeom prst="rect">
                <a:avLst/>
              </a:prstGeom>
              <a:noFill/>
              <a:ln w="7620" cap="rnd">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9500" name="Rectangle 44"/>
            <p:cNvSpPr>
              <a:spLocks noChangeArrowheads="1"/>
            </p:cNvSpPr>
            <p:nvPr/>
          </p:nvSpPr>
          <p:spPr bwMode="auto">
            <a:xfrm>
              <a:off x="8263" y="2001"/>
              <a:ext cx="630" cy="5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300" b="0" i="0" u="none" strike="noStrike" cap="none" normalizeH="0" baseline="0" smtClean="0">
                  <a:ln>
                    <a:noFill/>
                  </a:ln>
                  <a:solidFill>
                    <a:srgbClr val="000000"/>
                  </a:solidFill>
                  <a:effectLst/>
                  <a:latin typeface="Calibri" pitchFamily="34" charset="0"/>
                </a:rPr>
                <a:t>Smart </a:t>
              </a:r>
              <a:endParaRPr kumimoji="0" lang="en-US" sz="1800" b="0" i="0" u="none" strike="noStrike" cap="none" normalizeH="0" baseline="0" smtClean="0">
                <a:ln>
                  <a:noFill/>
                </a:ln>
                <a:solidFill>
                  <a:schemeClr val="tx1"/>
                </a:solidFill>
                <a:effectLst/>
                <a:latin typeface="Arial" pitchFamily="34" charset="0"/>
              </a:endParaRPr>
            </a:p>
          </p:txBody>
        </p:sp>
        <p:sp>
          <p:nvSpPr>
            <p:cNvPr id="19501" name="Rectangle 45"/>
            <p:cNvSpPr>
              <a:spLocks noChangeArrowheads="1"/>
            </p:cNvSpPr>
            <p:nvPr/>
          </p:nvSpPr>
          <p:spPr bwMode="auto">
            <a:xfrm>
              <a:off x="8127" y="2312"/>
              <a:ext cx="888" cy="5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300" b="0" i="0" u="none" strike="noStrike" cap="none" normalizeH="0" baseline="0" smtClean="0">
                  <a:ln>
                    <a:noFill/>
                  </a:ln>
                  <a:solidFill>
                    <a:srgbClr val="000000"/>
                  </a:solidFill>
                  <a:effectLst/>
                  <a:latin typeface="Calibri" pitchFamily="34" charset="0"/>
                </a:rPr>
                <a:t>Voucher </a:t>
              </a:r>
              <a:endParaRPr kumimoji="0" lang="en-US" sz="1800" b="0" i="0" u="none" strike="noStrike" cap="none" normalizeH="0" baseline="0" smtClean="0">
                <a:ln>
                  <a:noFill/>
                </a:ln>
                <a:solidFill>
                  <a:schemeClr val="tx1"/>
                </a:solidFill>
                <a:effectLst/>
                <a:latin typeface="Arial" pitchFamily="34" charset="0"/>
              </a:endParaRPr>
            </a:p>
          </p:txBody>
        </p:sp>
        <p:sp>
          <p:nvSpPr>
            <p:cNvPr id="19502" name="Rectangle 46"/>
            <p:cNvSpPr>
              <a:spLocks noChangeArrowheads="1"/>
            </p:cNvSpPr>
            <p:nvPr/>
          </p:nvSpPr>
          <p:spPr bwMode="auto">
            <a:xfrm>
              <a:off x="8177" y="2622"/>
              <a:ext cx="763" cy="5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300" b="0" i="0" u="none" strike="noStrike" cap="none" normalizeH="0" baseline="0" smtClean="0">
                  <a:ln>
                    <a:noFill/>
                  </a:ln>
                  <a:solidFill>
                    <a:srgbClr val="000000"/>
                  </a:solidFill>
                  <a:effectLst/>
                  <a:latin typeface="Calibri" pitchFamily="34" charset="0"/>
                </a:rPr>
                <a:t>System</a:t>
              </a:r>
              <a:endParaRPr kumimoji="0" lang="en-US" sz="1800" b="0" i="0" u="none" strike="noStrike" cap="none" normalizeH="0" baseline="0" smtClean="0">
                <a:ln>
                  <a:noFill/>
                </a:ln>
                <a:solidFill>
                  <a:schemeClr val="tx1"/>
                </a:solidFill>
                <a:effectLst/>
                <a:latin typeface="Arial" pitchFamily="34" charset="0"/>
              </a:endParaRPr>
            </a:p>
          </p:txBody>
        </p:sp>
        <p:sp>
          <p:nvSpPr>
            <p:cNvPr id="19503" name="Freeform 47"/>
            <p:cNvSpPr>
              <a:spLocks noEditPoints="1"/>
            </p:cNvSpPr>
            <p:nvPr/>
          </p:nvSpPr>
          <p:spPr bwMode="auto">
            <a:xfrm>
              <a:off x="5314" y="4136"/>
              <a:ext cx="97" cy="1656"/>
            </a:xfrm>
            <a:custGeom>
              <a:avLst/>
              <a:gdLst/>
              <a:ahLst/>
              <a:cxnLst>
                <a:cxn ang="0">
                  <a:pos x="166" y="6808"/>
                </a:cxn>
                <a:cxn ang="0">
                  <a:pos x="166" y="333"/>
                </a:cxn>
                <a:cxn ang="0">
                  <a:pos x="200" y="300"/>
                </a:cxn>
                <a:cxn ang="0">
                  <a:pos x="233" y="333"/>
                </a:cxn>
                <a:cxn ang="0">
                  <a:pos x="233" y="6808"/>
                </a:cxn>
                <a:cxn ang="0">
                  <a:pos x="200" y="6841"/>
                </a:cxn>
                <a:cxn ang="0">
                  <a:pos x="166" y="6808"/>
                </a:cxn>
                <a:cxn ang="0">
                  <a:pos x="0" y="400"/>
                </a:cxn>
                <a:cxn ang="0">
                  <a:pos x="200" y="0"/>
                </a:cxn>
                <a:cxn ang="0">
                  <a:pos x="400" y="400"/>
                </a:cxn>
                <a:cxn ang="0">
                  <a:pos x="0" y="400"/>
                </a:cxn>
              </a:cxnLst>
              <a:rect l="0" t="0" r="r" b="b"/>
              <a:pathLst>
                <a:path w="400" h="6841">
                  <a:moveTo>
                    <a:pt x="166" y="6808"/>
                  </a:moveTo>
                  <a:lnTo>
                    <a:pt x="166" y="333"/>
                  </a:lnTo>
                  <a:cubicBezTo>
                    <a:pt x="166" y="315"/>
                    <a:pt x="181" y="300"/>
                    <a:pt x="200" y="300"/>
                  </a:cubicBezTo>
                  <a:cubicBezTo>
                    <a:pt x="218" y="300"/>
                    <a:pt x="233" y="315"/>
                    <a:pt x="233" y="333"/>
                  </a:cubicBezTo>
                  <a:lnTo>
                    <a:pt x="233" y="6808"/>
                  </a:lnTo>
                  <a:cubicBezTo>
                    <a:pt x="233" y="6827"/>
                    <a:pt x="218" y="6841"/>
                    <a:pt x="200" y="6841"/>
                  </a:cubicBezTo>
                  <a:cubicBezTo>
                    <a:pt x="181" y="6841"/>
                    <a:pt x="166" y="6827"/>
                    <a:pt x="166" y="6808"/>
                  </a:cubicBezTo>
                  <a:close/>
                  <a:moveTo>
                    <a:pt x="0" y="400"/>
                  </a:moveTo>
                  <a:lnTo>
                    <a:pt x="200" y="0"/>
                  </a:lnTo>
                  <a:lnTo>
                    <a:pt x="400" y="400"/>
                  </a:lnTo>
                  <a:lnTo>
                    <a:pt x="0" y="400"/>
                  </a:lnTo>
                  <a:close/>
                </a:path>
              </a:pathLst>
            </a:custGeom>
            <a:solidFill>
              <a:srgbClr val="000000"/>
            </a:solidFill>
            <a:ln w="1270">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19504" name="Freeform 48"/>
            <p:cNvSpPr>
              <a:spLocks noEditPoints="1"/>
            </p:cNvSpPr>
            <p:nvPr/>
          </p:nvSpPr>
          <p:spPr bwMode="auto">
            <a:xfrm>
              <a:off x="6276" y="2948"/>
              <a:ext cx="2192" cy="2836"/>
            </a:xfrm>
            <a:custGeom>
              <a:avLst/>
              <a:gdLst/>
              <a:ahLst/>
              <a:cxnLst>
                <a:cxn ang="0">
                  <a:pos x="89" y="5716"/>
                </a:cxn>
                <a:cxn ang="0">
                  <a:pos x="4418" y="122"/>
                </a:cxn>
                <a:cxn ang="0">
                  <a:pos x="4442" y="119"/>
                </a:cxn>
                <a:cxn ang="0">
                  <a:pos x="4445" y="142"/>
                </a:cxn>
                <a:cxn ang="0">
                  <a:pos x="115" y="5737"/>
                </a:cxn>
                <a:cxn ang="0">
                  <a:pos x="92" y="5740"/>
                </a:cxn>
                <a:cxn ang="0">
                  <a:pos x="89" y="5716"/>
                </a:cxn>
                <a:cxn ang="0">
                  <a:pos x="202" y="5761"/>
                </a:cxn>
                <a:cxn ang="0">
                  <a:pos x="0" y="5858"/>
                </a:cxn>
                <a:cxn ang="0">
                  <a:pos x="44" y="5639"/>
                </a:cxn>
                <a:cxn ang="0">
                  <a:pos x="202" y="5761"/>
                </a:cxn>
                <a:cxn ang="0">
                  <a:pos x="4332" y="97"/>
                </a:cxn>
                <a:cxn ang="0">
                  <a:pos x="4534" y="0"/>
                </a:cxn>
                <a:cxn ang="0">
                  <a:pos x="4490" y="219"/>
                </a:cxn>
                <a:cxn ang="0">
                  <a:pos x="4332" y="97"/>
                </a:cxn>
              </a:cxnLst>
              <a:rect l="0" t="0" r="r" b="b"/>
              <a:pathLst>
                <a:path w="4534" h="5858">
                  <a:moveTo>
                    <a:pt x="89" y="5716"/>
                  </a:moveTo>
                  <a:lnTo>
                    <a:pt x="4418" y="122"/>
                  </a:lnTo>
                  <a:cubicBezTo>
                    <a:pt x="4424" y="114"/>
                    <a:pt x="4435" y="113"/>
                    <a:pt x="4442" y="119"/>
                  </a:cubicBezTo>
                  <a:cubicBezTo>
                    <a:pt x="4449" y="124"/>
                    <a:pt x="4450" y="135"/>
                    <a:pt x="4445" y="142"/>
                  </a:cubicBezTo>
                  <a:lnTo>
                    <a:pt x="115" y="5737"/>
                  </a:lnTo>
                  <a:cubicBezTo>
                    <a:pt x="110" y="5744"/>
                    <a:pt x="99" y="5745"/>
                    <a:pt x="92" y="5740"/>
                  </a:cubicBezTo>
                  <a:cubicBezTo>
                    <a:pt x="85" y="5734"/>
                    <a:pt x="83" y="5724"/>
                    <a:pt x="89" y="5716"/>
                  </a:cubicBezTo>
                  <a:close/>
                  <a:moveTo>
                    <a:pt x="202" y="5761"/>
                  </a:moveTo>
                  <a:lnTo>
                    <a:pt x="0" y="5858"/>
                  </a:lnTo>
                  <a:lnTo>
                    <a:pt x="44" y="5639"/>
                  </a:lnTo>
                  <a:lnTo>
                    <a:pt x="202" y="5761"/>
                  </a:lnTo>
                  <a:close/>
                  <a:moveTo>
                    <a:pt x="4332" y="97"/>
                  </a:moveTo>
                  <a:lnTo>
                    <a:pt x="4534" y="0"/>
                  </a:lnTo>
                  <a:lnTo>
                    <a:pt x="4490" y="219"/>
                  </a:lnTo>
                  <a:lnTo>
                    <a:pt x="4332" y="97"/>
                  </a:lnTo>
                  <a:close/>
                </a:path>
              </a:pathLst>
            </a:custGeom>
            <a:solidFill>
              <a:srgbClr val="000000"/>
            </a:solidFill>
            <a:ln w="1270">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19505" name="Rectangle 49"/>
            <p:cNvSpPr>
              <a:spLocks noChangeArrowheads="1"/>
            </p:cNvSpPr>
            <p:nvPr/>
          </p:nvSpPr>
          <p:spPr bwMode="auto">
            <a:xfrm>
              <a:off x="7113" y="6352"/>
              <a:ext cx="1252" cy="4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smtClean="0">
                  <a:ln>
                    <a:noFill/>
                  </a:ln>
                  <a:solidFill>
                    <a:srgbClr val="000000"/>
                  </a:solidFill>
                  <a:effectLst/>
                  <a:latin typeface="Calibri" pitchFamily="34" charset="0"/>
                </a:rPr>
                <a:t>First seven digits of </a:t>
              </a:r>
              <a:endParaRPr kumimoji="0" lang="en-US" sz="1800" b="0" i="0" u="none" strike="noStrike" cap="none" normalizeH="0" baseline="0" smtClean="0">
                <a:ln>
                  <a:noFill/>
                </a:ln>
                <a:solidFill>
                  <a:schemeClr val="tx1"/>
                </a:solidFill>
                <a:effectLst/>
                <a:latin typeface="Arial" pitchFamily="34" charset="0"/>
              </a:endParaRPr>
            </a:p>
          </p:txBody>
        </p:sp>
        <p:sp>
          <p:nvSpPr>
            <p:cNvPr id="19506" name="Rectangle 50"/>
            <p:cNvSpPr>
              <a:spLocks noChangeArrowheads="1"/>
            </p:cNvSpPr>
            <p:nvPr/>
          </p:nvSpPr>
          <p:spPr bwMode="auto">
            <a:xfrm>
              <a:off x="7250" y="6532"/>
              <a:ext cx="970" cy="4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smtClean="0">
                  <a:ln>
                    <a:noFill/>
                  </a:ln>
                  <a:solidFill>
                    <a:srgbClr val="000000"/>
                  </a:solidFill>
                  <a:effectLst/>
                  <a:latin typeface="Calibri" pitchFamily="34" charset="0"/>
                </a:rPr>
                <a:t>Smart Voucher </a:t>
              </a:r>
              <a:endParaRPr kumimoji="0" lang="en-US" sz="1800" b="0" i="0" u="none" strike="noStrike" cap="none" normalizeH="0" baseline="0" smtClean="0">
                <a:ln>
                  <a:noFill/>
                </a:ln>
                <a:solidFill>
                  <a:schemeClr val="tx1"/>
                </a:solidFill>
                <a:effectLst/>
                <a:latin typeface="Arial" pitchFamily="34" charset="0"/>
              </a:endParaRPr>
            </a:p>
          </p:txBody>
        </p:sp>
        <p:sp>
          <p:nvSpPr>
            <p:cNvPr id="19507" name="Rectangle 51"/>
            <p:cNvSpPr>
              <a:spLocks noChangeArrowheads="1"/>
            </p:cNvSpPr>
            <p:nvPr/>
          </p:nvSpPr>
          <p:spPr bwMode="auto">
            <a:xfrm>
              <a:off x="6900" y="6712"/>
              <a:ext cx="1465" cy="4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smtClean="0">
                  <a:ln>
                    <a:noFill/>
                  </a:ln>
                  <a:solidFill>
                    <a:srgbClr val="000000"/>
                  </a:solidFill>
                  <a:effectLst/>
                  <a:latin typeface="Calibri" pitchFamily="34" charset="0"/>
                </a:rPr>
                <a:t>barcode for statement </a:t>
              </a:r>
              <a:endParaRPr kumimoji="0" lang="en-US" sz="1800" b="0" i="0" u="none" strike="noStrike" cap="none" normalizeH="0" baseline="0" smtClean="0">
                <a:ln>
                  <a:noFill/>
                </a:ln>
                <a:solidFill>
                  <a:schemeClr val="tx1"/>
                </a:solidFill>
                <a:effectLst/>
                <a:latin typeface="Arial" pitchFamily="34" charset="0"/>
              </a:endParaRPr>
            </a:p>
          </p:txBody>
        </p:sp>
        <p:sp>
          <p:nvSpPr>
            <p:cNvPr id="19508" name="Rectangle 52"/>
            <p:cNvSpPr>
              <a:spLocks noChangeArrowheads="1"/>
            </p:cNvSpPr>
            <p:nvPr/>
          </p:nvSpPr>
          <p:spPr bwMode="auto">
            <a:xfrm>
              <a:off x="7565" y="6892"/>
              <a:ext cx="474" cy="4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smtClean="0">
                  <a:ln>
                    <a:noFill/>
                  </a:ln>
                  <a:solidFill>
                    <a:srgbClr val="000000"/>
                  </a:solidFill>
                  <a:effectLst/>
                  <a:latin typeface="Calibri" pitchFamily="34" charset="0"/>
                </a:rPr>
                <a:t>mailing</a:t>
              </a:r>
              <a:endParaRPr kumimoji="0" lang="en-US" sz="1800" b="0" i="0" u="none" strike="noStrike" cap="none" normalizeH="0" baseline="0" smtClean="0">
                <a:ln>
                  <a:noFill/>
                </a:ln>
                <a:solidFill>
                  <a:schemeClr val="tx1"/>
                </a:solidFill>
                <a:effectLst/>
                <a:latin typeface="Arial" pitchFamily="34" charset="0"/>
              </a:endParaRPr>
            </a:p>
          </p:txBody>
        </p:sp>
        <p:grpSp>
          <p:nvGrpSpPr>
            <p:cNvPr id="19509" name="Group 53"/>
            <p:cNvGrpSpPr>
              <a:grpSpLocks/>
            </p:cNvGrpSpPr>
            <p:nvPr/>
          </p:nvGrpSpPr>
          <p:grpSpPr bwMode="auto">
            <a:xfrm>
              <a:off x="4356" y="3587"/>
              <a:ext cx="1920" cy="549"/>
              <a:chOff x="4730" y="3524"/>
              <a:chExt cx="1925" cy="549"/>
            </a:xfrm>
          </p:grpSpPr>
          <p:sp>
            <p:nvSpPr>
              <p:cNvPr id="19510" name="Freeform 54"/>
              <p:cNvSpPr>
                <a:spLocks/>
              </p:cNvSpPr>
              <p:nvPr/>
            </p:nvSpPr>
            <p:spPr bwMode="auto">
              <a:xfrm>
                <a:off x="4730" y="3524"/>
                <a:ext cx="1925" cy="549"/>
              </a:xfrm>
              <a:custGeom>
                <a:avLst/>
                <a:gdLst/>
                <a:ahLst/>
                <a:cxnLst>
                  <a:cxn ang="0">
                    <a:pos x="3971" y="0"/>
                  </a:cxn>
                  <a:cxn ang="0">
                    <a:pos x="0" y="283"/>
                  </a:cxn>
                  <a:cxn ang="0">
                    <a:pos x="0" y="1983"/>
                  </a:cxn>
                  <a:cxn ang="0">
                    <a:pos x="3971" y="2267"/>
                  </a:cxn>
                  <a:cxn ang="0">
                    <a:pos x="7942" y="1983"/>
                  </a:cxn>
                  <a:cxn ang="0">
                    <a:pos x="7942" y="283"/>
                  </a:cxn>
                  <a:cxn ang="0">
                    <a:pos x="3971" y="0"/>
                  </a:cxn>
                </a:cxnLst>
                <a:rect l="0" t="0" r="r" b="b"/>
                <a:pathLst>
                  <a:path w="7942" h="2267">
                    <a:moveTo>
                      <a:pt x="3971" y="0"/>
                    </a:moveTo>
                    <a:cubicBezTo>
                      <a:pt x="1778" y="0"/>
                      <a:pt x="0" y="127"/>
                      <a:pt x="0" y="283"/>
                    </a:cubicBezTo>
                    <a:lnTo>
                      <a:pt x="0" y="1983"/>
                    </a:lnTo>
                    <a:cubicBezTo>
                      <a:pt x="0" y="2140"/>
                      <a:pt x="1778" y="2267"/>
                      <a:pt x="3971" y="2267"/>
                    </a:cubicBezTo>
                    <a:cubicBezTo>
                      <a:pt x="6164" y="2267"/>
                      <a:pt x="7942" y="2140"/>
                      <a:pt x="7942" y="1983"/>
                    </a:cubicBezTo>
                    <a:lnTo>
                      <a:pt x="7942" y="283"/>
                    </a:lnTo>
                    <a:cubicBezTo>
                      <a:pt x="7942" y="127"/>
                      <a:pt x="6164" y="0"/>
                      <a:pt x="3971" y="0"/>
                    </a:cubicBezTo>
                    <a:close/>
                  </a:path>
                </a:pathLst>
              </a:custGeom>
              <a:solidFill>
                <a:srgbClr val="CCFFCC"/>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11" name="Oval 55"/>
              <p:cNvSpPr>
                <a:spLocks noChangeArrowheads="1"/>
              </p:cNvSpPr>
              <p:nvPr/>
            </p:nvSpPr>
            <p:spPr bwMode="auto">
              <a:xfrm>
                <a:off x="4730" y="3524"/>
                <a:ext cx="1925" cy="138"/>
              </a:xfrm>
              <a:prstGeom prst="ellipse">
                <a:avLst/>
              </a:prstGeom>
              <a:solidFill>
                <a:srgbClr val="D6FFD6"/>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12" name="Freeform 56"/>
              <p:cNvSpPr>
                <a:spLocks/>
              </p:cNvSpPr>
              <p:nvPr/>
            </p:nvSpPr>
            <p:spPr bwMode="auto">
              <a:xfrm>
                <a:off x="4730" y="3524"/>
                <a:ext cx="1925" cy="549"/>
              </a:xfrm>
              <a:custGeom>
                <a:avLst/>
                <a:gdLst/>
                <a:ahLst/>
                <a:cxnLst>
                  <a:cxn ang="0">
                    <a:pos x="3971" y="0"/>
                  </a:cxn>
                  <a:cxn ang="0">
                    <a:pos x="0" y="283"/>
                  </a:cxn>
                  <a:cxn ang="0">
                    <a:pos x="0" y="1983"/>
                  </a:cxn>
                  <a:cxn ang="0">
                    <a:pos x="3971" y="2267"/>
                  </a:cxn>
                  <a:cxn ang="0">
                    <a:pos x="7942" y="1983"/>
                  </a:cxn>
                  <a:cxn ang="0">
                    <a:pos x="7942" y="283"/>
                  </a:cxn>
                  <a:cxn ang="0">
                    <a:pos x="3971" y="0"/>
                  </a:cxn>
                </a:cxnLst>
                <a:rect l="0" t="0" r="r" b="b"/>
                <a:pathLst>
                  <a:path w="7942" h="2267">
                    <a:moveTo>
                      <a:pt x="3971" y="0"/>
                    </a:moveTo>
                    <a:cubicBezTo>
                      <a:pt x="1778" y="0"/>
                      <a:pt x="0" y="127"/>
                      <a:pt x="0" y="283"/>
                    </a:cubicBezTo>
                    <a:lnTo>
                      <a:pt x="0" y="1983"/>
                    </a:lnTo>
                    <a:cubicBezTo>
                      <a:pt x="0" y="2140"/>
                      <a:pt x="1778" y="2267"/>
                      <a:pt x="3971" y="2267"/>
                    </a:cubicBezTo>
                    <a:cubicBezTo>
                      <a:pt x="6164" y="2267"/>
                      <a:pt x="7942" y="2140"/>
                      <a:pt x="7942" y="1983"/>
                    </a:cubicBezTo>
                    <a:lnTo>
                      <a:pt x="7942" y="283"/>
                    </a:lnTo>
                    <a:cubicBezTo>
                      <a:pt x="7942" y="127"/>
                      <a:pt x="6164" y="0"/>
                      <a:pt x="3971" y="0"/>
                    </a:cubicBezTo>
                    <a:close/>
                  </a:path>
                </a:pathLst>
              </a:custGeom>
              <a:noFill/>
              <a:ln w="7620" cap="rnd">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13" name="Freeform 57"/>
              <p:cNvSpPr>
                <a:spLocks/>
              </p:cNvSpPr>
              <p:nvPr/>
            </p:nvSpPr>
            <p:spPr bwMode="auto">
              <a:xfrm>
                <a:off x="4730" y="3593"/>
                <a:ext cx="1925" cy="69"/>
              </a:xfrm>
              <a:custGeom>
                <a:avLst/>
                <a:gdLst/>
                <a:ahLst/>
                <a:cxnLst>
                  <a:cxn ang="0">
                    <a:pos x="0" y="0"/>
                  </a:cxn>
                  <a:cxn ang="0">
                    <a:pos x="963" y="69"/>
                  </a:cxn>
                  <a:cxn ang="0">
                    <a:pos x="1925" y="0"/>
                  </a:cxn>
                </a:cxnLst>
                <a:rect l="0" t="0" r="r" b="b"/>
                <a:pathLst>
                  <a:path w="1925" h="69">
                    <a:moveTo>
                      <a:pt x="0" y="0"/>
                    </a:moveTo>
                    <a:cubicBezTo>
                      <a:pt x="0" y="38"/>
                      <a:pt x="431" y="69"/>
                      <a:pt x="963" y="69"/>
                    </a:cubicBezTo>
                    <a:cubicBezTo>
                      <a:pt x="1494" y="69"/>
                      <a:pt x="1925" y="38"/>
                      <a:pt x="1925" y="0"/>
                    </a:cubicBezTo>
                  </a:path>
                </a:pathLst>
              </a:custGeom>
              <a:noFill/>
              <a:ln w="7620" cap="rnd">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9514" name="Rectangle 58"/>
            <p:cNvSpPr>
              <a:spLocks noChangeArrowheads="1"/>
            </p:cNvSpPr>
            <p:nvPr/>
          </p:nvSpPr>
          <p:spPr bwMode="auto">
            <a:xfrm>
              <a:off x="4185" y="3736"/>
              <a:ext cx="1712" cy="62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smtClean="0">
                  <a:ln>
                    <a:noFill/>
                  </a:ln>
                  <a:solidFill>
                    <a:srgbClr val="000000"/>
                  </a:solidFill>
                  <a:effectLst/>
                  <a:latin typeface="Calibri" pitchFamily="34" charset="0"/>
                </a:rPr>
                <a:t>Till Data Store</a:t>
              </a:r>
              <a:endParaRPr kumimoji="0" lang="en-US" sz="1800" b="0" i="0" u="none" strike="noStrike" cap="none" normalizeH="0" baseline="0" smtClean="0">
                <a:ln>
                  <a:noFill/>
                </a:ln>
                <a:solidFill>
                  <a:schemeClr val="tx1"/>
                </a:solidFill>
                <a:effectLst/>
                <a:latin typeface="Arial" pitchFamily="34" charset="0"/>
              </a:endParaRPr>
            </a:p>
          </p:txBody>
        </p:sp>
        <p:sp>
          <p:nvSpPr>
            <p:cNvPr id="19515" name="Freeform 59"/>
            <p:cNvSpPr>
              <a:spLocks noEditPoints="1"/>
            </p:cNvSpPr>
            <p:nvPr/>
          </p:nvSpPr>
          <p:spPr bwMode="auto">
            <a:xfrm>
              <a:off x="6267" y="2764"/>
              <a:ext cx="1472" cy="925"/>
            </a:xfrm>
            <a:custGeom>
              <a:avLst/>
              <a:gdLst/>
              <a:ahLst/>
              <a:cxnLst>
                <a:cxn ang="0">
                  <a:pos x="20" y="3755"/>
                </a:cxn>
                <a:cxn ang="0">
                  <a:pos x="5788" y="149"/>
                </a:cxn>
                <a:cxn ang="0">
                  <a:pos x="5834" y="159"/>
                </a:cxn>
                <a:cxn ang="0">
                  <a:pos x="5823" y="205"/>
                </a:cxn>
                <a:cxn ang="0">
                  <a:pos x="56" y="3812"/>
                </a:cxn>
                <a:cxn ang="0">
                  <a:pos x="10" y="3801"/>
                </a:cxn>
                <a:cxn ang="0">
                  <a:pos x="20" y="3755"/>
                </a:cxn>
                <a:cxn ang="0">
                  <a:pos x="5643" y="43"/>
                </a:cxn>
                <a:cxn ang="0">
                  <a:pos x="6088" y="0"/>
                </a:cxn>
                <a:cxn ang="0">
                  <a:pos x="5855" y="382"/>
                </a:cxn>
                <a:cxn ang="0">
                  <a:pos x="5643" y="43"/>
                </a:cxn>
              </a:cxnLst>
              <a:rect l="0" t="0" r="r" b="b"/>
              <a:pathLst>
                <a:path w="6088" h="3821">
                  <a:moveTo>
                    <a:pt x="20" y="3755"/>
                  </a:moveTo>
                  <a:lnTo>
                    <a:pt x="5788" y="149"/>
                  </a:lnTo>
                  <a:cubicBezTo>
                    <a:pt x="5803" y="139"/>
                    <a:pt x="5824" y="144"/>
                    <a:pt x="5834" y="159"/>
                  </a:cubicBezTo>
                  <a:cubicBezTo>
                    <a:pt x="5844" y="175"/>
                    <a:pt x="5839" y="195"/>
                    <a:pt x="5823" y="205"/>
                  </a:cubicBezTo>
                  <a:lnTo>
                    <a:pt x="56" y="3812"/>
                  </a:lnTo>
                  <a:cubicBezTo>
                    <a:pt x="40" y="3821"/>
                    <a:pt x="20" y="3817"/>
                    <a:pt x="10" y="3801"/>
                  </a:cubicBezTo>
                  <a:cubicBezTo>
                    <a:pt x="0" y="3786"/>
                    <a:pt x="5" y="3765"/>
                    <a:pt x="20" y="3755"/>
                  </a:cubicBezTo>
                  <a:close/>
                  <a:moveTo>
                    <a:pt x="5643" y="43"/>
                  </a:moveTo>
                  <a:lnTo>
                    <a:pt x="6088" y="0"/>
                  </a:lnTo>
                  <a:lnTo>
                    <a:pt x="5855" y="382"/>
                  </a:lnTo>
                  <a:lnTo>
                    <a:pt x="5643" y="43"/>
                  </a:lnTo>
                  <a:close/>
                </a:path>
              </a:pathLst>
            </a:custGeom>
            <a:solidFill>
              <a:srgbClr val="000000"/>
            </a:solidFill>
            <a:ln w="1270">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19516" name="Rectangle 60"/>
            <p:cNvSpPr>
              <a:spLocks noChangeArrowheads="1"/>
            </p:cNvSpPr>
            <p:nvPr/>
          </p:nvSpPr>
          <p:spPr bwMode="auto">
            <a:xfrm>
              <a:off x="7763" y="3958"/>
              <a:ext cx="1484" cy="4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smtClean="0">
                  <a:ln>
                    <a:noFill/>
                  </a:ln>
                  <a:solidFill>
                    <a:srgbClr val="000000"/>
                  </a:solidFill>
                  <a:effectLst/>
                  <a:latin typeface="Calibri" pitchFamily="34" charset="0"/>
                </a:rPr>
                <a:t>Validation requests for </a:t>
              </a:r>
              <a:endParaRPr kumimoji="0" lang="en-US" sz="1800" b="0" i="0" u="none" strike="noStrike" cap="none" normalizeH="0" baseline="0" smtClean="0">
                <a:ln>
                  <a:noFill/>
                </a:ln>
                <a:solidFill>
                  <a:schemeClr val="tx1"/>
                </a:solidFill>
                <a:effectLst/>
                <a:latin typeface="Arial" pitchFamily="34" charset="0"/>
              </a:endParaRPr>
            </a:p>
          </p:txBody>
        </p:sp>
        <p:sp>
          <p:nvSpPr>
            <p:cNvPr id="19517" name="Rectangle 61"/>
            <p:cNvSpPr>
              <a:spLocks noChangeArrowheads="1"/>
            </p:cNvSpPr>
            <p:nvPr/>
          </p:nvSpPr>
          <p:spPr bwMode="auto">
            <a:xfrm>
              <a:off x="7763" y="4152"/>
              <a:ext cx="1073" cy="4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smtClean="0">
                  <a:ln>
                    <a:noFill/>
                  </a:ln>
                  <a:solidFill>
                    <a:srgbClr val="000000"/>
                  </a:solidFill>
                  <a:effectLst/>
                  <a:latin typeface="Calibri" pitchFamily="34" charset="0"/>
                </a:rPr>
                <a:t>Smart Vouchers.</a:t>
              </a:r>
              <a:endParaRPr kumimoji="0" lang="en-US" sz="1800" b="0" i="0" u="none" strike="noStrike" cap="none" normalizeH="0" baseline="0" smtClean="0">
                <a:ln>
                  <a:noFill/>
                </a:ln>
                <a:solidFill>
                  <a:schemeClr val="tx1"/>
                </a:solidFill>
                <a:effectLst/>
                <a:latin typeface="Arial" pitchFamily="34" charset="0"/>
              </a:endParaRPr>
            </a:p>
          </p:txBody>
        </p:sp>
        <p:sp>
          <p:nvSpPr>
            <p:cNvPr id="19518" name="Rectangle 62"/>
            <p:cNvSpPr>
              <a:spLocks noChangeArrowheads="1"/>
            </p:cNvSpPr>
            <p:nvPr/>
          </p:nvSpPr>
          <p:spPr bwMode="auto">
            <a:xfrm>
              <a:off x="5270" y="2837"/>
              <a:ext cx="1658" cy="4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smtClean="0">
                  <a:ln>
                    <a:noFill/>
                  </a:ln>
                  <a:solidFill>
                    <a:srgbClr val="000000"/>
                  </a:solidFill>
                  <a:effectLst/>
                  <a:latin typeface="Calibri" pitchFamily="34" charset="0"/>
                </a:rPr>
                <a:t>IF05 Off line redemptions</a:t>
              </a:r>
              <a:endParaRPr kumimoji="0" lang="en-US" sz="1800" b="0" i="0" u="none" strike="noStrike" cap="none" normalizeH="0" baseline="0" smtClean="0">
                <a:ln>
                  <a:noFill/>
                </a:ln>
                <a:solidFill>
                  <a:schemeClr val="tx1"/>
                </a:solidFill>
                <a:effectLst/>
                <a:latin typeface="Arial" pitchFamily="34" charset="0"/>
              </a:endParaRPr>
            </a:p>
          </p:txBody>
        </p:sp>
        <p:sp>
          <p:nvSpPr>
            <p:cNvPr id="19519" name="Rectangle 63"/>
            <p:cNvSpPr>
              <a:spLocks noChangeArrowheads="1"/>
            </p:cNvSpPr>
            <p:nvPr/>
          </p:nvSpPr>
          <p:spPr bwMode="auto">
            <a:xfrm>
              <a:off x="5270" y="3031"/>
              <a:ext cx="277" cy="4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smtClean="0">
                  <a:ln>
                    <a:noFill/>
                  </a:ln>
                  <a:solidFill>
                    <a:srgbClr val="000000"/>
                  </a:solidFill>
                  <a:effectLst/>
                  <a:latin typeface="Calibri" pitchFamily="34" charset="0"/>
                </a:rPr>
                <a:t>IF06 </a:t>
              </a:r>
              <a:endParaRPr kumimoji="0" lang="en-US" sz="1800" b="0" i="0" u="none" strike="noStrike" cap="none" normalizeH="0" baseline="0" smtClean="0">
                <a:ln>
                  <a:noFill/>
                </a:ln>
                <a:solidFill>
                  <a:schemeClr val="tx1"/>
                </a:solidFill>
                <a:effectLst/>
                <a:latin typeface="Arial" pitchFamily="34" charset="0"/>
              </a:endParaRPr>
            </a:p>
          </p:txBody>
        </p:sp>
        <p:sp>
          <p:nvSpPr>
            <p:cNvPr id="19520" name="Rectangle 64"/>
            <p:cNvSpPr>
              <a:spLocks noChangeArrowheads="1"/>
            </p:cNvSpPr>
            <p:nvPr/>
          </p:nvSpPr>
          <p:spPr bwMode="auto">
            <a:xfrm>
              <a:off x="5810" y="3031"/>
              <a:ext cx="575" cy="4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dirty="0" smtClean="0">
                  <a:ln>
                    <a:noFill/>
                  </a:ln>
                  <a:solidFill>
                    <a:srgbClr val="000000"/>
                  </a:solidFill>
                  <a:effectLst/>
                  <a:latin typeface="Calibri" pitchFamily="34" charset="0"/>
                </a:rPr>
                <a:t>Clubcard</a:t>
              </a:r>
              <a:endParaRPr kumimoji="0" lang="en-US" sz="1800" b="0" i="0" u="none" strike="noStrike" cap="none" normalizeH="0" baseline="0" dirty="0" smtClean="0">
                <a:ln>
                  <a:noFill/>
                </a:ln>
                <a:solidFill>
                  <a:schemeClr val="tx1"/>
                </a:solidFill>
                <a:effectLst/>
                <a:latin typeface="Arial" pitchFamily="34" charset="0"/>
              </a:endParaRPr>
            </a:p>
          </p:txBody>
        </p:sp>
        <p:sp>
          <p:nvSpPr>
            <p:cNvPr id="19521" name="Rectangle 65"/>
            <p:cNvSpPr>
              <a:spLocks noChangeArrowheads="1"/>
            </p:cNvSpPr>
            <p:nvPr/>
          </p:nvSpPr>
          <p:spPr bwMode="auto">
            <a:xfrm>
              <a:off x="6622" y="3031"/>
              <a:ext cx="311" cy="4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smtClean="0">
                  <a:ln>
                    <a:noFill/>
                  </a:ln>
                  <a:solidFill>
                    <a:srgbClr val="000000"/>
                  </a:solidFill>
                  <a:effectLst/>
                  <a:latin typeface="Calibri" pitchFamily="34" charset="0"/>
                </a:rPr>
                <a:t>used</a:t>
              </a:r>
              <a:endParaRPr kumimoji="0" lang="en-US" sz="1800" b="0" i="0" u="none" strike="noStrike" cap="none" normalizeH="0" baseline="0" smtClean="0">
                <a:ln>
                  <a:noFill/>
                </a:ln>
                <a:solidFill>
                  <a:schemeClr val="tx1"/>
                </a:solidFill>
                <a:effectLst/>
                <a:latin typeface="Arial" pitchFamily="34" charset="0"/>
              </a:endParaRPr>
            </a:p>
          </p:txBody>
        </p:sp>
        <p:pic>
          <p:nvPicPr>
            <p:cNvPr id="19522" name="Picture 66"/>
            <p:cNvPicPr>
              <a:picLocks noChangeAspect="1" noChangeArrowheads="1"/>
            </p:cNvPicPr>
            <p:nvPr/>
          </p:nvPicPr>
          <p:blipFill>
            <a:blip r:embed="rId2" cstate="print"/>
            <a:srcRect/>
            <a:stretch>
              <a:fillRect/>
            </a:stretch>
          </p:blipFill>
          <p:spPr bwMode="auto">
            <a:xfrm>
              <a:off x="8745" y="5784"/>
              <a:ext cx="1174" cy="969"/>
            </a:xfrm>
            <a:prstGeom prst="rect">
              <a:avLst/>
            </a:prstGeom>
            <a:noFill/>
          </p:spPr>
        </p:pic>
        <p:sp>
          <p:nvSpPr>
            <p:cNvPr id="19523" name="Rectangle 67"/>
            <p:cNvSpPr>
              <a:spLocks noChangeArrowheads="1"/>
            </p:cNvSpPr>
            <p:nvPr/>
          </p:nvSpPr>
          <p:spPr bwMode="auto">
            <a:xfrm>
              <a:off x="8768" y="5767"/>
              <a:ext cx="1026" cy="4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smtClean="0">
                  <a:ln>
                    <a:noFill/>
                  </a:ln>
                  <a:solidFill>
                    <a:srgbClr val="000000"/>
                  </a:solidFill>
                  <a:effectLst/>
                  <a:latin typeface="Calibri" pitchFamily="34" charset="0"/>
                </a:rPr>
                <a:t>System Support</a:t>
              </a:r>
              <a:endParaRPr kumimoji="0" lang="en-US" sz="1800" b="0" i="0" u="none" strike="noStrike" cap="none" normalizeH="0" baseline="0" smtClean="0">
                <a:ln>
                  <a:noFill/>
                </a:ln>
                <a:solidFill>
                  <a:schemeClr val="tx1"/>
                </a:solidFill>
                <a:effectLst/>
                <a:latin typeface="Arial" pitchFamily="34" charset="0"/>
              </a:endParaRPr>
            </a:p>
          </p:txBody>
        </p:sp>
        <p:sp>
          <p:nvSpPr>
            <p:cNvPr id="19524" name="Freeform 68"/>
            <p:cNvSpPr>
              <a:spLocks noEditPoints="1"/>
            </p:cNvSpPr>
            <p:nvPr/>
          </p:nvSpPr>
          <p:spPr bwMode="auto">
            <a:xfrm>
              <a:off x="6550" y="6285"/>
              <a:ext cx="2293" cy="97"/>
            </a:xfrm>
            <a:custGeom>
              <a:avLst/>
              <a:gdLst/>
              <a:ahLst/>
              <a:cxnLst>
                <a:cxn ang="0">
                  <a:pos x="4725" y="116"/>
                </a:cxn>
                <a:cxn ang="0">
                  <a:pos x="167" y="116"/>
                </a:cxn>
                <a:cxn ang="0">
                  <a:pos x="150" y="100"/>
                </a:cxn>
                <a:cxn ang="0">
                  <a:pos x="167" y="83"/>
                </a:cxn>
                <a:cxn ang="0">
                  <a:pos x="4725" y="83"/>
                </a:cxn>
                <a:cxn ang="0">
                  <a:pos x="4742" y="100"/>
                </a:cxn>
                <a:cxn ang="0">
                  <a:pos x="4725" y="116"/>
                </a:cxn>
                <a:cxn ang="0">
                  <a:pos x="200" y="200"/>
                </a:cxn>
                <a:cxn ang="0">
                  <a:pos x="0" y="100"/>
                </a:cxn>
                <a:cxn ang="0">
                  <a:pos x="200" y="0"/>
                </a:cxn>
                <a:cxn ang="0">
                  <a:pos x="200" y="200"/>
                </a:cxn>
              </a:cxnLst>
              <a:rect l="0" t="0" r="r" b="b"/>
              <a:pathLst>
                <a:path w="4742" h="200">
                  <a:moveTo>
                    <a:pt x="4725" y="116"/>
                  </a:moveTo>
                  <a:lnTo>
                    <a:pt x="167" y="116"/>
                  </a:lnTo>
                  <a:cubicBezTo>
                    <a:pt x="157" y="116"/>
                    <a:pt x="150" y="109"/>
                    <a:pt x="150" y="100"/>
                  </a:cubicBezTo>
                  <a:cubicBezTo>
                    <a:pt x="150" y="90"/>
                    <a:pt x="157" y="83"/>
                    <a:pt x="167" y="83"/>
                  </a:cubicBezTo>
                  <a:lnTo>
                    <a:pt x="4725" y="83"/>
                  </a:lnTo>
                  <a:cubicBezTo>
                    <a:pt x="4734" y="83"/>
                    <a:pt x="4742" y="90"/>
                    <a:pt x="4742" y="100"/>
                  </a:cubicBezTo>
                  <a:cubicBezTo>
                    <a:pt x="4742" y="109"/>
                    <a:pt x="4734" y="116"/>
                    <a:pt x="4725" y="116"/>
                  </a:cubicBezTo>
                  <a:close/>
                  <a:moveTo>
                    <a:pt x="200" y="200"/>
                  </a:moveTo>
                  <a:lnTo>
                    <a:pt x="0" y="100"/>
                  </a:lnTo>
                  <a:lnTo>
                    <a:pt x="200" y="0"/>
                  </a:lnTo>
                  <a:lnTo>
                    <a:pt x="200" y="200"/>
                  </a:lnTo>
                  <a:close/>
                </a:path>
              </a:pathLst>
            </a:custGeom>
            <a:solidFill>
              <a:srgbClr val="000000"/>
            </a:solidFill>
            <a:ln w="1270">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pic>
          <p:nvPicPr>
            <p:cNvPr id="19525" name="Picture 69"/>
            <p:cNvPicPr>
              <a:picLocks noChangeAspect="1" noChangeArrowheads="1"/>
            </p:cNvPicPr>
            <p:nvPr/>
          </p:nvPicPr>
          <p:blipFill>
            <a:blip r:embed="rId2" cstate="print"/>
            <a:srcRect/>
            <a:stretch>
              <a:fillRect/>
            </a:stretch>
          </p:blipFill>
          <p:spPr bwMode="auto">
            <a:xfrm>
              <a:off x="4083" y="8437"/>
              <a:ext cx="1172" cy="969"/>
            </a:xfrm>
            <a:prstGeom prst="rect">
              <a:avLst/>
            </a:prstGeom>
            <a:noFill/>
          </p:spPr>
        </p:pic>
        <p:sp>
          <p:nvSpPr>
            <p:cNvPr id="19526" name="Rectangle 70"/>
            <p:cNvSpPr>
              <a:spLocks noChangeArrowheads="1"/>
            </p:cNvSpPr>
            <p:nvPr/>
          </p:nvSpPr>
          <p:spPr bwMode="auto">
            <a:xfrm>
              <a:off x="4290" y="9168"/>
              <a:ext cx="634" cy="4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smtClean="0">
                  <a:ln>
                    <a:noFill/>
                  </a:ln>
                  <a:solidFill>
                    <a:srgbClr val="000000"/>
                  </a:solidFill>
                  <a:effectLst/>
                  <a:latin typeface="Calibri" pitchFamily="34" charset="0"/>
                </a:rPr>
                <a:t>Customer</a:t>
              </a:r>
              <a:endParaRPr kumimoji="0" lang="en-US" sz="1800" b="0" i="0" u="none" strike="noStrike" cap="none" normalizeH="0" baseline="0" smtClean="0">
                <a:ln>
                  <a:noFill/>
                </a:ln>
                <a:solidFill>
                  <a:schemeClr val="tx1"/>
                </a:solidFill>
                <a:effectLst/>
                <a:latin typeface="Arial" pitchFamily="34" charset="0"/>
              </a:endParaRPr>
            </a:p>
          </p:txBody>
        </p:sp>
        <p:pic>
          <p:nvPicPr>
            <p:cNvPr id="19527" name="Picture 71"/>
            <p:cNvPicPr>
              <a:picLocks noChangeAspect="1" noChangeArrowheads="1"/>
            </p:cNvPicPr>
            <p:nvPr/>
          </p:nvPicPr>
          <p:blipFill>
            <a:blip r:embed="rId3" cstate="print"/>
            <a:srcRect/>
            <a:stretch>
              <a:fillRect/>
            </a:stretch>
          </p:blipFill>
          <p:spPr bwMode="auto">
            <a:xfrm>
              <a:off x="5089" y="8621"/>
              <a:ext cx="1049" cy="794"/>
            </a:xfrm>
            <a:prstGeom prst="rect">
              <a:avLst/>
            </a:prstGeom>
            <a:noFill/>
          </p:spPr>
        </p:pic>
        <p:sp>
          <p:nvSpPr>
            <p:cNvPr id="19528" name="Rectangle 72"/>
            <p:cNvSpPr>
              <a:spLocks noChangeArrowheads="1"/>
            </p:cNvSpPr>
            <p:nvPr/>
          </p:nvSpPr>
          <p:spPr bwMode="auto">
            <a:xfrm>
              <a:off x="1759" y="4581"/>
              <a:ext cx="1380" cy="4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smtClean="0">
                  <a:ln>
                    <a:noFill/>
                  </a:ln>
                  <a:solidFill>
                    <a:srgbClr val="000000"/>
                  </a:solidFill>
                  <a:effectLst/>
                  <a:latin typeface="Calibri" pitchFamily="34" charset="0"/>
                </a:rPr>
                <a:t>voucher value details</a:t>
              </a:r>
              <a:endParaRPr kumimoji="0" lang="en-US" sz="1800" b="0" i="0" u="none" strike="noStrike" cap="none" normalizeH="0" baseline="0" smtClean="0">
                <a:ln>
                  <a:noFill/>
                </a:ln>
                <a:solidFill>
                  <a:schemeClr val="tx1"/>
                </a:solidFill>
                <a:effectLst/>
                <a:latin typeface="Arial" pitchFamily="34" charset="0"/>
              </a:endParaRPr>
            </a:p>
          </p:txBody>
        </p:sp>
        <p:sp>
          <p:nvSpPr>
            <p:cNvPr id="19529" name="Rectangle 73"/>
            <p:cNvSpPr>
              <a:spLocks noChangeArrowheads="1"/>
            </p:cNvSpPr>
            <p:nvPr/>
          </p:nvSpPr>
          <p:spPr bwMode="auto">
            <a:xfrm>
              <a:off x="1653" y="4372"/>
              <a:ext cx="1497" cy="4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smtClean="0">
                  <a:ln>
                    <a:noFill/>
                  </a:ln>
                  <a:solidFill>
                    <a:srgbClr val="000000"/>
                  </a:solidFill>
                  <a:effectLst/>
                  <a:latin typeface="Calibri" pitchFamily="34" charset="0"/>
                </a:rPr>
                <a:t>Maintain value code to </a:t>
              </a:r>
              <a:endParaRPr kumimoji="0" lang="en-US" sz="1800" b="0" i="0" u="none" strike="noStrike" cap="none" normalizeH="0" baseline="0" smtClean="0">
                <a:ln>
                  <a:noFill/>
                </a:ln>
                <a:solidFill>
                  <a:schemeClr val="tx1"/>
                </a:solidFill>
                <a:effectLst/>
                <a:latin typeface="Arial" pitchFamily="34" charset="0"/>
              </a:endParaRPr>
            </a:p>
          </p:txBody>
        </p:sp>
      </p:grpSp>
      <p:sp>
        <p:nvSpPr>
          <p:cNvPr id="76" name="TextBox 75"/>
          <p:cNvSpPr txBox="1"/>
          <p:nvPr/>
        </p:nvSpPr>
        <p:spPr>
          <a:xfrm>
            <a:off x="6172200" y="914401"/>
            <a:ext cx="2590800" cy="5324535"/>
          </a:xfrm>
          <a:prstGeom prst="rect">
            <a:avLst/>
          </a:prstGeom>
          <a:noFill/>
        </p:spPr>
        <p:txBody>
          <a:bodyPr wrap="square" rtlCol="0">
            <a:spAutoFit/>
          </a:bodyPr>
          <a:lstStyle/>
          <a:p>
            <a:pPr>
              <a:buFont typeface="Wingdings" pitchFamily="2" charset="2"/>
              <a:buChar char="v"/>
            </a:pPr>
            <a:r>
              <a:rPr lang="en-US" sz="2000" dirty="0" smtClean="0">
                <a:latin typeface="Calibri" pitchFamily="34" charset="0"/>
              </a:rPr>
              <a:t>Tills  recognize the new 22 digit Smart Voucher barcode format and the 7 digit Smart Voucher prefix must be valid on the till. The till will identify the value of a voucher by translating the 22 digit code into the equivalent 13 digit barcode.  The value of the voucher will be obtained from the 13 digit value barcodes held on the tills.</a:t>
            </a:r>
            <a:r>
              <a:rPr lang="en-GB" sz="2000" dirty="0" smtClean="0">
                <a:latin typeface="Calibri" pitchFamily="34" charset="0"/>
              </a:rPr>
              <a:t> </a:t>
            </a:r>
            <a:endParaRPr lang="en-US" sz="2000" dirty="0" smtClean="0">
              <a:latin typeface="Calibri" pitchFamily="34" charset="0"/>
            </a:endParaRPr>
          </a:p>
          <a:p>
            <a:pPr>
              <a:buFont typeface="Wingdings" pitchFamily="2" charset="2"/>
              <a:buChar char="v"/>
            </a:pPr>
            <a:endParaRPr lang="en-US" sz="2000" dirty="0">
              <a:latin typeface="Calibri" pitchFamily="34" charset="0"/>
            </a:endParaRPr>
          </a:p>
        </p:txBody>
      </p:sp>
      <p:sp>
        <p:nvSpPr>
          <p:cNvPr id="77" name="TextBox 76"/>
          <p:cNvSpPr txBox="1"/>
          <p:nvPr/>
        </p:nvSpPr>
        <p:spPr>
          <a:xfrm>
            <a:off x="304800" y="6019800"/>
            <a:ext cx="8686800" cy="707886"/>
          </a:xfrm>
          <a:prstGeom prst="rect">
            <a:avLst/>
          </a:prstGeom>
          <a:noFill/>
        </p:spPr>
        <p:txBody>
          <a:bodyPr wrap="square" rtlCol="0">
            <a:spAutoFit/>
          </a:bodyPr>
          <a:lstStyle/>
          <a:p>
            <a:pPr>
              <a:buFont typeface="Wingdings" pitchFamily="2" charset="2"/>
              <a:buChar char="v"/>
            </a:pPr>
            <a:r>
              <a:rPr lang="en-GB" sz="2000" dirty="0" smtClean="0">
                <a:latin typeface="Calibri" pitchFamily="34" charset="0"/>
              </a:rPr>
              <a:t>The till will communicate to the Smart Voucher central system via Authorisation Gateway.</a:t>
            </a:r>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6553200" cy="457200"/>
          </a:xfrm>
        </p:spPr>
        <p:txBody>
          <a:bodyPr>
            <a:noAutofit/>
          </a:bodyPr>
          <a:lstStyle/>
          <a:p>
            <a:r>
              <a:rPr lang="en-US" dirty="0" smtClean="0">
                <a:latin typeface="Calibri" pitchFamily="34" charset="0"/>
              </a:rPr>
              <a:t>Integration with other systems</a:t>
            </a:r>
            <a:endParaRPr lang="en-US" dirty="0">
              <a:latin typeface="Calibri" pitchFamily="34" charset="0"/>
            </a:endParaRPr>
          </a:p>
        </p:txBody>
      </p:sp>
      <p:sp>
        <p:nvSpPr>
          <p:cNvPr id="4" name="Rectangle 3"/>
          <p:cNvSpPr/>
          <p:nvPr/>
        </p:nvSpPr>
        <p:spPr>
          <a:xfrm>
            <a:off x="2133600" y="2209800"/>
            <a:ext cx="1752600" cy="914400"/>
          </a:xfrm>
          <a:prstGeom prst="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SMART VOUCHERS</a:t>
            </a:r>
            <a:endParaRPr lang="en-US" b="1" dirty="0"/>
          </a:p>
        </p:txBody>
      </p:sp>
      <p:sp>
        <p:nvSpPr>
          <p:cNvPr id="5" name="Rectangle 4"/>
          <p:cNvSpPr/>
          <p:nvPr/>
        </p:nvSpPr>
        <p:spPr>
          <a:xfrm>
            <a:off x="914400" y="1066800"/>
            <a:ext cx="990600" cy="609600"/>
          </a:xfrm>
          <a:prstGeom prst="rect">
            <a:avLst/>
          </a:prstGeom>
          <a:solidFill>
            <a:schemeClr val="accent4">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Partner Boost</a:t>
            </a:r>
          </a:p>
          <a:p>
            <a:pPr algn="ctr"/>
            <a:r>
              <a:rPr lang="en-US" sz="1200" b="1" dirty="0" smtClean="0">
                <a:solidFill>
                  <a:schemeClr val="bg1"/>
                </a:solidFill>
              </a:rPr>
              <a:t>(Rewards)</a:t>
            </a:r>
            <a:endParaRPr lang="en-US" sz="1200" b="1" dirty="0">
              <a:solidFill>
                <a:schemeClr val="bg1"/>
              </a:solidFill>
            </a:endParaRPr>
          </a:p>
        </p:txBody>
      </p:sp>
      <p:sp>
        <p:nvSpPr>
          <p:cNvPr id="7" name="Rectangle 6"/>
          <p:cNvSpPr/>
          <p:nvPr/>
        </p:nvSpPr>
        <p:spPr>
          <a:xfrm>
            <a:off x="2286000" y="1066800"/>
            <a:ext cx="1219200" cy="609600"/>
          </a:xfrm>
          <a:prstGeom prst="rect">
            <a:avLst/>
          </a:prstGeom>
          <a:solidFill>
            <a:schemeClr val="accent4">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Tesco Boost</a:t>
            </a:r>
          </a:p>
          <a:p>
            <a:pPr algn="ctr"/>
            <a:r>
              <a:rPr lang="en-US" sz="1200" b="1" dirty="0" smtClean="0">
                <a:solidFill>
                  <a:schemeClr val="bg1"/>
                </a:solidFill>
              </a:rPr>
              <a:t>(Big Exchange)</a:t>
            </a:r>
            <a:endParaRPr lang="en-US" sz="1200" b="1" dirty="0">
              <a:solidFill>
                <a:schemeClr val="bg1"/>
              </a:solidFill>
            </a:endParaRPr>
          </a:p>
        </p:txBody>
      </p:sp>
      <p:sp>
        <p:nvSpPr>
          <p:cNvPr id="8" name="Rectangle 7"/>
          <p:cNvSpPr/>
          <p:nvPr/>
        </p:nvSpPr>
        <p:spPr>
          <a:xfrm>
            <a:off x="3733800" y="1143000"/>
            <a:ext cx="838200" cy="457200"/>
          </a:xfrm>
          <a:prstGeom prst="rect">
            <a:avLst/>
          </a:prstGeom>
          <a:solidFill>
            <a:schemeClr val="accent4">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Dobbies</a:t>
            </a:r>
            <a:endParaRPr lang="en-US" sz="1200" b="1" dirty="0">
              <a:solidFill>
                <a:schemeClr val="bg1"/>
              </a:solidFill>
            </a:endParaRPr>
          </a:p>
        </p:txBody>
      </p:sp>
      <p:sp>
        <p:nvSpPr>
          <p:cNvPr id="9" name="Rectangle 8"/>
          <p:cNvSpPr/>
          <p:nvPr/>
        </p:nvSpPr>
        <p:spPr>
          <a:xfrm>
            <a:off x="152400" y="2362200"/>
            <a:ext cx="1066800" cy="457200"/>
          </a:xfrm>
          <a:prstGeom prst="rect">
            <a:avLst/>
          </a:prstGeom>
          <a:solidFill>
            <a:schemeClr val="accent4">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SV CSC/MCA</a:t>
            </a:r>
            <a:endParaRPr lang="en-US" sz="1400" b="1" dirty="0">
              <a:solidFill>
                <a:schemeClr val="bg1"/>
              </a:solidFill>
            </a:endParaRPr>
          </a:p>
        </p:txBody>
      </p:sp>
      <p:sp>
        <p:nvSpPr>
          <p:cNvPr id="10" name="Rectangle 9"/>
          <p:cNvSpPr/>
          <p:nvPr/>
        </p:nvSpPr>
        <p:spPr>
          <a:xfrm>
            <a:off x="457200" y="3505200"/>
            <a:ext cx="838200" cy="304800"/>
          </a:xfrm>
          <a:prstGeom prst="rect">
            <a:avLst/>
          </a:prstGeom>
          <a:solidFill>
            <a:schemeClr val="accent4">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Freetime</a:t>
            </a:r>
            <a:endParaRPr lang="en-US" sz="1200" b="1" dirty="0">
              <a:solidFill>
                <a:schemeClr val="bg1"/>
              </a:solidFill>
            </a:endParaRPr>
          </a:p>
        </p:txBody>
      </p:sp>
      <p:sp>
        <p:nvSpPr>
          <p:cNvPr id="11" name="Rectangle 10"/>
          <p:cNvSpPr/>
          <p:nvPr/>
        </p:nvSpPr>
        <p:spPr>
          <a:xfrm>
            <a:off x="2286000" y="4038600"/>
            <a:ext cx="1371600" cy="457200"/>
          </a:xfrm>
          <a:prstGeom prst="rect">
            <a:avLst/>
          </a:prstGeom>
          <a:solidFill>
            <a:schemeClr val="accent4">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IL</a:t>
            </a:r>
            <a:endParaRPr lang="en-US" b="1" dirty="0">
              <a:solidFill>
                <a:schemeClr val="bg1"/>
              </a:solidFill>
            </a:endParaRPr>
          </a:p>
        </p:txBody>
      </p:sp>
      <p:sp>
        <p:nvSpPr>
          <p:cNvPr id="12" name="Rectangle 11"/>
          <p:cNvSpPr/>
          <p:nvPr/>
        </p:nvSpPr>
        <p:spPr>
          <a:xfrm>
            <a:off x="1219200" y="5181600"/>
            <a:ext cx="1600200" cy="457200"/>
          </a:xfrm>
          <a:prstGeom prst="rect">
            <a:avLst/>
          </a:prstGeom>
          <a:solidFill>
            <a:schemeClr val="accent4">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Online Checkout</a:t>
            </a:r>
            <a:endParaRPr lang="en-US" sz="1200" b="1" dirty="0">
              <a:solidFill>
                <a:schemeClr val="bg1"/>
              </a:solidFill>
            </a:endParaRPr>
          </a:p>
        </p:txBody>
      </p:sp>
      <p:sp>
        <p:nvSpPr>
          <p:cNvPr id="13" name="Rectangle 12"/>
          <p:cNvSpPr/>
          <p:nvPr/>
        </p:nvSpPr>
        <p:spPr>
          <a:xfrm>
            <a:off x="4114800" y="4038600"/>
            <a:ext cx="685800" cy="381000"/>
          </a:xfrm>
          <a:prstGeom prst="rect">
            <a:avLst/>
          </a:prstGeom>
          <a:solidFill>
            <a:schemeClr val="accent4">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RTS</a:t>
            </a:r>
            <a:endParaRPr lang="en-US" sz="1400" b="1" dirty="0">
              <a:solidFill>
                <a:schemeClr val="bg1"/>
              </a:solidFill>
            </a:endParaRPr>
          </a:p>
        </p:txBody>
      </p:sp>
      <p:sp>
        <p:nvSpPr>
          <p:cNvPr id="14" name="Rectangle 13"/>
          <p:cNvSpPr/>
          <p:nvPr/>
        </p:nvSpPr>
        <p:spPr>
          <a:xfrm>
            <a:off x="4267200" y="5029200"/>
            <a:ext cx="685800" cy="609600"/>
          </a:xfrm>
          <a:prstGeom prst="rect">
            <a:avLst/>
          </a:prstGeom>
          <a:solidFill>
            <a:schemeClr val="accent4">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Till</a:t>
            </a:r>
            <a:endParaRPr lang="en-US" b="1" dirty="0">
              <a:solidFill>
                <a:schemeClr val="bg1"/>
              </a:solidFill>
            </a:endParaRPr>
          </a:p>
        </p:txBody>
      </p:sp>
      <p:sp>
        <p:nvSpPr>
          <p:cNvPr id="15" name="Rectangle 14"/>
          <p:cNvSpPr/>
          <p:nvPr/>
        </p:nvSpPr>
        <p:spPr>
          <a:xfrm>
            <a:off x="5562600" y="2209800"/>
            <a:ext cx="2362200" cy="83820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NGC</a:t>
            </a:r>
            <a:endParaRPr lang="en-US" b="1" dirty="0"/>
          </a:p>
        </p:txBody>
      </p:sp>
      <p:sp>
        <p:nvSpPr>
          <p:cNvPr id="16" name="Rectangle 15"/>
          <p:cNvSpPr/>
          <p:nvPr/>
        </p:nvSpPr>
        <p:spPr>
          <a:xfrm>
            <a:off x="5562600" y="3581400"/>
            <a:ext cx="1371600" cy="121920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CG</a:t>
            </a:r>
            <a:endParaRPr lang="en-US" b="1" dirty="0">
              <a:solidFill>
                <a:schemeClr val="bg1"/>
              </a:solidFill>
            </a:endParaRPr>
          </a:p>
        </p:txBody>
      </p:sp>
      <p:sp>
        <p:nvSpPr>
          <p:cNvPr id="17" name="Rectangle 16"/>
          <p:cNvSpPr/>
          <p:nvPr/>
        </p:nvSpPr>
        <p:spPr>
          <a:xfrm>
            <a:off x="5715000" y="5257800"/>
            <a:ext cx="762000" cy="381000"/>
          </a:xfrm>
          <a:prstGeom prst="rect">
            <a:avLst/>
          </a:prstGeom>
          <a:solidFill>
            <a:schemeClr val="accent4">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CCOLA</a:t>
            </a:r>
            <a:endParaRPr lang="en-US" sz="1200" b="1" dirty="0">
              <a:solidFill>
                <a:schemeClr val="bg1"/>
              </a:solidFill>
            </a:endParaRPr>
          </a:p>
        </p:txBody>
      </p:sp>
      <p:sp>
        <p:nvSpPr>
          <p:cNvPr id="18" name="Rectangle 17"/>
          <p:cNvSpPr/>
          <p:nvPr/>
        </p:nvSpPr>
        <p:spPr>
          <a:xfrm>
            <a:off x="7315200" y="5943600"/>
            <a:ext cx="762000" cy="304800"/>
          </a:xfrm>
          <a:prstGeom prst="rect">
            <a:avLst/>
          </a:prstGeom>
          <a:solidFill>
            <a:schemeClr val="accent4">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E Pay</a:t>
            </a:r>
            <a:endParaRPr lang="en-US" sz="1200" b="1" dirty="0">
              <a:solidFill>
                <a:schemeClr val="bg1"/>
              </a:solidFill>
            </a:endParaRPr>
          </a:p>
        </p:txBody>
      </p:sp>
      <p:sp>
        <p:nvSpPr>
          <p:cNvPr id="19" name="Rectangle 18"/>
          <p:cNvSpPr/>
          <p:nvPr/>
        </p:nvSpPr>
        <p:spPr>
          <a:xfrm>
            <a:off x="7239000" y="5562600"/>
            <a:ext cx="914400" cy="304800"/>
          </a:xfrm>
          <a:prstGeom prst="rect">
            <a:avLst/>
          </a:prstGeom>
          <a:solidFill>
            <a:schemeClr val="accent4">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3</a:t>
            </a:r>
            <a:r>
              <a:rPr lang="en-US" sz="1200" b="1" baseline="30000" dirty="0" smtClean="0">
                <a:solidFill>
                  <a:schemeClr val="bg1"/>
                </a:solidFill>
              </a:rPr>
              <a:t>rd</a:t>
            </a:r>
            <a:r>
              <a:rPr lang="en-US" sz="1200" b="1" dirty="0" smtClean="0">
                <a:solidFill>
                  <a:schemeClr val="bg1"/>
                </a:solidFill>
              </a:rPr>
              <a:t> Parties</a:t>
            </a:r>
            <a:endParaRPr lang="en-US" sz="1200" b="1" dirty="0">
              <a:solidFill>
                <a:schemeClr val="bg1"/>
              </a:solidFill>
            </a:endParaRPr>
          </a:p>
        </p:txBody>
      </p:sp>
      <p:cxnSp>
        <p:nvCxnSpPr>
          <p:cNvPr id="22" name="Straight Arrow Connector 21"/>
          <p:cNvCxnSpPr/>
          <p:nvPr/>
        </p:nvCxnSpPr>
        <p:spPr>
          <a:xfrm>
            <a:off x="3886200" y="2819400"/>
            <a:ext cx="16764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096000" y="4800600"/>
            <a:ext cx="0" cy="4572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143000" y="25908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2590800" y="3124200"/>
            <a:ext cx="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2590800" y="4495800"/>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7" idx="2"/>
          </p:cNvCxnSpPr>
          <p:nvPr/>
        </p:nvCxnSpPr>
        <p:spPr>
          <a:xfrm>
            <a:off x="2895600" y="16764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8" idx="2"/>
          </p:cNvCxnSpPr>
          <p:nvPr/>
        </p:nvCxnSpPr>
        <p:spPr>
          <a:xfrm rot="5400000">
            <a:off x="3676650" y="1733550"/>
            <a:ext cx="609600" cy="3429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5" idx="2"/>
          </p:cNvCxnSpPr>
          <p:nvPr/>
        </p:nvCxnSpPr>
        <p:spPr>
          <a:xfrm rot="16200000" flipH="1">
            <a:off x="1434895" y="1651204"/>
            <a:ext cx="678426" cy="72881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10" idx="3"/>
          </p:cNvCxnSpPr>
          <p:nvPr/>
        </p:nvCxnSpPr>
        <p:spPr>
          <a:xfrm flipV="1">
            <a:off x="1295400" y="2971800"/>
            <a:ext cx="838200" cy="6858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3886200" y="2438400"/>
            <a:ext cx="1676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4953000" y="55626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Elbow Connector 77"/>
          <p:cNvCxnSpPr>
            <a:endCxn id="17" idx="1"/>
          </p:cNvCxnSpPr>
          <p:nvPr/>
        </p:nvCxnSpPr>
        <p:spPr>
          <a:xfrm>
            <a:off x="4953000" y="5105400"/>
            <a:ext cx="762000" cy="3429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V="1">
            <a:off x="4343400" y="4419600"/>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4648200" y="4419600"/>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13" idx="0"/>
          </p:cNvCxnSpPr>
          <p:nvPr/>
        </p:nvCxnSpPr>
        <p:spPr>
          <a:xfrm rot="16200000" flipV="1">
            <a:off x="3600450" y="3181350"/>
            <a:ext cx="914400" cy="8001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Elbow Connector 101"/>
          <p:cNvCxnSpPr>
            <a:stCxn id="19" idx="0"/>
            <a:endCxn id="17" idx="3"/>
          </p:cNvCxnSpPr>
          <p:nvPr/>
        </p:nvCxnSpPr>
        <p:spPr>
          <a:xfrm rot="16200000" flipV="1">
            <a:off x="7029450" y="4895850"/>
            <a:ext cx="114300" cy="12192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Elbow Connector 104"/>
          <p:cNvCxnSpPr>
            <a:stCxn id="18" idx="2"/>
            <a:endCxn id="17" idx="2"/>
          </p:cNvCxnSpPr>
          <p:nvPr/>
        </p:nvCxnSpPr>
        <p:spPr>
          <a:xfrm rot="5400000" flipH="1">
            <a:off x="6591300" y="5143500"/>
            <a:ext cx="609600" cy="1600200"/>
          </a:xfrm>
          <a:prstGeom prst="bentConnector3">
            <a:avLst>
              <a:gd name="adj1" fmla="val -375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590800" y="56388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V="1">
            <a:off x="5791200" y="56388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2590800" y="6172200"/>
            <a:ext cx="3200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685800" y="3810000"/>
            <a:ext cx="0" cy="2819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685800" y="6553200"/>
            <a:ext cx="52578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V="1">
            <a:off x="5943600" y="5638800"/>
            <a:ext cx="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stCxn id="16" idx="0"/>
          </p:cNvCxnSpPr>
          <p:nvPr/>
        </p:nvCxnSpPr>
        <p:spPr>
          <a:xfrm flipV="1">
            <a:off x="6248400" y="3048000"/>
            <a:ext cx="0" cy="533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6324600" y="685800"/>
            <a:ext cx="0" cy="152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H="1">
            <a:off x="2895600" y="6858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endCxn id="7" idx="0"/>
          </p:cNvCxnSpPr>
          <p:nvPr/>
        </p:nvCxnSpPr>
        <p:spPr>
          <a:xfrm>
            <a:off x="2895600" y="685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a:stCxn id="14" idx="1"/>
          </p:cNvCxnSpPr>
          <p:nvPr/>
        </p:nvCxnSpPr>
        <p:spPr>
          <a:xfrm flipH="1">
            <a:off x="3200400" y="5334000"/>
            <a:ext cx="1066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flipV="1">
            <a:off x="3200400" y="4495800"/>
            <a:ext cx="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2133600" cy="685801"/>
          </a:xfrm>
        </p:spPr>
        <p:txBody>
          <a:bodyPr>
            <a:normAutofit/>
          </a:bodyPr>
          <a:lstStyle/>
          <a:p>
            <a:r>
              <a:rPr lang="en-US" dirty="0" smtClean="0">
                <a:latin typeface="Calibri" pitchFamily="34" charset="0"/>
              </a:rPr>
              <a:t>Appendix</a:t>
            </a:r>
            <a:endParaRPr lang="en-US" dirty="0">
              <a:latin typeface="Calibri" pitchFamily="34" charset="0"/>
            </a:endParaRPr>
          </a:p>
        </p:txBody>
      </p:sp>
      <p:sp>
        <p:nvSpPr>
          <p:cNvPr id="3" name="Text Placeholder 2"/>
          <p:cNvSpPr>
            <a:spLocks noGrp="1"/>
          </p:cNvSpPr>
          <p:nvPr>
            <p:ph type="body" idx="1"/>
          </p:nvPr>
        </p:nvSpPr>
        <p:spPr>
          <a:xfrm>
            <a:off x="381000" y="1633536"/>
            <a:ext cx="7391400" cy="2176464"/>
          </a:xfrm>
        </p:spPr>
        <p:txBody>
          <a:bodyPr>
            <a:normAutofit/>
          </a:bodyPr>
          <a:lstStyle/>
          <a:p>
            <a:r>
              <a:rPr lang="en-US" dirty="0" smtClean="0">
                <a:latin typeface="Calibri" pitchFamily="34" charset="0"/>
              </a:rPr>
              <a:t>Hub Link:</a:t>
            </a:r>
          </a:p>
          <a:p>
            <a:endParaRPr lang="en-US" dirty="0" smtClean="0">
              <a:latin typeface="Calibri" pitchFamily="34" charset="0"/>
            </a:endParaRPr>
          </a:p>
          <a:p>
            <a:pPr>
              <a:buFont typeface="Wingdings" pitchFamily="2" charset="2"/>
              <a:buChar char="v"/>
            </a:pPr>
            <a:r>
              <a:rPr lang="en-US" dirty="0" smtClean="0">
                <a:solidFill>
                  <a:schemeClr val="tx2">
                    <a:lumMod val="50000"/>
                  </a:schemeClr>
                </a:solidFill>
                <a:latin typeface="Calibri" pitchFamily="34" charset="0"/>
                <a:hlinkClick r:id="rId2"/>
              </a:rPr>
              <a:t>http://team.hub.tesco.org/HeadOfficeandCommercialIT/clubcardmarketingIT/Coupons_Vouchers/International%20Smartvouchers/Forms/AllItems.aspx</a:t>
            </a:r>
            <a:endParaRPr lang="en-US" dirty="0" smtClean="0">
              <a:solidFill>
                <a:schemeClr val="tx2">
                  <a:lumMod val="50000"/>
                </a:schemeClr>
              </a:solidFill>
              <a:latin typeface="Calibri" pitchFamily="34" charset="0"/>
            </a:endParaRPr>
          </a:p>
          <a:p>
            <a:endParaRPr lang="en-US" dirty="0" smtClean="0">
              <a:solidFill>
                <a:schemeClr val="tx2">
                  <a:lumMod val="50000"/>
                </a:schemeClr>
              </a:solidFill>
              <a:latin typeface="Calibri" pitchFamily="34" charset="0"/>
            </a:endParaRPr>
          </a:p>
          <a:p>
            <a:endParaRPr lang="en-US" dirty="0" smtClean="0">
              <a:solidFill>
                <a:schemeClr val="tx2">
                  <a:lumMod val="50000"/>
                </a:schemeClr>
              </a:solidFill>
              <a:latin typeface="Calibri" pitchFamily="34" charset="0"/>
            </a:endParaRPr>
          </a:p>
        </p:txBody>
      </p:sp>
      <p:pic>
        <p:nvPicPr>
          <p:cNvPr id="5" name="Picture 4" descr="hub.JPG"/>
          <p:cNvPicPr>
            <a:picLocks noChangeAspect="1"/>
          </p:cNvPicPr>
          <p:nvPr/>
        </p:nvPicPr>
        <p:blipFill>
          <a:blip r:embed="rId3" cstate="print"/>
          <a:stretch>
            <a:fillRect/>
          </a:stretch>
        </p:blipFill>
        <p:spPr>
          <a:xfrm>
            <a:off x="2362200" y="1524000"/>
            <a:ext cx="2971800" cy="809625"/>
          </a:xfrm>
          <a:prstGeom prst="rect">
            <a:avLst/>
          </a:prstGeom>
        </p:spPr>
      </p:pic>
      <p:pic>
        <p:nvPicPr>
          <p:cNvPr id="6" name="Picture 5" descr="4350078f3.jpg"/>
          <p:cNvPicPr>
            <a:picLocks noChangeAspect="1"/>
          </p:cNvPicPr>
          <p:nvPr/>
        </p:nvPicPr>
        <p:blipFill>
          <a:blip r:embed="rId4" cstate="print"/>
          <a:stretch>
            <a:fillRect/>
          </a:stretch>
        </p:blipFill>
        <p:spPr>
          <a:xfrm>
            <a:off x="2667000" y="3962400"/>
            <a:ext cx="3672230" cy="145572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304800"/>
            <a:ext cx="3048000" cy="762001"/>
          </a:xfrm>
        </p:spPr>
        <p:txBody>
          <a:bodyPr/>
          <a:lstStyle/>
          <a:p>
            <a:r>
              <a:rPr lang="en-US" dirty="0" smtClean="0">
                <a:latin typeface="Calibri" pitchFamily="34" charset="0"/>
              </a:rPr>
              <a:t>Introduction</a:t>
            </a:r>
            <a:endParaRPr lang="en-US" dirty="0">
              <a:latin typeface="Calibri" pitchFamily="34" charset="0"/>
            </a:endParaRPr>
          </a:p>
        </p:txBody>
      </p:sp>
      <p:sp>
        <p:nvSpPr>
          <p:cNvPr id="5" name="Text Placeholder 4"/>
          <p:cNvSpPr>
            <a:spLocks noGrp="1"/>
          </p:cNvSpPr>
          <p:nvPr>
            <p:ph type="body" idx="1"/>
          </p:nvPr>
        </p:nvSpPr>
        <p:spPr>
          <a:xfrm>
            <a:off x="381000" y="1295400"/>
            <a:ext cx="7772400" cy="3200400"/>
          </a:xfrm>
        </p:spPr>
        <p:txBody>
          <a:bodyPr>
            <a:noAutofit/>
          </a:bodyPr>
          <a:lstStyle/>
          <a:p>
            <a:pPr>
              <a:buFont typeface="Wingdings" pitchFamily="2" charset="2"/>
              <a:buChar char="v"/>
            </a:pPr>
            <a:r>
              <a:rPr lang="en-GB" b="1" dirty="0" smtClean="0">
                <a:solidFill>
                  <a:schemeClr val="tx2">
                    <a:lumMod val="50000"/>
                  </a:schemeClr>
                </a:solidFill>
                <a:latin typeface="Calibri" pitchFamily="34" charset="0"/>
              </a:rPr>
              <a:t>Voucher:</a:t>
            </a:r>
            <a:r>
              <a:rPr lang="en-GB" dirty="0" smtClean="0">
                <a:latin typeface="Calibri" pitchFamily="34" charset="0"/>
              </a:rPr>
              <a:t> Vouchers are normally recorded as Money value. They can be conditional on the customer spending over a specified value.</a:t>
            </a:r>
          </a:p>
          <a:p>
            <a:endParaRPr lang="en-GB" dirty="0" smtClean="0">
              <a:latin typeface="Calibri" pitchFamily="34" charset="0"/>
            </a:endParaRPr>
          </a:p>
          <a:p>
            <a:pPr>
              <a:buFont typeface="Wingdings" pitchFamily="2" charset="2"/>
              <a:buChar char="v"/>
            </a:pPr>
            <a:r>
              <a:rPr lang="en-GB" dirty="0" smtClean="0">
                <a:latin typeface="Calibri" pitchFamily="34" charset="0"/>
              </a:rPr>
              <a:t>Vouchers currently issued by NGC should be </a:t>
            </a:r>
            <a:r>
              <a:rPr lang="en-GB" b="1" dirty="0" smtClean="0">
                <a:latin typeface="Calibri" pitchFamily="34" charset="0"/>
              </a:rPr>
              <a:t>redeemed only once</a:t>
            </a:r>
            <a:r>
              <a:rPr lang="en-GB" dirty="0" smtClean="0">
                <a:latin typeface="Calibri" pitchFamily="34" charset="0"/>
              </a:rPr>
              <a:t>. However, there are systematic checks to prevent multiple redemption .</a:t>
            </a:r>
          </a:p>
          <a:p>
            <a:endParaRPr lang="en-GB" dirty="0" smtClean="0">
              <a:latin typeface="Calibri" pitchFamily="34" charset="0"/>
            </a:endParaRPr>
          </a:p>
          <a:p>
            <a:pPr>
              <a:buFont typeface="Wingdings" pitchFamily="2" charset="2"/>
              <a:buChar char="v"/>
            </a:pPr>
            <a:r>
              <a:rPr lang="en-GB" dirty="0" smtClean="0">
                <a:latin typeface="Calibri" pitchFamily="34" charset="0"/>
              </a:rPr>
              <a:t>The </a:t>
            </a:r>
            <a:r>
              <a:rPr lang="en-GB" b="1" dirty="0" smtClean="0">
                <a:solidFill>
                  <a:schemeClr val="tx2">
                    <a:lumMod val="50000"/>
                  </a:schemeClr>
                </a:solidFill>
                <a:latin typeface="Calibri" pitchFamily="34" charset="0"/>
              </a:rPr>
              <a:t>“Smart” </a:t>
            </a:r>
            <a:r>
              <a:rPr lang="en-GB" dirty="0" smtClean="0">
                <a:latin typeface="Calibri" pitchFamily="34" charset="0"/>
              </a:rPr>
              <a:t>in Smart Vouchers(22 digit code) denotes the unique barcode that  is tracked in real-time to prevent multiple redemption of the same voucher. </a:t>
            </a:r>
          </a:p>
          <a:p>
            <a:endParaRPr lang="en-GB" dirty="0" smtClean="0">
              <a:latin typeface="Calibri" pitchFamily="34" charset="0"/>
            </a:endParaRPr>
          </a:p>
        </p:txBody>
      </p:sp>
      <p:pic>
        <p:nvPicPr>
          <p:cNvPr id="6" name="Picture 5" descr="vc3.jpg"/>
          <p:cNvPicPr>
            <a:picLocks noChangeAspect="1"/>
          </p:cNvPicPr>
          <p:nvPr/>
        </p:nvPicPr>
        <p:blipFill>
          <a:blip r:embed="rId2" cstate="print"/>
          <a:stretch>
            <a:fillRect/>
          </a:stretch>
        </p:blipFill>
        <p:spPr>
          <a:xfrm>
            <a:off x="5867400" y="5029200"/>
            <a:ext cx="2257425" cy="12954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304800"/>
            <a:ext cx="3505200" cy="762001"/>
          </a:xfrm>
        </p:spPr>
        <p:txBody>
          <a:bodyPr/>
          <a:lstStyle/>
          <a:p>
            <a:r>
              <a:rPr lang="en-US" dirty="0" smtClean="0">
                <a:latin typeface="Calibri" pitchFamily="34" charset="0"/>
              </a:rPr>
              <a:t>Smart Voucher</a:t>
            </a:r>
            <a:endParaRPr lang="en-US" dirty="0">
              <a:latin typeface="Calibri" pitchFamily="34" charset="0"/>
            </a:endParaRPr>
          </a:p>
        </p:txBody>
      </p:sp>
      <p:sp>
        <p:nvSpPr>
          <p:cNvPr id="3" name="Text Placeholder 2"/>
          <p:cNvSpPr>
            <a:spLocks noGrp="1"/>
          </p:cNvSpPr>
          <p:nvPr>
            <p:ph type="body" idx="1"/>
          </p:nvPr>
        </p:nvSpPr>
        <p:spPr>
          <a:xfrm>
            <a:off x="381000" y="1633536"/>
            <a:ext cx="7467600" cy="4157664"/>
          </a:xfrm>
        </p:spPr>
        <p:txBody>
          <a:bodyPr>
            <a:normAutofit/>
          </a:bodyPr>
          <a:lstStyle/>
          <a:p>
            <a:r>
              <a:rPr lang="en-US" sz="2800" dirty="0" smtClean="0">
                <a:solidFill>
                  <a:schemeClr val="tx2">
                    <a:lumMod val="50000"/>
                  </a:schemeClr>
                </a:solidFill>
                <a:latin typeface="Calibri" pitchFamily="34" charset="0"/>
              </a:rPr>
              <a:t>The Smart Voucher System covers the activities that are involved in:</a:t>
            </a:r>
          </a:p>
          <a:p>
            <a:endParaRPr lang="en-US" dirty="0" smtClean="0">
              <a:solidFill>
                <a:schemeClr val="tx2">
                  <a:lumMod val="50000"/>
                </a:schemeClr>
              </a:solidFill>
              <a:latin typeface="Calibri" pitchFamily="34" charset="0"/>
            </a:endParaRPr>
          </a:p>
          <a:p>
            <a:pPr lvl="0">
              <a:buFont typeface="Wingdings" pitchFamily="2" charset="2"/>
              <a:buChar char="v"/>
            </a:pPr>
            <a:r>
              <a:rPr lang="en-US" dirty="0" smtClean="0">
                <a:latin typeface="Calibri" pitchFamily="34" charset="0"/>
              </a:rPr>
              <a:t>Generating a unique barcode for each Clubcard reward voucher issued to a customer.</a:t>
            </a:r>
          </a:p>
          <a:p>
            <a:pPr lvl="0"/>
            <a:endParaRPr lang="en-US" dirty="0" smtClean="0">
              <a:latin typeface="Calibri" pitchFamily="34" charset="0"/>
            </a:endParaRPr>
          </a:p>
          <a:p>
            <a:pPr lvl="0">
              <a:buFont typeface="Wingdings" pitchFamily="2" charset="2"/>
              <a:buChar char="v"/>
            </a:pPr>
            <a:r>
              <a:rPr lang="en-US" dirty="0" smtClean="0">
                <a:latin typeface="Calibri" pitchFamily="34" charset="0"/>
              </a:rPr>
              <a:t>Using the unique barcode to ensure that a Clubcard reward voucher is only redeemed once.</a:t>
            </a:r>
          </a:p>
          <a:p>
            <a:pPr lvl="0"/>
            <a:endParaRPr lang="en-US" dirty="0" smtClean="0">
              <a:latin typeface="Calibri" pitchFamily="34" charset="0"/>
            </a:endParaRPr>
          </a:p>
          <a:p>
            <a:pPr>
              <a:buFont typeface="Wingdings" pitchFamily="2" charset="2"/>
              <a:buChar char="v"/>
            </a:pPr>
            <a:r>
              <a:rPr lang="en-US" dirty="0" smtClean="0">
                <a:latin typeface="Calibri" pitchFamily="34" charset="0"/>
              </a:rPr>
              <a:t>Providing the finance teams with information of the current voucher liability.</a:t>
            </a:r>
          </a:p>
          <a:p>
            <a:endParaRPr lang="en-US" dirty="0">
              <a:latin typeface="Calibr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304800"/>
            <a:ext cx="3048000" cy="914401"/>
          </a:xfrm>
        </p:spPr>
        <p:txBody>
          <a:bodyPr/>
          <a:lstStyle/>
          <a:p>
            <a:r>
              <a:rPr lang="en-US" dirty="0" smtClean="0">
                <a:latin typeface="Calibri" pitchFamily="34" charset="0"/>
              </a:rPr>
              <a:t>Description</a:t>
            </a:r>
            <a:endParaRPr lang="en-US" dirty="0">
              <a:latin typeface="Calibri" pitchFamily="34" charset="0"/>
            </a:endParaRPr>
          </a:p>
        </p:txBody>
      </p:sp>
      <p:sp>
        <p:nvSpPr>
          <p:cNvPr id="5" name="Text Placeholder 4"/>
          <p:cNvSpPr>
            <a:spLocks noGrp="1"/>
          </p:cNvSpPr>
          <p:nvPr>
            <p:ph type="body" idx="1"/>
          </p:nvPr>
        </p:nvSpPr>
        <p:spPr>
          <a:xfrm>
            <a:off x="381000" y="1295400"/>
            <a:ext cx="8382000" cy="4767264"/>
          </a:xfrm>
        </p:spPr>
        <p:txBody>
          <a:bodyPr>
            <a:normAutofit/>
          </a:bodyPr>
          <a:lstStyle/>
          <a:p>
            <a:pPr>
              <a:buFont typeface="Wingdings" pitchFamily="2" charset="2"/>
              <a:buChar char="v"/>
            </a:pPr>
            <a:r>
              <a:rPr lang="en-US" dirty="0" smtClean="0">
                <a:latin typeface="Calibri" pitchFamily="34" charset="0"/>
              </a:rPr>
              <a:t>Two unique Ids, a barcoded 22 digit EAN and a 12 digit alphanumeric code identify each Voucher.  These are created prior to each quarterly Clubcard statement mailing on the NGC system ready for redemption requests.</a:t>
            </a:r>
          </a:p>
          <a:p>
            <a:endParaRPr lang="en-US" dirty="0" smtClean="0">
              <a:latin typeface="Calibri" pitchFamily="34" charset="0"/>
            </a:endParaRPr>
          </a:p>
          <a:p>
            <a:pPr>
              <a:buFont typeface="Wingdings" pitchFamily="2" charset="2"/>
              <a:buChar char="v"/>
            </a:pPr>
            <a:r>
              <a:rPr lang="en-US" dirty="0" smtClean="0">
                <a:latin typeface="Calibri" pitchFamily="34" charset="0"/>
              </a:rPr>
              <a:t> Over 90% of Voucher redemption requests are from the store tills.  The remainder are split between Tesco.com orders and Freetime Deals. </a:t>
            </a:r>
          </a:p>
          <a:p>
            <a:endParaRPr lang="en-US" dirty="0" smtClean="0">
              <a:latin typeface="Calibri" pitchFamily="34" charset="0"/>
            </a:endParaRPr>
          </a:p>
          <a:p>
            <a:pPr>
              <a:buFont typeface="Wingdings" pitchFamily="2" charset="2"/>
              <a:buChar char="v"/>
            </a:pPr>
            <a:r>
              <a:rPr lang="en-US" dirty="0" smtClean="0">
                <a:latin typeface="Calibri" pitchFamily="34" charset="0"/>
              </a:rPr>
              <a:t> The tills expect a sub 2 second response to a redemption request from NGC.  If the response is not received in time the till will accept the Voucher locally and inform NGC of the redemption via an offline message. </a:t>
            </a:r>
          </a:p>
          <a:p>
            <a:endParaRPr lang="en-US" dirty="0" smtClean="0">
              <a:latin typeface="Calibri" pitchFamily="34" charset="0"/>
            </a:endParaRPr>
          </a:p>
          <a:p>
            <a:pPr>
              <a:buFont typeface="Wingdings" pitchFamily="2" charset="2"/>
              <a:buChar char="v"/>
            </a:pPr>
            <a:r>
              <a:rPr lang="en-US" dirty="0" smtClean="0">
                <a:latin typeface="Calibri" pitchFamily="34" charset="0"/>
              </a:rPr>
              <a:t>Any request to redeem an already redeemed Voucher will be rejected and logged in NGC.</a:t>
            </a:r>
          </a:p>
          <a:p>
            <a:pPr>
              <a:buFont typeface="Wingdings" pitchFamily="2" charset="2"/>
              <a:buChar char="v"/>
            </a:pP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4343400" cy="762001"/>
          </a:xfrm>
        </p:spPr>
        <p:txBody>
          <a:bodyPr/>
          <a:lstStyle/>
          <a:p>
            <a:r>
              <a:rPr lang="en-US" dirty="0" smtClean="0">
                <a:latin typeface="Calibri" pitchFamily="34" charset="0"/>
              </a:rPr>
              <a:t>Business Objective</a:t>
            </a:r>
            <a:endParaRPr lang="en-US" dirty="0">
              <a:latin typeface="Calibri" pitchFamily="34" charset="0"/>
            </a:endParaRPr>
          </a:p>
        </p:txBody>
      </p:sp>
      <p:sp>
        <p:nvSpPr>
          <p:cNvPr id="3" name="Text Placeholder 2"/>
          <p:cNvSpPr>
            <a:spLocks noGrp="1"/>
          </p:cNvSpPr>
          <p:nvPr>
            <p:ph type="body" idx="1"/>
          </p:nvPr>
        </p:nvSpPr>
        <p:spPr>
          <a:xfrm>
            <a:off x="381000" y="1371600"/>
            <a:ext cx="7467600" cy="1490664"/>
          </a:xfrm>
        </p:spPr>
        <p:txBody>
          <a:bodyPr>
            <a:normAutofit/>
          </a:bodyPr>
          <a:lstStyle/>
          <a:p>
            <a:pPr>
              <a:buFont typeface="Wingdings" pitchFamily="2" charset="2"/>
              <a:buChar char="v"/>
            </a:pPr>
            <a:r>
              <a:rPr lang="en-US" dirty="0" smtClean="0">
                <a:latin typeface="Calibri" pitchFamily="34" charset="0"/>
              </a:rPr>
              <a:t>To ensure that cash vouchers issued are only redeemed once.</a:t>
            </a:r>
          </a:p>
          <a:p>
            <a:endParaRPr lang="en-US" dirty="0" smtClean="0">
              <a:latin typeface="Calibri" pitchFamily="34" charset="0"/>
            </a:endParaRPr>
          </a:p>
          <a:p>
            <a:pPr>
              <a:buFont typeface="Wingdings" pitchFamily="2" charset="2"/>
              <a:buChar char="v"/>
            </a:pPr>
            <a:r>
              <a:rPr lang="en-US" dirty="0" smtClean="0">
                <a:latin typeface="Calibri" pitchFamily="34" charset="0"/>
              </a:rPr>
              <a:t>To reduce fraud and provide finance team with accurate picture of financial liability.</a:t>
            </a:r>
          </a:p>
          <a:p>
            <a:endParaRPr lang="en-US" dirty="0" smtClean="0">
              <a:latin typeface="Calibri" pitchFamily="34" charset="0"/>
            </a:endParaRPr>
          </a:p>
          <a:p>
            <a:endParaRPr lang="en-US" dirty="0" smtClean="0">
              <a:latin typeface="Calibri" pitchFamily="34" charset="0"/>
            </a:endParaRPr>
          </a:p>
          <a:p>
            <a:endParaRPr lang="en-US" dirty="0">
              <a:latin typeface="Calibri" pitchFamily="34" charset="0"/>
            </a:endParaRPr>
          </a:p>
        </p:txBody>
      </p:sp>
      <p:pic>
        <p:nvPicPr>
          <p:cNvPr id="5" name="Picture 4" descr="0_414_0_http---offlinehbpl.hbpl.co.uk-galleries-OKM-Tesco-clubcard-old.jpg"/>
          <p:cNvPicPr>
            <a:picLocks noChangeAspect="1"/>
          </p:cNvPicPr>
          <p:nvPr/>
        </p:nvPicPr>
        <p:blipFill>
          <a:blip r:embed="rId2" cstate="print"/>
          <a:stretch>
            <a:fillRect/>
          </a:stretch>
        </p:blipFill>
        <p:spPr>
          <a:xfrm>
            <a:off x="1524000" y="3429000"/>
            <a:ext cx="5715000" cy="325755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629400" cy="838201"/>
          </a:xfrm>
        </p:spPr>
        <p:txBody>
          <a:bodyPr>
            <a:normAutofit/>
          </a:bodyPr>
          <a:lstStyle/>
          <a:p>
            <a:r>
              <a:rPr lang="en-US" dirty="0" smtClean="0">
                <a:latin typeface="Calibri" pitchFamily="34" charset="0"/>
              </a:rPr>
              <a:t>How does Smart Vouchers work?</a:t>
            </a:r>
            <a:endParaRPr lang="en-US" dirty="0">
              <a:latin typeface="Calibri" pitchFamily="34" charset="0"/>
            </a:endParaRPr>
          </a:p>
        </p:txBody>
      </p:sp>
      <p:sp>
        <p:nvSpPr>
          <p:cNvPr id="2141" name="Rectangle 9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grpSp>
        <p:nvGrpSpPr>
          <p:cNvPr id="2049" name="Group 1"/>
          <p:cNvGrpSpPr>
            <a:grpSpLocks noChangeAspect="1"/>
          </p:cNvGrpSpPr>
          <p:nvPr/>
        </p:nvGrpSpPr>
        <p:grpSpPr bwMode="auto">
          <a:xfrm>
            <a:off x="1066800" y="990600"/>
            <a:ext cx="6446838" cy="5618163"/>
            <a:chOff x="1432" y="2093"/>
            <a:chExt cx="10152" cy="8824"/>
          </a:xfrm>
        </p:grpSpPr>
        <p:sp>
          <p:nvSpPr>
            <p:cNvPr id="2140" name="AutoShape 92"/>
            <p:cNvSpPr>
              <a:spLocks noChangeAspect="1" noChangeArrowheads="1" noTextEdit="1"/>
            </p:cNvSpPr>
            <p:nvPr/>
          </p:nvSpPr>
          <p:spPr bwMode="auto">
            <a:xfrm>
              <a:off x="1432" y="2093"/>
              <a:ext cx="10152" cy="8824"/>
            </a:xfrm>
            <a:prstGeom prst="rect">
              <a:avLst/>
            </a:prstGeom>
            <a:solidFill>
              <a:schemeClr val="tx1"/>
            </a:solidFill>
          </p:spPr>
          <p:txBody>
            <a:bodyPr vert="horz" wrap="square" lIns="91440" tIns="45720" rIns="91440" bIns="45720" numCol="1" anchor="t" anchorCtr="0" compatLnSpc="1">
              <a:prstTxWarp prst="textNoShape">
                <a:avLst/>
              </a:prstTxWarp>
            </a:bodyPr>
            <a:lstStyle/>
            <a:p>
              <a:endParaRPr lang="en-US" dirty="0"/>
            </a:p>
          </p:txBody>
        </p:sp>
        <p:sp>
          <p:nvSpPr>
            <p:cNvPr id="2139" name="Freeform 91"/>
            <p:cNvSpPr>
              <a:spLocks noEditPoints="1"/>
            </p:cNvSpPr>
            <p:nvPr/>
          </p:nvSpPr>
          <p:spPr bwMode="auto">
            <a:xfrm>
              <a:off x="3700" y="5405"/>
              <a:ext cx="110" cy="315"/>
            </a:xfrm>
            <a:custGeom>
              <a:avLst/>
              <a:gdLst/>
              <a:ahLst/>
              <a:cxnLst>
                <a:cxn ang="0">
                  <a:pos x="226" y="33"/>
                </a:cxn>
                <a:cxn ang="0">
                  <a:pos x="234" y="2341"/>
                </a:cxn>
                <a:cxn ang="0">
                  <a:pos x="201" y="2375"/>
                </a:cxn>
                <a:cxn ang="0">
                  <a:pos x="167" y="2342"/>
                </a:cxn>
                <a:cxn ang="0">
                  <a:pos x="160" y="33"/>
                </a:cxn>
                <a:cxn ang="0">
                  <a:pos x="193" y="0"/>
                </a:cxn>
                <a:cxn ang="0">
                  <a:pos x="226" y="33"/>
                </a:cxn>
                <a:cxn ang="0">
                  <a:pos x="400" y="2274"/>
                </a:cxn>
                <a:cxn ang="0">
                  <a:pos x="201" y="2675"/>
                </a:cxn>
                <a:cxn ang="0">
                  <a:pos x="0" y="2275"/>
                </a:cxn>
                <a:cxn ang="0">
                  <a:pos x="400" y="2274"/>
                </a:cxn>
              </a:cxnLst>
              <a:rect l="0" t="0" r="r" b="b"/>
              <a:pathLst>
                <a:path w="400" h="2675">
                  <a:moveTo>
                    <a:pt x="226" y="33"/>
                  </a:moveTo>
                  <a:lnTo>
                    <a:pt x="234" y="2341"/>
                  </a:lnTo>
                  <a:cubicBezTo>
                    <a:pt x="234" y="2360"/>
                    <a:pt x="219" y="2375"/>
                    <a:pt x="201" y="2375"/>
                  </a:cubicBezTo>
                  <a:cubicBezTo>
                    <a:pt x="182" y="2375"/>
                    <a:pt x="167" y="2360"/>
                    <a:pt x="167" y="2342"/>
                  </a:cubicBezTo>
                  <a:lnTo>
                    <a:pt x="160" y="33"/>
                  </a:lnTo>
                  <a:cubicBezTo>
                    <a:pt x="160" y="15"/>
                    <a:pt x="175" y="0"/>
                    <a:pt x="193" y="0"/>
                  </a:cubicBezTo>
                  <a:cubicBezTo>
                    <a:pt x="211" y="0"/>
                    <a:pt x="226" y="15"/>
                    <a:pt x="226" y="33"/>
                  </a:cubicBezTo>
                  <a:close/>
                  <a:moveTo>
                    <a:pt x="400" y="2274"/>
                  </a:moveTo>
                  <a:lnTo>
                    <a:pt x="201" y="2675"/>
                  </a:lnTo>
                  <a:lnTo>
                    <a:pt x="0" y="2275"/>
                  </a:lnTo>
                  <a:lnTo>
                    <a:pt x="400" y="2274"/>
                  </a:lnTo>
                  <a:close/>
                </a:path>
              </a:pathLst>
            </a:custGeom>
            <a:solidFill>
              <a:srgbClr val="000000"/>
            </a:solidFill>
            <a:ln w="1588">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dirty="0"/>
            </a:p>
          </p:txBody>
        </p:sp>
        <p:pic>
          <p:nvPicPr>
            <p:cNvPr id="2138" name="Picture 90"/>
            <p:cNvPicPr>
              <a:picLocks noChangeAspect="1" noChangeArrowheads="1"/>
            </p:cNvPicPr>
            <p:nvPr/>
          </p:nvPicPr>
          <p:blipFill>
            <a:blip r:embed="rId2" cstate="print"/>
            <a:srcRect/>
            <a:stretch>
              <a:fillRect/>
            </a:stretch>
          </p:blipFill>
          <p:spPr bwMode="auto">
            <a:xfrm>
              <a:off x="2152" y="2167"/>
              <a:ext cx="867" cy="658"/>
            </a:xfrm>
            <a:prstGeom prst="rect">
              <a:avLst/>
            </a:prstGeom>
            <a:noFill/>
          </p:spPr>
        </p:pic>
        <p:sp>
          <p:nvSpPr>
            <p:cNvPr id="2137" name="Rectangle 89"/>
            <p:cNvSpPr>
              <a:spLocks noChangeArrowheads="1"/>
            </p:cNvSpPr>
            <p:nvPr/>
          </p:nvSpPr>
          <p:spPr bwMode="auto">
            <a:xfrm>
              <a:off x="2625" y="7727"/>
              <a:ext cx="2659" cy="50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alibri" pitchFamily="34" charset="0"/>
                  <a:ea typeface="Calibri" pitchFamily="34" charset="0"/>
                  <a:cs typeface="Arial" pitchFamily="34" charset="0"/>
                </a:rPr>
                <a:t>96 11 192</a:t>
              </a:r>
              <a:endParaRPr kumimoji="0" lang="en-US" sz="1800" b="0" i="0" u="none" strike="noStrike" cap="none" normalizeH="0" baseline="0" dirty="0" smtClean="0">
                <a:ln>
                  <a:noFill/>
                </a:ln>
                <a:solidFill>
                  <a:schemeClr val="tx1"/>
                </a:solidFill>
                <a:effectLst/>
                <a:latin typeface="Arial" pitchFamily="34" charset="0"/>
              </a:endParaRPr>
            </a:p>
          </p:txBody>
        </p:sp>
        <p:sp>
          <p:nvSpPr>
            <p:cNvPr id="2136" name="Rectangle 88"/>
            <p:cNvSpPr>
              <a:spLocks noChangeArrowheads="1"/>
            </p:cNvSpPr>
            <p:nvPr/>
          </p:nvSpPr>
          <p:spPr bwMode="auto">
            <a:xfrm>
              <a:off x="2247" y="6200"/>
              <a:ext cx="3131" cy="91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alibri" pitchFamily="34" charset="0"/>
                  <a:ea typeface="Calibri" pitchFamily="34" charset="0"/>
                  <a:cs typeface="Arial" pitchFamily="34" charset="0"/>
                </a:rPr>
                <a:t>Till </a:t>
              </a:r>
              <a:r>
                <a:rPr kumimoji="0" lang="en-US" sz="900" b="0" i="0" u="none" strike="noStrike" cap="none" normalizeH="0" baseline="0" dirty="0" err="1" smtClean="0">
                  <a:ln>
                    <a:noFill/>
                  </a:ln>
                  <a:solidFill>
                    <a:srgbClr val="000000"/>
                  </a:solidFill>
                  <a:effectLst/>
                  <a:latin typeface="Calibri" pitchFamily="34" charset="0"/>
                  <a:ea typeface="Calibri" pitchFamily="34" charset="0"/>
                  <a:cs typeface="Arial" pitchFamily="34" charset="0"/>
                </a:rPr>
                <a:t>recognises</a:t>
              </a:r>
              <a:r>
                <a:rPr kumimoji="0" lang="en-US" sz="900" b="0" i="0" u="none" strike="noStrike" cap="none" normalizeH="0" baseline="0" dirty="0" smtClean="0">
                  <a:ln>
                    <a:noFill/>
                  </a:ln>
                  <a:solidFill>
                    <a:srgbClr val="000000"/>
                  </a:solidFill>
                  <a:effectLst/>
                  <a:latin typeface="Calibri" pitchFamily="34" charset="0"/>
                  <a:ea typeface="Calibri" pitchFamily="34" charset="0"/>
                  <a:cs typeface="Arial" pitchFamily="34" charset="0"/>
                </a:rPr>
                <a:t> the first 7 digits of the 22 digit Smart Voucher barcode as a Smart Voucher &amp; begins the redemption process.</a:t>
              </a:r>
              <a:endParaRPr kumimoji="0" lang="en-US" sz="1800" b="0" i="0" u="none" strike="noStrike" cap="none" normalizeH="0" baseline="0" dirty="0" smtClean="0">
                <a:ln>
                  <a:noFill/>
                </a:ln>
                <a:solidFill>
                  <a:schemeClr val="tx1"/>
                </a:solidFill>
                <a:effectLst/>
                <a:latin typeface="Arial" pitchFamily="34" charset="0"/>
              </a:endParaRPr>
            </a:p>
          </p:txBody>
        </p:sp>
        <p:sp>
          <p:nvSpPr>
            <p:cNvPr id="2135" name="Rectangle 87"/>
            <p:cNvSpPr>
              <a:spLocks noChangeArrowheads="1"/>
            </p:cNvSpPr>
            <p:nvPr/>
          </p:nvSpPr>
          <p:spPr bwMode="auto">
            <a:xfrm>
              <a:off x="2224" y="8213"/>
              <a:ext cx="2370" cy="43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ea typeface="Calibri" pitchFamily="34" charset="0"/>
                  <a:cs typeface="Arial" pitchFamily="34" charset="0"/>
                </a:rPr>
                <a:t>the barcode are valid for the till:</a:t>
              </a:r>
              <a:endParaRPr kumimoji="0" lang="en-US" sz="1800" b="0" i="0" u="none" strike="noStrike" cap="none" normalizeH="0" baseline="0" smtClean="0">
                <a:ln>
                  <a:noFill/>
                </a:ln>
                <a:solidFill>
                  <a:schemeClr val="tx1"/>
                </a:solidFill>
                <a:effectLst/>
                <a:latin typeface="Arial" pitchFamily="34" charset="0"/>
              </a:endParaRPr>
            </a:p>
          </p:txBody>
        </p:sp>
        <p:sp>
          <p:nvSpPr>
            <p:cNvPr id="2134" name="Rectangle 86"/>
            <p:cNvSpPr>
              <a:spLocks noChangeArrowheads="1"/>
            </p:cNvSpPr>
            <p:nvPr/>
          </p:nvSpPr>
          <p:spPr bwMode="auto">
            <a:xfrm>
              <a:off x="2202" y="8675"/>
              <a:ext cx="90" cy="43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ea typeface="Calibri" pitchFamily="34"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endParaRPr>
            </a:p>
          </p:txBody>
        </p:sp>
        <p:sp>
          <p:nvSpPr>
            <p:cNvPr id="2133" name="Rectangle 85"/>
            <p:cNvSpPr>
              <a:spLocks noChangeArrowheads="1"/>
            </p:cNvSpPr>
            <p:nvPr/>
          </p:nvSpPr>
          <p:spPr bwMode="auto">
            <a:xfrm>
              <a:off x="2224" y="8393"/>
              <a:ext cx="9342" cy="9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ea typeface="Calibri" pitchFamily="34" charset="0"/>
                  <a:cs typeface="Arial" pitchFamily="34" charset="0"/>
                </a:rPr>
                <a:t>Must be pre-defined on the till</a:t>
              </a:r>
              <a:br>
                <a:rPr kumimoji="0" lang="en-US" sz="900" b="0" i="0" u="none" strike="noStrike" cap="none" normalizeH="0" baseline="0" smtClean="0">
                  <a:ln>
                    <a:noFill/>
                  </a:ln>
                  <a:solidFill>
                    <a:srgbClr val="000000"/>
                  </a:solidFill>
                  <a:effectLst/>
                  <a:latin typeface="Calibri" pitchFamily="34" charset="0"/>
                  <a:ea typeface="Calibri" pitchFamily="34" charset="0"/>
                  <a:cs typeface="Arial" pitchFamily="34" charset="0"/>
                </a:rPr>
              </a:br>
              <a:r>
                <a:rPr kumimoji="0" lang="en-US" sz="900" b="0" i="0" u="none" strike="noStrike" cap="none" normalizeH="0" baseline="0" smtClean="0">
                  <a:ln>
                    <a:noFill/>
                  </a:ln>
                  <a:solidFill>
                    <a:srgbClr val="000000"/>
                  </a:solidFill>
                  <a:effectLst/>
                  <a:latin typeface="Calibri" pitchFamily="34" charset="0"/>
                  <a:ea typeface="Calibri" pitchFamily="34" charset="0"/>
                  <a:cs typeface="Arial" pitchFamily="34" charset="0"/>
                </a:rPr>
                <a:t>(Barcode Programming) for each</a:t>
              </a:r>
              <a:br>
                <a:rPr kumimoji="0" lang="en-US" sz="900" b="0" i="0" u="none" strike="noStrike" cap="none" normalizeH="0" baseline="0" smtClean="0">
                  <a:ln>
                    <a:noFill/>
                  </a:ln>
                  <a:solidFill>
                    <a:srgbClr val="000000"/>
                  </a:solidFill>
                  <a:effectLst/>
                  <a:latin typeface="Calibri" pitchFamily="34" charset="0"/>
                  <a:ea typeface="Calibri" pitchFamily="34" charset="0"/>
                  <a:cs typeface="Arial" pitchFamily="34" charset="0"/>
                </a:rPr>
              </a:br>
              <a:r>
                <a:rPr kumimoji="0" lang="en-US" sz="900" b="0" i="0" u="none" strike="noStrike" cap="none" normalizeH="0" baseline="0" smtClean="0">
                  <a:ln>
                    <a:noFill/>
                  </a:ln>
                  <a:solidFill>
                    <a:srgbClr val="000000"/>
                  </a:solidFill>
                  <a:effectLst/>
                  <a:latin typeface="Calibri" pitchFamily="34" charset="0"/>
                  <a:ea typeface="Calibri" pitchFamily="34" charset="0"/>
                  <a:cs typeface="Arial" pitchFamily="34" charset="0"/>
                </a:rPr>
                <a:t>Mailing (192 = mailing ID)</a:t>
              </a:r>
              <a:endParaRPr kumimoji="0" lang="en-US" sz="1800" b="0" i="0" u="none" strike="noStrike" cap="none" normalizeH="0" baseline="0" smtClean="0">
                <a:ln>
                  <a:noFill/>
                </a:ln>
                <a:solidFill>
                  <a:schemeClr val="tx1"/>
                </a:solidFill>
                <a:effectLst/>
                <a:latin typeface="Arial" pitchFamily="34" charset="0"/>
              </a:endParaRPr>
            </a:p>
          </p:txBody>
        </p:sp>
        <p:sp>
          <p:nvSpPr>
            <p:cNvPr id="2132" name="Rectangle 84"/>
            <p:cNvSpPr>
              <a:spLocks noChangeArrowheads="1"/>
            </p:cNvSpPr>
            <p:nvPr/>
          </p:nvSpPr>
          <p:spPr bwMode="auto">
            <a:xfrm>
              <a:off x="2475" y="9672"/>
              <a:ext cx="315" cy="50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ea typeface="Calibri" pitchFamily="34" charset="0"/>
                  <a:cs typeface="Arial" pitchFamily="34" charset="0"/>
                </a:rPr>
                <a:t>011</a:t>
              </a:r>
              <a:endParaRPr kumimoji="0" lang="en-US" sz="1800" b="0" i="0" u="none" strike="noStrike" cap="none" normalizeH="0" baseline="0" smtClean="0">
                <a:ln>
                  <a:noFill/>
                </a:ln>
                <a:solidFill>
                  <a:schemeClr val="tx1"/>
                </a:solidFill>
                <a:effectLst/>
                <a:latin typeface="Arial" pitchFamily="34" charset="0"/>
              </a:endParaRPr>
            </a:p>
          </p:txBody>
        </p:sp>
        <p:sp>
          <p:nvSpPr>
            <p:cNvPr id="2131" name="Rectangle 83"/>
            <p:cNvSpPr>
              <a:spLocks noChangeArrowheads="1"/>
            </p:cNvSpPr>
            <p:nvPr/>
          </p:nvSpPr>
          <p:spPr bwMode="auto">
            <a:xfrm>
              <a:off x="2174" y="9981"/>
              <a:ext cx="3110" cy="43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ea typeface="Calibri" pitchFamily="34" charset="0"/>
                  <a:cs typeface="Arial" pitchFamily="34" charset="0"/>
                </a:rPr>
                <a:t>Extract digits 8 to</a:t>
              </a:r>
              <a:endParaRPr kumimoji="0" lang="en-US" sz="1800" b="0" i="0" u="none" strike="noStrike" cap="none" normalizeH="0" baseline="0" smtClean="0">
                <a:ln>
                  <a:noFill/>
                </a:ln>
                <a:solidFill>
                  <a:schemeClr val="tx1"/>
                </a:solidFill>
                <a:effectLst/>
                <a:latin typeface="Arial" pitchFamily="34" charset="0"/>
              </a:endParaRPr>
            </a:p>
          </p:txBody>
        </p:sp>
        <p:sp>
          <p:nvSpPr>
            <p:cNvPr id="2130" name="Rectangle 82"/>
            <p:cNvSpPr>
              <a:spLocks noChangeArrowheads="1"/>
            </p:cNvSpPr>
            <p:nvPr/>
          </p:nvSpPr>
          <p:spPr bwMode="auto">
            <a:xfrm>
              <a:off x="3547" y="9981"/>
              <a:ext cx="210" cy="6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129" name="Rectangle 81"/>
            <p:cNvSpPr>
              <a:spLocks noChangeArrowheads="1"/>
            </p:cNvSpPr>
            <p:nvPr/>
          </p:nvSpPr>
          <p:spPr bwMode="auto">
            <a:xfrm>
              <a:off x="3610" y="9981"/>
              <a:ext cx="1494" cy="45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ea typeface="Calibri" pitchFamily="34" charset="0"/>
                  <a:cs typeface="Arial" pitchFamily="34" charset="0"/>
                </a:rPr>
                <a:t>10 of the barcode to </a:t>
              </a:r>
              <a:endParaRPr kumimoji="0" lang="en-US" sz="1800" b="0" i="0" u="none" strike="noStrike" cap="none" normalizeH="0" baseline="0" smtClean="0">
                <a:ln>
                  <a:noFill/>
                </a:ln>
                <a:solidFill>
                  <a:schemeClr val="tx1"/>
                </a:solidFill>
                <a:effectLst/>
                <a:latin typeface="Arial" pitchFamily="34" charset="0"/>
              </a:endParaRPr>
            </a:p>
          </p:txBody>
        </p:sp>
        <p:sp>
          <p:nvSpPr>
            <p:cNvPr id="2128" name="Rectangle 80"/>
            <p:cNvSpPr>
              <a:spLocks noChangeArrowheads="1"/>
            </p:cNvSpPr>
            <p:nvPr/>
          </p:nvSpPr>
          <p:spPr bwMode="auto">
            <a:xfrm>
              <a:off x="2159" y="10236"/>
              <a:ext cx="1665" cy="43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ea typeface="Calibri" pitchFamily="34" charset="0"/>
                  <a:cs typeface="Arial" pitchFamily="34" charset="0"/>
                </a:rPr>
                <a:t>identify the value code</a:t>
              </a:r>
              <a:endParaRPr kumimoji="0" lang="en-US" sz="1800" b="0" i="0" u="none" strike="noStrike" cap="none" normalizeH="0" baseline="0" smtClean="0">
                <a:ln>
                  <a:noFill/>
                </a:ln>
                <a:solidFill>
                  <a:schemeClr val="tx1"/>
                </a:solidFill>
                <a:effectLst/>
                <a:latin typeface="Arial" pitchFamily="34" charset="0"/>
              </a:endParaRPr>
            </a:p>
          </p:txBody>
        </p:sp>
        <p:sp>
          <p:nvSpPr>
            <p:cNvPr id="2127" name="Freeform 79"/>
            <p:cNvSpPr>
              <a:spLocks noEditPoints="1"/>
            </p:cNvSpPr>
            <p:nvPr/>
          </p:nvSpPr>
          <p:spPr bwMode="auto">
            <a:xfrm>
              <a:off x="3625" y="9217"/>
              <a:ext cx="80" cy="459"/>
            </a:xfrm>
            <a:custGeom>
              <a:avLst/>
              <a:gdLst/>
              <a:ahLst/>
              <a:cxnLst>
                <a:cxn ang="0">
                  <a:pos x="234" y="33"/>
                </a:cxn>
                <a:cxn ang="0">
                  <a:pos x="234" y="1966"/>
                </a:cxn>
                <a:cxn ang="0">
                  <a:pos x="200" y="2000"/>
                </a:cxn>
                <a:cxn ang="0">
                  <a:pos x="167" y="1966"/>
                </a:cxn>
                <a:cxn ang="0">
                  <a:pos x="167" y="33"/>
                </a:cxn>
                <a:cxn ang="0">
                  <a:pos x="200" y="0"/>
                </a:cxn>
                <a:cxn ang="0">
                  <a:pos x="234" y="33"/>
                </a:cxn>
                <a:cxn ang="0">
                  <a:pos x="400" y="1900"/>
                </a:cxn>
                <a:cxn ang="0">
                  <a:pos x="200" y="2300"/>
                </a:cxn>
                <a:cxn ang="0">
                  <a:pos x="0" y="1900"/>
                </a:cxn>
                <a:cxn ang="0">
                  <a:pos x="400" y="1900"/>
                </a:cxn>
              </a:cxnLst>
              <a:rect l="0" t="0" r="r" b="b"/>
              <a:pathLst>
                <a:path w="400" h="2300">
                  <a:moveTo>
                    <a:pt x="234" y="33"/>
                  </a:moveTo>
                  <a:lnTo>
                    <a:pt x="234" y="1966"/>
                  </a:lnTo>
                  <a:cubicBezTo>
                    <a:pt x="234" y="1985"/>
                    <a:pt x="219" y="2000"/>
                    <a:pt x="200" y="2000"/>
                  </a:cubicBezTo>
                  <a:cubicBezTo>
                    <a:pt x="182" y="2000"/>
                    <a:pt x="167" y="1985"/>
                    <a:pt x="167" y="1966"/>
                  </a:cubicBezTo>
                  <a:lnTo>
                    <a:pt x="167" y="33"/>
                  </a:lnTo>
                  <a:cubicBezTo>
                    <a:pt x="167" y="15"/>
                    <a:pt x="182" y="0"/>
                    <a:pt x="200" y="0"/>
                  </a:cubicBezTo>
                  <a:cubicBezTo>
                    <a:pt x="219" y="0"/>
                    <a:pt x="234" y="15"/>
                    <a:pt x="234" y="33"/>
                  </a:cubicBezTo>
                  <a:close/>
                  <a:moveTo>
                    <a:pt x="400" y="1900"/>
                  </a:moveTo>
                  <a:lnTo>
                    <a:pt x="200" y="2300"/>
                  </a:lnTo>
                  <a:lnTo>
                    <a:pt x="0" y="1900"/>
                  </a:lnTo>
                  <a:lnTo>
                    <a:pt x="400" y="1900"/>
                  </a:lnTo>
                  <a:close/>
                </a:path>
              </a:pathLst>
            </a:custGeom>
            <a:solidFill>
              <a:srgbClr val="000000"/>
            </a:solidFill>
            <a:ln w="1588">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2126" name="Rectangle 78"/>
            <p:cNvSpPr>
              <a:spLocks noChangeArrowheads="1"/>
            </p:cNvSpPr>
            <p:nvPr/>
          </p:nvSpPr>
          <p:spPr bwMode="auto">
            <a:xfrm>
              <a:off x="2075" y="7673"/>
              <a:ext cx="3480" cy="1551"/>
            </a:xfrm>
            <a:prstGeom prst="rect">
              <a:avLst/>
            </a:prstGeom>
            <a:noFill/>
            <a:ln w="12700" cap="rnd">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25" name="Rectangle 77"/>
            <p:cNvSpPr>
              <a:spLocks noChangeArrowheads="1"/>
            </p:cNvSpPr>
            <p:nvPr/>
          </p:nvSpPr>
          <p:spPr bwMode="auto">
            <a:xfrm>
              <a:off x="2075" y="9649"/>
              <a:ext cx="3480" cy="860"/>
            </a:xfrm>
            <a:prstGeom prst="rect">
              <a:avLst/>
            </a:prstGeom>
            <a:noFill/>
            <a:ln w="12700" cap="rnd">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24" name="Rectangle 76"/>
            <p:cNvSpPr>
              <a:spLocks noChangeArrowheads="1"/>
            </p:cNvSpPr>
            <p:nvPr/>
          </p:nvSpPr>
          <p:spPr bwMode="auto">
            <a:xfrm>
              <a:off x="6940" y="7809"/>
              <a:ext cx="2295" cy="43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ea typeface="Calibri" pitchFamily="34" charset="0"/>
                  <a:cs typeface="Arial" pitchFamily="34" charset="0"/>
                </a:rPr>
                <a:t>Till identifies the voucher value </a:t>
              </a:r>
              <a:endParaRPr kumimoji="0" lang="en-US" sz="1800" b="0" i="0" u="none" strike="noStrike" cap="none" normalizeH="0" baseline="0" smtClean="0">
                <a:ln>
                  <a:noFill/>
                </a:ln>
                <a:solidFill>
                  <a:schemeClr val="tx1"/>
                </a:solidFill>
                <a:effectLst/>
                <a:latin typeface="Arial" pitchFamily="34" charset="0"/>
              </a:endParaRPr>
            </a:p>
          </p:txBody>
        </p:sp>
        <p:sp>
          <p:nvSpPr>
            <p:cNvPr id="2123" name="Rectangle 75"/>
            <p:cNvSpPr>
              <a:spLocks noChangeArrowheads="1"/>
            </p:cNvSpPr>
            <p:nvPr/>
          </p:nvSpPr>
          <p:spPr bwMode="auto">
            <a:xfrm>
              <a:off x="6940" y="8034"/>
              <a:ext cx="3065" cy="166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ea typeface="Calibri" pitchFamily="34" charset="0"/>
                  <a:cs typeface="Arial" pitchFamily="34" charset="0"/>
                </a:rPr>
                <a:t>using the value code &amp; a predefined 13 digit.</a:t>
              </a:r>
              <a:br>
                <a:rPr kumimoji="0" lang="en-US" sz="900" b="0" i="0" u="none" strike="noStrike" cap="none" normalizeH="0" baseline="0" smtClean="0">
                  <a:ln>
                    <a:noFill/>
                  </a:ln>
                  <a:solidFill>
                    <a:srgbClr val="000000"/>
                  </a:solidFill>
                  <a:effectLst/>
                  <a:latin typeface="Calibri" pitchFamily="34" charset="0"/>
                  <a:ea typeface="Calibri" pitchFamily="34" charset="0"/>
                  <a:cs typeface="Arial" pitchFamily="34" charset="0"/>
                </a:rPr>
              </a:br>
              <a:r>
                <a:rPr kumimoji="0" lang="en-US" sz="900" b="0" i="0" u="none" strike="noStrike" cap="none" normalizeH="0" baseline="0" smtClean="0">
                  <a:ln>
                    <a:noFill/>
                  </a:ln>
                  <a:solidFill>
                    <a:srgbClr val="000000"/>
                  </a:solidFill>
                  <a:effectLst/>
                  <a:latin typeface="Calibri" pitchFamily="34" charset="0"/>
                  <a:ea typeface="Calibri" pitchFamily="34" charset="0"/>
                  <a:cs typeface="Arial" pitchFamily="34" charset="0"/>
                </a:rPr>
                <a:t>EAN99 coupon.</a:t>
              </a:r>
              <a:br>
                <a:rPr kumimoji="0" lang="en-US" sz="900" b="0" i="0" u="none" strike="noStrike" cap="none" normalizeH="0" baseline="0" smtClean="0">
                  <a:ln>
                    <a:noFill/>
                  </a:ln>
                  <a:solidFill>
                    <a:srgbClr val="000000"/>
                  </a:solidFill>
                  <a:effectLst/>
                  <a:latin typeface="Calibri" pitchFamily="34" charset="0"/>
                  <a:ea typeface="Calibri" pitchFamily="34" charset="0"/>
                  <a:cs typeface="Arial" pitchFamily="34" charset="0"/>
                </a:rPr>
              </a:br>
              <a:r>
                <a:rPr kumimoji="0" lang="en-US" sz="1100" b="0" i="0" u="none" strike="noStrike" cap="none" normalizeH="0" baseline="0" smtClean="0">
                  <a:ln>
                    <a:noFill/>
                  </a:ln>
                  <a:solidFill>
                    <a:srgbClr val="000000"/>
                  </a:solidFill>
                  <a:effectLst/>
                  <a:latin typeface="Calibri" pitchFamily="34" charset="0"/>
                  <a:ea typeface="Calibri" pitchFamily="34" charset="0"/>
                  <a:cs typeface="Arial" pitchFamily="34" charset="0"/>
                </a:rPr>
                <a:t>991465</a:t>
              </a:r>
              <a:r>
                <a:rPr kumimoji="0" lang="en-US" sz="1100" b="1" i="0" u="none" strike="noStrike" cap="none" normalizeH="0" baseline="0" smtClean="0">
                  <a:ln>
                    <a:noFill/>
                  </a:ln>
                  <a:solidFill>
                    <a:srgbClr val="000000"/>
                  </a:solidFill>
                  <a:effectLst/>
                  <a:latin typeface="Calibri" pitchFamily="34" charset="0"/>
                  <a:ea typeface="Calibri" pitchFamily="34" charset="0"/>
                  <a:cs typeface="Arial" pitchFamily="34" charset="0"/>
                </a:rPr>
                <a:t>011</a:t>
              </a:r>
              <a:r>
                <a:rPr kumimoji="0" lang="en-US" sz="1100" b="0" i="0" u="none" strike="noStrike" cap="none" normalizeH="0" baseline="0" smtClean="0">
                  <a:ln>
                    <a:noFill/>
                  </a:ln>
                  <a:solidFill>
                    <a:srgbClr val="000000"/>
                  </a:solidFill>
                  <a:effectLst/>
                  <a:latin typeface="Calibri" pitchFamily="34" charset="0"/>
                  <a:ea typeface="Calibri" pitchFamily="34" charset="0"/>
                  <a:cs typeface="Arial" pitchFamily="34" charset="0"/>
                </a:rPr>
                <a:t>5001</a:t>
              </a:r>
              <a:endParaRPr kumimoji="0" lang="en-US" sz="900" b="0" i="0" u="none" strike="noStrike" cap="none" normalizeH="0" baseline="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122" name="Rectangle 74"/>
            <p:cNvSpPr>
              <a:spLocks noChangeArrowheads="1"/>
            </p:cNvSpPr>
            <p:nvPr/>
          </p:nvSpPr>
          <p:spPr bwMode="auto">
            <a:xfrm>
              <a:off x="6767" y="7674"/>
              <a:ext cx="3256" cy="1434"/>
            </a:xfrm>
            <a:prstGeom prst="rect">
              <a:avLst/>
            </a:prstGeom>
            <a:noFill/>
            <a:ln w="12700" cap="rnd">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21" name="Freeform 73"/>
            <p:cNvSpPr>
              <a:spLocks noEditPoints="1"/>
            </p:cNvSpPr>
            <p:nvPr/>
          </p:nvSpPr>
          <p:spPr bwMode="auto">
            <a:xfrm rot="-2621499">
              <a:off x="5757" y="9262"/>
              <a:ext cx="765" cy="79"/>
            </a:xfrm>
            <a:custGeom>
              <a:avLst/>
              <a:gdLst/>
              <a:ahLst/>
              <a:cxnLst>
                <a:cxn ang="0">
                  <a:pos x="34" y="166"/>
                </a:cxn>
                <a:cxn ang="0">
                  <a:pos x="3484" y="166"/>
                </a:cxn>
                <a:cxn ang="0">
                  <a:pos x="3517" y="200"/>
                </a:cxn>
                <a:cxn ang="0">
                  <a:pos x="3484" y="233"/>
                </a:cxn>
                <a:cxn ang="0">
                  <a:pos x="34" y="233"/>
                </a:cxn>
                <a:cxn ang="0">
                  <a:pos x="0" y="200"/>
                </a:cxn>
                <a:cxn ang="0">
                  <a:pos x="34" y="166"/>
                </a:cxn>
                <a:cxn ang="0">
                  <a:pos x="3417" y="0"/>
                </a:cxn>
                <a:cxn ang="0">
                  <a:pos x="3817" y="200"/>
                </a:cxn>
                <a:cxn ang="0">
                  <a:pos x="3417" y="400"/>
                </a:cxn>
                <a:cxn ang="0">
                  <a:pos x="3417" y="0"/>
                </a:cxn>
              </a:cxnLst>
              <a:rect l="0" t="0" r="r" b="b"/>
              <a:pathLst>
                <a:path w="3817" h="400">
                  <a:moveTo>
                    <a:pt x="34" y="166"/>
                  </a:moveTo>
                  <a:lnTo>
                    <a:pt x="3484" y="166"/>
                  </a:lnTo>
                  <a:cubicBezTo>
                    <a:pt x="3502" y="166"/>
                    <a:pt x="3517" y="181"/>
                    <a:pt x="3517" y="200"/>
                  </a:cubicBezTo>
                  <a:cubicBezTo>
                    <a:pt x="3517" y="218"/>
                    <a:pt x="3502" y="233"/>
                    <a:pt x="3484" y="233"/>
                  </a:cubicBezTo>
                  <a:lnTo>
                    <a:pt x="34" y="233"/>
                  </a:lnTo>
                  <a:cubicBezTo>
                    <a:pt x="15" y="233"/>
                    <a:pt x="0" y="218"/>
                    <a:pt x="0" y="200"/>
                  </a:cubicBezTo>
                  <a:cubicBezTo>
                    <a:pt x="0" y="181"/>
                    <a:pt x="15" y="166"/>
                    <a:pt x="34" y="166"/>
                  </a:cubicBezTo>
                  <a:close/>
                  <a:moveTo>
                    <a:pt x="3417" y="0"/>
                  </a:moveTo>
                  <a:lnTo>
                    <a:pt x="3817" y="200"/>
                  </a:lnTo>
                  <a:lnTo>
                    <a:pt x="3417" y="400"/>
                  </a:lnTo>
                  <a:lnTo>
                    <a:pt x="3417" y="0"/>
                  </a:lnTo>
                  <a:close/>
                </a:path>
              </a:pathLst>
            </a:custGeom>
            <a:solidFill>
              <a:srgbClr val="000000"/>
            </a:solidFill>
            <a:ln w="1588">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2120" name="Rectangle 72"/>
            <p:cNvSpPr>
              <a:spLocks noChangeArrowheads="1"/>
            </p:cNvSpPr>
            <p:nvPr/>
          </p:nvSpPr>
          <p:spPr bwMode="auto">
            <a:xfrm>
              <a:off x="6865" y="6563"/>
              <a:ext cx="2355" cy="43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ea typeface="Calibri" pitchFamily="34" charset="0"/>
                  <a:cs typeface="Arial" pitchFamily="34" charset="0"/>
                </a:rPr>
                <a:t>Till confirms that the total of all </a:t>
              </a:r>
              <a:endParaRPr kumimoji="0" lang="en-US" sz="1800" b="0" i="0" u="none" strike="noStrike" cap="none" normalizeH="0" baseline="0" smtClean="0">
                <a:ln>
                  <a:noFill/>
                </a:ln>
                <a:solidFill>
                  <a:schemeClr val="tx1"/>
                </a:solidFill>
                <a:effectLst/>
                <a:latin typeface="Arial" pitchFamily="34" charset="0"/>
              </a:endParaRPr>
            </a:p>
          </p:txBody>
        </p:sp>
        <p:sp>
          <p:nvSpPr>
            <p:cNvPr id="2119" name="Rectangle 71"/>
            <p:cNvSpPr>
              <a:spLocks noChangeArrowheads="1"/>
            </p:cNvSpPr>
            <p:nvPr/>
          </p:nvSpPr>
          <p:spPr bwMode="auto">
            <a:xfrm>
              <a:off x="6865" y="6784"/>
              <a:ext cx="2160" cy="43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ea typeface="Calibri" pitchFamily="34" charset="0"/>
                  <a:cs typeface="Arial" pitchFamily="34" charset="0"/>
                </a:rPr>
                <a:t>vouchers does not exceed the </a:t>
              </a:r>
              <a:endParaRPr kumimoji="0" lang="en-US" sz="1800" b="0" i="0" u="none" strike="noStrike" cap="none" normalizeH="0" baseline="0" smtClean="0">
                <a:ln>
                  <a:noFill/>
                </a:ln>
                <a:solidFill>
                  <a:schemeClr val="tx1"/>
                </a:solidFill>
                <a:effectLst/>
                <a:latin typeface="Arial" pitchFamily="34" charset="0"/>
              </a:endParaRPr>
            </a:p>
          </p:txBody>
        </p:sp>
        <p:sp>
          <p:nvSpPr>
            <p:cNvPr id="2118" name="Rectangle 70"/>
            <p:cNvSpPr>
              <a:spLocks noChangeArrowheads="1"/>
            </p:cNvSpPr>
            <p:nvPr/>
          </p:nvSpPr>
          <p:spPr bwMode="auto">
            <a:xfrm>
              <a:off x="6865" y="7006"/>
              <a:ext cx="1530" cy="4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ea typeface="Calibri" pitchFamily="34" charset="0"/>
                  <a:cs typeface="Arial" pitchFamily="34" charset="0"/>
                </a:rPr>
                <a:t>shopping basket cost</a:t>
              </a:r>
              <a:endParaRPr kumimoji="0" lang="en-US" sz="1800" b="0" i="0" u="none" strike="noStrike" cap="none" normalizeH="0" baseline="0" smtClean="0">
                <a:ln>
                  <a:noFill/>
                </a:ln>
                <a:solidFill>
                  <a:schemeClr val="tx1"/>
                </a:solidFill>
                <a:effectLst/>
                <a:latin typeface="Arial" pitchFamily="34" charset="0"/>
              </a:endParaRPr>
            </a:p>
          </p:txBody>
        </p:sp>
        <p:sp>
          <p:nvSpPr>
            <p:cNvPr id="2117" name="Rectangle 69"/>
            <p:cNvSpPr>
              <a:spLocks noChangeArrowheads="1"/>
            </p:cNvSpPr>
            <p:nvPr/>
          </p:nvSpPr>
          <p:spPr bwMode="auto">
            <a:xfrm>
              <a:off x="6761" y="6169"/>
              <a:ext cx="3257" cy="1164"/>
            </a:xfrm>
            <a:prstGeom prst="rect">
              <a:avLst/>
            </a:prstGeom>
            <a:noFill/>
            <a:ln w="12700" cap="rnd">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16" name="Rectangle 68"/>
            <p:cNvSpPr>
              <a:spLocks noChangeArrowheads="1"/>
            </p:cNvSpPr>
            <p:nvPr/>
          </p:nvSpPr>
          <p:spPr bwMode="auto">
            <a:xfrm>
              <a:off x="6940" y="6270"/>
              <a:ext cx="112" cy="50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ea typeface="Calibri" pitchFamily="34"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endParaRPr>
            </a:p>
          </p:txBody>
        </p:sp>
        <p:sp>
          <p:nvSpPr>
            <p:cNvPr id="2115" name="Rectangle 67"/>
            <p:cNvSpPr>
              <a:spLocks noChangeArrowheads="1"/>
            </p:cNvSpPr>
            <p:nvPr/>
          </p:nvSpPr>
          <p:spPr bwMode="auto">
            <a:xfrm>
              <a:off x="7073" y="6270"/>
              <a:ext cx="375" cy="50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ea typeface="Calibri" pitchFamily="34" charset="0"/>
                  <a:cs typeface="Arial" pitchFamily="34" charset="0"/>
                </a:rPr>
                <a:t>5.00</a:t>
              </a:r>
              <a:endParaRPr kumimoji="0" lang="en-US" sz="1800" b="0" i="0" u="none" strike="noStrike" cap="none" normalizeH="0" baseline="0" smtClean="0">
                <a:ln>
                  <a:noFill/>
                </a:ln>
                <a:solidFill>
                  <a:schemeClr val="tx1"/>
                </a:solidFill>
                <a:effectLst/>
                <a:latin typeface="Arial" pitchFamily="34" charset="0"/>
              </a:endParaRPr>
            </a:p>
          </p:txBody>
        </p:sp>
        <p:sp>
          <p:nvSpPr>
            <p:cNvPr id="2114" name="Freeform 66"/>
            <p:cNvSpPr>
              <a:spLocks noEditPoints="1"/>
            </p:cNvSpPr>
            <p:nvPr/>
          </p:nvSpPr>
          <p:spPr bwMode="auto">
            <a:xfrm>
              <a:off x="8314" y="7333"/>
              <a:ext cx="81" cy="385"/>
            </a:xfrm>
            <a:custGeom>
              <a:avLst/>
              <a:gdLst/>
              <a:ahLst/>
              <a:cxnLst>
                <a:cxn ang="0">
                  <a:pos x="83" y="946"/>
                </a:cxn>
                <a:cxn ang="0">
                  <a:pos x="83" y="167"/>
                </a:cxn>
                <a:cxn ang="0">
                  <a:pos x="100" y="150"/>
                </a:cxn>
                <a:cxn ang="0">
                  <a:pos x="117" y="167"/>
                </a:cxn>
                <a:cxn ang="0">
                  <a:pos x="117" y="946"/>
                </a:cxn>
                <a:cxn ang="0">
                  <a:pos x="100" y="963"/>
                </a:cxn>
                <a:cxn ang="0">
                  <a:pos x="83" y="946"/>
                </a:cxn>
                <a:cxn ang="0">
                  <a:pos x="0" y="200"/>
                </a:cxn>
                <a:cxn ang="0">
                  <a:pos x="100" y="0"/>
                </a:cxn>
                <a:cxn ang="0">
                  <a:pos x="200" y="200"/>
                </a:cxn>
                <a:cxn ang="0">
                  <a:pos x="0" y="200"/>
                </a:cxn>
              </a:cxnLst>
              <a:rect l="0" t="0" r="r" b="b"/>
              <a:pathLst>
                <a:path w="200" h="963">
                  <a:moveTo>
                    <a:pt x="83" y="946"/>
                  </a:moveTo>
                  <a:lnTo>
                    <a:pt x="83" y="167"/>
                  </a:lnTo>
                  <a:cubicBezTo>
                    <a:pt x="83" y="158"/>
                    <a:pt x="91" y="150"/>
                    <a:pt x="100" y="150"/>
                  </a:cubicBezTo>
                  <a:cubicBezTo>
                    <a:pt x="109" y="150"/>
                    <a:pt x="117" y="158"/>
                    <a:pt x="117" y="167"/>
                  </a:cubicBezTo>
                  <a:lnTo>
                    <a:pt x="117" y="946"/>
                  </a:lnTo>
                  <a:cubicBezTo>
                    <a:pt x="117" y="956"/>
                    <a:pt x="109" y="963"/>
                    <a:pt x="100" y="963"/>
                  </a:cubicBezTo>
                  <a:cubicBezTo>
                    <a:pt x="91" y="963"/>
                    <a:pt x="83" y="956"/>
                    <a:pt x="83" y="946"/>
                  </a:cubicBezTo>
                  <a:close/>
                  <a:moveTo>
                    <a:pt x="0" y="200"/>
                  </a:moveTo>
                  <a:lnTo>
                    <a:pt x="100" y="0"/>
                  </a:lnTo>
                  <a:lnTo>
                    <a:pt x="200" y="200"/>
                  </a:lnTo>
                  <a:lnTo>
                    <a:pt x="0" y="200"/>
                  </a:lnTo>
                  <a:close/>
                </a:path>
              </a:pathLst>
            </a:custGeom>
            <a:solidFill>
              <a:srgbClr val="000000"/>
            </a:solidFill>
            <a:ln w="1588">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2113" name="Rectangle 65"/>
            <p:cNvSpPr>
              <a:spLocks noChangeArrowheads="1"/>
            </p:cNvSpPr>
            <p:nvPr/>
          </p:nvSpPr>
          <p:spPr bwMode="auto">
            <a:xfrm>
              <a:off x="6869" y="5004"/>
              <a:ext cx="2550" cy="43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ea typeface="Calibri" pitchFamily="34" charset="0"/>
                  <a:cs typeface="Arial" pitchFamily="34" charset="0"/>
                </a:rPr>
                <a:t>Till checks with the Smart Voucher </a:t>
              </a:r>
              <a:endParaRPr kumimoji="0" lang="en-US" sz="1800" b="0" i="0" u="none" strike="noStrike" cap="none" normalizeH="0" baseline="0" smtClean="0">
                <a:ln>
                  <a:noFill/>
                </a:ln>
                <a:solidFill>
                  <a:schemeClr val="tx1"/>
                </a:solidFill>
                <a:effectLst/>
                <a:latin typeface="Arial" pitchFamily="34" charset="0"/>
              </a:endParaRPr>
            </a:p>
          </p:txBody>
        </p:sp>
        <p:sp>
          <p:nvSpPr>
            <p:cNvPr id="2112" name="Rectangle 64"/>
            <p:cNvSpPr>
              <a:spLocks noChangeArrowheads="1"/>
            </p:cNvSpPr>
            <p:nvPr/>
          </p:nvSpPr>
          <p:spPr bwMode="auto">
            <a:xfrm>
              <a:off x="6869" y="5230"/>
              <a:ext cx="2295" cy="43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ea typeface="Calibri" pitchFamily="34" charset="0"/>
                  <a:cs typeface="Arial" pitchFamily="34" charset="0"/>
                </a:rPr>
                <a:t>system that the Smart Voucher </a:t>
              </a:r>
              <a:endParaRPr kumimoji="0" lang="en-US" sz="1800" b="0" i="0" u="none" strike="noStrike" cap="none" normalizeH="0" baseline="0" smtClean="0">
                <a:ln>
                  <a:noFill/>
                </a:ln>
                <a:solidFill>
                  <a:schemeClr val="tx1"/>
                </a:solidFill>
                <a:effectLst/>
                <a:latin typeface="Arial" pitchFamily="34" charset="0"/>
              </a:endParaRPr>
            </a:p>
          </p:txBody>
        </p:sp>
        <p:sp>
          <p:nvSpPr>
            <p:cNvPr id="2111" name="Rectangle 63"/>
            <p:cNvSpPr>
              <a:spLocks noChangeArrowheads="1"/>
            </p:cNvSpPr>
            <p:nvPr/>
          </p:nvSpPr>
          <p:spPr bwMode="auto">
            <a:xfrm>
              <a:off x="6869" y="5451"/>
              <a:ext cx="1530" cy="43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ea typeface="Calibri" pitchFamily="34" charset="0"/>
                  <a:cs typeface="Arial" pitchFamily="34" charset="0"/>
                </a:rPr>
                <a:t>number is still active</a:t>
              </a:r>
              <a:endParaRPr kumimoji="0" lang="en-US" sz="1800" b="0" i="0" u="none" strike="noStrike" cap="none" normalizeH="0" baseline="0" smtClean="0">
                <a:ln>
                  <a:noFill/>
                </a:ln>
                <a:solidFill>
                  <a:schemeClr val="tx1"/>
                </a:solidFill>
                <a:effectLst/>
                <a:latin typeface="Arial" pitchFamily="34" charset="0"/>
              </a:endParaRPr>
            </a:p>
          </p:txBody>
        </p:sp>
        <p:sp>
          <p:nvSpPr>
            <p:cNvPr id="2110" name="Rectangle 62"/>
            <p:cNvSpPr>
              <a:spLocks noChangeArrowheads="1"/>
            </p:cNvSpPr>
            <p:nvPr/>
          </p:nvSpPr>
          <p:spPr bwMode="auto">
            <a:xfrm>
              <a:off x="6767" y="4613"/>
              <a:ext cx="3256" cy="1162"/>
            </a:xfrm>
            <a:prstGeom prst="rect">
              <a:avLst/>
            </a:prstGeom>
            <a:noFill/>
            <a:ln w="12700" cap="rnd">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09" name="Rectangle 61"/>
            <p:cNvSpPr>
              <a:spLocks noChangeArrowheads="1"/>
            </p:cNvSpPr>
            <p:nvPr/>
          </p:nvSpPr>
          <p:spPr bwMode="auto">
            <a:xfrm>
              <a:off x="6943" y="4712"/>
              <a:ext cx="2310" cy="50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ea typeface="Calibri" pitchFamily="34" charset="0"/>
                  <a:cs typeface="Arial" pitchFamily="34" charset="0"/>
                </a:rPr>
                <a:t>9611192011002118854064</a:t>
              </a:r>
              <a:endParaRPr kumimoji="0" lang="en-US" sz="1800" b="0" i="0" u="none" strike="noStrike" cap="none" normalizeH="0" baseline="0" smtClean="0">
                <a:ln>
                  <a:noFill/>
                </a:ln>
                <a:solidFill>
                  <a:schemeClr val="tx1"/>
                </a:solidFill>
                <a:effectLst/>
                <a:latin typeface="Arial" pitchFamily="34" charset="0"/>
              </a:endParaRPr>
            </a:p>
          </p:txBody>
        </p:sp>
        <p:sp>
          <p:nvSpPr>
            <p:cNvPr id="2108" name="Freeform 60"/>
            <p:cNvSpPr>
              <a:spLocks noEditPoints="1"/>
            </p:cNvSpPr>
            <p:nvPr/>
          </p:nvSpPr>
          <p:spPr bwMode="auto">
            <a:xfrm>
              <a:off x="8314" y="5823"/>
              <a:ext cx="81" cy="306"/>
            </a:xfrm>
            <a:custGeom>
              <a:avLst/>
              <a:gdLst/>
              <a:ahLst/>
              <a:cxnLst>
                <a:cxn ang="0">
                  <a:pos x="83" y="755"/>
                </a:cxn>
                <a:cxn ang="0">
                  <a:pos x="83" y="167"/>
                </a:cxn>
                <a:cxn ang="0">
                  <a:pos x="100" y="150"/>
                </a:cxn>
                <a:cxn ang="0">
                  <a:pos x="117" y="167"/>
                </a:cxn>
                <a:cxn ang="0">
                  <a:pos x="117" y="755"/>
                </a:cxn>
                <a:cxn ang="0">
                  <a:pos x="100" y="771"/>
                </a:cxn>
                <a:cxn ang="0">
                  <a:pos x="83" y="755"/>
                </a:cxn>
                <a:cxn ang="0">
                  <a:pos x="0" y="200"/>
                </a:cxn>
                <a:cxn ang="0">
                  <a:pos x="100" y="0"/>
                </a:cxn>
                <a:cxn ang="0">
                  <a:pos x="200" y="200"/>
                </a:cxn>
                <a:cxn ang="0">
                  <a:pos x="0" y="200"/>
                </a:cxn>
              </a:cxnLst>
              <a:rect l="0" t="0" r="r" b="b"/>
              <a:pathLst>
                <a:path w="200" h="771">
                  <a:moveTo>
                    <a:pt x="83" y="755"/>
                  </a:moveTo>
                  <a:lnTo>
                    <a:pt x="83" y="167"/>
                  </a:lnTo>
                  <a:cubicBezTo>
                    <a:pt x="83" y="158"/>
                    <a:pt x="91" y="150"/>
                    <a:pt x="100" y="150"/>
                  </a:cubicBezTo>
                  <a:cubicBezTo>
                    <a:pt x="109" y="150"/>
                    <a:pt x="117" y="158"/>
                    <a:pt x="117" y="167"/>
                  </a:cubicBezTo>
                  <a:lnTo>
                    <a:pt x="117" y="755"/>
                  </a:lnTo>
                  <a:cubicBezTo>
                    <a:pt x="117" y="764"/>
                    <a:pt x="109" y="771"/>
                    <a:pt x="100" y="771"/>
                  </a:cubicBezTo>
                  <a:cubicBezTo>
                    <a:pt x="91" y="771"/>
                    <a:pt x="83" y="764"/>
                    <a:pt x="83" y="755"/>
                  </a:cubicBezTo>
                  <a:close/>
                  <a:moveTo>
                    <a:pt x="0" y="200"/>
                  </a:moveTo>
                  <a:lnTo>
                    <a:pt x="100" y="0"/>
                  </a:lnTo>
                  <a:lnTo>
                    <a:pt x="200" y="200"/>
                  </a:lnTo>
                  <a:lnTo>
                    <a:pt x="0" y="200"/>
                  </a:lnTo>
                  <a:close/>
                </a:path>
              </a:pathLst>
            </a:custGeom>
            <a:solidFill>
              <a:srgbClr val="000000"/>
            </a:solidFill>
            <a:ln w="1588">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2107" name="Rectangle 59"/>
            <p:cNvSpPr>
              <a:spLocks noChangeArrowheads="1"/>
            </p:cNvSpPr>
            <p:nvPr/>
          </p:nvSpPr>
          <p:spPr bwMode="auto">
            <a:xfrm>
              <a:off x="7317" y="2710"/>
              <a:ext cx="2107" cy="43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ea typeface="Calibri" pitchFamily="34" charset="0"/>
                  <a:cs typeface="Arial" pitchFamily="34" charset="0"/>
                </a:rPr>
                <a:t>Complete transaction</a:t>
              </a:r>
              <a:endParaRPr kumimoji="0" lang="en-US" sz="1800" b="0" i="0" u="none" strike="noStrike" cap="none" normalizeH="0" baseline="0" smtClean="0">
                <a:ln>
                  <a:noFill/>
                </a:ln>
                <a:solidFill>
                  <a:schemeClr val="tx1"/>
                </a:solidFill>
                <a:effectLst/>
                <a:latin typeface="Arial" pitchFamily="34" charset="0"/>
              </a:endParaRPr>
            </a:p>
          </p:txBody>
        </p:sp>
        <p:sp>
          <p:nvSpPr>
            <p:cNvPr id="2106" name="Rectangle 58"/>
            <p:cNvSpPr>
              <a:spLocks noChangeArrowheads="1"/>
            </p:cNvSpPr>
            <p:nvPr/>
          </p:nvSpPr>
          <p:spPr bwMode="auto">
            <a:xfrm>
              <a:off x="7145" y="2572"/>
              <a:ext cx="2270" cy="454"/>
            </a:xfrm>
            <a:prstGeom prst="rect">
              <a:avLst/>
            </a:prstGeom>
            <a:noFill/>
            <a:ln w="12700" cap="rnd">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05" name="Freeform 57"/>
            <p:cNvSpPr>
              <a:spLocks noEditPoints="1"/>
            </p:cNvSpPr>
            <p:nvPr/>
          </p:nvSpPr>
          <p:spPr bwMode="auto">
            <a:xfrm>
              <a:off x="8240" y="3026"/>
              <a:ext cx="80" cy="459"/>
            </a:xfrm>
            <a:custGeom>
              <a:avLst/>
              <a:gdLst/>
              <a:ahLst/>
              <a:cxnLst>
                <a:cxn ang="0">
                  <a:pos x="83" y="1133"/>
                </a:cxn>
                <a:cxn ang="0">
                  <a:pos x="83" y="166"/>
                </a:cxn>
                <a:cxn ang="0">
                  <a:pos x="100" y="150"/>
                </a:cxn>
                <a:cxn ang="0">
                  <a:pos x="116" y="166"/>
                </a:cxn>
                <a:cxn ang="0">
                  <a:pos x="116" y="1133"/>
                </a:cxn>
                <a:cxn ang="0">
                  <a:pos x="100" y="1150"/>
                </a:cxn>
                <a:cxn ang="0">
                  <a:pos x="83" y="1133"/>
                </a:cxn>
                <a:cxn ang="0">
                  <a:pos x="0" y="200"/>
                </a:cxn>
                <a:cxn ang="0">
                  <a:pos x="100" y="0"/>
                </a:cxn>
                <a:cxn ang="0">
                  <a:pos x="200" y="200"/>
                </a:cxn>
                <a:cxn ang="0">
                  <a:pos x="0" y="200"/>
                </a:cxn>
              </a:cxnLst>
              <a:rect l="0" t="0" r="r" b="b"/>
              <a:pathLst>
                <a:path w="200" h="1150">
                  <a:moveTo>
                    <a:pt x="83" y="1133"/>
                  </a:moveTo>
                  <a:lnTo>
                    <a:pt x="83" y="166"/>
                  </a:lnTo>
                  <a:cubicBezTo>
                    <a:pt x="83" y="157"/>
                    <a:pt x="90" y="150"/>
                    <a:pt x="100" y="150"/>
                  </a:cubicBezTo>
                  <a:cubicBezTo>
                    <a:pt x="109" y="150"/>
                    <a:pt x="116" y="157"/>
                    <a:pt x="116" y="166"/>
                  </a:cubicBezTo>
                  <a:lnTo>
                    <a:pt x="116" y="1133"/>
                  </a:lnTo>
                  <a:cubicBezTo>
                    <a:pt x="116" y="1142"/>
                    <a:pt x="109" y="1150"/>
                    <a:pt x="100" y="1150"/>
                  </a:cubicBezTo>
                  <a:cubicBezTo>
                    <a:pt x="90" y="1150"/>
                    <a:pt x="83" y="1142"/>
                    <a:pt x="83" y="1133"/>
                  </a:cubicBezTo>
                  <a:close/>
                  <a:moveTo>
                    <a:pt x="0" y="200"/>
                  </a:moveTo>
                  <a:lnTo>
                    <a:pt x="100" y="0"/>
                  </a:lnTo>
                  <a:lnTo>
                    <a:pt x="200" y="200"/>
                  </a:lnTo>
                  <a:lnTo>
                    <a:pt x="0" y="200"/>
                  </a:lnTo>
                  <a:close/>
                </a:path>
              </a:pathLst>
            </a:custGeom>
            <a:solidFill>
              <a:srgbClr val="000000"/>
            </a:solidFill>
            <a:ln w="1588">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2104" name="Rectangle 56"/>
            <p:cNvSpPr>
              <a:spLocks noChangeArrowheads="1"/>
            </p:cNvSpPr>
            <p:nvPr/>
          </p:nvSpPr>
          <p:spPr bwMode="auto">
            <a:xfrm>
              <a:off x="6865" y="3871"/>
              <a:ext cx="2505" cy="43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ea typeface="Calibri" pitchFamily="34" charset="0"/>
                  <a:cs typeface="Arial" pitchFamily="34" charset="0"/>
                </a:rPr>
                <a:t>Smart Voucher system sets Smart </a:t>
              </a:r>
              <a:endParaRPr kumimoji="0" lang="en-US" sz="1800" b="0" i="0" u="none" strike="noStrike" cap="none" normalizeH="0" baseline="0" smtClean="0">
                <a:ln>
                  <a:noFill/>
                </a:ln>
                <a:solidFill>
                  <a:schemeClr val="tx1"/>
                </a:solidFill>
                <a:effectLst/>
                <a:latin typeface="Arial" pitchFamily="34" charset="0"/>
              </a:endParaRPr>
            </a:p>
          </p:txBody>
        </p:sp>
        <p:sp>
          <p:nvSpPr>
            <p:cNvPr id="2103" name="Rectangle 55"/>
            <p:cNvSpPr>
              <a:spLocks noChangeArrowheads="1"/>
            </p:cNvSpPr>
            <p:nvPr/>
          </p:nvSpPr>
          <p:spPr bwMode="auto">
            <a:xfrm>
              <a:off x="6865" y="4056"/>
              <a:ext cx="1680" cy="4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ea typeface="Calibri" pitchFamily="34" charset="0"/>
                  <a:cs typeface="Arial" pitchFamily="34" charset="0"/>
                </a:rPr>
                <a:t>Voucher to ‘redeemed’  </a:t>
              </a:r>
              <a:endParaRPr kumimoji="0" lang="en-US" sz="1800" b="0" i="0" u="none" strike="noStrike" cap="none" normalizeH="0" baseline="0" smtClean="0">
                <a:ln>
                  <a:noFill/>
                </a:ln>
                <a:solidFill>
                  <a:schemeClr val="tx1"/>
                </a:solidFill>
                <a:effectLst/>
                <a:latin typeface="Arial" pitchFamily="34" charset="0"/>
              </a:endParaRPr>
            </a:p>
          </p:txBody>
        </p:sp>
        <p:sp>
          <p:nvSpPr>
            <p:cNvPr id="2102" name="Rectangle 54"/>
            <p:cNvSpPr>
              <a:spLocks noChangeArrowheads="1"/>
            </p:cNvSpPr>
            <p:nvPr/>
          </p:nvSpPr>
          <p:spPr bwMode="auto">
            <a:xfrm>
              <a:off x="6761" y="3478"/>
              <a:ext cx="3257" cy="831"/>
            </a:xfrm>
            <a:prstGeom prst="rect">
              <a:avLst/>
            </a:prstGeom>
            <a:noFill/>
            <a:ln w="12700" cap="rnd">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01" name="Rectangle 53"/>
            <p:cNvSpPr>
              <a:spLocks noChangeArrowheads="1"/>
            </p:cNvSpPr>
            <p:nvPr/>
          </p:nvSpPr>
          <p:spPr bwMode="auto">
            <a:xfrm>
              <a:off x="6940" y="3580"/>
              <a:ext cx="2310" cy="50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ea typeface="Calibri" pitchFamily="34" charset="0"/>
                  <a:cs typeface="Arial" pitchFamily="34" charset="0"/>
                </a:rPr>
                <a:t>9611192011002118854064</a:t>
              </a:r>
              <a:endParaRPr kumimoji="0" lang="en-US" sz="1800" b="0" i="0" u="none" strike="noStrike" cap="none" normalizeH="0" baseline="0" smtClean="0">
                <a:ln>
                  <a:noFill/>
                </a:ln>
                <a:solidFill>
                  <a:schemeClr val="tx1"/>
                </a:solidFill>
                <a:effectLst/>
                <a:latin typeface="Arial" pitchFamily="34" charset="0"/>
              </a:endParaRPr>
            </a:p>
          </p:txBody>
        </p:sp>
        <p:sp>
          <p:nvSpPr>
            <p:cNvPr id="2100" name="Freeform 52"/>
            <p:cNvSpPr>
              <a:spLocks noEditPoints="1"/>
            </p:cNvSpPr>
            <p:nvPr/>
          </p:nvSpPr>
          <p:spPr bwMode="auto">
            <a:xfrm>
              <a:off x="8240" y="4309"/>
              <a:ext cx="80" cy="310"/>
            </a:xfrm>
            <a:custGeom>
              <a:avLst/>
              <a:gdLst/>
              <a:ahLst/>
              <a:cxnLst>
                <a:cxn ang="0">
                  <a:pos x="83" y="754"/>
                </a:cxn>
                <a:cxn ang="0">
                  <a:pos x="83" y="167"/>
                </a:cxn>
                <a:cxn ang="0">
                  <a:pos x="100" y="150"/>
                </a:cxn>
                <a:cxn ang="0">
                  <a:pos x="116" y="167"/>
                </a:cxn>
                <a:cxn ang="0">
                  <a:pos x="116" y="754"/>
                </a:cxn>
                <a:cxn ang="0">
                  <a:pos x="100" y="771"/>
                </a:cxn>
                <a:cxn ang="0">
                  <a:pos x="83" y="754"/>
                </a:cxn>
                <a:cxn ang="0">
                  <a:pos x="0" y="200"/>
                </a:cxn>
                <a:cxn ang="0">
                  <a:pos x="100" y="0"/>
                </a:cxn>
                <a:cxn ang="0">
                  <a:pos x="200" y="200"/>
                </a:cxn>
                <a:cxn ang="0">
                  <a:pos x="0" y="200"/>
                </a:cxn>
              </a:cxnLst>
              <a:rect l="0" t="0" r="r" b="b"/>
              <a:pathLst>
                <a:path w="200" h="771">
                  <a:moveTo>
                    <a:pt x="83" y="754"/>
                  </a:moveTo>
                  <a:lnTo>
                    <a:pt x="83" y="167"/>
                  </a:lnTo>
                  <a:cubicBezTo>
                    <a:pt x="83" y="158"/>
                    <a:pt x="90" y="150"/>
                    <a:pt x="100" y="150"/>
                  </a:cubicBezTo>
                  <a:cubicBezTo>
                    <a:pt x="109" y="150"/>
                    <a:pt x="116" y="158"/>
                    <a:pt x="116" y="167"/>
                  </a:cubicBezTo>
                  <a:lnTo>
                    <a:pt x="116" y="754"/>
                  </a:lnTo>
                  <a:cubicBezTo>
                    <a:pt x="116" y="764"/>
                    <a:pt x="109" y="771"/>
                    <a:pt x="100" y="771"/>
                  </a:cubicBezTo>
                  <a:cubicBezTo>
                    <a:pt x="90" y="771"/>
                    <a:pt x="83" y="764"/>
                    <a:pt x="83" y="754"/>
                  </a:cubicBezTo>
                  <a:close/>
                  <a:moveTo>
                    <a:pt x="0" y="200"/>
                  </a:moveTo>
                  <a:lnTo>
                    <a:pt x="100" y="0"/>
                  </a:lnTo>
                  <a:lnTo>
                    <a:pt x="200" y="200"/>
                  </a:lnTo>
                  <a:lnTo>
                    <a:pt x="0" y="200"/>
                  </a:lnTo>
                  <a:close/>
                </a:path>
              </a:pathLst>
            </a:custGeom>
            <a:solidFill>
              <a:srgbClr val="000000"/>
            </a:solidFill>
            <a:ln w="1588">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2099" name="Rectangle 51"/>
            <p:cNvSpPr>
              <a:spLocks noChangeArrowheads="1"/>
            </p:cNvSpPr>
            <p:nvPr/>
          </p:nvSpPr>
          <p:spPr bwMode="auto">
            <a:xfrm>
              <a:off x="2075" y="2093"/>
              <a:ext cx="3483" cy="980"/>
            </a:xfrm>
            <a:prstGeom prst="rect">
              <a:avLst/>
            </a:prstGeom>
            <a:noFill/>
            <a:ln w="12700" cap="rnd">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98" name="Rectangle 50"/>
            <p:cNvSpPr>
              <a:spLocks noChangeArrowheads="1"/>
            </p:cNvSpPr>
            <p:nvPr/>
          </p:nvSpPr>
          <p:spPr bwMode="auto">
            <a:xfrm>
              <a:off x="3121" y="2155"/>
              <a:ext cx="375" cy="43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ea typeface="Calibri" pitchFamily="34" charset="0"/>
                  <a:cs typeface="Arial" pitchFamily="34" charset="0"/>
                </a:rPr>
                <a:t>Issue </a:t>
              </a:r>
              <a:endParaRPr kumimoji="0" lang="en-US" sz="1800" b="0" i="0" u="none" strike="noStrike" cap="none" normalizeH="0" baseline="0" smtClean="0">
                <a:ln>
                  <a:noFill/>
                </a:ln>
                <a:solidFill>
                  <a:schemeClr val="tx1"/>
                </a:solidFill>
                <a:effectLst/>
                <a:latin typeface="Arial" pitchFamily="34" charset="0"/>
              </a:endParaRPr>
            </a:p>
          </p:txBody>
        </p:sp>
        <p:sp>
          <p:nvSpPr>
            <p:cNvPr id="2097" name="Rectangle 49"/>
            <p:cNvSpPr>
              <a:spLocks noChangeArrowheads="1"/>
            </p:cNvSpPr>
            <p:nvPr/>
          </p:nvSpPr>
          <p:spPr bwMode="auto">
            <a:xfrm>
              <a:off x="3620" y="2155"/>
              <a:ext cx="675" cy="43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alibri" pitchFamily="34" charset="0"/>
                  <a:ea typeface="Calibri" pitchFamily="34" charset="0"/>
                  <a:cs typeface="Arial" pitchFamily="34" charset="0"/>
                </a:rPr>
                <a:t> Clubcard</a:t>
              </a:r>
              <a:endParaRPr kumimoji="0" lang="en-US" sz="1800" b="0" i="0" u="none" strike="noStrike" cap="none" normalizeH="0" baseline="0" dirty="0" smtClean="0">
                <a:ln>
                  <a:noFill/>
                </a:ln>
                <a:solidFill>
                  <a:schemeClr val="tx1"/>
                </a:solidFill>
                <a:effectLst/>
                <a:latin typeface="Arial" pitchFamily="34" charset="0"/>
              </a:endParaRPr>
            </a:p>
          </p:txBody>
        </p:sp>
        <p:sp>
          <p:nvSpPr>
            <p:cNvPr id="2096" name="Rectangle 48"/>
            <p:cNvSpPr>
              <a:spLocks noChangeArrowheads="1"/>
            </p:cNvSpPr>
            <p:nvPr/>
          </p:nvSpPr>
          <p:spPr bwMode="auto">
            <a:xfrm>
              <a:off x="4377" y="2155"/>
              <a:ext cx="660" cy="43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ea typeface="Calibri" pitchFamily="34" charset="0"/>
                  <a:cs typeface="Arial" pitchFamily="34" charset="0"/>
                </a:rPr>
                <a:t>  / Smart  </a:t>
              </a:r>
              <a:endParaRPr kumimoji="0" lang="en-US" sz="1800" b="0" i="0" u="none" strike="noStrike" cap="none" normalizeH="0" baseline="0" smtClean="0">
                <a:ln>
                  <a:noFill/>
                </a:ln>
                <a:solidFill>
                  <a:schemeClr val="tx1"/>
                </a:solidFill>
                <a:effectLst/>
                <a:latin typeface="Arial" pitchFamily="34" charset="0"/>
              </a:endParaRPr>
            </a:p>
          </p:txBody>
        </p:sp>
        <p:sp>
          <p:nvSpPr>
            <p:cNvPr id="2095" name="Rectangle 47"/>
            <p:cNvSpPr>
              <a:spLocks noChangeArrowheads="1"/>
            </p:cNvSpPr>
            <p:nvPr/>
          </p:nvSpPr>
          <p:spPr bwMode="auto">
            <a:xfrm>
              <a:off x="3121" y="2378"/>
              <a:ext cx="1965" cy="43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ea typeface="Calibri" pitchFamily="34" charset="0"/>
                  <a:cs typeface="Arial" pitchFamily="34" charset="0"/>
                </a:rPr>
                <a:t>Voucher to each customer.  </a:t>
              </a:r>
              <a:endParaRPr kumimoji="0" lang="en-US" sz="1800" b="0" i="0" u="none" strike="noStrike" cap="none" normalizeH="0" baseline="0" smtClean="0">
                <a:ln>
                  <a:noFill/>
                </a:ln>
                <a:solidFill>
                  <a:schemeClr val="tx1"/>
                </a:solidFill>
                <a:effectLst/>
                <a:latin typeface="Arial" pitchFamily="34" charset="0"/>
              </a:endParaRPr>
            </a:p>
          </p:txBody>
        </p:sp>
        <p:sp>
          <p:nvSpPr>
            <p:cNvPr id="2094" name="Rectangle 46"/>
            <p:cNvSpPr>
              <a:spLocks noChangeArrowheads="1"/>
            </p:cNvSpPr>
            <p:nvPr/>
          </p:nvSpPr>
          <p:spPr bwMode="auto">
            <a:xfrm>
              <a:off x="3121" y="2601"/>
              <a:ext cx="1740" cy="4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alibri" pitchFamily="34" charset="0"/>
                  <a:ea typeface="Calibri" pitchFamily="34" charset="0"/>
                  <a:cs typeface="Arial" pitchFamily="34" charset="0"/>
                </a:rPr>
                <a:t>Allocate each voucher a </a:t>
              </a:r>
              <a:endParaRPr kumimoji="0" lang="en-US" sz="1800" b="0" i="0" u="none" strike="noStrike" cap="none" normalizeH="0" baseline="0" dirty="0" smtClean="0">
                <a:ln>
                  <a:noFill/>
                </a:ln>
                <a:solidFill>
                  <a:schemeClr val="tx1"/>
                </a:solidFill>
                <a:effectLst/>
                <a:latin typeface="Arial" pitchFamily="34" charset="0"/>
              </a:endParaRPr>
            </a:p>
          </p:txBody>
        </p:sp>
        <p:sp>
          <p:nvSpPr>
            <p:cNvPr id="2093" name="Rectangle 45"/>
            <p:cNvSpPr>
              <a:spLocks noChangeArrowheads="1"/>
            </p:cNvSpPr>
            <p:nvPr/>
          </p:nvSpPr>
          <p:spPr bwMode="auto">
            <a:xfrm>
              <a:off x="3121" y="2821"/>
              <a:ext cx="1770" cy="43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alibri" pitchFamily="34" charset="0"/>
                  <a:ea typeface="Calibri" pitchFamily="34" charset="0"/>
                  <a:cs typeface="Arial" pitchFamily="34" charset="0"/>
                </a:rPr>
                <a:t>unique 22 digit barcode.</a:t>
              </a:r>
              <a:endParaRPr kumimoji="0" lang="en-US" sz="1800" b="0" i="0" u="none" strike="noStrike" cap="none" normalizeH="0" baseline="0" dirty="0" smtClean="0">
                <a:ln>
                  <a:noFill/>
                </a:ln>
                <a:solidFill>
                  <a:schemeClr val="tx1"/>
                </a:solidFill>
                <a:effectLst/>
                <a:latin typeface="Arial" pitchFamily="34" charset="0"/>
              </a:endParaRPr>
            </a:p>
          </p:txBody>
        </p:sp>
        <p:sp>
          <p:nvSpPr>
            <p:cNvPr id="2092" name="Rectangle 44"/>
            <p:cNvSpPr>
              <a:spLocks noChangeArrowheads="1"/>
            </p:cNvSpPr>
            <p:nvPr/>
          </p:nvSpPr>
          <p:spPr bwMode="auto">
            <a:xfrm>
              <a:off x="2075" y="3377"/>
              <a:ext cx="3556" cy="830"/>
            </a:xfrm>
            <a:prstGeom prst="rect">
              <a:avLst/>
            </a:prstGeom>
            <a:noFill/>
            <a:ln w="12700" cap="rnd">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91" name="Rectangle 43"/>
            <p:cNvSpPr>
              <a:spLocks noChangeArrowheads="1"/>
            </p:cNvSpPr>
            <p:nvPr/>
          </p:nvSpPr>
          <p:spPr bwMode="auto">
            <a:xfrm>
              <a:off x="2263" y="3512"/>
              <a:ext cx="2490" cy="43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ea typeface="Calibri" pitchFamily="34" charset="0"/>
                  <a:cs typeface="Arial" pitchFamily="34" charset="0"/>
                </a:rPr>
                <a:t>Record the 22 digit barcode in the </a:t>
              </a:r>
              <a:endParaRPr kumimoji="0" lang="en-US" sz="1800" b="0" i="0" u="none" strike="noStrike" cap="none" normalizeH="0" baseline="0" smtClean="0">
                <a:ln>
                  <a:noFill/>
                </a:ln>
                <a:solidFill>
                  <a:schemeClr val="tx1"/>
                </a:solidFill>
                <a:effectLst/>
                <a:latin typeface="Arial" pitchFamily="34" charset="0"/>
              </a:endParaRPr>
            </a:p>
          </p:txBody>
        </p:sp>
        <p:sp>
          <p:nvSpPr>
            <p:cNvPr id="2090" name="Rectangle 42"/>
            <p:cNvSpPr>
              <a:spLocks noChangeArrowheads="1"/>
            </p:cNvSpPr>
            <p:nvPr/>
          </p:nvSpPr>
          <p:spPr bwMode="auto">
            <a:xfrm>
              <a:off x="2248" y="3735"/>
              <a:ext cx="2685" cy="4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ea typeface="Calibri" pitchFamily="34" charset="0"/>
                  <a:cs typeface="Arial" pitchFamily="34" charset="0"/>
                </a:rPr>
                <a:t>Smart Voucher System with a status </a:t>
              </a:r>
              <a:endParaRPr kumimoji="0" lang="en-US" sz="1800" b="0" i="0" u="none" strike="noStrike" cap="none" normalizeH="0" baseline="0" smtClean="0">
                <a:ln>
                  <a:noFill/>
                </a:ln>
                <a:solidFill>
                  <a:schemeClr val="tx1"/>
                </a:solidFill>
                <a:effectLst/>
                <a:latin typeface="Arial" pitchFamily="34" charset="0"/>
              </a:endParaRPr>
            </a:p>
          </p:txBody>
        </p:sp>
        <p:sp>
          <p:nvSpPr>
            <p:cNvPr id="2089" name="Rectangle 41"/>
            <p:cNvSpPr>
              <a:spLocks noChangeArrowheads="1"/>
            </p:cNvSpPr>
            <p:nvPr/>
          </p:nvSpPr>
          <p:spPr bwMode="auto">
            <a:xfrm>
              <a:off x="2323" y="3959"/>
              <a:ext cx="150" cy="43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ea typeface="Calibri" pitchFamily="34" charset="0"/>
                  <a:cs typeface="Arial" pitchFamily="34" charset="0"/>
                </a:rPr>
                <a:t>of </a:t>
              </a:r>
              <a:endParaRPr kumimoji="0" lang="en-US" sz="1800" b="0" i="0" u="none" strike="noStrike" cap="none" normalizeH="0" baseline="0" smtClean="0">
                <a:ln>
                  <a:noFill/>
                </a:ln>
                <a:solidFill>
                  <a:schemeClr val="tx1"/>
                </a:solidFill>
                <a:effectLst/>
                <a:latin typeface="Arial" pitchFamily="34" charset="0"/>
              </a:endParaRPr>
            </a:p>
          </p:txBody>
        </p:sp>
        <p:sp>
          <p:nvSpPr>
            <p:cNvPr id="2088" name="Rectangle 40"/>
            <p:cNvSpPr>
              <a:spLocks noChangeArrowheads="1"/>
            </p:cNvSpPr>
            <p:nvPr/>
          </p:nvSpPr>
          <p:spPr bwMode="auto">
            <a:xfrm>
              <a:off x="2532" y="3959"/>
              <a:ext cx="45" cy="43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ea typeface="Calibri" pitchFamily="34"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endParaRPr>
            </a:p>
          </p:txBody>
        </p:sp>
        <p:sp>
          <p:nvSpPr>
            <p:cNvPr id="2087" name="Rectangle 39"/>
            <p:cNvSpPr>
              <a:spLocks noChangeArrowheads="1"/>
            </p:cNvSpPr>
            <p:nvPr/>
          </p:nvSpPr>
          <p:spPr bwMode="auto">
            <a:xfrm>
              <a:off x="2573" y="3959"/>
              <a:ext cx="435" cy="43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ea typeface="Calibri" pitchFamily="34" charset="0"/>
                  <a:cs typeface="Arial" pitchFamily="34" charset="0"/>
                </a:rPr>
                <a:t>active</a:t>
              </a:r>
              <a:endParaRPr kumimoji="0" lang="en-US" sz="1800" b="0" i="0" u="none" strike="noStrike" cap="none" normalizeH="0" baseline="0" smtClean="0">
                <a:ln>
                  <a:noFill/>
                </a:ln>
                <a:solidFill>
                  <a:schemeClr val="tx1"/>
                </a:solidFill>
                <a:effectLst/>
                <a:latin typeface="Arial" pitchFamily="34" charset="0"/>
              </a:endParaRPr>
            </a:p>
          </p:txBody>
        </p:sp>
        <p:sp>
          <p:nvSpPr>
            <p:cNvPr id="2086" name="Rectangle 38"/>
            <p:cNvSpPr>
              <a:spLocks noChangeArrowheads="1"/>
            </p:cNvSpPr>
            <p:nvPr/>
          </p:nvSpPr>
          <p:spPr bwMode="auto">
            <a:xfrm>
              <a:off x="3058" y="3959"/>
              <a:ext cx="90" cy="43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ea typeface="Calibri" pitchFamily="34"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endParaRPr>
            </a:p>
          </p:txBody>
        </p:sp>
        <p:sp>
          <p:nvSpPr>
            <p:cNvPr id="2085" name="Rectangle 37"/>
            <p:cNvSpPr>
              <a:spLocks noChangeArrowheads="1"/>
            </p:cNvSpPr>
            <p:nvPr/>
          </p:nvSpPr>
          <p:spPr bwMode="auto">
            <a:xfrm>
              <a:off x="2203" y="4849"/>
              <a:ext cx="1665" cy="4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ea typeface="Calibri" pitchFamily="34" charset="0"/>
                  <a:cs typeface="Arial" pitchFamily="34" charset="0"/>
                </a:rPr>
                <a:t>Customer presents the </a:t>
              </a:r>
              <a:endParaRPr kumimoji="0" lang="en-US" sz="1800" b="0" i="0" u="none" strike="noStrike" cap="none" normalizeH="0" baseline="0" smtClean="0">
                <a:ln>
                  <a:noFill/>
                </a:ln>
                <a:solidFill>
                  <a:schemeClr val="tx1"/>
                </a:solidFill>
                <a:effectLst/>
                <a:latin typeface="Arial" pitchFamily="34" charset="0"/>
              </a:endParaRPr>
            </a:p>
          </p:txBody>
        </p:sp>
        <p:sp>
          <p:nvSpPr>
            <p:cNvPr id="2084" name="Rectangle 36"/>
            <p:cNvSpPr>
              <a:spLocks noChangeArrowheads="1"/>
            </p:cNvSpPr>
            <p:nvPr/>
          </p:nvSpPr>
          <p:spPr bwMode="auto">
            <a:xfrm>
              <a:off x="4289" y="4849"/>
              <a:ext cx="495" cy="4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ea typeface="Calibri" pitchFamily="34" charset="0"/>
                  <a:cs typeface="Arial" pitchFamily="34" charset="0"/>
                </a:rPr>
                <a:t> Smart</a:t>
              </a:r>
              <a:endParaRPr kumimoji="0" lang="en-US" sz="1800" b="0" i="0" u="none" strike="noStrike" cap="none" normalizeH="0" baseline="0" smtClean="0">
                <a:ln>
                  <a:noFill/>
                </a:ln>
                <a:solidFill>
                  <a:schemeClr val="tx1"/>
                </a:solidFill>
                <a:effectLst/>
                <a:latin typeface="Arial" pitchFamily="34" charset="0"/>
              </a:endParaRPr>
            </a:p>
          </p:txBody>
        </p:sp>
        <p:sp>
          <p:nvSpPr>
            <p:cNvPr id="2083" name="Rectangle 35"/>
            <p:cNvSpPr>
              <a:spLocks noChangeArrowheads="1"/>
            </p:cNvSpPr>
            <p:nvPr/>
          </p:nvSpPr>
          <p:spPr bwMode="auto">
            <a:xfrm>
              <a:off x="2203" y="5078"/>
              <a:ext cx="2745" cy="43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ea typeface="Calibri" pitchFamily="34" charset="0"/>
                  <a:cs typeface="Arial" pitchFamily="34" charset="0"/>
                </a:rPr>
                <a:t>Voucher in a store or Self Service Till.</a:t>
              </a:r>
              <a:endParaRPr kumimoji="0" lang="en-US" sz="1800" b="0" i="0" u="none" strike="noStrike" cap="none" normalizeH="0" baseline="0" smtClean="0">
                <a:ln>
                  <a:noFill/>
                </a:ln>
                <a:solidFill>
                  <a:schemeClr val="tx1"/>
                </a:solidFill>
                <a:effectLst/>
                <a:latin typeface="Arial" pitchFamily="34" charset="0"/>
              </a:endParaRPr>
            </a:p>
          </p:txBody>
        </p:sp>
        <p:sp>
          <p:nvSpPr>
            <p:cNvPr id="2082" name="Freeform 34"/>
            <p:cNvSpPr>
              <a:spLocks noEditPoints="1"/>
            </p:cNvSpPr>
            <p:nvPr/>
          </p:nvSpPr>
          <p:spPr bwMode="auto">
            <a:xfrm>
              <a:off x="3700" y="4200"/>
              <a:ext cx="81" cy="384"/>
            </a:xfrm>
            <a:custGeom>
              <a:avLst/>
              <a:gdLst/>
              <a:ahLst/>
              <a:cxnLst>
                <a:cxn ang="0">
                  <a:pos x="467" y="66"/>
                </a:cxn>
                <a:cxn ang="0">
                  <a:pos x="467" y="3183"/>
                </a:cxn>
                <a:cxn ang="0">
                  <a:pos x="400" y="3250"/>
                </a:cxn>
                <a:cxn ang="0">
                  <a:pos x="334" y="3183"/>
                </a:cxn>
                <a:cxn ang="0">
                  <a:pos x="334" y="66"/>
                </a:cxn>
                <a:cxn ang="0">
                  <a:pos x="400" y="0"/>
                </a:cxn>
                <a:cxn ang="0">
                  <a:pos x="467" y="66"/>
                </a:cxn>
                <a:cxn ang="0">
                  <a:pos x="800" y="3050"/>
                </a:cxn>
                <a:cxn ang="0">
                  <a:pos x="400" y="3850"/>
                </a:cxn>
                <a:cxn ang="0">
                  <a:pos x="0" y="3050"/>
                </a:cxn>
                <a:cxn ang="0">
                  <a:pos x="800" y="3050"/>
                </a:cxn>
              </a:cxnLst>
              <a:rect l="0" t="0" r="r" b="b"/>
              <a:pathLst>
                <a:path w="800" h="3850">
                  <a:moveTo>
                    <a:pt x="467" y="66"/>
                  </a:moveTo>
                  <a:lnTo>
                    <a:pt x="467" y="3183"/>
                  </a:lnTo>
                  <a:cubicBezTo>
                    <a:pt x="467" y="3220"/>
                    <a:pt x="437" y="3250"/>
                    <a:pt x="400" y="3250"/>
                  </a:cubicBezTo>
                  <a:cubicBezTo>
                    <a:pt x="364" y="3250"/>
                    <a:pt x="334" y="3220"/>
                    <a:pt x="334" y="3183"/>
                  </a:cubicBezTo>
                  <a:lnTo>
                    <a:pt x="334" y="66"/>
                  </a:lnTo>
                  <a:cubicBezTo>
                    <a:pt x="334" y="30"/>
                    <a:pt x="364" y="0"/>
                    <a:pt x="400" y="0"/>
                  </a:cubicBezTo>
                  <a:cubicBezTo>
                    <a:pt x="437" y="0"/>
                    <a:pt x="467" y="30"/>
                    <a:pt x="467" y="66"/>
                  </a:cubicBezTo>
                  <a:close/>
                  <a:moveTo>
                    <a:pt x="800" y="3050"/>
                  </a:moveTo>
                  <a:lnTo>
                    <a:pt x="400" y="3850"/>
                  </a:lnTo>
                  <a:lnTo>
                    <a:pt x="0" y="3050"/>
                  </a:lnTo>
                  <a:lnTo>
                    <a:pt x="800" y="3050"/>
                  </a:lnTo>
                  <a:close/>
                </a:path>
              </a:pathLst>
            </a:custGeom>
            <a:solidFill>
              <a:srgbClr val="000000"/>
            </a:solidFill>
            <a:ln w="1588">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2081" name="Freeform 33"/>
            <p:cNvSpPr>
              <a:spLocks noEditPoints="1"/>
            </p:cNvSpPr>
            <p:nvPr/>
          </p:nvSpPr>
          <p:spPr bwMode="auto">
            <a:xfrm>
              <a:off x="3700" y="3067"/>
              <a:ext cx="81" cy="310"/>
            </a:xfrm>
            <a:custGeom>
              <a:avLst/>
              <a:gdLst/>
              <a:ahLst/>
              <a:cxnLst>
                <a:cxn ang="0">
                  <a:pos x="467" y="67"/>
                </a:cxn>
                <a:cxn ang="0">
                  <a:pos x="467" y="2417"/>
                </a:cxn>
                <a:cxn ang="0">
                  <a:pos x="400" y="2484"/>
                </a:cxn>
                <a:cxn ang="0">
                  <a:pos x="334" y="2417"/>
                </a:cxn>
                <a:cxn ang="0">
                  <a:pos x="334" y="67"/>
                </a:cxn>
                <a:cxn ang="0">
                  <a:pos x="400" y="0"/>
                </a:cxn>
                <a:cxn ang="0">
                  <a:pos x="467" y="67"/>
                </a:cxn>
                <a:cxn ang="0">
                  <a:pos x="800" y="2284"/>
                </a:cxn>
                <a:cxn ang="0">
                  <a:pos x="400" y="3084"/>
                </a:cxn>
                <a:cxn ang="0">
                  <a:pos x="0" y="2284"/>
                </a:cxn>
                <a:cxn ang="0">
                  <a:pos x="800" y="2284"/>
                </a:cxn>
              </a:cxnLst>
              <a:rect l="0" t="0" r="r" b="b"/>
              <a:pathLst>
                <a:path w="800" h="3084">
                  <a:moveTo>
                    <a:pt x="467" y="67"/>
                  </a:moveTo>
                  <a:lnTo>
                    <a:pt x="467" y="2417"/>
                  </a:lnTo>
                  <a:cubicBezTo>
                    <a:pt x="467" y="2454"/>
                    <a:pt x="437" y="2484"/>
                    <a:pt x="400" y="2484"/>
                  </a:cubicBezTo>
                  <a:cubicBezTo>
                    <a:pt x="364" y="2484"/>
                    <a:pt x="334" y="2454"/>
                    <a:pt x="334" y="2417"/>
                  </a:cubicBezTo>
                  <a:lnTo>
                    <a:pt x="334" y="67"/>
                  </a:lnTo>
                  <a:cubicBezTo>
                    <a:pt x="334" y="30"/>
                    <a:pt x="364" y="0"/>
                    <a:pt x="400" y="0"/>
                  </a:cubicBezTo>
                  <a:cubicBezTo>
                    <a:pt x="437" y="0"/>
                    <a:pt x="467" y="30"/>
                    <a:pt x="467" y="67"/>
                  </a:cubicBezTo>
                  <a:close/>
                  <a:moveTo>
                    <a:pt x="800" y="2284"/>
                  </a:moveTo>
                  <a:lnTo>
                    <a:pt x="400" y="3084"/>
                  </a:lnTo>
                  <a:lnTo>
                    <a:pt x="0" y="2284"/>
                  </a:lnTo>
                  <a:lnTo>
                    <a:pt x="800" y="2284"/>
                  </a:lnTo>
                  <a:close/>
                </a:path>
              </a:pathLst>
            </a:custGeom>
            <a:solidFill>
              <a:srgbClr val="000000"/>
            </a:solidFill>
            <a:ln w="1588">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2080" name="Oval 32"/>
            <p:cNvSpPr>
              <a:spLocks noChangeArrowheads="1"/>
            </p:cNvSpPr>
            <p:nvPr/>
          </p:nvSpPr>
          <p:spPr bwMode="auto">
            <a:xfrm>
              <a:off x="1432" y="2318"/>
              <a:ext cx="606" cy="531"/>
            </a:xfrm>
            <a:prstGeom prst="ellipse">
              <a:avLst/>
            </a:prstGeom>
            <a:noFill/>
            <a:ln w="17463" cap="rnd">
              <a:solidFill>
                <a:srgbClr val="FF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9" name="Oval 31"/>
            <p:cNvSpPr>
              <a:spLocks noChangeArrowheads="1"/>
            </p:cNvSpPr>
            <p:nvPr/>
          </p:nvSpPr>
          <p:spPr bwMode="auto">
            <a:xfrm>
              <a:off x="1468" y="3528"/>
              <a:ext cx="607" cy="527"/>
            </a:xfrm>
            <a:prstGeom prst="ellipse">
              <a:avLst/>
            </a:prstGeom>
            <a:noFill/>
            <a:ln w="17463" cap="rnd">
              <a:solidFill>
                <a:srgbClr val="FF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8" name="Oval 30"/>
            <p:cNvSpPr>
              <a:spLocks noChangeArrowheads="1"/>
            </p:cNvSpPr>
            <p:nvPr/>
          </p:nvSpPr>
          <p:spPr bwMode="auto">
            <a:xfrm>
              <a:off x="1470" y="4662"/>
              <a:ext cx="605" cy="528"/>
            </a:xfrm>
            <a:prstGeom prst="ellipse">
              <a:avLst/>
            </a:prstGeom>
            <a:noFill/>
            <a:ln w="17463" cap="rnd">
              <a:solidFill>
                <a:srgbClr val="FF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7" name="Oval 29"/>
            <p:cNvSpPr>
              <a:spLocks noChangeArrowheads="1"/>
            </p:cNvSpPr>
            <p:nvPr/>
          </p:nvSpPr>
          <p:spPr bwMode="auto">
            <a:xfrm>
              <a:off x="1470" y="8240"/>
              <a:ext cx="605" cy="528"/>
            </a:xfrm>
            <a:prstGeom prst="ellipse">
              <a:avLst/>
            </a:prstGeom>
            <a:noFill/>
            <a:ln w="17463" cap="rnd">
              <a:solidFill>
                <a:srgbClr val="FF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6" name="Oval 28"/>
            <p:cNvSpPr>
              <a:spLocks noChangeArrowheads="1"/>
            </p:cNvSpPr>
            <p:nvPr/>
          </p:nvSpPr>
          <p:spPr bwMode="auto">
            <a:xfrm>
              <a:off x="1470" y="9829"/>
              <a:ext cx="605" cy="530"/>
            </a:xfrm>
            <a:prstGeom prst="ellipse">
              <a:avLst/>
            </a:prstGeom>
            <a:noFill/>
            <a:ln w="17463" cap="rnd">
              <a:solidFill>
                <a:srgbClr val="FF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5" name="Rectangle 27"/>
            <p:cNvSpPr>
              <a:spLocks noChangeArrowheads="1"/>
            </p:cNvSpPr>
            <p:nvPr/>
          </p:nvSpPr>
          <p:spPr bwMode="auto">
            <a:xfrm>
              <a:off x="1642" y="2465"/>
              <a:ext cx="112" cy="50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FF0000"/>
                  </a:solidFill>
                  <a:effectLst/>
                  <a:latin typeface="Calibri" pitchFamily="34" charset="0"/>
                  <a:ea typeface="Calibri"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2074" name="Rectangle 26"/>
            <p:cNvSpPr>
              <a:spLocks noChangeArrowheads="1"/>
            </p:cNvSpPr>
            <p:nvPr/>
          </p:nvSpPr>
          <p:spPr bwMode="auto">
            <a:xfrm>
              <a:off x="1695" y="3671"/>
              <a:ext cx="112" cy="50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FF0000"/>
                  </a:solidFill>
                  <a:effectLst/>
                  <a:latin typeface="Calibri" pitchFamily="34" charset="0"/>
                  <a:ea typeface="Calibri" pitchFamily="34"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2073" name="Rectangle 25"/>
            <p:cNvSpPr>
              <a:spLocks noChangeArrowheads="1"/>
            </p:cNvSpPr>
            <p:nvPr/>
          </p:nvSpPr>
          <p:spPr bwMode="auto">
            <a:xfrm>
              <a:off x="1695" y="4800"/>
              <a:ext cx="112" cy="50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FF0000"/>
                  </a:solidFill>
                  <a:effectLst/>
                  <a:latin typeface="Calibri" pitchFamily="34" charset="0"/>
                  <a:ea typeface="Calibri" pitchFamily="34"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endParaRPr>
            </a:p>
          </p:txBody>
        </p:sp>
        <p:sp>
          <p:nvSpPr>
            <p:cNvPr id="2072" name="Rectangle 24"/>
            <p:cNvSpPr>
              <a:spLocks noChangeArrowheads="1"/>
            </p:cNvSpPr>
            <p:nvPr/>
          </p:nvSpPr>
          <p:spPr bwMode="auto">
            <a:xfrm>
              <a:off x="1695" y="8384"/>
              <a:ext cx="112" cy="50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FF0000"/>
                  </a:solidFill>
                  <a:effectLst/>
                  <a:latin typeface="Calibri" pitchFamily="34" charset="0"/>
                  <a:ea typeface="Calibri" pitchFamily="34" charset="0"/>
                  <a:cs typeface="Arial" pitchFamily="34" charset="0"/>
                </a:rPr>
                <a:t>5</a:t>
              </a:r>
              <a:endParaRPr kumimoji="0" lang="en-US" sz="1800" b="0" i="0" u="none" strike="noStrike" cap="none" normalizeH="0" baseline="0" smtClean="0">
                <a:ln>
                  <a:noFill/>
                </a:ln>
                <a:solidFill>
                  <a:schemeClr val="tx1"/>
                </a:solidFill>
                <a:effectLst/>
                <a:latin typeface="Arial" pitchFamily="34" charset="0"/>
              </a:endParaRPr>
            </a:p>
          </p:txBody>
        </p:sp>
        <p:sp>
          <p:nvSpPr>
            <p:cNvPr id="2071" name="Rectangle 23"/>
            <p:cNvSpPr>
              <a:spLocks noChangeArrowheads="1"/>
            </p:cNvSpPr>
            <p:nvPr/>
          </p:nvSpPr>
          <p:spPr bwMode="auto">
            <a:xfrm>
              <a:off x="1695" y="9968"/>
              <a:ext cx="112" cy="50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FF0000"/>
                  </a:solidFill>
                  <a:effectLst/>
                  <a:latin typeface="Calibri" pitchFamily="34" charset="0"/>
                  <a:ea typeface="Calibri" pitchFamily="34" charset="0"/>
                  <a:cs typeface="Arial" pitchFamily="34" charset="0"/>
                </a:rPr>
                <a:t>6</a:t>
              </a:r>
              <a:endParaRPr kumimoji="0" lang="en-US" sz="1800" b="0" i="0" u="none" strike="noStrike" cap="none" normalizeH="0" baseline="0" smtClean="0">
                <a:ln>
                  <a:noFill/>
                </a:ln>
                <a:solidFill>
                  <a:schemeClr val="tx1"/>
                </a:solidFill>
                <a:effectLst/>
                <a:latin typeface="Arial" pitchFamily="34" charset="0"/>
              </a:endParaRPr>
            </a:p>
          </p:txBody>
        </p:sp>
        <p:sp>
          <p:nvSpPr>
            <p:cNvPr id="2070" name="Oval 22"/>
            <p:cNvSpPr>
              <a:spLocks noChangeArrowheads="1"/>
            </p:cNvSpPr>
            <p:nvPr/>
          </p:nvSpPr>
          <p:spPr bwMode="auto">
            <a:xfrm>
              <a:off x="6144" y="7937"/>
              <a:ext cx="606" cy="527"/>
            </a:xfrm>
            <a:prstGeom prst="ellipse">
              <a:avLst/>
            </a:prstGeom>
            <a:noFill/>
            <a:ln w="17463" cap="rnd">
              <a:solidFill>
                <a:srgbClr val="FF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9" name="Oval 21"/>
            <p:cNvSpPr>
              <a:spLocks noChangeArrowheads="1"/>
            </p:cNvSpPr>
            <p:nvPr/>
          </p:nvSpPr>
          <p:spPr bwMode="auto">
            <a:xfrm>
              <a:off x="6144" y="6502"/>
              <a:ext cx="606" cy="527"/>
            </a:xfrm>
            <a:prstGeom prst="ellipse">
              <a:avLst/>
            </a:prstGeom>
            <a:noFill/>
            <a:ln w="17463" cap="rnd">
              <a:solidFill>
                <a:srgbClr val="FF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8" name="Oval 20"/>
            <p:cNvSpPr>
              <a:spLocks noChangeArrowheads="1"/>
            </p:cNvSpPr>
            <p:nvPr/>
          </p:nvSpPr>
          <p:spPr bwMode="auto">
            <a:xfrm>
              <a:off x="6144" y="4915"/>
              <a:ext cx="606" cy="528"/>
            </a:xfrm>
            <a:prstGeom prst="ellipse">
              <a:avLst/>
            </a:prstGeom>
            <a:noFill/>
            <a:ln w="17463" cap="rnd">
              <a:solidFill>
                <a:srgbClr val="FF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7" name="Oval 19"/>
            <p:cNvSpPr>
              <a:spLocks noChangeArrowheads="1"/>
            </p:cNvSpPr>
            <p:nvPr/>
          </p:nvSpPr>
          <p:spPr bwMode="auto">
            <a:xfrm>
              <a:off x="6144" y="3555"/>
              <a:ext cx="606" cy="527"/>
            </a:xfrm>
            <a:prstGeom prst="ellipse">
              <a:avLst/>
            </a:prstGeom>
            <a:noFill/>
            <a:ln w="17463" cap="rnd">
              <a:solidFill>
                <a:srgbClr val="FF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6" name="Oval 18"/>
            <p:cNvSpPr>
              <a:spLocks noChangeArrowheads="1"/>
            </p:cNvSpPr>
            <p:nvPr/>
          </p:nvSpPr>
          <p:spPr bwMode="auto">
            <a:xfrm>
              <a:off x="6484" y="2499"/>
              <a:ext cx="606" cy="527"/>
            </a:xfrm>
            <a:prstGeom prst="ellipse">
              <a:avLst/>
            </a:prstGeom>
            <a:noFill/>
            <a:ln w="17463" cap="rnd">
              <a:solidFill>
                <a:srgbClr val="FF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5" name="Rectangle 17"/>
            <p:cNvSpPr>
              <a:spLocks noChangeArrowheads="1"/>
            </p:cNvSpPr>
            <p:nvPr/>
          </p:nvSpPr>
          <p:spPr bwMode="auto">
            <a:xfrm>
              <a:off x="6396" y="8082"/>
              <a:ext cx="112" cy="50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FF0000"/>
                  </a:solidFill>
                  <a:effectLst/>
                  <a:latin typeface="Calibri" pitchFamily="34" charset="0"/>
                  <a:ea typeface="Calibri" pitchFamily="34" charset="0"/>
                  <a:cs typeface="Arial" pitchFamily="34" charset="0"/>
                </a:rPr>
                <a:t>7</a:t>
              </a:r>
              <a:endParaRPr kumimoji="0" lang="en-US" sz="1800" b="0" i="0" u="none" strike="noStrike" cap="none" normalizeH="0" baseline="0" smtClean="0">
                <a:ln>
                  <a:noFill/>
                </a:ln>
                <a:solidFill>
                  <a:schemeClr val="tx1"/>
                </a:solidFill>
                <a:effectLst/>
                <a:latin typeface="Arial" pitchFamily="34" charset="0"/>
              </a:endParaRPr>
            </a:p>
          </p:txBody>
        </p:sp>
        <p:sp>
          <p:nvSpPr>
            <p:cNvPr id="2064" name="Rectangle 16"/>
            <p:cNvSpPr>
              <a:spLocks noChangeArrowheads="1"/>
            </p:cNvSpPr>
            <p:nvPr/>
          </p:nvSpPr>
          <p:spPr bwMode="auto">
            <a:xfrm>
              <a:off x="6396" y="6647"/>
              <a:ext cx="112" cy="50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FF0000"/>
                  </a:solidFill>
                  <a:effectLst/>
                  <a:latin typeface="Calibri" pitchFamily="34" charset="0"/>
                  <a:ea typeface="Calibri" pitchFamily="34" charset="0"/>
                  <a:cs typeface="Arial" pitchFamily="34" charset="0"/>
                </a:rPr>
                <a:t>8</a:t>
              </a:r>
              <a:endParaRPr kumimoji="0" lang="en-US" sz="1800" b="0" i="0" u="none" strike="noStrike" cap="none" normalizeH="0" baseline="0" smtClean="0">
                <a:ln>
                  <a:noFill/>
                </a:ln>
                <a:solidFill>
                  <a:schemeClr val="tx1"/>
                </a:solidFill>
                <a:effectLst/>
                <a:latin typeface="Arial" pitchFamily="34" charset="0"/>
              </a:endParaRPr>
            </a:p>
          </p:txBody>
        </p:sp>
        <p:sp>
          <p:nvSpPr>
            <p:cNvPr id="2063" name="Rectangle 15"/>
            <p:cNvSpPr>
              <a:spLocks noChangeArrowheads="1"/>
            </p:cNvSpPr>
            <p:nvPr/>
          </p:nvSpPr>
          <p:spPr bwMode="auto">
            <a:xfrm>
              <a:off x="6396" y="5060"/>
              <a:ext cx="112" cy="50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FF0000"/>
                  </a:solidFill>
                  <a:effectLst/>
                  <a:latin typeface="Calibri" pitchFamily="34" charset="0"/>
                  <a:ea typeface="Calibri" pitchFamily="34" charset="0"/>
                  <a:cs typeface="Arial" pitchFamily="34" charset="0"/>
                </a:rPr>
                <a:t>9</a:t>
              </a:r>
              <a:endParaRPr kumimoji="0" lang="en-US" sz="1800" b="0" i="0" u="none" strike="noStrike" cap="none" normalizeH="0" baseline="0" smtClean="0">
                <a:ln>
                  <a:noFill/>
                </a:ln>
                <a:solidFill>
                  <a:schemeClr val="tx1"/>
                </a:solidFill>
                <a:effectLst/>
                <a:latin typeface="Arial" pitchFamily="34" charset="0"/>
              </a:endParaRPr>
            </a:p>
          </p:txBody>
        </p:sp>
        <p:sp>
          <p:nvSpPr>
            <p:cNvPr id="2062" name="Rectangle 14"/>
            <p:cNvSpPr>
              <a:spLocks noChangeArrowheads="1"/>
            </p:cNvSpPr>
            <p:nvPr/>
          </p:nvSpPr>
          <p:spPr bwMode="auto">
            <a:xfrm>
              <a:off x="6317" y="3700"/>
              <a:ext cx="210" cy="50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FF0000"/>
                  </a:solidFill>
                  <a:effectLst/>
                  <a:latin typeface="Calibri" pitchFamily="34" charset="0"/>
                  <a:ea typeface="Calibri" pitchFamily="34" charset="0"/>
                  <a:cs typeface="Arial" pitchFamily="34" charset="0"/>
                </a:rPr>
                <a:t>10</a:t>
              </a:r>
              <a:endParaRPr kumimoji="0" lang="en-US" sz="1800" b="0" i="0" u="none" strike="noStrike" cap="none" normalizeH="0" baseline="0" smtClean="0">
                <a:ln>
                  <a:noFill/>
                </a:ln>
                <a:solidFill>
                  <a:schemeClr val="tx1"/>
                </a:solidFill>
                <a:effectLst/>
                <a:latin typeface="Arial" pitchFamily="34" charset="0"/>
              </a:endParaRPr>
            </a:p>
          </p:txBody>
        </p:sp>
        <p:sp>
          <p:nvSpPr>
            <p:cNvPr id="2061" name="Rectangle 13"/>
            <p:cNvSpPr>
              <a:spLocks noChangeArrowheads="1"/>
            </p:cNvSpPr>
            <p:nvPr/>
          </p:nvSpPr>
          <p:spPr bwMode="auto">
            <a:xfrm>
              <a:off x="6654" y="2642"/>
              <a:ext cx="210" cy="50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FF0000"/>
                  </a:solidFill>
                  <a:effectLst/>
                  <a:latin typeface="Calibri" pitchFamily="34" charset="0"/>
                  <a:ea typeface="Calibri" pitchFamily="34" charset="0"/>
                  <a:cs typeface="Arial" pitchFamily="34" charset="0"/>
                </a:rPr>
                <a:t>11</a:t>
              </a:r>
              <a:endParaRPr kumimoji="0" lang="en-US" sz="1800" b="0" i="0" u="none" strike="noStrike" cap="none" normalizeH="0" baseline="0" smtClean="0">
                <a:ln>
                  <a:noFill/>
                </a:ln>
                <a:solidFill>
                  <a:schemeClr val="tx1"/>
                </a:solidFill>
                <a:effectLst/>
                <a:latin typeface="Arial" pitchFamily="34" charset="0"/>
              </a:endParaRPr>
            </a:p>
          </p:txBody>
        </p:sp>
        <p:sp>
          <p:nvSpPr>
            <p:cNvPr id="2060" name="Rectangle 12"/>
            <p:cNvSpPr>
              <a:spLocks noChangeArrowheads="1"/>
            </p:cNvSpPr>
            <p:nvPr/>
          </p:nvSpPr>
          <p:spPr bwMode="auto">
            <a:xfrm>
              <a:off x="2100" y="5747"/>
              <a:ext cx="3480" cy="1435"/>
            </a:xfrm>
            <a:prstGeom prst="rect">
              <a:avLst/>
            </a:prstGeom>
            <a:noFill/>
            <a:ln w="12700" cap="rnd">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59" name="Rectangle 11"/>
            <p:cNvSpPr>
              <a:spLocks noChangeArrowheads="1"/>
            </p:cNvSpPr>
            <p:nvPr/>
          </p:nvSpPr>
          <p:spPr bwMode="auto">
            <a:xfrm>
              <a:off x="2647" y="5859"/>
              <a:ext cx="2457" cy="50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ea typeface="Calibri" pitchFamily="34" charset="0"/>
                  <a:cs typeface="Arial" pitchFamily="34" charset="0"/>
                </a:rPr>
                <a:t>96 11 192</a:t>
              </a:r>
              <a:endParaRPr kumimoji="0" lang="en-US" sz="1800" b="0" i="0" u="none" strike="noStrike" cap="none" normalizeH="0" baseline="0" smtClean="0">
                <a:ln>
                  <a:noFill/>
                </a:ln>
                <a:solidFill>
                  <a:schemeClr val="tx1"/>
                </a:solidFill>
                <a:effectLst/>
                <a:latin typeface="Arial" pitchFamily="34" charset="0"/>
              </a:endParaRPr>
            </a:p>
          </p:txBody>
        </p:sp>
        <p:sp>
          <p:nvSpPr>
            <p:cNvPr id="2058" name="Oval 10"/>
            <p:cNvSpPr>
              <a:spLocks noChangeArrowheads="1"/>
            </p:cNvSpPr>
            <p:nvPr/>
          </p:nvSpPr>
          <p:spPr bwMode="auto">
            <a:xfrm>
              <a:off x="1494" y="6200"/>
              <a:ext cx="606" cy="527"/>
            </a:xfrm>
            <a:prstGeom prst="ellipse">
              <a:avLst/>
            </a:prstGeom>
            <a:noFill/>
            <a:ln w="17463" cap="rnd">
              <a:solidFill>
                <a:srgbClr val="FF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7" name="Rectangle 9"/>
            <p:cNvSpPr>
              <a:spLocks noChangeArrowheads="1"/>
            </p:cNvSpPr>
            <p:nvPr/>
          </p:nvSpPr>
          <p:spPr bwMode="auto">
            <a:xfrm>
              <a:off x="1743" y="6313"/>
              <a:ext cx="112" cy="50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FF0000"/>
                  </a:solidFill>
                  <a:effectLst/>
                  <a:latin typeface="Calibri" pitchFamily="34" charset="0"/>
                  <a:ea typeface="Calibri" pitchFamily="34"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endParaRPr>
            </a:p>
          </p:txBody>
        </p:sp>
        <p:sp>
          <p:nvSpPr>
            <p:cNvPr id="2056" name="Rectangle 8"/>
            <p:cNvSpPr>
              <a:spLocks noChangeArrowheads="1"/>
            </p:cNvSpPr>
            <p:nvPr/>
          </p:nvSpPr>
          <p:spPr bwMode="auto">
            <a:xfrm>
              <a:off x="2075" y="4584"/>
              <a:ext cx="3556" cy="821"/>
            </a:xfrm>
            <a:prstGeom prst="rect">
              <a:avLst/>
            </a:prstGeom>
            <a:noFill/>
            <a:ln w="12700" cap="rnd">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55" name="Rectangle 7"/>
            <p:cNvSpPr>
              <a:spLocks noChangeArrowheads="1"/>
            </p:cNvSpPr>
            <p:nvPr/>
          </p:nvSpPr>
          <p:spPr bwMode="auto">
            <a:xfrm>
              <a:off x="2328" y="4613"/>
              <a:ext cx="2310" cy="302"/>
            </a:xfrm>
            <a:prstGeom prst="rect">
              <a:avLst/>
            </a:prstGeom>
            <a:noFill/>
            <a:ln w="9525">
              <a:noFill/>
              <a:miter lim="800000"/>
              <a:headEnd/>
              <a:tailEnd/>
            </a:ln>
          </p:spPr>
          <p:txBody>
            <a:bodyPr vert="horz" wrap="non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Calibri" pitchFamily="34" charset="0"/>
                  <a:ea typeface="Calibri" pitchFamily="34" charset="0"/>
                  <a:cs typeface="Arial" pitchFamily="34" charset="0"/>
                </a:rPr>
                <a:t>9611192011002118854064</a:t>
              </a:r>
              <a:endParaRPr kumimoji="0" lang="en-US" sz="1800" b="0" i="0" u="none" strike="noStrike" cap="none" normalizeH="0" baseline="0" smtClean="0">
                <a:ln>
                  <a:noFill/>
                </a:ln>
                <a:solidFill>
                  <a:schemeClr val="tx1"/>
                </a:solidFill>
                <a:effectLst/>
                <a:latin typeface="Arial" pitchFamily="34" charset="0"/>
              </a:endParaRPr>
            </a:p>
          </p:txBody>
        </p:sp>
        <p:sp>
          <p:nvSpPr>
            <p:cNvPr id="2054" name="Rectangle 6"/>
            <p:cNvSpPr>
              <a:spLocks noChangeArrowheads="1"/>
            </p:cNvSpPr>
            <p:nvPr/>
          </p:nvSpPr>
          <p:spPr bwMode="auto">
            <a:xfrm>
              <a:off x="2153" y="7955"/>
              <a:ext cx="2670" cy="258"/>
            </a:xfrm>
            <a:prstGeom prst="rect">
              <a:avLst/>
            </a:prstGeom>
            <a:noFill/>
            <a:ln w="9525">
              <a:noFill/>
              <a:miter lim="800000"/>
              <a:headEnd/>
              <a:tailEnd/>
            </a:ln>
          </p:spPr>
          <p:txBody>
            <a:bodyPr vert="horz" wrap="non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itchFamily="34" charset="0"/>
                  <a:ea typeface="Calibri" pitchFamily="34" charset="0"/>
                  <a:cs typeface="Arial" pitchFamily="34" charset="0"/>
                </a:rPr>
                <a:t>Till confirms that the first 7 digits of</a:t>
              </a:r>
              <a:endParaRPr kumimoji="0" lang="en-US" sz="1800" b="0" i="0" u="none" strike="noStrike" cap="none" normalizeH="0" baseline="0" smtClean="0">
                <a:ln>
                  <a:noFill/>
                </a:ln>
                <a:solidFill>
                  <a:schemeClr val="tx1"/>
                </a:solidFill>
                <a:effectLst/>
                <a:latin typeface="Arial" pitchFamily="34" charset="0"/>
              </a:endParaRPr>
            </a:p>
          </p:txBody>
        </p:sp>
        <p:sp>
          <p:nvSpPr>
            <p:cNvPr id="2053" name="Freeform 5"/>
            <p:cNvSpPr>
              <a:spLocks noEditPoints="1"/>
            </p:cNvSpPr>
            <p:nvPr/>
          </p:nvSpPr>
          <p:spPr bwMode="auto">
            <a:xfrm>
              <a:off x="8337" y="9118"/>
              <a:ext cx="81" cy="307"/>
            </a:xfrm>
            <a:custGeom>
              <a:avLst/>
              <a:gdLst/>
              <a:ahLst/>
              <a:cxnLst>
                <a:cxn ang="0">
                  <a:pos x="83" y="755"/>
                </a:cxn>
                <a:cxn ang="0">
                  <a:pos x="83" y="167"/>
                </a:cxn>
                <a:cxn ang="0">
                  <a:pos x="100" y="150"/>
                </a:cxn>
                <a:cxn ang="0">
                  <a:pos x="117" y="167"/>
                </a:cxn>
                <a:cxn ang="0">
                  <a:pos x="117" y="755"/>
                </a:cxn>
                <a:cxn ang="0">
                  <a:pos x="100" y="771"/>
                </a:cxn>
                <a:cxn ang="0">
                  <a:pos x="83" y="755"/>
                </a:cxn>
                <a:cxn ang="0">
                  <a:pos x="0" y="200"/>
                </a:cxn>
                <a:cxn ang="0">
                  <a:pos x="100" y="0"/>
                </a:cxn>
                <a:cxn ang="0">
                  <a:pos x="200" y="200"/>
                </a:cxn>
                <a:cxn ang="0">
                  <a:pos x="0" y="200"/>
                </a:cxn>
              </a:cxnLst>
              <a:rect l="0" t="0" r="r" b="b"/>
              <a:pathLst>
                <a:path w="200" h="771">
                  <a:moveTo>
                    <a:pt x="83" y="755"/>
                  </a:moveTo>
                  <a:lnTo>
                    <a:pt x="83" y="167"/>
                  </a:lnTo>
                  <a:cubicBezTo>
                    <a:pt x="83" y="158"/>
                    <a:pt x="91" y="150"/>
                    <a:pt x="100" y="150"/>
                  </a:cubicBezTo>
                  <a:cubicBezTo>
                    <a:pt x="109" y="150"/>
                    <a:pt x="117" y="158"/>
                    <a:pt x="117" y="167"/>
                  </a:cubicBezTo>
                  <a:lnTo>
                    <a:pt x="117" y="755"/>
                  </a:lnTo>
                  <a:cubicBezTo>
                    <a:pt x="117" y="764"/>
                    <a:pt x="109" y="771"/>
                    <a:pt x="100" y="771"/>
                  </a:cubicBezTo>
                  <a:cubicBezTo>
                    <a:pt x="91" y="771"/>
                    <a:pt x="83" y="764"/>
                    <a:pt x="83" y="755"/>
                  </a:cubicBezTo>
                  <a:close/>
                  <a:moveTo>
                    <a:pt x="0" y="200"/>
                  </a:moveTo>
                  <a:lnTo>
                    <a:pt x="100" y="0"/>
                  </a:lnTo>
                  <a:lnTo>
                    <a:pt x="200" y="200"/>
                  </a:lnTo>
                  <a:lnTo>
                    <a:pt x="0" y="200"/>
                  </a:lnTo>
                  <a:close/>
                </a:path>
              </a:pathLst>
            </a:custGeom>
            <a:solidFill>
              <a:srgbClr val="000000"/>
            </a:solidFill>
            <a:ln w="1651">
              <a:solidFill>
                <a:srgbClr val="7F7F7F"/>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2052" name="Freeform 4"/>
            <p:cNvSpPr>
              <a:spLocks noEditPoints="1"/>
            </p:cNvSpPr>
            <p:nvPr/>
          </p:nvSpPr>
          <p:spPr bwMode="auto">
            <a:xfrm>
              <a:off x="3608" y="7219"/>
              <a:ext cx="79" cy="460"/>
            </a:xfrm>
            <a:custGeom>
              <a:avLst/>
              <a:gdLst/>
              <a:ahLst/>
              <a:cxnLst>
                <a:cxn ang="0">
                  <a:pos x="234" y="33"/>
                </a:cxn>
                <a:cxn ang="0">
                  <a:pos x="234" y="1966"/>
                </a:cxn>
                <a:cxn ang="0">
                  <a:pos x="200" y="2000"/>
                </a:cxn>
                <a:cxn ang="0">
                  <a:pos x="167" y="1966"/>
                </a:cxn>
                <a:cxn ang="0">
                  <a:pos x="167" y="33"/>
                </a:cxn>
                <a:cxn ang="0">
                  <a:pos x="200" y="0"/>
                </a:cxn>
                <a:cxn ang="0">
                  <a:pos x="234" y="33"/>
                </a:cxn>
                <a:cxn ang="0">
                  <a:pos x="400" y="1900"/>
                </a:cxn>
                <a:cxn ang="0">
                  <a:pos x="200" y="2300"/>
                </a:cxn>
                <a:cxn ang="0">
                  <a:pos x="0" y="1900"/>
                </a:cxn>
                <a:cxn ang="0">
                  <a:pos x="400" y="1900"/>
                </a:cxn>
              </a:cxnLst>
              <a:rect l="0" t="0" r="r" b="b"/>
              <a:pathLst>
                <a:path w="400" h="2300">
                  <a:moveTo>
                    <a:pt x="234" y="33"/>
                  </a:moveTo>
                  <a:lnTo>
                    <a:pt x="234" y="1966"/>
                  </a:lnTo>
                  <a:cubicBezTo>
                    <a:pt x="234" y="1985"/>
                    <a:pt x="219" y="2000"/>
                    <a:pt x="200" y="2000"/>
                  </a:cubicBezTo>
                  <a:cubicBezTo>
                    <a:pt x="182" y="2000"/>
                    <a:pt x="167" y="1985"/>
                    <a:pt x="167" y="1966"/>
                  </a:cubicBezTo>
                  <a:lnTo>
                    <a:pt x="167" y="33"/>
                  </a:lnTo>
                  <a:cubicBezTo>
                    <a:pt x="167" y="15"/>
                    <a:pt x="182" y="0"/>
                    <a:pt x="200" y="0"/>
                  </a:cubicBezTo>
                  <a:cubicBezTo>
                    <a:pt x="219" y="0"/>
                    <a:pt x="234" y="15"/>
                    <a:pt x="234" y="33"/>
                  </a:cubicBezTo>
                  <a:close/>
                  <a:moveTo>
                    <a:pt x="400" y="1900"/>
                  </a:moveTo>
                  <a:lnTo>
                    <a:pt x="200" y="2300"/>
                  </a:lnTo>
                  <a:lnTo>
                    <a:pt x="0" y="1900"/>
                  </a:lnTo>
                  <a:lnTo>
                    <a:pt x="400" y="1900"/>
                  </a:lnTo>
                  <a:close/>
                </a:path>
              </a:pathLst>
            </a:custGeom>
            <a:solidFill>
              <a:srgbClr val="000000"/>
            </a:solidFill>
            <a:ln w="1588">
              <a:solidFill>
                <a:srgbClr val="000000"/>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2051" name="Freeform 3"/>
            <p:cNvSpPr>
              <a:spLocks noEditPoints="1"/>
            </p:cNvSpPr>
            <p:nvPr/>
          </p:nvSpPr>
          <p:spPr bwMode="auto">
            <a:xfrm>
              <a:off x="7317" y="9118"/>
              <a:ext cx="80" cy="307"/>
            </a:xfrm>
            <a:custGeom>
              <a:avLst/>
              <a:gdLst/>
              <a:ahLst/>
              <a:cxnLst>
                <a:cxn ang="0">
                  <a:pos x="83" y="755"/>
                </a:cxn>
                <a:cxn ang="0">
                  <a:pos x="83" y="167"/>
                </a:cxn>
                <a:cxn ang="0">
                  <a:pos x="100" y="150"/>
                </a:cxn>
                <a:cxn ang="0">
                  <a:pos x="117" y="167"/>
                </a:cxn>
                <a:cxn ang="0">
                  <a:pos x="117" y="755"/>
                </a:cxn>
                <a:cxn ang="0">
                  <a:pos x="100" y="771"/>
                </a:cxn>
                <a:cxn ang="0">
                  <a:pos x="83" y="755"/>
                </a:cxn>
                <a:cxn ang="0">
                  <a:pos x="0" y="200"/>
                </a:cxn>
                <a:cxn ang="0">
                  <a:pos x="100" y="0"/>
                </a:cxn>
                <a:cxn ang="0">
                  <a:pos x="200" y="200"/>
                </a:cxn>
                <a:cxn ang="0">
                  <a:pos x="0" y="200"/>
                </a:cxn>
              </a:cxnLst>
              <a:rect l="0" t="0" r="r" b="b"/>
              <a:pathLst>
                <a:path w="200" h="771">
                  <a:moveTo>
                    <a:pt x="83" y="755"/>
                  </a:moveTo>
                  <a:lnTo>
                    <a:pt x="83" y="167"/>
                  </a:lnTo>
                  <a:cubicBezTo>
                    <a:pt x="83" y="158"/>
                    <a:pt x="91" y="150"/>
                    <a:pt x="100" y="150"/>
                  </a:cubicBezTo>
                  <a:cubicBezTo>
                    <a:pt x="109" y="150"/>
                    <a:pt x="117" y="158"/>
                    <a:pt x="117" y="167"/>
                  </a:cubicBezTo>
                  <a:lnTo>
                    <a:pt x="117" y="755"/>
                  </a:lnTo>
                  <a:cubicBezTo>
                    <a:pt x="117" y="764"/>
                    <a:pt x="109" y="771"/>
                    <a:pt x="100" y="771"/>
                  </a:cubicBezTo>
                  <a:cubicBezTo>
                    <a:pt x="91" y="771"/>
                    <a:pt x="83" y="764"/>
                    <a:pt x="83" y="755"/>
                  </a:cubicBezTo>
                  <a:close/>
                  <a:moveTo>
                    <a:pt x="0" y="200"/>
                  </a:moveTo>
                  <a:lnTo>
                    <a:pt x="100" y="0"/>
                  </a:lnTo>
                  <a:lnTo>
                    <a:pt x="200" y="200"/>
                  </a:lnTo>
                  <a:lnTo>
                    <a:pt x="0" y="200"/>
                  </a:lnTo>
                  <a:close/>
                </a:path>
              </a:pathLst>
            </a:custGeom>
            <a:solidFill>
              <a:srgbClr val="000000"/>
            </a:solidFill>
            <a:ln w="1651">
              <a:solidFill>
                <a:srgbClr val="7F7F7F"/>
              </a:solidFill>
              <a:bevel/>
              <a:headEnd/>
              <a:tailEnd/>
            </a:ln>
          </p:spPr>
          <p:txBody>
            <a:bodyPr vert="horz" wrap="square" lIns="91440" tIns="45720" rIns="91440" bIns="45720" numCol="1" anchor="t" anchorCtr="0" compatLnSpc="1">
              <a:prstTxWarp prst="textNoShape">
                <a:avLst/>
              </a:prstTxWarp>
            </a:bodyPr>
            <a:lstStyle/>
            <a:p>
              <a:endParaRPr lang="en-US"/>
            </a:p>
          </p:txBody>
        </p:sp>
        <p:sp>
          <p:nvSpPr>
            <p:cNvPr id="2050" name="Freeform 2"/>
            <p:cNvSpPr>
              <a:spLocks noEditPoints="1"/>
            </p:cNvSpPr>
            <p:nvPr/>
          </p:nvSpPr>
          <p:spPr bwMode="auto">
            <a:xfrm>
              <a:off x="9237" y="9118"/>
              <a:ext cx="81" cy="307"/>
            </a:xfrm>
            <a:custGeom>
              <a:avLst/>
              <a:gdLst/>
              <a:ahLst/>
              <a:cxnLst>
                <a:cxn ang="0">
                  <a:pos x="83" y="755"/>
                </a:cxn>
                <a:cxn ang="0">
                  <a:pos x="83" y="167"/>
                </a:cxn>
                <a:cxn ang="0">
                  <a:pos x="100" y="150"/>
                </a:cxn>
                <a:cxn ang="0">
                  <a:pos x="117" y="167"/>
                </a:cxn>
                <a:cxn ang="0">
                  <a:pos x="117" y="755"/>
                </a:cxn>
                <a:cxn ang="0">
                  <a:pos x="100" y="771"/>
                </a:cxn>
                <a:cxn ang="0">
                  <a:pos x="83" y="755"/>
                </a:cxn>
                <a:cxn ang="0">
                  <a:pos x="0" y="200"/>
                </a:cxn>
                <a:cxn ang="0">
                  <a:pos x="100" y="0"/>
                </a:cxn>
                <a:cxn ang="0">
                  <a:pos x="200" y="200"/>
                </a:cxn>
                <a:cxn ang="0">
                  <a:pos x="0" y="200"/>
                </a:cxn>
              </a:cxnLst>
              <a:rect l="0" t="0" r="r" b="b"/>
              <a:pathLst>
                <a:path w="200" h="771">
                  <a:moveTo>
                    <a:pt x="83" y="755"/>
                  </a:moveTo>
                  <a:lnTo>
                    <a:pt x="83" y="167"/>
                  </a:lnTo>
                  <a:cubicBezTo>
                    <a:pt x="83" y="158"/>
                    <a:pt x="91" y="150"/>
                    <a:pt x="100" y="150"/>
                  </a:cubicBezTo>
                  <a:cubicBezTo>
                    <a:pt x="109" y="150"/>
                    <a:pt x="117" y="158"/>
                    <a:pt x="117" y="167"/>
                  </a:cubicBezTo>
                  <a:lnTo>
                    <a:pt x="117" y="755"/>
                  </a:lnTo>
                  <a:cubicBezTo>
                    <a:pt x="117" y="764"/>
                    <a:pt x="109" y="771"/>
                    <a:pt x="100" y="771"/>
                  </a:cubicBezTo>
                  <a:cubicBezTo>
                    <a:pt x="91" y="771"/>
                    <a:pt x="83" y="764"/>
                    <a:pt x="83" y="755"/>
                  </a:cubicBezTo>
                  <a:close/>
                  <a:moveTo>
                    <a:pt x="0" y="200"/>
                  </a:moveTo>
                  <a:lnTo>
                    <a:pt x="100" y="0"/>
                  </a:lnTo>
                  <a:lnTo>
                    <a:pt x="200" y="200"/>
                  </a:lnTo>
                  <a:lnTo>
                    <a:pt x="0" y="200"/>
                  </a:lnTo>
                  <a:close/>
                </a:path>
              </a:pathLst>
            </a:custGeom>
            <a:solidFill>
              <a:srgbClr val="000000"/>
            </a:solidFill>
            <a:ln w="1651">
              <a:solidFill>
                <a:srgbClr val="7F7F7F"/>
              </a:solidFill>
              <a:bevel/>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152400"/>
            <a:ext cx="2667000" cy="533400"/>
          </a:xfrm>
        </p:spPr>
        <p:txBody>
          <a:bodyPr>
            <a:noAutofit/>
          </a:bodyPr>
          <a:lstStyle/>
          <a:p>
            <a:r>
              <a:rPr lang="en-US" dirty="0" smtClean="0">
                <a:latin typeface="Calibri" pitchFamily="34" charset="0"/>
              </a:rPr>
              <a:t>Architecture</a:t>
            </a:r>
            <a:endParaRPr lang="en-US" dirty="0">
              <a:latin typeface="Calibri" pitchFamily="34" charset="0"/>
            </a:endParaRPr>
          </a:p>
        </p:txBody>
      </p:sp>
      <p:sp>
        <p:nvSpPr>
          <p:cNvPr id="184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8433" name="Object 1"/>
          <p:cNvGraphicFramePr>
            <a:graphicFrameLocks noChangeAspect="1"/>
          </p:cNvGraphicFramePr>
          <p:nvPr/>
        </p:nvGraphicFramePr>
        <p:xfrm>
          <a:off x="0" y="847725"/>
          <a:ext cx="5991225" cy="5019675"/>
        </p:xfrm>
        <a:graphic>
          <a:graphicData uri="http://schemas.openxmlformats.org/presentationml/2006/ole">
            <p:oleObj spid="_x0000_s18433" r:id="rId3" imgW="7212787" imgH="6042355" progId="">
              <p:embed/>
            </p:oleObj>
          </a:graphicData>
        </a:graphic>
      </p:graphicFrame>
      <p:sp>
        <p:nvSpPr>
          <p:cNvPr id="9" name="TextBox 8"/>
          <p:cNvSpPr txBox="1"/>
          <p:nvPr/>
        </p:nvSpPr>
        <p:spPr>
          <a:xfrm>
            <a:off x="6096000" y="1447800"/>
            <a:ext cx="2514600" cy="5016758"/>
          </a:xfrm>
          <a:prstGeom prst="rect">
            <a:avLst/>
          </a:prstGeom>
          <a:noFill/>
        </p:spPr>
        <p:txBody>
          <a:bodyPr wrap="square" rtlCol="0">
            <a:spAutoFit/>
          </a:bodyPr>
          <a:lstStyle/>
          <a:p>
            <a:pPr>
              <a:buFont typeface="Wingdings" pitchFamily="2" charset="2"/>
              <a:buChar char="v"/>
            </a:pPr>
            <a:r>
              <a:rPr lang="en-GB" sz="2000" dirty="0" smtClean="0">
                <a:solidFill>
                  <a:schemeClr val="tx2">
                    <a:lumMod val="50000"/>
                  </a:schemeClr>
                </a:solidFill>
                <a:latin typeface="Calibri" pitchFamily="34" charset="0"/>
              </a:rPr>
              <a:t>The Hardware Load Balancer and 2</a:t>
            </a:r>
            <a:r>
              <a:rPr lang="en-GB" sz="2000" baseline="30000" dirty="0" smtClean="0">
                <a:solidFill>
                  <a:schemeClr val="tx2">
                    <a:lumMod val="50000"/>
                  </a:schemeClr>
                </a:solidFill>
                <a:latin typeface="Calibri" pitchFamily="34" charset="0"/>
              </a:rPr>
              <a:t>nd</a:t>
            </a:r>
            <a:r>
              <a:rPr lang="en-GB" sz="2000" dirty="0" smtClean="0">
                <a:solidFill>
                  <a:schemeClr val="tx2">
                    <a:lumMod val="50000"/>
                  </a:schemeClr>
                </a:solidFill>
                <a:latin typeface="Calibri" pitchFamily="34" charset="0"/>
              </a:rPr>
              <a:t> SV POS Integration server are shown with a dashed border. This is to indicate that their deployment is dependent on expected load. The number of SV POS Integration Servers could be increased further if warranted by expected / actual load.</a:t>
            </a:r>
            <a:endParaRPr lang="en-US" sz="2000" dirty="0" smtClean="0">
              <a:solidFill>
                <a:schemeClr val="tx2">
                  <a:lumMod val="50000"/>
                </a:schemeClr>
              </a:solidFill>
              <a:latin typeface="Calibri" pitchFamily="34" charset="0"/>
            </a:endParaRPr>
          </a:p>
          <a:p>
            <a:pPr>
              <a:buFont typeface="Wingdings" pitchFamily="2" charset="2"/>
              <a:buChar char="v"/>
            </a:pPr>
            <a:endParaRPr lang="en-US" sz="2000" dirty="0">
              <a:solidFill>
                <a:schemeClr val="tx2">
                  <a:lumMod val="50000"/>
                </a:schemeClr>
              </a:solidFill>
              <a:latin typeface="Calibri" pitchFamily="34" charset="0"/>
            </a:endParaRPr>
          </a:p>
        </p:txBody>
      </p:sp>
      <p:sp>
        <p:nvSpPr>
          <p:cNvPr id="10" name="TextBox 9"/>
          <p:cNvSpPr txBox="1"/>
          <p:nvPr/>
        </p:nvSpPr>
        <p:spPr>
          <a:xfrm>
            <a:off x="304800" y="6027003"/>
            <a:ext cx="8077200" cy="1015663"/>
          </a:xfrm>
          <a:prstGeom prst="rect">
            <a:avLst/>
          </a:prstGeom>
          <a:noFill/>
        </p:spPr>
        <p:txBody>
          <a:bodyPr wrap="square" rtlCol="0">
            <a:spAutoFit/>
          </a:bodyPr>
          <a:lstStyle/>
          <a:p>
            <a:pPr>
              <a:buFont typeface="Wingdings" pitchFamily="2" charset="2"/>
              <a:buChar char="v"/>
            </a:pPr>
            <a:r>
              <a:rPr lang="en-GB" sz="2000" dirty="0" smtClean="0">
                <a:solidFill>
                  <a:schemeClr val="tx2">
                    <a:lumMod val="50000"/>
                  </a:schemeClr>
                </a:solidFill>
                <a:latin typeface="Calibri" pitchFamily="34" charset="0"/>
              </a:rPr>
              <a:t>The Auth Gateway (AG) Central component would also typically be deployed on multiple web servers fronted by a hardware load balancer.</a:t>
            </a:r>
            <a:endParaRPr lang="en-US" sz="2000" dirty="0" smtClean="0">
              <a:solidFill>
                <a:schemeClr val="tx2">
                  <a:lumMod val="50000"/>
                </a:schemeClr>
              </a:solidFill>
              <a:latin typeface="Calibri" pitchFamily="34" charset="0"/>
            </a:endParaRPr>
          </a:p>
          <a:p>
            <a:pPr>
              <a:buFont typeface="Wingdings" pitchFamily="2" charset="2"/>
              <a:buChar char="v"/>
            </a:pPr>
            <a:endParaRPr lang="en-US" sz="2000" dirty="0">
              <a:solidFill>
                <a:schemeClr val="tx2">
                  <a:lumMod val="50000"/>
                </a:schemeClr>
              </a:solidFill>
              <a:latin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152400"/>
            <a:ext cx="3962400" cy="609600"/>
          </a:xfrm>
        </p:spPr>
        <p:txBody>
          <a:bodyPr>
            <a:noAutofit/>
          </a:bodyPr>
          <a:lstStyle/>
          <a:p>
            <a:r>
              <a:rPr lang="en-US" dirty="0" smtClean="0">
                <a:latin typeface="Calibri" pitchFamily="34" charset="0"/>
              </a:rPr>
              <a:t>In store transaction</a:t>
            </a:r>
            <a:endParaRPr lang="en-US" dirty="0">
              <a:latin typeface="Calibri" pitchFamily="34" charset="0"/>
            </a:endParaRPr>
          </a:p>
        </p:txBody>
      </p:sp>
      <p:sp>
        <p:nvSpPr>
          <p:cNvPr id="8" name="Rectangle 7"/>
          <p:cNvSpPr/>
          <p:nvPr/>
        </p:nvSpPr>
        <p:spPr>
          <a:xfrm>
            <a:off x="609600" y="1752600"/>
            <a:ext cx="9144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Till</a:t>
            </a:r>
            <a:endParaRPr lang="en-GB" dirty="0">
              <a:solidFill>
                <a:schemeClr val="tx1"/>
              </a:solidFill>
            </a:endParaRPr>
          </a:p>
        </p:txBody>
      </p:sp>
      <p:sp>
        <p:nvSpPr>
          <p:cNvPr id="9" name="Rectangle 8"/>
          <p:cNvSpPr/>
          <p:nvPr/>
        </p:nvSpPr>
        <p:spPr>
          <a:xfrm>
            <a:off x="1981200" y="1752600"/>
            <a:ext cx="6096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AG</a:t>
            </a:r>
            <a:endParaRPr lang="en-GB" dirty="0">
              <a:solidFill>
                <a:schemeClr val="tx1"/>
              </a:solidFill>
            </a:endParaRPr>
          </a:p>
        </p:txBody>
      </p:sp>
      <p:sp>
        <p:nvSpPr>
          <p:cNvPr id="10" name="Rectangle 9"/>
          <p:cNvSpPr/>
          <p:nvPr/>
        </p:nvSpPr>
        <p:spPr>
          <a:xfrm>
            <a:off x="3048000" y="1752600"/>
            <a:ext cx="5334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LB</a:t>
            </a:r>
            <a:endParaRPr lang="en-GB" dirty="0">
              <a:solidFill>
                <a:schemeClr val="tx1"/>
              </a:solidFill>
            </a:endParaRPr>
          </a:p>
        </p:txBody>
      </p:sp>
      <p:sp>
        <p:nvSpPr>
          <p:cNvPr id="11" name="Rectangle 10"/>
          <p:cNvSpPr/>
          <p:nvPr/>
        </p:nvSpPr>
        <p:spPr>
          <a:xfrm>
            <a:off x="5715000" y="1752600"/>
            <a:ext cx="12192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tx1"/>
                </a:solidFill>
              </a:rPr>
              <a:t>Production DB</a:t>
            </a:r>
            <a:endParaRPr lang="en-GB" sz="1400" dirty="0">
              <a:solidFill>
                <a:schemeClr val="tx1"/>
              </a:solidFill>
            </a:endParaRPr>
          </a:p>
        </p:txBody>
      </p:sp>
      <p:sp>
        <p:nvSpPr>
          <p:cNvPr id="12" name="Rectangle 11"/>
          <p:cNvSpPr/>
          <p:nvPr/>
        </p:nvSpPr>
        <p:spPr>
          <a:xfrm>
            <a:off x="7543800" y="1752600"/>
            <a:ext cx="11430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tx1"/>
                </a:solidFill>
              </a:rPr>
              <a:t>Reporting DB</a:t>
            </a:r>
            <a:endParaRPr lang="en-GB" sz="1400" dirty="0">
              <a:solidFill>
                <a:schemeClr val="tx1"/>
              </a:solidFill>
            </a:endParaRPr>
          </a:p>
        </p:txBody>
      </p:sp>
      <p:sp>
        <p:nvSpPr>
          <p:cNvPr id="13" name="Rectangle 12"/>
          <p:cNvSpPr/>
          <p:nvPr/>
        </p:nvSpPr>
        <p:spPr>
          <a:xfrm>
            <a:off x="4495800" y="838200"/>
            <a:ext cx="3048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1</a:t>
            </a:r>
            <a:endParaRPr lang="en-GB" dirty="0">
              <a:solidFill>
                <a:schemeClr val="tx1"/>
              </a:solidFill>
            </a:endParaRPr>
          </a:p>
        </p:txBody>
      </p:sp>
      <p:sp>
        <p:nvSpPr>
          <p:cNvPr id="14" name="Rectangle 13"/>
          <p:cNvSpPr/>
          <p:nvPr/>
        </p:nvSpPr>
        <p:spPr>
          <a:xfrm>
            <a:off x="4495800" y="1371600"/>
            <a:ext cx="3048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2</a:t>
            </a:r>
            <a:endParaRPr lang="en-GB" dirty="0">
              <a:solidFill>
                <a:schemeClr val="tx1"/>
              </a:solidFill>
            </a:endParaRPr>
          </a:p>
        </p:txBody>
      </p:sp>
      <p:sp>
        <p:nvSpPr>
          <p:cNvPr id="15" name="Rectangle 14"/>
          <p:cNvSpPr/>
          <p:nvPr/>
        </p:nvSpPr>
        <p:spPr>
          <a:xfrm>
            <a:off x="4495800" y="1905000"/>
            <a:ext cx="3048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3</a:t>
            </a:r>
            <a:endParaRPr lang="en-GB" dirty="0">
              <a:solidFill>
                <a:schemeClr val="tx1"/>
              </a:solidFill>
            </a:endParaRPr>
          </a:p>
        </p:txBody>
      </p:sp>
      <p:sp>
        <p:nvSpPr>
          <p:cNvPr id="16" name="Rectangle 15"/>
          <p:cNvSpPr/>
          <p:nvPr/>
        </p:nvSpPr>
        <p:spPr>
          <a:xfrm>
            <a:off x="4495800" y="2514600"/>
            <a:ext cx="3048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tx1"/>
                </a:solidFill>
              </a:rPr>
              <a:t>4</a:t>
            </a:r>
            <a:endParaRPr lang="en-GB" dirty="0">
              <a:solidFill>
                <a:schemeClr val="tx1"/>
              </a:solidFill>
            </a:endParaRPr>
          </a:p>
        </p:txBody>
      </p:sp>
      <p:cxnSp>
        <p:nvCxnSpPr>
          <p:cNvPr id="17" name="Straight Arrow Connector 16"/>
          <p:cNvCxnSpPr/>
          <p:nvPr/>
        </p:nvCxnSpPr>
        <p:spPr>
          <a:xfrm>
            <a:off x="1524000" y="20955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90800" y="21336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934200" y="20955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3"/>
            <a:endCxn id="13" idx="1"/>
          </p:cNvCxnSpPr>
          <p:nvPr/>
        </p:nvCxnSpPr>
        <p:spPr>
          <a:xfrm flipV="1">
            <a:off x="3581400" y="990600"/>
            <a:ext cx="914400" cy="1104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3"/>
            <a:endCxn id="14" idx="1"/>
          </p:cNvCxnSpPr>
          <p:nvPr/>
        </p:nvCxnSpPr>
        <p:spPr>
          <a:xfrm flipV="1">
            <a:off x="3581400" y="1524000"/>
            <a:ext cx="914400" cy="57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0" idx="3"/>
            <a:endCxn id="15" idx="1"/>
          </p:cNvCxnSpPr>
          <p:nvPr/>
        </p:nvCxnSpPr>
        <p:spPr>
          <a:xfrm flipV="1">
            <a:off x="3581400" y="2057400"/>
            <a:ext cx="9144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0" idx="3"/>
            <a:endCxn id="16" idx="1"/>
          </p:cNvCxnSpPr>
          <p:nvPr/>
        </p:nvCxnSpPr>
        <p:spPr>
          <a:xfrm>
            <a:off x="3581400" y="2095500"/>
            <a:ext cx="914400" cy="57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1" idx="1"/>
            <a:endCxn id="13" idx="3"/>
          </p:cNvCxnSpPr>
          <p:nvPr/>
        </p:nvCxnSpPr>
        <p:spPr>
          <a:xfrm flipH="1" flipV="1">
            <a:off x="4800600" y="990600"/>
            <a:ext cx="914400" cy="1104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1" idx="1"/>
            <a:endCxn id="14" idx="3"/>
          </p:cNvCxnSpPr>
          <p:nvPr/>
        </p:nvCxnSpPr>
        <p:spPr>
          <a:xfrm flipH="1" flipV="1">
            <a:off x="4800600" y="1524000"/>
            <a:ext cx="914400" cy="57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1" idx="1"/>
            <a:endCxn id="15" idx="3"/>
          </p:cNvCxnSpPr>
          <p:nvPr/>
        </p:nvCxnSpPr>
        <p:spPr>
          <a:xfrm flipH="1" flipV="1">
            <a:off x="4800600" y="2057400"/>
            <a:ext cx="9144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1" idx="1"/>
            <a:endCxn id="16" idx="3"/>
          </p:cNvCxnSpPr>
          <p:nvPr/>
        </p:nvCxnSpPr>
        <p:spPr>
          <a:xfrm flipH="1">
            <a:off x="4800600" y="2095500"/>
            <a:ext cx="914400" cy="571500"/>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28600" y="3429000"/>
            <a:ext cx="8763000" cy="3170099"/>
          </a:xfrm>
          <a:prstGeom prst="rect">
            <a:avLst/>
          </a:prstGeom>
          <a:noFill/>
        </p:spPr>
        <p:txBody>
          <a:bodyPr wrap="square" rtlCol="0">
            <a:spAutoFit/>
          </a:bodyPr>
          <a:lstStyle/>
          <a:p>
            <a:pPr algn="just">
              <a:buFont typeface="Wingdings" pitchFamily="2" charset="2"/>
              <a:buChar char="v"/>
            </a:pPr>
            <a:r>
              <a:rPr lang="en-US" sz="2000" b="1" dirty="0" smtClean="0">
                <a:solidFill>
                  <a:schemeClr val="tx2">
                    <a:lumMod val="50000"/>
                  </a:schemeClr>
                </a:solidFill>
                <a:latin typeface="Calibri" pitchFamily="34" charset="0"/>
                <a:cs typeface="Times New Roman" pitchFamily="18" charset="0"/>
              </a:rPr>
              <a:t>Till</a:t>
            </a:r>
            <a:r>
              <a:rPr lang="en-US" sz="2000" b="1" dirty="0" smtClean="0">
                <a:latin typeface="Calibri" pitchFamily="34" charset="0"/>
                <a:cs typeface="Times New Roman" pitchFamily="18" charset="0"/>
              </a:rPr>
              <a:t> </a:t>
            </a:r>
            <a:r>
              <a:rPr lang="en-US" sz="2000" dirty="0" smtClean="0">
                <a:latin typeface="Calibri" pitchFamily="34" charset="0"/>
                <a:cs typeface="Times New Roman" pitchFamily="18" charset="0"/>
              </a:rPr>
              <a:t>is the point where customer makes the transaction.</a:t>
            </a:r>
          </a:p>
          <a:p>
            <a:pPr algn="just">
              <a:buFont typeface="Wingdings" pitchFamily="2" charset="2"/>
              <a:buChar char="v"/>
            </a:pPr>
            <a:r>
              <a:rPr lang="en-US" sz="2000" b="1" dirty="0" smtClean="0">
                <a:solidFill>
                  <a:schemeClr val="tx2">
                    <a:lumMod val="50000"/>
                  </a:schemeClr>
                </a:solidFill>
                <a:latin typeface="Calibri" pitchFamily="34" charset="0"/>
                <a:cs typeface="Times New Roman" pitchFamily="18" charset="0"/>
              </a:rPr>
              <a:t>AG</a:t>
            </a:r>
            <a:r>
              <a:rPr lang="en-US" sz="2000" dirty="0" smtClean="0">
                <a:solidFill>
                  <a:schemeClr val="tx2">
                    <a:lumMod val="50000"/>
                  </a:schemeClr>
                </a:solidFill>
                <a:latin typeface="Calibri" pitchFamily="34" charset="0"/>
                <a:cs typeface="Times New Roman" pitchFamily="18" charset="0"/>
              </a:rPr>
              <a:t> (Authorization gateway) </a:t>
            </a:r>
            <a:r>
              <a:rPr lang="en-US" sz="2000" dirty="0" smtClean="0">
                <a:latin typeface="Calibri" pitchFamily="34" charset="0"/>
                <a:cs typeface="Times New Roman" pitchFamily="18" charset="0"/>
              </a:rPr>
              <a:t>supports multiple system through which transaction passes.</a:t>
            </a:r>
          </a:p>
          <a:p>
            <a:pPr algn="just">
              <a:buFont typeface="Wingdings" pitchFamily="2" charset="2"/>
              <a:buChar char="v"/>
            </a:pPr>
            <a:r>
              <a:rPr lang="en-US" sz="2000" b="1" dirty="0" smtClean="0">
                <a:solidFill>
                  <a:schemeClr val="tx2">
                    <a:lumMod val="50000"/>
                  </a:schemeClr>
                </a:solidFill>
                <a:latin typeface="Calibri" pitchFamily="34" charset="0"/>
                <a:cs typeface="Times New Roman" pitchFamily="18" charset="0"/>
              </a:rPr>
              <a:t>LB  </a:t>
            </a:r>
            <a:r>
              <a:rPr lang="en-US" sz="2000" dirty="0" smtClean="0">
                <a:solidFill>
                  <a:schemeClr val="tx2">
                    <a:lumMod val="50000"/>
                  </a:schemeClr>
                </a:solidFill>
                <a:latin typeface="Calibri" pitchFamily="34" charset="0"/>
                <a:cs typeface="Times New Roman" pitchFamily="18" charset="0"/>
              </a:rPr>
              <a:t>(Load balancer) </a:t>
            </a:r>
            <a:r>
              <a:rPr lang="en-US" sz="2000" dirty="0" smtClean="0">
                <a:latin typeface="Calibri" pitchFamily="34" charset="0"/>
                <a:cs typeface="Times New Roman" pitchFamily="18" charset="0"/>
              </a:rPr>
              <a:t>based on round robin checks out which of the web server is free &amp; thus balances loads between server.</a:t>
            </a:r>
          </a:p>
          <a:p>
            <a:pPr algn="just">
              <a:buFont typeface="Wingdings" pitchFamily="2" charset="2"/>
              <a:buChar char="v"/>
            </a:pPr>
            <a:r>
              <a:rPr lang="en-US" sz="2000" b="1" dirty="0" smtClean="0">
                <a:solidFill>
                  <a:schemeClr val="tx2">
                    <a:lumMod val="50000"/>
                  </a:schemeClr>
                </a:solidFill>
                <a:latin typeface="Calibri" pitchFamily="34" charset="0"/>
                <a:cs typeface="Times New Roman" pitchFamily="18" charset="0"/>
              </a:rPr>
              <a:t>SV </a:t>
            </a:r>
            <a:r>
              <a:rPr lang="en-US" sz="2000" b="1" dirty="0" smtClean="0">
                <a:latin typeface="Calibri" pitchFamily="34" charset="0"/>
                <a:cs typeface="Times New Roman" pitchFamily="18" charset="0"/>
              </a:rPr>
              <a:t> </a:t>
            </a:r>
            <a:r>
              <a:rPr lang="en-US" sz="2000" dirty="0" smtClean="0">
                <a:latin typeface="Calibri" pitchFamily="34" charset="0"/>
                <a:cs typeface="Times New Roman" pitchFamily="18" charset="0"/>
              </a:rPr>
              <a:t>architecture contains 4 web servers and 2  database servers.</a:t>
            </a:r>
          </a:p>
          <a:p>
            <a:pPr algn="just">
              <a:buFont typeface="Wingdings" pitchFamily="2" charset="2"/>
              <a:buChar char="v"/>
            </a:pPr>
            <a:r>
              <a:rPr lang="en-US" sz="2000" dirty="0" smtClean="0">
                <a:solidFill>
                  <a:schemeClr val="tx2">
                    <a:lumMod val="50000"/>
                  </a:schemeClr>
                </a:solidFill>
                <a:latin typeface="Calibri" pitchFamily="34" charset="0"/>
                <a:cs typeface="Times New Roman" pitchFamily="18" charset="0"/>
              </a:rPr>
              <a:t>Database servers </a:t>
            </a:r>
            <a:r>
              <a:rPr lang="en-US" sz="2000" dirty="0" smtClean="0">
                <a:latin typeface="Calibri" pitchFamily="34" charset="0"/>
                <a:cs typeface="Times New Roman" pitchFamily="18" charset="0"/>
              </a:rPr>
              <a:t>are </a:t>
            </a:r>
            <a:r>
              <a:rPr lang="en-US" sz="2000" dirty="0" smtClean="0">
                <a:solidFill>
                  <a:schemeClr val="tx2">
                    <a:lumMod val="50000"/>
                  </a:schemeClr>
                </a:solidFill>
                <a:latin typeface="Calibri" pitchFamily="34" charset="0"/>
                <a:cs typeface="Times New Roman" pitchFamily="18" charset="0"/>
              </a:rPr>
              <a:t>Production server </a:t>
            </a:r>
            <a:r>
              <a:rPr lang="en-US" sz="2000" dirty="0" smtClean="0">
                <a:latin typeface="Calibri" pitchFamily="34" charset="0"/>
                <a:cs typeface="Times New Roman" pitchFamily="18" charset="0"/>
              </a:rPr>
              <a:t>and </a:t>
            </a:r>
            <a:r>
              <a:rPr lang="en-US" sz="2000" dirty="0" smtClean="0">
                <a:solidFill>
                  <a:schemeClr val="tx2">
                    <a:lumMod val="50000"/>
                  </a:schemeClr>
                </a:solidFill>
                <a:latin typeface="Calibri" pitchFamily="34" charset="0"/>
                <a:cs typeface="Times New Roman" pitchFamily="18" charset="0"/>
              </a:rPr>
              <a:t>Reporting server.</a:t>
            </a:r>
          </a:p>
          <a:p>
            <a:pPr algn="just">
              <a:buFont typeface="Wingdings" pitchFamily="2" charset="2"/>
              <a:buChar char="v"/>
            </a:pPr>
            <a:r>
              <a:rPr lang="en-US" sz="2000" dirty="0" smtClean="0">
                <a:solidFill>
                  <a:schemeClr val="tx2">
                    <a:lumMod val="50000"/>
                  </a:schemeClr>
                </a:solidFill>
                <a:latin typeface="Calibri" pitchFamily="34" charset="0"/>
                <a:cs typeface="Times New Roman" pitchFamily="18" charset="0"/>
              </a:rPr>
              <a:t>Reporting server </a:t>
            </a:r>
            <a:r>
              <a:rPr lang="en-US" sz="2000" dirty="0" smtClean="0">
                <a:latin typeface="Calibri" pitchFamily="34" charset="0"/>
                <a:cs typeface="Times New Roman" pitchFamily="18" charset="0"/>
              </a:rPr>
              <a:t>will be updated in 1 day delay on daily basis from production server and MCA will get the voucher details from reporting server</a:t>
            </a:r>
          </a:p>
          <a:p>
            <a:endParaRPr lang="en-US" sz="2000" dirty="0">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28600"/>
            <a:ext cx="4343400" cy="685801"/>
          </a:xfrm>
        </p:spPr>
        <p:txBody>
          <a:bodyPr/>
          <a:lstStyle/>
          <a:p>
            <a:r>
              <a:rPr lang="en-US" dirty="0" smtClean="0">
                <a:latin typeface="Calibri" pitchFamily="34" charset="0"/>
              </a:rPr>
              <a:t>Online Transaction</a:t>
            </a:r>
            <a:endParaRPr lang="en-US" dirty="0">
              <a:latin typeface="Calibri" pitchFamily="34" charset="0"/>
            </a:endParaRPr>
          </a:p>
        </p:txBody>
      </p:sp>
      <p:sp>
        <p:nvSpPr>
          <p:cNvPr id="6" name="Rectangle 5"/>
          <p:cNvSpPr/>
          <p:nvPr/>
        </p:nvSpPr>
        <p:spPr>
          <a:xfrm>
            <a:off x="914400" y="2667000"/>
            <a:ext cx="9144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online</a:t>
            </a:r>
            <a:endParaRPr lang="en-GB" dirty="0">
              <a:solidFill>
                <a:schemeClr val="tx1"/>
              </a:solidFill>
            </a:endParaRPr>
          </a:p>
        </p:txBody>
      </p:sp>
      <p:sp>
        <p:nvSpPr>
          <p:cNvPr id="7" name="Rectangle 6"/>
          <p:cNvSpPr/>
          <p:nvPr/>
        </p:nvSpPr>
        <p:spPr>
          <a:xfrm>
            <a:off x="2286000" y="2667000"/>
            <a:ext cx="6858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LB</a:t>
            </a:r>
            <a:endParaRPr lang="en-GB" dirty="0">
              <a:solidFill>
                <a:schemeClr val="tx1"/>
              </a:solidFill>
            </a:endParaRPr>
          </a:p>
        </p:txBody>
      </p:sp>
      <p:sp>
        <p:nvSpPr>
          <p:cNvPr id="8" name="Rectangle 7"/>
          <p:cNvSpPr/>
          <p:nvPr/>
        </p:nvSpPr>
        <p:spPr>
          <a:xfrm>
            <a:off x="5562600" y="2590800"/>
            <a:ext cx="12192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tx1"/>
                </a:solidFill>
              </a:rPr>
              <a:t>Production DB</a:t>
            </a:r>
            <a:endParaRPr lang="en-GB" sz="1400" dirty="0">
              <a:solidFill>
                <a:schemeClr val="tx1"/>
              </a:solidFill>
            </a:endParaRPr>
          </a:p>
        </p:txBody>
      </p:sp>
      <p:sp>
        <p:nvSpPr>
          <p:cNvPr id="9" name="Rectangle 8"/>
          <p:cNvSpPr/>
          <p:nvPr/>
        </p:nvSpPr>
        <p:spPr>
          <a:xfrm>
            <a:off x="7391400" y="2590800"/>
            <a:ext cx="11430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tx1"/>
                </a:solidFill>
              </a:rPr>
              <a:t>Reporting DB</a:t>
            </a:r>
            <a:endParaRPr lang="en-GB" sz="1400" dirty="0">
              <a:solidFill>
                <a:schemeClr val="tx1"/>
              </a:solidFill>
            </a:endParaRPr>
          </a:p>
        </p:txBody>
      </p:sp>
      <p:cxnSp>
        <p:nvCxnSpPr>
          <p:cNvPr id="10" name="Straight Arrow Connector 9"/>
          <p:cNvCxnSpPr/>
          <p:nvPr/>
        </p:nvCxnSpPr>
        <p:spPr>
          <a:xfrm>
            <a:off x="1828800" y="29718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781800" y="29718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114800" y="1752600"/>
            <a:ext cx="3048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tx1"/>
                </a:solidFill>
              </a:rPr>
              <a:t>1</a:t>
            </a:r>
            <a:endParaRPr lang="en-GB" dirty="0">
              <a:solidFill>
                <a:schemeClr val="tx1"/>
              </a:solidFill>
            </a:endParaRPr>
          </a:p>
        </p:txBody>
      </p:sp>
      <p:sp>
        <p:nvSpPr>
          <p:cNvPr id="14" name="Rectangle 13"/>
          <p:cNvSpPr/>
          <p:nvPr/>
        </p:nvSpPr>
        <p:spPr>
          <a:xfrm>
            <a:off x="4114800" y="2362200"/>
            <a:ext cx="3048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2</a:t>
            </a:r>
            <a:endParaRPr lang="en-GB" dirty="0">
              <a:solidFill>
                <a:schemeClr val="tx1"/>
              </a:solidFill>
            </a:endParaRPr>
          </a:p>
        </p:txBody>
      </p:sp>
      <p:sp>
        <p:nvSpPr>
          <p:cNvPr id="15" name="Rectangle 14"/>
          <p:cNvSpPr/>
          <p:nvPr/>
        </p:nvSpPr>
        <p:spPr>
          <a:xfrm>
            <a:off x="4114800" y="3048000"/>
            <a:ext cx="3048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tx1"/>
                </a:solidFill>
              </a:rPr>
              <a:t>3</a:t>
            </a:r>
            <a:endParaRPr lang="en-GB" dirty="0">
              <a:solidFill>
                <a:schemeClr val="tx1"/>
              </a:solidFill>
            </a:endParaRPr>
          </a:p>
        </p:txBody>
      </p:sp>
      <p:sp>
        <p:nvSpPr>
          <p:cNvPr id="16" name="Rectangle 15"/>
          <p:cNvSpPr/>
          <p:nvPr/>
        </p:nvSpPr>
        <p:spPr>
          <a:xfrm>
            <a:off x="4114800" y="3733800"/>
            <a:ext cx="3048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tx1"/>
                </a:solidFill>
              </a:rPr>
              <a:t>4</a:t>
            </a:r>
            <a:endParaRPr lang="en-GB" dirty="0">
              <a:solidFill>
                <a:schemeClr val="tx1"/>
              </a:solidFill>
            </a:endParaRPr>
          </a:p>
        </p:txBody>
      </p:sp>
      <p:cxnSp>
        <p:nvCxnSpPr>
          <p:cNvPr id="18" name="Straight Connector 17"/>
          <p:cNvCxnSpPr>
            <a:stCxn id="7" idx="3"/>
            <a:endCxn id="13" idx="1"/>
          </p:cNvCxnSpPr>
          <p:nvPr/>
        </p:nvCxnSpPr>
        <p:spPr>
          <a:xfrm flipV="1">
            <a:off x="2971800" y="1905000"/>
            <a:ext cx="1143000" cy="1104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3"/>
            <a:endCxn id="14" idx="1"/>
          </p:cNvCxnSpPr>
          <p:nvPr/>
        </p:nvCxnSpPr>
        <p:spPr>
          <a:xfrm flipV="1">
            <a:off x="2971800" y="2514600"/>
            <a:ext cx="1143000" cy="495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7" idx="3"/>
            <a:endCxn id="15" idx="1"/>
          </p:cNvCxnSpPr>
          <p:nvPr/>
        </p:nvCxnSpPr>
        <p:spPr>
          <a:xfrm>
            <a:off x="2971800" y="3009900"/>
            <a:ext cx="11430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7" idx="3"/>
            <a:endCxn id="16" idx="1"/>
          </p:cNvCxnSpPr>
          <p:nvPr/>
        </p:nvCxnSpPr>
        <p:spPr>
          <a:xfrm>
            <a:off x="2971800" y="3009900"/>
            <a:ext cx="1143000" cy="876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 idx="1"/>
            <a:endCxn id="13" idx="3"/>
          </p:cNvCxnSpPr>
          <p:nvPr/>
        </p:nvCxnSpPr>
        <p:spPr>
          <a:xfrm flipH="1" flipV="1">
            <a:off x="4419600" y="1905000"/>
            <a:ext cx="1143000" cy="102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1"/>
            <a:endCxn id="14" idx="3"/>
          </p:cNvCxnSpPr>
          <p:nvPr/>
        </p:nvCxnSpPr>
        <p:spPr>
          <a:xfrm flipH="1" flipV="1">
            <a:off x="4419600" y="2514600"/>
            <a:ext cx="1143000" cy="41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8" idx="1"/>
            <a:endCxn id="15" idx="3"/>
          </p:cNvCxnSpPr>
          <p:nvPr/>
        </p:nvCxnSpPr>
        <p:spPr>
          <a:xfrm flipH="1">
            <a:off x="4419600" y="2933700"/>
            <a:ext cx="1143000" cy="266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8" idx="1"/>
            <a:endCxn id="16" idx="3"/>
          </p:cNvCxnSpPr>
          <p:nvPr/>
        </p:nvCxnSpPr>
        <p:spPr>
          <a:xfrm flipH="1">
            <a:off x="4419600" y="2933700"/>
            <a:ext cx="1143000" cy="95250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57201" y="4953000"/>
            <a:ext cx="8229600" cy="1015663"/>
          </a:xfrm>
          <a:prstGeom prst="rect">
            <a:avLst/>
          </a:prstGeom>
          <a:noFill/>
        </p:spPr>
        <p:txBody>
          <a:bodyPr wrap="square" rtlCol="0">
            <a:spAutoFit/>
          </a:bodyPr>
          <a:lstStyle/>
          <a:p>
            <a:r>
              <a:rPr lang="en-US" sz="2000" dirty="0" smtClean="0">
                <a:latin typeface="Calibri" pitchFamily="34" charset="0"/>
              </a:rPr>
              <a:t>For online transactions 12 digits Alpha code is used and there is no offline transaction route.</a:t>
            </a:r>
            <a:endParaRPr lang="en-GB" sz="2000" dirty="0" smtClean="0">
              <a:latin typeface="Calibri" pitchFamily="34" charset="0"/>
            </a:endParaRPr>
          </a:p>
          <a:p>
            <a:endParaRPr lang="en-US" sz="2000" dirty="0">
              <a:latin typeface="Calibri"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400</TotalTime>
  <Words>965</Words>
  <Application>Microsoft Office PowerPoint</Application>
  <PresentationFormat>On-screen Show (4:3)</PresentationFormat>
  <Paragraphs>196</Paragraphs>
  <Slides>14</Slides>
  <Notes>0</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14</vt:i4>
      </vt:variant>
    </vt:vector>
  </HeadingPairs>
  <TitlesOfParts>
    <vt:vector size="15" baseType="lpstr">
      <vt:lpstr>Verve</vt:lpstr>
      <vt:lpstr>Slide 1</vt:lpstr>
      <vt:lpstr>Introduction</vt:lpstr>
      <vt:lpstr>Smart Voucher</vt:lpstr>
      <vt:lpstr>Description</vt:lpstr>
      <vt:lpstr>Business Objective</vt:lpstr>
      <vt:lpstr>How does Smart Vouchers work?</vt:lpstr>
      <vt:lpstr>Architecture</vt:lpstr>
      <vt:lpstr>In store transaction</vt:lpstr>
      <vt:lpstr>Online Transaction</vt:lpstr>
      <vt:lpstr>Functionality</vt:lpstr>
      <vt:lpstr>High level functional design</vt:lpstr>
      <vt:lpstr>Voucher At Till</vt:lpstr>
      <vt:lpstr>Integration with other systems</vt:lpstr>
      <vt:lpstr>Appendix</vt:lpstr>
    </vt:vector>
  </TitlesOfParts>
  <Company>Tesco_HSC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qv88dev</dc:creator>
  <cp:lastModifiedBy>qv88dev</cp:lastModifiedBy>
  <cp:revision>49</cp:revision>
  <dcterms:created xsi:type="dcterms:W3CDTF">2013-11-27T10:53:53Z</dcterms:created>
  <dcterms:modified xsi:type="dcterms:W3CDTF">2013-12-02T07:26:40Z</dcterms:modified>
</cp:coreProperties>
</file>