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62" r:id="rId4"/>
    <p:sldId id="257" r:id="rId5"/>
    <p:sldId id="259" r:id="rId6"/>
    <p:sldId id="261" r:id="rId7"/>
    <p:sldId id="258" r:id="rId8"/>
    <p:sldId id="260" r:id="rId9"/>
    <p:sldId id="266" r:id="rId10"/>
    <p:sldId id="263" r:id="rId11"/>
    <p:sldId id="264" r:id="rId12"/>
    <p:sldId id="267" r:id="rId13"/>
    <p:sldId id="268" r:id="rId14"/>
    <p:sldId id="269" r:id="rId15"/>
    <p:sldId id="275" r:id="rId16"/>
    <p:sldId id="276" r:id="rId17"/>
    <p:sldId id="274" r:id="rId18"/>
    <p:sldId id="270" r:id="rId19"/>
    <p:sldId id="272"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9ACFE-7342-445E-ABCB-A2F8135E6C05}" type="datetimeFigureOut">
              <a:rPr lang="en-GB" smtClean="0"/>
              <a:pPr/>
              <a:t>27/01/2014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54B84-8C2C-4C81-A89F-CB70558ECBC8}"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954B84-8C2C-4C81-A89F-CB70558ECBC8}" type="slidenum">
              <a:rPr lang="en-GB" smtClean="0"/>
              <a:pPr/>
              <a:t>8</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031F5-9B2F-481D-B5FE-134F0C422A7B}" type="datetimeFigureOut">
              <a:rPr lang="en-GB" smtClean="0"/>
              <a:pPr/>
              <a:t>27/01/2014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6D9E925-AF57-4E9D-A826-14A7CDF9F0DF}"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25400"/>
            <a:ext cx="7239000" cy="914400"/>
          </a:xfrm>
          <a:prstGeom prst="rect">
            <a:avLst/>
          </a:prstGeom>
          <a:no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553200"/>
            <a:ext cx="2133600" cy="168275"/>
          </a:xfrm>
          <a:prstGeom prst="rect">
            <a:avLst/>
          </a:prstGeom>
        </p:spPr>
        <p:txBody>
          <a:bodyPr vert="horz" lIns="91440" tIns="45720" rIns="91440" bIns="45720" rtlCol="0" anchor="ctr"/>
          <a:lstStyle>
            <a:lvl1pPr algn="l">
              <a:defRPr sz="1200">
                <a:solidFill>
                  <a:schemeClr val="tx1">
                    <a:tint val="75000"/>
                  </a:schemeClr>
                </a:solidFill>
              </a:defRPr>
            </a:lvl1pPr>
          </a:lstStyle>
          <a:p>
            <a:fld id="{3F1031F5-9B2F-481D-B5FE-134F0C422A7B}" type="datetimeFigureOut">
              <a:rPr lang="en-GB" smtClean="0"/>
              <a:pPr/>
              <a:t>27/01/2014</a:t>
            </a:fld>
            <a:endParaRPr lang="en-GB" dirty="0"/>
          </a:p>
        </p:txBody>
      </p:sp>
      <p:sp>
        <p:nvSpPr>
          <p:cNvPr id="5" name="Footer Placeholder 4"/>
          <p:cNvSpPr>
            <a:spLocks noGrp="1"/>
          </p:cNvSpPr>
          <p:nvPr>
            <p:ph type="ftr" sz="quarter" idx="3"/>
          </p:nvPr>
        </p:nvSpPr>
        <p:spPr>
          <a:xfrm>
            <a:off x="3124200" y="6553200"/>
            <a:ext cx="2895600" cy="304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553200"/>
            <a:ext cx="2133600" cy="304800"/>
          </a:xfrm>
          <a:prstGeom prst="rect">
            <a:avLst/>
          </a:prstGeom>
        </p:spPr>
        <p:txBody>
          <a:bodyPr vert="horz" lIns="91440" tIns="45720" rIns="91440" bIns="45720" rtlCol="0" anchor="ctr"/>
          <a:lstStyle>
            <a:lvl1pPr algn="r">
              <a:defRPr sz="1200">
                <a:solidFill>
                  <a:schemeClr val="tx1">
                    <a:tint val="75000"/>
                  </a:schemeClr>
                </a:solidFill>
              </a:defRPr>
            </a:lvl1pPr>
          </a:lstStyle>
          <a:p>
            <a:fld id="{D6D9E925-AF57-4E9D-A826-14A7CDF9F0DF}" type="slidenum">
              <a:rPr lang="en-GB" smtClean="0"/>
              <a:pPr/>
              <a:t>‹#›</a:t>
            </a:fld>
            <a:endParaRPr lang="en-GB" dirty="0"/>
          </a:p>
        </p:txBody>
      </p:sp>
      <p:pic>
        <p:nvPicPr>
          <p:cNvPr id="7" name="Picture 4" descr="D:\Projects\NGC\CZ-SK-MCA\cccard.png"/>
          <p:cNvPicPr>
            <a:picLocks noChangeAspect="1" noChangeArrowheads="1"/>
          </p:cNvPicPr>
          <p:nvPr userDrawn="1"/>
        </p:nvPicPr>
        <p:blipFill>
          <a:blip r:embed="rId13" cstate="print"/>
          <a:srcRect/>
          <a:stretch>
            <a:fillRect/>
          </a:stretch>
        </p:blipFill>
        <p:spPr bwMode="auto">
          <a:xfrm>
            <a:off x="0" y="0"/>
            <a:ext cx="2046287" cy="1227772"/>
          </a:xfrm>
          <a:prstGeom prst="rect">
            <a:avLst/>
          </a:prstGeom>
          <a:noFill/>
        </p:spPr>
      </p:pic>
      <p:cxnSp>
        <p:nvCxnSpPr>
          <p:cNvPr id="9" name="Straight Connector 8"/>
          <p:cNvCxnSpPr/>
          <p:nvPr userDrawn="1"/>
        </p:nvCxnSpPr>
        <p:spPr>
          <a:xfrm>
            <a:off x="0" y="1041400"/>
            <a:ext cx="3048000"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3048000" y="1041400"/>
            <a:ext cx="3048000" cy="0"/>
          </a:xfrm>
          <a:prstGeom prst="line">
            <a:avLst/>
          </a:prstGeom>
          <a:ln>
            <a:solidFill>
              <a:schemeClr val="tx2">
                <a:lumMod val="60000"/>
                <a:lumOff val="40000"/>
              </a:schemeClr>
            </a:solidFill>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userDrawn="1"/>
        </p:nvCxnSpPr>
        <p:spPr>
          <a:xfrm>
            <a:off x="6096000" y="1037446"/>
            <a:ext cx="30480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30" name="Rectangle 29"/>
          <p:cNvSpPr/>
          <p:nvPr userDrawn="1"/>
        </p:nvSpPr>
        <p:spPr>
          <a:xfrm>
            <a:off x="0" y="6553200"/>
            <a:ext cx="91440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Clubcard Project – Czech/Slovak</a:t>
            </a:r>
            <a:endParaRPr lang="en-GB" dirty="0"/>
          </a:p>
        </p:txBody>
      </p:sp>
      <p:sp>
        <p:nvSpPr>
          <p:cNvPr id="3" name="Subtitle 2"/>
          <p:cNvSpPr>
            <a:spLocks noGrp="1"/>
          </p:cNvSpPr>
          <p:nvPr>
            <p:ph type="subTitle" idx="1"/>
          </p:nvPr>
        </p:nvSpPr>
        <p:spPr/>
        <p:txBody>
          <a:bodyPr/>
          <a:lstStyle/>
          <a:p>
            <a:r>
              <a:rPr lang="en-US" dirty="0" smtClean="0"/>
              <a:t>MCA Introduction 23</a:t>
            </a:r>
            <a:r>
              <a:rPr lang="en-US" baseline="30000" dirty="0" smtClean="0"/>
              <a:t>rd</a:t>
            </a:r>
            <a:r>
              <a:rPr lang="en-US" dirty="0" smtClean="0"/>
              <a:t> Jan 2014</a:t>
            </a:r>
          </a:p>
          <a:p>
            <a:pPr algn="r"/>
            <a:r>
              <a:rPr lang="en-US" sz="2400" dirty="0" smtClean="0"/>
              <a:t>Mrinal </a:t>
            </a:r>
            <a:r>
              <a:rPr lang="en-US" sz="2400" dirty="0"/>
              <a:t>C</a:t>
            </a:r>
            <a:r>
              <a:rPr lang="en-US" sz="2400" dirty="0" smtClean="0"/>
              <a:t>hakraborty</a:t>
            </a:r>
            <a:endParaRPr lang="en-GB"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Stakeholders involved and impacted</a:t>
            </a:r>
            <a:endParaRPr lang="en-GB" dirty="0"/>
          </a:p>
        </p:txBody>
      </p:sp>
      <p:graphicFrame>
        <p:nvGraphicFramePr>
          <p:cNvPr id="4" name="Content Placeholder 3"/>
          <p:cNvGraphicFramePr>
            <a:graphicFrameLocks noGrp="1"/>
          </p:cNvGraphicFramePr>
          <p:nvPr>
            <p:ph idx="1"/>
          </p:nvPr>
        </p:nvGraphicFramePr>
        <p:xfrm>
          <a:off x="76202" y="1143000"/>
          <a:ext cx="8991598" cy="2743200"/>
        </p:xfrm>
        <a:graphic>
          <a:graphicData uri="http://schemas.openxmlformats.org/drawingml/2006/table">
            <a:tbl>
              <a:tblPr firstRow="1" bandRow="1">
                <a:tableStyleId>{5C22544A-7EE6-4342-B048-85BDC9FD1C3A}</a:tableStyleId>
              </a:tblPr>
              <a:tblGrid>
                <a:gridCol w="1284514"/>
                <a:gridCol w="1284514"/>
                <a:gridCol w="1284514"/>
                <a:gridCol w="1284514"/>
                <a:gridCol w="1284514"/>
                <a:gridCol w="1284514"/>
                <a:gridCol w="1284514"/>
              </a:tblGrid>
              <a:tr h="448464">
                <a:tc>
                  <a:txBody>
                    <a:bodyPr/>
                    <a:lstStyle/>
                    <a:p>
                      <a:r>
                        <a:rPr lang="en-US" sz="1400" dirty="0" smtClean="0"/>
                        <a:t>Clubcard Team</a:t>
                      </a:r>
                      <a:endParaRPr lang="en-GB" sz="1400" dirty="0"/>
                    </a:p>
                  </a:txBody>
                  <a:tcPr/>
                </a:tc>
                <a:tc>
                  <a:txBody>
                    <a:bodyPr/>
                    <a:lstStyle/>
                    <a:p>
                      <a:r>
                        <a:rPr lang="en-US" sz="1400" dirty="0" smtClean="0"/>
                        <a:t>HSC /UK</a:t>
                      </a:r>
                      <a:endParaRPr lang="en-GB" sz="1400" dirty="0"/>
                    </a:p>
                  </a:txBody>
                  <a:tcPr/>
                </a:tc>
                <a:tc>
                  <a:txBody>
                    <a:bodyPr/>
                    <a:lstStyle/>
                    <a:p>
                      <a:r>
                        <a:rPr lang="en-US" sz="1400" dirty="0" smtClean="0"/>
                        <a:t>Digital Agency</a:t>
                      </a:r>
                      <a:endParaRPr lang="en-GB" sz="1400" dirty="0"/>
                    </a:p>
                  </a:txBody>
                  <a:tcPr/>
                </a:tc>
                <a:tc>
                  <a:txBody>
                    <a:bodyPr/>
                    <a:lstStyle/>
                    <a:p>
                      <a:r>
                        <a:rPr lang="en-US" sz="1400" dirty="0" smtClean="0"/>
                        <a:t>Creative</a:t>
                      </a:r>
                      <a:r>
                        <a:rPr lang="en-US" sz="1400" baseline="0" dirty="0" smtClean="0"/>
                        <a:t> Agency</a:t>
                      </a:r>
                      <a:endParaRPr lang="en-GB" sz="1400" dirty="0"/>
                    </a:p>
                  </a:txBody>
                  <a:tcPr/>
                </a:tc>
                <a:tc>
                  <a:txBody>
                    <a:bodyPr/>
                    <a:lstStyle/>
                    <a:p>
                      <a:r>
                        <a:rPr lang="en-US" sz="1400" dirty="0" smtClean="0"/>
                        <a:t>Helpline</a:t>
                      </a:r>
                      <a:endParaRPr lang="en-GB" sz="1400" dirty="0"/>
                    </a:p>
                  </a:txBody>
                  <a:tcPr/>
                </a:tc>
                <a:tc>
                  <a:txBody>
                    <a:bodyPr/>
                    <a:lstStyle/>
                    <a:p>
                      <a:r>
                        <a:rPr lang="en-US" sz="1400" dirty="0" smtClean="0"/>
                        <a:t>Store Staff</a:t>
                      </a:r>
                      <a:endParaRPr lang="en-GB" sz="1400" dirty="0"/>
                    </a:p>
                  </a:txBody>
                  <a:tcPr/>
                </a:tc>
                <a:tc>
                  <a:txBody>
                    <a:bodyPr/>
                    <a:lstStyle/>
                    <a:p>
                      <a:r>
                        <a:rPr lang="en-US" sz="1400" dirty="0" smtClean="0"/>
                        <a:t>Post</a:t>
                      </a:r>
                      <a:endParaRPr lang="en-GB" sz="1400" dirty="0"/>
                    </a:p>
                  </a:txBody>
                  <a:tcPr/>
                </a:tc>
              </a:tr>
              <a:tr h="389736">
                <a:tc>
                  <a:txBody>
                    <a:bodyPr/>
                    <a:lstStyle/>
                    <a:p>
                      <a:r>
                        <a:rPr lang="en-US" sz="1400" dirty="0" smtClean="0"/>
                        <a:t>Changed Processes when</a:t>
                      </a:r>
                      <a:r>
                        <a:rPr lang="en-US" sz="1400" baseline="0" dirty="0" smtClean="0"/>
                        <a:t> MCA introduced </a:t>
                      </a:r>
                    </a:p>
                  </a:txBody>
                  <a:tcPr/>
                </a:tc>
                <a:tc>
                  <a:txBody>
                    <a:bodyPr/>
                    <a:lstStyle/>
                    <a:p>
                      <a:r>
                        <a:rPr lang="en-US" sz="1400" dirty="0" smtClean="0"/>
                        <a:t>CC</a:t>
                      </a:r>
                      <a:r>
                        <a:rPr lang="en-US" sz="1400" baseline="0" dirty="0" smtClean="0"/>
                        <a:t> support, </a:t>
                      </a:r>
                    </a:p>
                    <a:p>
                      <a:r>
                        <a:rPr lang="en-US" sz="1400" baseline="0" dirty="0" smtClean="0"/>
                        <a:t>MCA Support,</a:t>
                      </a:r>
                    </a:p>
                    <a:p>
                      <a:r>
                        <a:rPr lang="en-US" sz="1400" baseline="0" dirty="0" smtClean="0"/>
                        <a:t>Infra Support,</a:t>
                      </a:r>
                    </a:p>
                    <a:p>
                      <a:r>
                        <a:rPr lang="en-US" sz="1400" baseline="0" dirty="0" smtClean="0"/>
                        <a:t>Development and Engineering </a:t>
                      </a:r>
                    </a:p>
                    <a:p>
                      <a:endParaRPr lang="en-US" sz="1400" baseline="0" dirty="0" smtClean="0"/>
                    </a:p>
                    <a:p>
                      <a:r>
                        <a:rPr lang="en-US" sz="1400" baseline="0" dirty="0" smtClean="0"/>
                        <a:t>New Toolset and added WOW</a:t>
                      </a:r>
                      <a:endParaRPr lang="en-GB" sz="1400" dirty="0"/>
                    </a:p>
                  </a:txBody>
                  <a:tcPr/>
                </a:tc>
                <a:tc>
                  <a:txBody>
                    <a:bodyPr/>
                    <a:lstStyle/>
                    <a:p>
                      <a:r>
                        <a:rPr lang="en-US" sz="1400" dirty="0" smtClean="0"/>
                        <a:t>Communication</a:t>
                      </a:r>
                      <a:r>
                        <a:rPr lang="en-US" sz="1400" baseline="0" dirty="0" smtClean="0"/>
                        <a:t> to the customers , Email / SMS</a:t>
                      </a:r>
                      <a:endParaRPr lang="en-GB" sz="1400" dirty="0"/>
                    </a:p>
                  </a:txBody>
                  <a:tcPr/>
                </a:tc>
                <a:tc>
                  <a:txBody>
                    <a:bodyPr/>
                    <a:lstStyle/>
                    <a:p>
                      <a:r>
                        <a:rPr lang="en-US" sz="1400" dirty="0" smtClean="0"/>
                        <a:t>New Set of Soft</a:t>
                      </a:r>
                      <a:r>
                        <a:rPr lang="en-US" sz="1400" baseline="0" dirty="0" smtClean="0"/>
                        <a:t> Images Required for MCA during Every CC campaign</a:t>
                      </a:r>
                      <a:endParaRPr lang="en-GB" sz="1400" dirty="0"/>
                    </a:p>
                  </a:txBody>
                  <a:tcPr/>
                </a:tc>
                <a:tc>
                  <a:txBody>
                    <a:bodyPr/>
                    <a:lstStyle/>
                    <a:p>
                      <a:r>
                        <a:rPr lang="en-US" sz="1400" dirty="0" smtClean="0"/>
                        <a:t>Changed Process and Introduction of new Processes</a:t>
                      </a:r>
                      <a:endParaRPr lang="en-GB" sz="1400" dirty="0"/>
                    </a:p>
                  </a:txBody>
                  <a:tcPr/>
                </a:tc>
                <a:tc>
                  <a:txBody>
                    <a:bodyPr/>
                    <a:lstStyle/>
                    <a:p>
                      <a:r>
                        <a:rPr lang="en-US" sz="1400" dirty="0" smtClean="0"/>
                        <a:t>MCA</a:t>
                      </a:r>
                      <a:r>
                        <a:rPr lang="en-US" sz="1400" baseline="0" dirty="0" smtClean="0"/>
                        <a:t> Awareness ( not to be surprised when they see Soft Vouchers and Coupons )</a:t>
                      </a:r>
                      <a:endParaRPr lang="en-GB" sz="1400" dirty="0"/>
                    </a:p>
                  </a:txBody>
                  <a:tcPr/>
                </a:tc>
                <a:tc>
                  <a:txBody>
                    <a:bodyPr/>
                    <a:lstStyle/>
                    <a:p>
                      <a:r>
                        <a:rPr lang="en-US" sz="1400" dirty="0" smtClean="0"/>
                        <a:t>Delivery</a:t>
                      </a:r>
                      <a:r>
                        <a:rPr lang="en-US" sz="1400" baseline="0" dirty="0" smtClean="0"/>
                        <a:t> of New and Replacement Clubcard. Dealing with “returns” ( new Process / existing process)</a:t>
                      </a:r>
                      <a:endParaRPr lang="en-GB" sz="14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a:t>
            </a:r>
            <a:endParaRPr lang="en-GB" dirty="0"/>
          </a:p>
        </p:txBody>
      </p:sp>
      <p:graphicFrame>
        <p:nvGraphicFramePr>
          <p:cNvPr id="4" name="Content Placeholder 3"/>
          <p:cNvGraphicFramePr>
            <a:graphicFrameLocks noGrp="1"/>
          </p:cNvGraphicFramePr>
          <p:nvPr>
            <p:ph idx="1"/>
          </p:nvPr>
        </p:nvGraphicFramePr>
        <p:xfrm>
          <a:off x="76200" y="1066800"/>
          <a:ext cx="8915400" cy="5467820"/>
        </p:xfrm>
        <a:graphic>
          <a:graphicData uri="http://schemas.openxmlformats.org/drawingml/2006/table">
            <a:tbl>
              <a:tblPr firstRow="1" bandRow="1">
                <a:tableStyleId>{5C22544A-7EE6-4342-B048-85BDC9FD1C3A}</a:tableStyleId>
              </a:tblPr>
              <a:tblGrid>
                <a:gridCol w="1981200"/>
                <a:gridCol w="6934200"/>
              </a:tblGrid>
              <a:tr h="460175">
                <a:tc>
                  <a:txBody>
                    <a:bodyPr/>
                    <a:lstStyle/>
                    <a:p>
                      <a:r>
                        <a:rPr lang="en-US" sz="1800" dirty="0" smtClean="0"/>
                        <a:t>Topics</a:t>
                      </a:r>
                      <a:endParaRPr lang="en-GB" sz="1800" dirty="0"/>
                    </a:p>
                  </a:txBody>
                  <a:tcPr/>
                </a:tc>
                <a:tc>
                  <a:txBody>
                    <a:bodyPr/>
                    <a:lstStyle/>
                    <a:p>
                      <a:r>
                        <a:rPr lang="en-US" sz="1800" dirty="0" smtClean="0"/>
                        <a:t>Overview</a:t>
                      </a:r>
                      <a:endParaRPr lang="en-GB" sz="1800" dirty="0"/>
                    </a:p>
                  </a:txBody>
                  <a:tcPr/>
                </a:tc>
              </a:tr>
              <a:tr h="499043">
                <a:tc>
                  <a:txBody>
                    <a:bodyPr/>
                    <a:lstStyle/>
                    <a:p>
                      <a:r>
                        <a:rPr lang="en-US" sz="1400" dirty="0" smtClean="0"/>
                        <a:t>Join</a:t>
                      </a:r>
                      <a:r>
                        <a:rPr lang="en-US" sz="1400" baseline="0" dirty="0" smtClean="0"/>
                        <a:t> , Personal Details , Preferences</a:t>
                      </a:r>
                      <a:endParaRPr lang="en-GB" sz="1400" dirty="0"/>
                    </a:p>
                  </a:txBody>
                  <a:tcPr/>
                </a:tc>
                <a:tc>
                  <a:txBody>
                    <a:bodyPr/>
                    <a:lstStyle/>
                    <a:p>
                      <a:r>
                        <a:rPr lang="en-US" sz="1400" dirty="0" smtClean="0"/>
                        <a:t>Fields ,  what should be mandatory (</a:t>
                      </a:r>
                      <a:r>
                        <a:rPr lang="en-US" sz="1400" baseline="0" dirty="0" smtClean="0"/>
                        <a:t>should consider import customer) , What  fields should be checked for Duplicates</a:t>
                      </a:r>
                      <a:r>
                        <a:rPr lang="en-US" sz="1400" dirty="0" smtClean="0"/>
                        <a:t> ,</a:t>
                      </a:r>
                      <a:r>
                        <a:rPr lang="en-US" sz="1400" baseline="0" dirty="0" smtClean="0"/>
                        <a:t> Options that needs to be there for Preferences </a:t>
                      </a:r>
                      <a:r>
                        <a:rPr lang="en-US" sz="1400" dirty="0" smtClean="0"/>
                        <a:t> </a:t>
                      </a:r>
                      <a:endParaRPr lang="en-GB" sz="1400" dirty="0"/>
                    </a:p>
                  </a:txBody>
                  <a:tcPr/>
                </a:tc>
              </a:tr>
              <a:tr h="499043">
                <a:tc>
                  <a:txBody>
                    <a:bodyPr/>
                    <a:lstStyle/>
                    <a:p>
                      <a:r>
                        <a:rPr lang="en-US" sz="1400" dirty="0" smtClean="0"/>
                        <a:t>Card Delivery</a:t>
                      </a:r>
                      <a:r>
                        <a:rPr lang="en-US" sz="1400" baseline="0" dirty="0" smtClean="0"/>
                        <a:t> / Order Replacement</a:t>
                      </a:r>
                      <a:endParaRPr lang="en-GB" sz="1400" dirty="0"/>
                    </a:p>
                  </a:txBody>
                  <a:tcPr/>
                </a:tc>
                <a:tc>
                  <a:txBody>
                    <a:bodyPr/>
                    <a:lstStyle/>
                    <a:p>
                      <a:r>
                        <a:rPr lang="en-US" sz="1400" dirty="0" smtClean="0"/>
                        <a:t>What</a:t>
                      </a:r>
                      <a:r>
                        <a:rPr lang="en-US" sz="1400" baseline="0" dirty="0" smtClean="0"/>
                        <a:t> is the business stand on Personalized cards , its delivery and replacement cards</a:t>
                      </a:r>
                      <a:endParaRPr lang="en-GB" sz="1400" dirty="0"/>
                    </a:p>
                  </a:txBody>
                  <a:tcPr/>
                </a:tc>
              </a:tr>
              <a:tr h="499043">
                <a:tc>
                  <a:txBody>
                    <a:bodyPr/>
                    <a:lstStyle/>
                    <a:p>
                      <a:r>
                        <a:rPr lang="en-US" sz="1400" dirty="0" smtClean="0"/>
                        <a:t>Mail Pack Design </a:t>
                      </a:r>
                      <a:endParaRPr lang="en-GB" sz="1400" dirty="0"/>
                    </a:p>
                  </a:txBody>
                  <a:tcPr/>
                </a:tc>
                <a:tc>
                  <a:txBody>
                    <a:bodyPr/>
                    <a:lstStyle/>
                    <a:p>
                      <a:r>
                        <a:rPr lang="en-US" sz="1400" dirty="0" smtClean="0"/>
                        <a:t>For new and replacement</a:t>
                      </a:r>
                      <a:r>
                        <a:rPr lang="en-US" sz="1400" baseline="0" dirty="0" smtClean="0"/>
                        <a:t> cards , Do we need options for replacement ( card , additional cards , cards + key fobs) or should it be standard pack</a:t>
                      </a:r>
                      <a:endParaRPr lang="en-GB" sz="1400" dirty="0"/>
                    </a:p>
                  </a:txBody>
                  <a:tcPr/>
                </a:tc>
              </a:tr>
              <a:tr h="499043">
                <a:tc>
                  <a:txBody>
                    <a:bodyPr/>
                    <a:lstStyle/>
                    <a:p>
                      <a:r>
                        <a:rPr lang="en-US" sz="1400" dirty="0" smtClean="0"/>
                        <a:t>Coupon /</a:t>
                      </a:r>
                      <a:r>
                        <a:rPr lang="en-US" sz="1400" baseline="0" dirty="0" smtClean="0"/>
                        <a:t> Vouchers images</a:t>
                      </a:r>
                      <a:endParaRPr lang="en-GB" sz="1400" dirty="0"/>
                    </a:p>
                  </a:txBody>
                  <a:tcPr/>
                </a:tc>
                <a:tc>
                  <a:txBody>
                    <a:bodyPr/>
                    <a:lstStyle/>
                    <a:p>
                      <a:r>
                        <a:rPr lang="en-US" sz="1400" dirty="0" smtClean="0"/>
                        <a:t>Do we need </a:t>
                      </a:r>
                      <a:r>
                        <a:rPr lang="en-US" sz="1400" baseline="0" dirty="0" smtClean="0"/>
                        <a:t> Till Coupons to be shown in MCA or should that be only LCM .  Engage Image Vendor**</a:t>
                      </a:r>
                      <a:endParaRPr lang="en-GB" sz="1400" dirty="0"/>
                    </a:p>
                  </a:txBody>
                  <a:tcPr/>
                </a:tc>
              </a:tr>
              <a:tr h="499043">
                <a:tc>
                  <a:txBody>
                    <a:bodyPr/>
                    <a:lstStyle/>
                    <a:p>
                      <a:r>
                        <a:rPr lang="en-US" sz="1400" dirty="0" smtClean="0"/>
                        <a:t>External</a:t>
                      </a:r>
                      <a:r>
                        <a:rPr lang="en-US" sz="1400" baseline="0" dirty="0" smtClean="0"/>
                        <a:t> Links</a:t>
                      </a:r>
                      <a:endParaRPr lang="en-GB" sz="1400" dirty="0"/>
                    </a:p>
                  </a:txBody>
                  <a:tcPr/>
                </a:tc>
                <a:tc>
                  <a:txBody>
                    <a:bodyPr/>
                    <a:lstStyle/>
                    <a:p>
                      <a:r>
                        <a:rPr lang="en-US" sz="1400" dirty="0" smtClean="0"/>
                        <a:t>Links that take you out of the MCA</a:t>
                      </a:r>
                      <a:r>
                        <a:rPr lang="en-US" sz="1400" baseline="0" dirty="0" smtClean="0"/>
                        <a:t> site , Help and FAQ,  Legal ( Cookies , email policy , terms and conditions) . Engage Vendor**</a:t>
                      </a:r>
                      <a:endParaRPr lang="en-GB" sz="1400" dirty="0"/>
                    </a:p>
                  </a:txBody>
                  <a:tcPr/>
                </a:tc>
              </a:tr>
              <a:tr h="499043">
                <a:tc>
                  <a:txBody>
                    <a:bodyPr/>
                    <a:lstStyle/>
                    <a:p>
                      <a:r>
                        <a:rPr lang="en-US" sz="1400" dirty="0" smtClean="0"/>
                        <a:t>Localization</a:t>
                      </a:r>
                      <a:endParaRPr lang="en-GB" sz="1400" dirty="0"/>
                    </a:p>
                  </a:txBody>
                  <a:tcPr/>
                </a:tc>
                <a:tc>
                  <a:txBody>
                    <a:bodyPr/>
                    <a:lstStyle/>
                    <a:p>
                      <a:r>
                        <a:rPr lang="en-US" sz="1400" dirty="0" smtClean="0"/>
                        <a:t>Text , emails , Salutation Required , Currency Positioning , date format required , error text for localization</a:t>
                      </a:r>
                      <a:endParaRPr lang="en-GB" sz="1400" dirty="0"/>
                    </a:p>
                  </a:txBody>
                  <a:tcPr/>
                </a:tc>
              </a:tr>
              <a:tr h="499043">
                <a:tc>
                  <a:txBody>
                    <a:bodyPr/>
                    <a:lstStyle/>
                    <a:p>
                      <a:r>
                        <a:rPr lang="en-US" sz="1400" dirty="0" smtClean="0"/>
                        <a:t>Schemes and</a:t>
                      </a:r>
                      <a:r>
                        <a:rPr lang="en-US" sz="1400" baseline="0" dirty="0" smtClean="0"/>
                        <a:t> Partner points</a:t>
                      </a:r>
                      <a:endParaRPr lang="en-GB" sz="1400" dirty="0"/>
                    </a:p>
                  </a:txBody>
                  <a:tcPr/>
                </a:tc>
                <a:tc>
                  <a:txBody>
                    <a:bodyPr/>
                    <a:lstStyle/>
                    <a:p>
                      <a:r>
                        <a:rPr lang="en-US" sz="1400" dirty="0" smtClean="0"/>
                        <a:t>Christmas savers ? Do</a:t>
                      </a:r>
                      <a:r>
                        <a:rPr lang="en-US" sz="1400" baseline="0" dirty="0" smtClean="0"/>
                        <a:t> we need that  ?</a:t>
                      </a:r>
                      <a:endParaRPr lang="en-GB" sz="1400" dirty="0"/>
                    </a:p>
                  </a:txBody>
                  <a:tcPr/>
                </a:tc>
              </a:tr>
              <a:tr h="460175">
                <a:tc>
                  <a:txBody>
                    <a:bodyPr/>
                    <a:lstStyle/>
                    <a:p>
                      <a:r>
                        <a:rPr lang="en-US" sz="1400" dirty="0" smtClean="0"/>
                        <a:t>Processes</a:t>
                      </a:r>
                      <a:endParaRPr lang="en-GB" sz="1400" dirty="0"/>
                    </a:p>
                  </a:txBody>
                  <a:tcPr/>
                </a:tc>
                <a:tc>
                  <a:txBody>
                    <a:bodyPr/>
                    <a:lstStyle/>
                    <a:p>
                      <a:r>
                        <a:rPr lang="en-US" sz="1400" dirty="0" smtClean="0"/>
                        <a:t>New and Modified Process ,</a:t>
                      </a:r>
                      <a:r>
                        <a:rPr lang="en-US" sz="1400" baseline="0" dirty="0" smtClean="0"/>
                        <a:t> WOW and RACI</a:t>
                      </a:r>
                      <a:endParaRPr lang="en-GB" sz="1400" dirty="0"/>
                    </a:p>
                  </a:txBody>
                  <a:tcPr/>
                </a:tc>
              </a:tr>
              <a:tr h="460175">
                <a:tc>
                  <a:txBody>
                    <a:bodyPr/>
                    <a:lstStyle/>
                    <a:p>
                      <a:r>
                        <a:rPr lang="en-US" sz="1400" dirty="0" smtClean="0"/>
                        <a:t>Customer Journey</a:t>
                      </a:r>
                      <a:endParaRPr lang="en-GB" sz="1400" dirty="0"/>
                    </a:p>
                  </a:txBody>
                  <a:tcPr/>
                </a:tc>
                <a:tc>
                  <a:txBody>
                    <a:bodyPr/>
                    <a:lstStyle/>
                    <a:p>
                      <a:r>
                        <a:rPr lang="en-US" sz="1400" dirty="0" smtClean="0"/>
                        <a:t>Entry to Exit - Overall Customer journey</a:t>
                      </a:r>
                      <a:r>
                        <a:rPr lang="en-US" sz="1400" baseline="0" dirty="0" smtClean="0"/>
                        <a:t> ,  Look and feel of the homepage , URL redirections</a:t>
                      </a:r>
                      <a:endParaRPr lang="en-GB" sz="1400" dirty="0"/>
                    </a:p>
                  </a:txBody>
                  <a:tcPr/>
                </a:tc>
              </a:tr>
              <a:tr h="460175">
                <a:tc>
                  <a:txBody>
                    <a:bodyPr/>
                    <a:lstStyle/>
                    <a:p>
                      <a:r>
                        <a:rPr lang="en-US" sz="1400" dirty="0" smtClean="0"/>
                        <a:t>Pages View / Reporting</a:t>
                      </a:r>
                      <a:endParaRPr lang="en-GB" sz="1400" dirty="0"/>
                    </a:p>
                  </a:txBody>
                  <a:tcPr/>
                </a:tc>
                <a:tc>
                  <a:txBody>
                    <a:bodyPr/>
                    <a:lstStyle/>
                    <a:p>
                      <a:r>
                        <a:rPr lang="en-US" sz="1400" dirty="0" smtClean="0"/>
                        <a:t>Detailed Page by Page /view </a:t>
                      </a:r>
                      <a:endParaRPr lang="en-GB" sz="14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Task and Timelines -CZ</a:t>
            </a:r>
            <a:endParaRPr lang="en-GB" dirty="0"/>
          </a:p>
        </p:txBody>
      </p:sp>
      <p:sp>
        <p:nvSpPr>
          <p:cNvPr id="3" name="Content Placeholder 2"/>
          <p:cNvSpPr>
            <a:spLocks noGrp="1"/>
          </p:cNvSpPr>
          <p:nvPr>
            <p:ph idx="1"/>
          </p:nvPr>
        </p:nvSpPr>
        <p:spPr>
          <a:xfrm>
            <a:off x="457200" y="4800600"/>
            <a:ext cx="8229600" cy="1676400"/>
          </a:xfrm>
        </p:spPr>
        <p:txBody>
          <a:bodyPr>
            <a:normAutofit fontScale="47500" lnSpcReduction="20000"/>
          </a:bodyPr>
          <a:lstStyle/>
          <a:p>
            <a:r>
              <a:rPr lang="en-US" dirty="0" smtClean="0"/>
              <a:t>We hope to finish the design validation by the 20</a:t>
            </a:r>
            <a:r>
              <a:rPr lang="en-US" baseline="30000" dirty="0" smtClean="0"/>
              <a:t>th</a:t>
            </a:r>
            <a:r>
              <a:rPr lang="en-US" dirty="0" smtClean="0"/>
              <a:t> of next month however , Localizations related to Text , emails , date format , currency , Mandatory Fields and Duplicate Checks would be shared in advanced so these can be completed earlier</a:t>
            </a:r>
          </a:p>
          <a:p>
            <a:r>
              <a:rPr lang="en-US" dirty="0" smtClean="0"/>
              <a:t>We need to decide and discuss on the stages in which we go live , Secret , Staff, Customer (or would there be a different approach.</a:t>
            </a:r>
          </a:p>
          <a:p>
            <a:r>
              <a:rPr lang="en-US" dirty="0" smtClean="0"/>
              <a:t>Final Code would be placed in Production by  first week of June</a:t>
            </a:r>
          </a:p>
          <a:p>
            <a:r>
              <a:rPr lang="en-US" dirty="0" smtClean="0"/>
              <a:t>We would have 4-5 weeks time from the Code drop in production to Live for customers</a:t>
            </a:r>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0" y="1115092"/>
            <a:ext cx="9143999" cy="3533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Milestone – Business related -CZ</a:t>
            </a:r>
            <a:endParaRPr lang="en-GB" dirty="0"/>
          </a:p>
        </p:txBody>
      </p:sp>
      <p:sp>
        <p:nvSpPr>
          <p:cNvPr id="3" name="Content Placeholder 2"/>
          <p:cNvSpPr>
            <a:spLocks noGrp="1"/>
          </p:cNvSpPr>
          <p:nvPr>
            <p:ph idx="1"/>
          </p:nvPr>
        </p:nvSpPr>
        <p:spPr>
          <a:xfrm>
            <a:off x="457200" y="4267200"/>
            <a:ext cx="8229600" cy="1858963"/>
          </a:xfrm>
        </p:spPr>
        <p:txBody>
          <a:bodyPr>
            <a:normAutofit/>
          </a:bodyPr>
          <a:lstStyle/>
          <a:p>
            <a:r>
              <a:rPr lang="en-US" sz="1500" dirty="0" smtClean="0"/>
              <a:t>As per Previous Experience in TR it is advisable to engage the Creative agency to get the coupons ,Vouchers and soft clubcard created as well as the Agency to help with external links translations</a:t>
            </a:r>
          </a:p>
          <a:p>
            <a:r>
              <a:rPr lang="en-US" sz="1500" dirty="0" smtClean="0"/>
              <a:t>We plan to have code freeze by 1 week of may after which no changes would be absorbed as it would have a ripple effect on the timelines</a:t>
            </a:r>
          </a:p>
          <a:p>
            <a:pPr>
              <a:buNone/>
            </a:pPr>
            <a:endParaRPr lang="en-GB" sz="1500" dirty="0"/>
          </a:p>
        </p:txBody>
      </p:sp>
      <p:pic>
        <p:nvPicPr>
          <p:cNvPr id="6146" name="Picture 2"/>
          <p:cNvPicPr>
            <a:picLocks noChangeAspect="1" noChangeArrowheads="1"/>
          </p:cNvPicPr>
          <p:nvPr/>
        </p:nvPicPr>
        <p:blipFill>
          <a:blip r:embed="rId2" cstate="print"/>
          <a:srcRect/>
          <a:stretch>
            <a:fillRect/>
          </a:stretch>
        </p:blipFill>
        <p:spPr bwMode="auto">
          <a:xfrm>
            <a:off x="0" y="1142999"/>
            <a:ext cx="9144000" cy="29720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 – IT Related -CZ</a:t>
            </a:r>
            <a:endParaRPr lang="en-GB" dirty="0"/>
          </a:p>
        </p:txBody>
      </p:sp>
      <p:sp>
        <p:nvSpPr>
          <p:cNvPr id="3" name="Content Placeholder 2"/>
          <p:cNvSpPr>
            <a:spLocks noGrp="1"/>
          </p:cNvSpPr>
          <p:nvPr>
            <p:ph idx="1"/>
          </p:nvPr>
        </p:nvSpPr>
        <p:spPr>
          <a:xfrm>
            <a:off x="457200" y="5029200"/>
            <a:ext cx="8229600" cy="1096963"/>
          </a:xfrm>
        </p:spPr>
        <p:txBody>
          <a:bodyPr/>
          <a:lstStyle/>
          <a:p>
            <a:endParaRPr lang="en-GB" dirty="0"/>
          </a:p>
        </p:txBody>
      </p:sp>
      <p:pic>
        <p:nvPicPr>
          <p:cNvPr id="7170" name="Picture 2"/>
          <p:cNvPicPr>
            <a:picLocks noChangeAspect="1" noChangeArrowheads="1"/>
          </p:cNvPicPr>
          <p:nvPr/>
        </p:nvPicPr>
        <p:blipFill>
          <a:blip r:embed="rId2" cstate="print"/>
          <a:srcRect/>
          <a:stretch>
            <a:fillRect/>
          </a:stretch>
        </p:blipFill>
        <p:spPr bwMode="auto">
          <a:xfrm>
            <a:off x="0" y="1143000"/>
            <a:ext cx="9144000" cy="3848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Task and Timelines -SK</a:t>
            </a:r>
            <a:endParaRPr lang="en-GB" dirty="0"/>
          </a:p>
        </p:txBody>
      </p:sp>
      <p:sp>
        <p:nvSpPr>
          <p:cNvPr id="3" name="Content Placeholder 2"/>
          <p:cNvSpPr>
            <a:spLocks noGrp="1"/>
          </p:cNvSpPr>
          <p:nvPr>
            <p:ph idx="1"/>
          </p:nvPr>
        </p:nvSpPr>
        <p:spPr>
          <a:xfrm>
            <a:off x="457200" y="4800600"/>
            <a:ext cx="8229600" cy="1676400"/>
          </a:xfrm>
        </p:spPr>
        <p:txBody>
          <a:bodyPr>
            <a:normAutofit fontScale="47500" lnSpcReduction="20000"/>
          </a:bodyPr>
          <a:lstStyle/>
          <a:p>
            <a:r>
              <a:rPr lang="en-US" dirty="0" smtClean="0"/>
              <a:t>We hope to finish the design validation by the 20</a:t>
            </a:r>
            <a:r>
              <a:rPr lang="en-US" baseline="30000" dirty="0" smtClean="0"/>
              <a:t>th</a:t>
            </a:r>
            <a:r>
              <a:rPr lang="en-US" dirty="0" smtClean="0"/>
              <a:t> of March however , Localizations related to Text , emails , date format , currency , Mandatory Fields and Duplicate Checks would be shared in advanced so these can be completed earlier</a:t>
            </a:r>
          </a:p>
          <a:p>
            <a:r>
              <a:rPr lang="en-US" dirty="0" smtClean="0"/>
              <a:t>We need to decide and discuss on the stages in which we go live , Secret , Staff, Customer (or would there be a different approach.</a:t>
            </a:r>
          </a:p>
          <a:p>
            <a:r>
              <a:rPr lang="en-US" dirty="0" smtClean="0"/>
              <a:t>Final Code would be placed in Production by  first week of Aug</a:t>
            </a:r>
          </a:p>
          <a:p>
            <a:r>
              <a:rPr lang="en-US" dirty="0" smtClean="0"/>
              <a:t>We would have 4-5 weeks time from the Code drop in production to Live for customers</a:t>
            </a:r>
            <a:endParaRPr lang="en-GB" dirty="0"/>
          </a:p>
        </p:txBody>
      </p:sp>
      <p:pic>
        <p:nvPicPr>
          <p:cNvPr id="1027" name="Picture 3"/>
          <p:cNvPicPr>
            <a:picLocks noChangeAspect="1" noChangeArrowheads="1"/>
          </p:cNvPicPr>
          <p:nvPr/>
        </p:nvPicPr>
        <p:blipFill>
          <a:blip r:embed="rId2" cstate="print"/>
          <a:srcRect/>
          <a:stretch>
            <a:fillRect/>
          </a:stretch>
        </p:blipFill>
        <p:spPr bwMode="auto">
          <a:xfrm>
            <a:off x="1" y="1115092"/>
            <a:ext cx="9144000" cy="3533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Milestone – Business related -SK</a:t>
            </a:r>
            <a:endParaRPr lang="en-GB" dirty="0"/>
          </a:p>
        </p:txBody>
      </p:sp>
      <p:sp>
        <p:nvSpPr>
          <p:cNvPr id="3" name="Content Placeholder 2"/>
          <p:cNvSpPr>
            <a:spLocks noGrp="1"/>
          </p:cNvSpPr>
          <p:nvPr>
            <p:ph idx="1"/>
          </p:nvPr>
        </p:nvSpPr>
        <p:spPr>
          <a:xfrm>
            <a:off x="457200" y="4648200"/>
            <a:ext cx="8229600" cy="1477963"/>
          </a:xfrm>
        </p:spPr>
        <p:txBody>
          <a:bodyPr/>
          <a:lstStyle/>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1" y="1143001"/>
            <a:ext cx="9144000" cy="3287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 – IT Related -SK</a:t>
            </a:r>
            <a:endParaRPr lang="en-GB" dirty="0"/>
          </a:p>
        </p:txBody>
      </p:sp>
      <p:sp>
        <p:nvSpPr>
          <p:cNvPr id="3" name="Content Placeholder 2"/>
          <p:cNvSpPr>
            <a:spLocks noGrp="1"/>
          </p:cNvSpPr>
          <p:nvPr>
            <p:ph idx="1"/>
          </p:nvPr>
        </p:nvSpPr>
        <p:spPr>
          <a:xfrm>
            <a:off x="457200" y="5105400"/>
            <a:ext cx="8229600" cy="1020763"/>
          </a:xfrm>
        </p:spPr>
        <p:txBody>
          <a:bodyPr/>
          <a:lstStyle/>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0" y="1143000"/>
            <a:ext cx="9143999" cy="38487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Strategy</a:t>
            </a:r>
            <a:endParaRPr lang="en-GB" dirty="0"/>
          </a:p>
        </p:txBody>
      </p:sp>
      <p:graphicFrame>
        <p:nvGraphicFramePr>
          <p:cNvPr id="4" name="Content Placeholder 3"/>
          <p:cNvGraphicFramePr>
            <a:graphicFrameLocks noGrp="1"/>
          </p:cNvGraphicFramePr>
          <p:nvPr>
            <p:ph idx="1"/>
          </p:nvPr>
        </p:nvGraphicFramePr>
        <p:xfrm>
          <a:off x="0" y="1143000"/>
          <a:ext cx="9143999" cy="4930140"/>
        </p:xfrm>
        <a:graphic>
          <a:graphicData uri="http://schemas.openxmlformats.org/drawingml/2006/table">
            <a:tbl>
              <a:tblPr firstRow="1" bandRow="1">
                <a:tableStyleId>{5C22544A-7EE6-4342-B048-85BDC9FD1C3A}</a:tableStyleId>
              </a:tblPr>
              <a:tblGrid>
                <a:gridCol w="1491574"/>
                <a:gridCol w="1361872"/>
                <a:gridCol w="1566154"/>
                <a:gridCol w="4724399"/>
              </a:tblGrid>
              <a:tr h="419100">
                <a:tc>
                  <a:txBody>
                    <a:bodyPr/>
                    <a:lstStyle/>
                    <a:p>
                      <a:r>
                        <a:rPr lang="en-US" sz="1600" dirty="0" smtClean="0"/>
                        <a:t>Environment</a:t>
                      </a:r>
                      <a:endParaRPr lang="en-GB" sz="1600" dirty="0"/>
                    </a:p>
                  </a:txBody>
                  <a:tcPr/>
                </a:tc>
                <a:tc>
                  <a:txBody>
                    <a:bodyPr/>
                    <a:lstStyle/>
                    <a:p>
                      <a:r>
                        <a:rPr lang="en-US" sz="1600" dirty="0" smtClean="0"/>
                        <a:t>Type</a:t>
                      </a:r>
                      <a:endParaRPr lang="en-GB" sz="1600" dirty="0"/>
                    </a:p>
                  </a:txBody>
                  <a:tcPr/>
                </a:tc>
                <a:tc>
                  <a:txBody>
                    <a:bodyPr/>
                    <a:lstStyle/>
                    <a:p>
                      <a:r>
                        <a:rPr lang="en-US" sz="1600" dirty="0" smtClean="0"/>
                        <a:t>Involvement</a:t>
                      </a:r>
                      <a:endParaRPr lang="en-GB" sz="1600" dirty="0"/>
                    </a:p>
                  </a:txBody>
                  <a:tcPr/>
                </a:tc>
                <a:tc>
                  <a:txBody>
                    <a:bodyPr/>
                    <a:lstStyle/>
                    <a:p>
                      <a:r>
                        <a:rPr lang="en-US" sz="1600" dirty="0" smtClean="0"/>
                        <a:t>What we Test</a:t>
                      </a:r>
                      <a:endParaRPr lang="en-GB" sz="1600" dirty="0"/>
                    </a:p>
                  </a:txBody>
                  <a:tcPr/>
                </a:tc>
              </a:tr>
              <a:tr h="419100">
                <a:tc>
                  <a:txBody>
                    <a:bodyPr/>
                    <a:lstStyle/>
                    <a:p>
                      <a:r>
                        <a:rPr lang="en-US" sz="1600" dirty="0" smtClean="0"/>
                        <a:t>In Country / Staging / PPE</a:t>
                      </a:r>
                      <a:endParaRPr lang="en-GB" sz="1600" dirty="0"/>
                    </a:p>
                  </a:txBody>
                  <a:tcPr/>
                </a:tc>
                <a:tc>
                  <a:txBody>
                    <a:bodyPr/>
                    <a:lstStyle/>
                    <a:p>
                      <a:r>
                        <a:rPr lang="en-US" sz="1600" dirty="0" smtClean="0"/>
                        <a:t>System Test</a:t>
                      </a:r>
                      <a:endParaRPr lang="en-GB" sz="1600" dirty="0"/>
                    </a:p>
                  </a:txBody>
                  <a:tcPr/>
                </a:tc>
                <a:tc>
                  <a:txBody>
                    <a:bodyPr/>
                    <a:lstStyle/>
                    <a:p>
                      <a:r>
                        <a:rPr lang="en-US" sz="1600" dirty="0" smtClean="0"/>
                        <a:t>Project</a:t>
                      </a:r>
                      <a:endParaRPr lang="en-GB" sz="1600" dirty="0"/>
                    </a:p>
                  </a:txBody>
                  <a:tcPr/>
                </a:tc>
                <a:tc>
                  <a:txBody>
                    <a:bodyPr/>
                    <a:lstStyle/>
                    <a:p>
                      <a:r>
                        <a:rPr lang="en-US" sz="1600" dirty="0" smtClean="0"/>
                        <a:t>Smoke </a:t>
                      </a:r>
                      <a:r>
                        <a:rPr lang="en-US" sz="1600" baseline="0" dirty="0" smtClean="0"/>
                        <a:t> test  on Functionalities </a:t>
                      </a:r>
                      <a:endParaRPr lang="en-GB" sz="1600" dirty="0"/>
                    </a:p>
                  </a:txBody>
                  <a:tcPr/>
                </a:tc>
              </a:tr>
              <a:tr h="419100">
                <a:tc>
                  <a:txBody>
                    <a:bodyPr/>
                    <a:lstStyle/>
                    <a:p>
                      <a:r>
                        <a:rPr lang="en-US" sz="1600" dirty="0" smtClean="0"/>
                        <a:t>In Country</a:t>
                      </a:r>
                      <a:endParaRPr lang="en-GB" sz="1600" dirty="0"/>
                    </a:p>
                  </a:txBody>
                  <a:tcPr/>
                </a:tc>
                <a:tc>
                  <a:txBody>
                    <a:bodyPr/>
                    <a:lstStyle/>
                    <a:p>
                      <a:r>
                        <a:rPr lang="en-US" sz="1600" dirty="0" smtClean="0"/>
                        <a:t>Functional</a:t>
                      </a:r>
                      <a:endParaRPr lang="en-GB" sz="1600" dirty="0"/>
                    </a:p>
                  </a:txBody>
                  <a:tcPr/>
                </a:tc>
                <a:tc>
                  <a:txBody>
                    <a:bodyPr/>
                    <a:lstStyle/>
                    <a:p>
                      <a:r>
                        <a:rPr lang="en-US" sz="1600" dirty="0" smtClean="0"/>
                        <a:t>Project + Business</a:t>
                      </a:r>
                      <a:endParaRPr lang="en-GB" sz="1600" dirty="0"/>
                    </a:p>
                  </a:txBody>
                  <a:tcPr/>
                </a:tc>
                <a:tc>
                  <a:txBody>
                    <a:bodyPr/>
                    <a:lstStyle/>
                    <a:p>
                      <a:r>
                        <a:rPr lang="en-US" sz="1600" dirty="0" smtClean="0"/>
                        <a:t>1.Localization on</a:t>
                      </a:r>
                      <a:r>
                        <a:rPr lang="en-US" sz="1600" baseline="0" dirty="0" smtClean="0"/>
                        <a:t> Various Scenarios</a:t>
                      </a:r>
                    </a:p>
                    <a:p>
                      <a:r>
                        <a:rPr lang="en-US" sz="1600" dirty="0" smtClean="0"/>
                        <a:t>2. </a:t>
                      </a:r>
                      <a:r>
                        <a:rPr lang="en-US" sz="1600" baseline="0" dirty="0" smtClean="0"/>
                        <a:t>Issuance (C@T/LCM/Vouchers)</a:t>
                      </a:r>
                    </a:p>
                    <a:p>
                      <a:r>
                        <a:rPr lang="en-US" sz="1600" baseline="0" dirty="0" smtClean="0"/>
                        <a:t>3. Redemptions ( Coupons / Vouchers)</a:t>
                      </a:r>
                    </a:p>
                    <a:p>
                      <a:r>
                        <a:rPr lang="en-US" sz="1600" baseline="0" dirty="0" smtClean="0"/>
                        <a:t>4. Online Join</a:t>
                      </a:r>
                    </a:p>
                    <a:p>
                      <a:r>
                        <a:rPr lang="en-US" sz="1600" baseline="0" dirty="0" smtClean="0"/>
                        <a:t>5. Online Print (Coupon / vouchers/ Clubcard)</a:t>
                      </a:r>
                    </a:p>
                    <a:p>
                      <a:r>
                        <a:rPr lang="en-US" sz="1600" baseline="0" dirty="0" smtClean="0"/>
                        <a:t>6. Data update</a:t>
                      </a:r>
                    </a:p>
                    <a:p>
                      <a:r>
                        <a:rPr lang="en-US" sz="1600" baseline="0" dirty="0" smtClean="0"/>
                        <a:t>7. Mandatory and Duplicity Checks</a:t>
                      </a:r>
                    </a:p>
                    <a:p>
                      <a:r>
                        <a:rPr lang="en-US" sz="1600" baseline="0" dirty="0" smtClean="0"/>
                        <a:t>8. Customer types, Individuals , Associate , Merged  accounts </a:t>
                      </a:r>
                      <a:endParaRPr lang="en-GB" sz="1600" dirty="0"/>
                    </a:p>
                  </a:txBody>
                  <a:tcPr/>
                </a:tc>
              </a:tr>
              <a:tr h="419100">
                <a:tc>
                  <a:txBody>
                    <a:bodyPr/>
                    <a:lstStyle/>
                    <a:p>
                      <a:r>
                        <a:rPr lang="en-US" sz="1600" dirty="0" smtClean="0"/>
                        <a:t>Dotcom Staging</a:t>
                      </a:r>
                      <a:endParaRPr lang="en-GB" sz="1600" dirty="0"/>
                    </a:p>
                  </a:txBody>
                  <a:tcPr/>
                </a:tc>
                <a:tc>
                  <a:txBody>
                    <a:bodyPr/>
                    <a:lstStyle/>
                    <a:p>
                      <a:r>
                        <a:rPr lang="en-US" sz="1600" dirty="0" smtClean="0"/>
                        <a:t>Localization</a:t>
                      </a:r>
                      <a:endParaRPr lang="en-GB" sz="1600" dirty="0"/>
                    </a:p>
                  </a:txBody>
                  <a:tcPr/>
                </a:tc>
                <a:tc>
                  <a:txBody>
                    <a:bodyPr/>
                    <a:lstStyle/>
                    <a:p>
                      <a:r>
                        <a:rPr lang="en-US" sz="1600" dirty="0" smtClean="0"/>
                        <a:t>Project + Business</a:t>
                      </a:r>
                      <a:endParaRPr lang="en-GB" sz="1600" dirty="0"/>
                    </a:p>
                  </a:txBody>
                  <a:tcPr/>
                </a:tc>
                <a:tc>
                  <a:txBody>
                    <a:bodyPr/>
                    <a:lstStyle/>
                    <a:p>
                      <a:r>
                        <a:rPr lang="en-US" sz="1600" dirty="0" smtClean="0"/>
                        <a:t>1.Final Localization Checks</a:t>
                      </a:r>
                    </a:p>
                    <a:p>
                      <a:r>
                        <a:rPr lang="en-US" sz="1600" dirty="0" smtClean="0"/>
                        <a:t>2. External Links</a:t>
                      </a:r>
                      <a:endParaRPr lang="en-GB" sz="1600" dirty="0"/>
                    </a:p>
                  </a:txBody>
                  <a:tcPr/>
                </a:tc>
              </a:tr>
              <a:tr h="419100">
                <a:tc>
                  <a:txBody>
                    <a:bodyPr/>
                    <a:lstStyle/>
                    <a:p>
                      <a:r>
                        <a:rPr lang="en-US" sz="1600" dirty="0" smtClean="0"/>
                        <a:t>Dotcom</a:t>
                      </a:r>
                      <a:r>
                        <a:rPr lang="en-US" sz="1600" baseline="0" dirty="0" smtClean="0"/>
                        <a:t> PPE</a:t>
                      </a:r>
                      <a:endParaRPr lang="en-GB" sz="1600" dirty="0"/>
                    </a:p>
                  </a:txBody>
                  <a:tcPr/>
                </a:tc>
                <a:tc>
                  <a:txBody>
                    <a:bodyPr/>
                    <a:lstStyle/>
                    <a:p>
                      <a:r>
                        <a:rPr lang="en-US" sz="1600" dirty="0" smtClean="0"/>
                        <a:t>Functional</a:t>
                      </a:r>
                      <a:endParaRPr lang="en-GB" sz="1600" dirty="0"/>
                    </a:p>
                  </a:txBody>
                  <a:tcPr/>
                </a:tc>
                <a:tc>
                  <a:txBody>
                    <a:bodyPr/>
                    <a:lstStyle/>
                    <a:p>
                      <a:r>
                        <a:rPr lang="en-US" sz="1600" dirty="0" smtClean="0"/>
                        <a:t>Project +</a:t>
                      </a:r>
                      <a:r>
                        <a:rPr lang="en-US" sz="1600" baseline="0" dirty="0" smtClean="0"/>
                        <a:t> Business</a:t>
                      </a:r>
                      <a:endParaRPr lang="en-GB" sz="1600" dirty="0"/>
                    </a:p>
                  </a:txBody>
                  <a:tcPr/>
                </a:tc>
                <a:tc>
                  <a:txBody>
                    <a:bodyPr/>
                    <a:lstStyle/>
                    <a:p>
                      <a:pPr marL="342900" indent="-342900">
                        <a:buNone/>
                      </a:pPr>
                      <a:r>
                        <a:rPr lang="en-US" sz="1600" baseline="0" dirty="0" smtClean="0"/>
                        <a:t>1.E2E Join Cycle </a:t>
                      </a:r>
                    </a:p>
                    <a:p>
                      <a:pPr marL="342900" indent="-342900">
                        <a:buNone/>
                      </a:pPr>
                      <a:r>
                        <a:rPr lang="en-US" sz="1600" dirty="0" smtClean="0"/>
                        <a:t>2. Dotcom</a:t>
                      </a:r>
                      <a:r>
                        <a:rPr lang="en-US" sz="1600" baseline="0" dirty="0" smtClean="0"/>
                        <a:t> Registration Login and Activation</a:t>
                      </a:r>
                    </a:p>
                    <a:p>
                      <a:pPr marL="342900" indent="-342900">
                        <a:buNone/>
                      </a:pPr>
                      <a:r>
                        <a:rPr lang="en-US" sz="1600" baseline="0" dirty="0" smtClean="0"/>
                        <a:t>3. Password Reset</a:t>
                      </a:r>
                    </a:p>
                    <a:p>
                      <a:pPr marL="342900" indent="-342900">
                        <a:buNone/>
                      </a:pPr>
                      <a:r>
                        <a:rPr lang="en-US" sz="1600" baseline="0" dirty="0" smtClean="0"/>
                        <a:t>4. External Links</a:t>
                      </a:r>
                      <a:endParaRPr lang="en-GB" sz="1600"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GB" dirty="0"/>
          </a:p>
        </p:txBody>
      </p:sp>
      <p:sp>
        <p:nvSpPr>
          <p:cNvPr id="3" name="Content Placeholder 2"/>
          <p:cNvSpPr>
            <a:spLocks noGrp="1"/>
          </p:cNvSpPr>
          <p:nvPr>
            <p:ph idx="1"/>
          </p:nvPr>
        </p:nvSpPr>
        <p:spPr/>
        <p:txBody>
          <a:bodyPr/>
          <a:lstStyle/>
          <a:p>
            <a:r>
              <a:rPr lang="en-US" dirty="0" smtClean="0"/>
              <a:t>Send Text to be localized - Project</a:t>
            </a:r>
          </a:p>
          <a:p>
            <a:r>
              <a:rPr lang="en-US" dirty="0" smtClean="0"/>
              <a:t>Questioner for other Variables  - Project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What is MCA</a:t>
            </a:r>
          </a:p>
          <a:p>
            <a:r>
              <a:rPr lang="en-US" dirty="0" smtClean="0"/>
              <a:t>Sitemap and Impacted Process</a:t>
            </a:r>
          </a:p>
          <a:p>
            <a:r>
              <a:rPr lang="en-US" dirty="0" smtClean="0"/>
              <a:t>New and Impacted Capabilities</a:t>
            </a:r>
          </a:p>
          <a:p>
            <a:r>
              <a:rPr lang="en-US" dirty="0" smtClean="0"/>
              <a:t>Online Demo for MCA</a:t>
            </a:r>
          </a:p>
          <a:p>
            <a:r>
              <a:rPr lang="en-US" dirty="0" smtClean="0"/>
              <a:t>Customer Journey and Where MCA should sit</a:t>
            </a:r>
          </a:p>
          <a:p>
            <a:r>
              <a:rPr lang="en-US" dirty="0" smtClean="0"/>
              <a:t>Stakeholders involved</a:t>
            </a:r>
          </a:p>
          <a:p>
            <a:r>
              <a:rPr lang="en-US" dirty="0" smtClean="0"/>
              <a:t>Deep dive Topics (Need Detailed Sessions*)</a:t>
            </a:r>
          </a:p>
          <a:p>
            <a:r>
              <a:rPr lang="en-US" dirty="0" smtClean="0"/>
              <a:t>Project Timelines (CZ and SK)</a:t>
            </a:r>
          </a:p>
          <a:p>
            <a:r>
              <a:rPr lang="en-US" dirty="0" smtClean="0"/>
              <a:t>Business and IT related Milestones</a:t>
            </a:r>
          </a:p>
          <a:p>
            <a:r>
              <a:rPr lang="en-US" dirty="0" smtClean="0"/>
              <a:t>Testing strategy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lgn="ctr">
              <a:buNone/>
            </a:pPr>
            <a:r>
              <a:rPr lang="en-GB" sz="6600" dirty="0" err="1" smtClean="0"/>
              <a:t>Děkuji</a:t>
            </a:r>
            <a:r>
              <a:rPr lang="en-GB" sz="6600" dirty="0" smtClean="0"/>
              <a:t> </a:t>
            </a:r>
            <a:r>
              <a:rPr lang="en-GB" sz="6600" dirty="0" err="1" smtClean="0"/>
              <a:t>vám</a:t>
            </a:r>
            <a:r>
              <a:rPr lang="en-GB" sz="6600" dirty="0" smtClean="0"/>
              <a:t>!</a:t>
            </a:r>
            <a:endParaRPr lang="en-GB"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 – What is it ?</a:t>
            </a:r>
            <a:endParaRPr lang="en-GB" dirty="0"/>
          </a:p>
        </p:txBody>
      </p:sp>
      <p:sp>
        <p:nvSpPr>
          <p:cNvPr id="3" name="Content Placeholder 2"/>
          <p:cNvSpPr>
            <a:spLocks noGrp="1"/>
          </p:cNvSpPr>
          <p:nvPr>
            <p:ph idx="1"/>
          </p:nvPr>
        </p:nvSpPr>
        <p:spPr>
          <a:xfrm>
            <a:off x="0" y="1219200"/>
            <a:ext cx="9144000" cy="5105400"/>
          </a:xfrm>
        </p:spPr>
        <p:txBody>
          <a:bodyPr>
            <a:normAutofit fontScale="55000" lnSpcReduction="20000"/>
          </a:bodyPr>
          <a:lstStyle/>
          <a:p>
            <a:pPr marL="0">
              <a:buNone/>
            </a:pPr>
            <a:r>
              <a:rPr lang="en-US" sz="3600" dirty="0" smtClean="0"/>
              <a:t>My Clubcard Account (MCA) is an </a:t>
            </a:r>
            <a:r>
              <a:rPr lang="en-US" sz="3600" dirty="0" smtClean="0">
                <a:solidFill>
                  <a:srgbClr val="FF0000"/>
                </a:solidFill>
              </a:rPr>
              <a:t>online view of a Customer’s Clubcard account</a:t>
            </a:r>
            <a:r>
              <a:rPr lang="en-US" sz="3600" dirty="0" smtClean="0"/>
              <a:t>. It’s a great tool for tracking with how their points are progressing and keeping their details up to date.</a:t>
            </a:r>
          </a:p>
          <a:p>
            <a:pPr>
              <a:buNone/>
            </a:pPr>
            <a:endParaRPr lang="en-US" dirty="0" smtClean="0"/>
          </a:p>
          <a:p>
            <a:pPr>
              <a:buNone/>
            </a:pPr>
            <a:r>
              <a:rPr lang="en-US" sz="3600" dirty="0" smtClean="0"/>
              <a:t>CUSTOMERS CAN:</a:t>
            </a:r>
          </a:p>
          <a:p>
            <a:r>
              <a:rPr lang="en-US" dirty="0" smtClean="0"/>
              <a:t>Change their personal details</a:t>
            </a:r>
          </a:p>
          <a:p>
            <a:r>
              <a:rPr lang="en-US" dirty="0" smtClean="0"/>
              <a:t>Review their Clubcard points balance (Customers can view points collected in the past XX statements as well as their transaction details)</a:t>
            </a:r>
          </a:p>
          <a:p>
            <a:r>
              <a:rPr lang="en-US" dirty="0" smtClean="0"/>
              <a:t>View which Clubcard vouchers &amp; coupons they have available to use (only those issued from XY) – once Customer used them these will appear in used coupons / vouchers section</a:t>
            </a:r>
          </a:p>
          <a:p>
            <a:r>
              <a:rPr lang="en-US" dirty="0" smtClean="0"/>
              <a:t>Print their Clubcard vouchers &amp; coupons at home on their printer (only those issued from XY) and then use in store</a:t>
            </a:r>
          </a:p>
          <a:p>
            <a:pPr>
              <a:buNone/>
            </a:pPr>
            <a:endParaRPr lang="en-US" sz="3600" dirty="0" smtClean="0"/>
          </a:p>
          <a:p>
            <a:pPr>
              <a:buNone/>
            </a:pPr>
            <a:r>
              <a:rPr lang="en-US" sz="3600" dirty="0" smtClean="0"/>
              <a:t>WHAT YOU SHOULD BENEFIT FROM WITH MCA LAUNCH:</a:t>
            </a:r>
          </a:p>
          <a:p>
            <a:r>
              <a:rPr lang="en-US" dirty="0" smtClean="0"/>
              <a:t>Reduced number of Calls</a:t>
            </a:r>
          </a:p>
          <a:p>
            <a:r>
              <a:rPr lang="en-US" dirty="0" smtClean="0"/>
              <a:t>Correct Customer data</a:t>
            </a:r>
          </a:p>
          <a:p>
            <a:r>
              <a:rPr lang="en-US" dirty="0" smtClean="0"/>
              <a:t>Customers feel more interactive with the scheme</a:t>
            </a:r>
          </a:p>
          <a:p>
            <a:r>
              <a:rPr lang="en-US" dirty="0" smtClean="0"/>
              <a:t>Personalization</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MCA Site Map and Impacted Processes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14299" y="1523999"/>
            <a:ext cx="8629702" cy="3962401"/>
          </a:xfrm>
          <a:prstGeom prst="rect">
            <a:avLst/>
          </a:prstGeom>
          <a:noFill/>
          <a:ln w="9525">
            <a:noFill/>
            <a:miter lim="800000"/>
            <a:headEnd/>
            <a:tailEnd/>
          </a:ln>
        </p:spPr>
      </p:pic>
      <p:grpSp>
        <p:nvGrpSpPr>
          <p:cNvPr id="10" name="Group 9"/>
          <p:cNvGrpSpPr/>
          <p:nvPr/>
        </p:nvGrpSpPr>
        <p:grpSpPr>
          <a:xfrm>
            <a:off x="0" y="2743200"/>
            <a:ext cx="457200" cy="2209800"/>
            <a:chOff x="0" y="2743200"/>
            <a:chExt cx="457200" cy="2209800"/>
          </a:xfrm>
        </p:grpSpPr>
        <p:sp>
          <p:nvSpPr>
            <p:cNvPr id="5" name="Rectangle 4"/>
            <p:cNvSpPr/>
            <p:nvPr/>
          </p:nvSpPr>
          <p:spPr>
            <a:xfrm>
              <a:off x="0" y="2743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MCA SITE</a:t>
              </a:r>
              <a:endParaRPr lang="en-GB" sz="1400" dirty="0"/>
            </a:p>
          </p:txBody>
        </p:sp>
        <p:sp>
          <p:nvSpPr>
            <p:cNvPr id="7" name="Rectangle 6"/>
            <p:cNvSpPr/>
            <p:nvPr/>
          </p:nvSpPr>
          <p:spPr>
            <a:xfrm>
              <a:off x="0" y="3352800"/>
              <a:ext cx="45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Content</a:t>
              </a:r>
              <a:endParaRPr lang="en-GB" sz="1400" dirty="0"/>
            </a:p>
          </p:txBody>
        </p:sp>
        <p:sp>
          <p:nvSpPr>
            <p:cNvPr id="8" name="Rectangle 7"/>
            <p:cNvSpPr/>
            <p:nvPr/>
          </p:nvSpPr>
          <p:spPr>
            <a:xfrm>
              <a:off x="0" y="4114800"/>
              <a:ext cx="45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Process Impacted</a:t>
              </a:r>
              <a:endParaRPr lang="en-GB" sz="1400" dirty="0"/>
            </a:p>
          </p:txBody>
        </p:sp>
      </p:grpSp>
      <p:sp>
        <p:nvSpPr>
          <p:cNvPr id="12" name="Rectangle 11"/>
          <p:cNvSpPr/>
          <p:nvPr/>
        </p:nvSpPr>
        <p:spPr>
          <a:xfrm>
            <a:off x="5914900" y="2743200"/>
            <a:ext cx="1066800" cy="27432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ounded Rectangle 12"/>
          <p:cNvSpPr/>
          <p:nvPr/>
        </p:nvSpPr>
        <p:spPr>
          <a:xfrm>
            <a:off x="76200" y="5562600"/>
            <a:ext cx="4876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UK has Christmas savers as a scheme, Visible in MCA , we do not have the same mechanics for Group , </a:t>
            </a:r>
          </a:p>
          <a:p>
            <a:endParaRPr lang="en-US" sz="1200" dirty="0" smtClean="0"/>
          </a:p>
          <a:p>
            <a:r>
              <a:rPr lang="en-US" sz="1200" dirty="0" smtClean="0"/>
              <a:t>more information</a:t>
            </a:r>
          </a:p>
          <a:p>
            <a:r>
              <a:rPr lang="en-GB" sz="1200" dirty="0" smtClean="0"/>
              <a:t>http://www.tesco.com/clubcard/christmas-savers/</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impacted capabilities</a:t>
            </a:r>
            <a:endParaRPr lang="en-GB" dirty="0"/>
          </a:p>
        </p:txBody>
      </p:sp>
      <p:graphicFrame>
        <p:nvGraphicFramePr>
          <p:cNvPr id="4" name="Content Placeholder 3"/>
          <p:cNvGraphicFramePr>
            <a:graphicFrameLocks noGrp="1"/>
          </p:cNvGraphicFramePr>
          <p:nvPr>
            <p:ph idx="1"/>
          </p:nvPr>
        </p:nvGraphicFramePr>
        <p:xfrm>
          <a:off x="76200" y="1219203"/>
          <a:ext cx="8991600" cy="4965601"/>
        </p:xfrm>
        <a:graphic>
          <a:graphicData uri="http://schemas.openxmlformats.org/drawingml/2006/table">
            <a:tbl>
              <a:tblPr firstRow="1" bandRow="1">
                <a:tableStyleId>{5C22544A-7EE6-4342-B048-85BDC9FD1C3A}</a:tableStyleId>
              </a:tblPr>
              <a:tblGrid>
                <a:gridCol w="2664178"/>
                <a:gridCol w="6327422"/>
              </a:tblGrid>
              <a:tr h="414832">
                <a:tc>
                  <a:txBody>
                    <a:bodyPr/>
                    <a:lstStyle/>
                    <a:p>
                      <a:r>
                        <a:rPr lang="en-US" sz="1600" dirty="0" smtClean="0"/>
                        <a:t>Capabilities</a:t>
                      </a:r>
                      <a:endParaRPr lang="en-GB" sz="1600" dirty="0"/>
                    </a:p>
                  </a:txBody>
                  <a:tcPr/>
                </a:tc>
                <a:tc>
                  <a:txBody>
                    <a:bodyPr/>
                    <a:lstStyle/>
                    <a:p>
                      <a:r>
                        <a:rPr lang="en-US" sz="1600" dirty="0" smtClean="0"/>
                        <a:t>Overview</a:t>
                      </a:r>
                      <a:endParaRPr lang="en-GB" sz="1600" dirty="0"/>
                    </a:p>
                  </a:txBody>
                  <a:tcPr/>
                </a:tc>
              </a:tr>
              <a:tr h="579629">
                <a:tc>
                  <a:txBody>
                    <a:bodyPr/>
                    <a:lstStyle/>
                    <a:p>
                      <a:r>
                        <a:rPr lang="en-US" sz="1600" b="1" dirty="0" smtClean="0"/>
                        <a:t>Join</a:t>
                      </a:r>
                      <a:r>
                        <a:rPr lang="en-US" sz="1600" b="1" baseline="0" dirty="0" smtClean="0"/>
                        <a:t> Process</a:t>
                      </a:r>
                      <a:endParaRPr lang="en-GB" sz="1600" b="1" dirty="0"/>
                    </a:p>
                  </a:txBody>
                  <a:tcPr/>
                </a:tc>
                <a:tc>
                  <a:txBody>
                    <a:bodyPr/>
                    <a:lstStyle/>
                    <a:p>
                      <a:r>
                        <a:rPr lang="en-US" sz="1600" dirty="0" smtClean="0"/>
                        <a:t>Online Avenue, Replacement Cards, more</a:t>
                      </a:r>
                      <a:r>
                        <a:rPr lang="en-US" sz="1600" baseline="0" dirty="0" smtClean="0"/>
                        <a:t> information in “join in store and online guide”**</a:t>
                      </a:r>
                      <a:endParaRPr lang="en-GB" sz="1600" dirty="0"/>
                    </a:p>
                  </a:txBody>
                  <a:tcPr/>
                </a:tc>
              </a:tr>
              <a:tr h="810356">
                <a:tc>
                  <a:txBody>
                    <a:bodyPr/>
                    <a:lstStyle/>
                    <a:p>
                      <a:r>
                        <a:rPr lang="en-US" sz="1600" b="1" dirty="0" smtClean="0"/>
                        <a:t>Managing Account</a:t>
                      </a:r>
                      <a:endParaRPr lang="en-GB" sz="1600" b="1" dirty="0"/>
                    </a:p>
                  </a:txBody>
                  <a:tcPr/>
                </a:tc>
                <a:tc>
                  <a:txBody>
                    <a:bodyPr/>
                    <a:lstStyle/>
                    <a:p>
                      <a:r>
                        <a:rPr lang="en-US" sz="1600" dirty="0" smtClean="0"/>
                        <a:t>Customers</a:t>
                      </a:r>
                      <a:r>
                        <a:rPr lang="en-US" sz="1600" baseline="0" dirty="0" smtClean="0"/>
                        <a:t> now enabled to managed their own account /update information by themselves as-to the current of getting that done via helpline</a:t>
                      </a:r>
                      <a:endParaRPr lang="en-GB" sz="1600" dirty="0"/>
                    </a:p>
                  </a:txBody>
                  <a:tcPr/>
                </a:tc>
              </a:tr>
              <a:tr h="579629">
                <a:tc>
                  <a:txBody>
                    <a:bodyPr/>
                    <a:lstStyle/>
                    <a:p>
                      <a:r>
                        <a:rPr lang="en-US" sz="1600" b="1" dirty="0" smtClean="0"/>
                        <a:t>Print @ home</a:t>
                      </a:r>
                      <a:endParaRPr lang="en-GB" sz="1600" b="1" dirty="0"/>
                    </a:p>
                  </a:txBody>
                  <a:tcPr/>
                </a:tc>
                <a:tc>
                  <a:txBody>
                    <a:bodyPr/>
                    <a:lstStyle/>
                    <a:p>
                      <a:r>
                        <a:rPr lang="en-US" sz="1600" dirty="0" smtClean="0"/>
                        <a:t>Customers can</a:t>
                      </a:r>
                      <a:r>
                        <a:rPr lang="en-US" sz="1600" baseline="0" dirty="0" smtClean="0"/>
                        <a:t> download their Clubcard / Coupons / Vouchers from MCA as many times as needed. Process Related to “Reissue” is now enhanced</a:t>
                      </a:r>
                      <a:endParaRPr lang="en-GB" sz="1600" dirty="0"/>
                    </a:p>
                  </a:txBody>
                  <a:tcPr/>
                </a:tc>
              </a:tr>
              <a:tr h="579629">
                <a:tc>
                  <a:txBody>
                    <a:bodyPr/>
                    <a:lstStyle/>
                    <a:p>
                      <a:r>
                        <a:rPr lang="en-US" sz="1600" b="1" dirty="0" smtClean="0"/>
                        <a:t>Communication with Customers</a:t>
                      </a:r>
                      <a:endParaRPr lang="en-GB" sz="1600" b="1" dirty="0"/>
                    </a:p>
                  </a:txBody>
                  <a:tcPr/>
                </a:tc>
                <a:tc>
                  <a:txBody>
                    <a:bodyPr/>
                    <a:lstStyle/>
                    <a:p>
                      <a:r>
                        <a:rPr lang="en-US" sz="1600" dirty="0" smtClean="0"/>
                        <a:t>Communication</a:t>
                      </a:r>
                      <a:r>
                        <a:rPr lang="en-US" sz="1600" baseline="0" dirty="0" smtClean="0"/>
                        <a:t> is more digital , MCA Needs to be added to all clubcard materials (Hard/ Soft/ Stores/ Online)</a:t>
                      </a:r>
                      <a:endParaRPr lang="en-GB" sz="1600" dirty="0"/>
                    </a:p>
                  </a:txBody>
                  <a:tcPr/>
                </a:tc>
              </a:tr>
              <a:tr h="579629">
                <a:tc>
                  <a:txBody>
                    <a:bodyPr/>
                    <a:lstStyle/>
                    <a:p>
                      <a:r>
                        <a:rPr lang="en-US" sz="1600" b="1" dirty="0" smtClean="0"/>
                        <a:t>Statement Processes</a:t>
                      </a:r>
                      <a:endParaRPr lang="en-GB" sz="1600" b="1" dirty="0"/>
                    </a:p>
                  </a:txBody>
                  <a:tcPr/>
                </a:tc>
                <a:tc>
                  <a:txBody>
                    <a:bodyPr/>
                    <a:lstStyle/>
                    <a:p>
                      <a:r>
                        <a:rPr lang="en-US" sz="1600" dirty="0" smtClean="0"/>
                        <a:t>Smart coupons</a:t>
                      </a:r>
                      <a:r>
                        <a:rPr lang="en-US" sz="1600" baseline="0" dirty="0" smtClean="0"/>
                        <a:t> &amp; Vouchers , Points details , transactions all are visible to customers</a:t>
                      </a:r>
                      <a:endParaRPr lang="en-GB" sz="1600" dirty="0"/>
                    </a:p>
                  </a:txBody>
                  <a:tcPr/>
                </a:tc>
              </a:tr>
              <a:tr h="579629">
                <a:tc>
                  <a:txBody>
                    <a:bodyPr/>
                    <a:lstStyle/>
                    <a:p>
                      <a:r>
                        <a:rPr lang="en-US" sz="1600" b="1" dirty="0" smtClean="0"/>
                        <a:t>Helpline Processes</a:t>
                      </a:r>
                      <a:endParaRPr lang="en-GB" sz="1600" b="1" dirty="0"/>
                    </a:p>
                  </a:txBody>
                  <a:tcPr/>
                </a:tc>
                <a:tc>
                  <a:txBody>
                    <a:bodyPr/>
                    <a:lstStyle/>
                    <a:p>
                      <a:r>
                        <a:rPr lang="en-US" sz="1600" dirty="0" smtClean="0"/>
                        <a:t>Additional Set of Queries for Helpline, effect</a:t>
                      </a:r>
                      <a:r>
                        <a:rPr lang="en-US" sz="1600" baseline="0" dirty="0" smtClean="0"/>
                        <a:t> to the new and changed Process , more details in the helpline training guide</a:t>
                      </a:r>
                      <a:endParaRPr lang="en-GB" sz="1600" dirty="0"/>
                    </a:p>
                  </a:txBody>
                  <a:tcPr/>
                </a:tc>
              </a:tr>
              <a:tr h="414832">
                <a:tc>
                  <a:txBody>
                    <a:bodyPr/>
                    <a:lstStyle/>
                    <a:p>
                      <a:r>
                        <a:rPr lang="en-US" sz="1600" b="1" dirty="0" smtClean="0"/>
                        <a:t>Store Processes</a:t>
                      </a:r>
                      <a:endParaRPr lang="en-GB" sz="1600" b="1" dirty="0"/>
                    </a:p>
                  </a:txBody>
                  <a:tcPr/>
                </a:tc>
                <a:tc>
                  <a:txBody>
                    <a:bodyPr/>
                    <a:lstStyle/>
                    <a:p>
                      <a:r>
                        <a:rPr lang="en-US" sz="1600" dirty="0" smtClean="0"/>
                        <a:t>Stores would have to updated on the new functionality**</a:t>
                      </a:r>
                      <a:endParaRPr lang="en-GB" sz="1600" dirty="0"/>
                    </a:p>
                  </a:txBody>
                  <a:tcPr/>
                </a:tc>
              </a:tr>
              <a:tr h="414832">
                <a:tc>
                  <a:txBody>
                    <a:bodyPr/>
                    <a:lstStyle/>
                    <a:p>
                      <a:r>
                        <a:rPr lang="en-US" sz="1600" b="1" dirty="0" smtClean="0"/>
                        <a:t>Reporting</a:t>
                      </a:r>
                      <a:endParaRPr lang="en-GB" sz="1600" b="1" dirty="0"/>
                    </a:p>
                  </a:txBody>
                  <a:tcPr/>
                </a:tc>
                <a:tc>
                  <a:txBody>
                    <a:bodyPr/>
                    <a:lstStyle/>
                    <a:p>
                      <a:r>
                        <a:rPr lang="en-US" sz="1600" dirty="0" smtClean="0"/>
                        <a:t>New issuance</a:t>
                      </a:r>
                      <a:r>
                        <a:rPr lang="en-US" sz="1600" baseline="0" dirty="0" smtClean="0"/>
                        <a:t> channel for coupon and vouchers</a:t>
                      </a:r>
                      <a:endParaRPr lang="en-GB" sz="16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 – The Home Page</a:t>
            </a:r>
            <a:endParaRPr lang="en-GB" dirty="0"/>
          </a:p>
        </p:txBody>
      </p:sp>
      <p:pic>
        <p:nvPicPr>
          <p:cNvPr id="4098" name="Picture 2"/>
          <p:cNvPicPr>
            <a:picLocks noGrp="1" noChangeAspect="1" noChangeArrowheads="1"/>
          </p:cNvPicPr>
          <p:nvPr>
            <p:ph idx="1"/>
          </p:nvPr>
        </p:nvPicPr>
        <p:blipFill>
          <a:blip r:embed="rId2" cstate="print"/>
          <a:srcRect l="10014" r="11066" b="4034"/>
          <a:stretch>
            <a:fillRect/>
          </a:stretch>
        </p:blipFill>
        <p:spPr bwMode="auto">
          <a:xfrm>
            <a:off x="2049379" y="1143000"/>
            <a:ext cx="7018421" cy="5334000"/>
          </a:xfrm>
          <a:prstGeom prst="rect">
            <a:avLst/>
          </a:prstGeom>
          <a:noFill/>
          <a:ln w="9525">
            <a:noFill/>
            <a:miter lim="800000"/>
            <a:headEnd/>
            <a:tailEnd/>
          </a:ln>
        </p:spPr>
      </p:pic>
      <p:cxnSp>
        <p:nvCxnSpPr>
          <p:cNvPr id="7" name="Straight Connector 6"/>
          <p:cNvCxnSpPr/>
          <p:nvPr/>
        </p:nvCxnSpPr>
        <p:spPr>
          <a:xfrm>
            <a:off x="2150420" y="3581400"/>
            <a:ext cx="121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45476" y="3810000"/>
            <a:ext cx="121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212775" y="4279075"/>
            <a:ext cx="1219200" cy="9906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p:cNvSpPr/>
          <p:nvPr/>
        </p:nvSpPr>
        <p:spPr>
          <a:xfrm>
            <a:off x="3505200" y="5334000"/>
            <a:ext cx="1219200" cy="9906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p:cNvSpPr/>
          <p:nvPr/>
        </p:nvSpPr>
        <p:spPr>
          <a:xfrm>
            <a:off x="2057400" y="3352800"/>
            <a:ext cx="1371600" cy="5334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2057400" y="4191000"/>
            <a:ext cx="1371600" cy="3048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a:t>
            </a:r>
            <a:endParaRPr lang="en-GB" dirty="0">
              <a:solidFill>
                <a:schemeClr val="tx1"/>
              </a:solidFill>
            </a:endParaRPr>
          </a:p>
        </p:txBody>
      </p:sp>
      <p:sp>
        <p:nvSpPr>
          <p:cNvPr id="21" name="Rectangle 20"/>
          <p:cNvSpPr/>
          <p:nvPr/>
        </p:nvSpPr>
        <p:spPr>
          <a:xfrm>
            <a:off x="5410200" y="1524000"/>
            <a:ext cx="2133600" cy="4572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6324600" y="1143000"/>
            <a:ext cx="533400" cy="2286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rot="5400000">
            <a:off x="-1143000" y="4876800"/>
            <a:ext cx="2819400" cy="533400"/>
          </a:xfrm>
          <a:prstGeom prst="rect">
            <a:avLst/>
          </a:prstGeom>
          <a:solidFill>
            <a:schemeClr val="tx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Online Demo for  MCA</a:t>
            </a:r>
            <a:endParaRPr lang="en-GB" dirty="0"/>
          </a:p>
        </p:txBody>
      </p:sp>
      <p:sp>
        <p:nvSpPr>
          <p:cNvPr id="26" name="Rectangle 25"/>
          <p:cNvSpPr/>
          <p:nvPr/>
        </p:nvSpPr>
        <p:spPr>
          <a:xfrm rot="5400000">
            <a:off x="-1028700" y="2095500"/>
            <a:ext cx="2590800" cy="533400"/>
          </a:xfrm>
          <a:prstGeom prst="rect">
            <a:avLst/>
          </a:prstGeom>
          <a:solidFill>
            <a:schemeClr val="bg1">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in Scope for Group</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MCA Sit within the Clubcard Site?</a:t>
            </a:r>
            <a:endParaRPr lang="en-GB" dirty="0"/>
          </a:p>
        </p:txBody>
      </p:sp>
      <p:sp>
        <p:nvSpPr>
          <p:cNvPr id="3" name="Content Placeholder 2"/>
          <p:cNvSpPr>
            <a:spLocks noGrp="1"/>
          </p:cNvSpPr>
          <p:nvPr>
            <p:ph idx="1"/>
          </p:nvPr>
        </p:nvSpPr>
        <p:spPr>
          <a:xfrm>
            <a:off x="457200" y="5029200"/>
            <a:ext cx="8229600" cy="1096963"/>
          </a:xfrm>
        </p:spPr>
        <p:txBody>
          <a:bodyPr>
            <a:normAutofit fontScale="70000" lnSpcReduction="20000"/>
          </a:bodyPr>
          <a:lstStyle/>
          <a:p>
            <a:r>
              <a:rPr lang="en-US" dirty="0" smtClean="0"/>
              <a:t>Where does MCA Sit in the existing Clubcard Site</a:t>
            </a:r>
          </a:p>
          <a:p>
            <a:r>
              <a:rPr lang="en-US" dirty="0" smtClean="0"/>
              <a:t>How does the customer Journey Look Like?</a:t>
            </a:r>
          </a:p>
          <a:p>
            <a:r>
              <a:rPr lang="en-US" dirty="0" smtClean="0"/>
              <a:t>GHS and MCA</a:t>
            </a:r>
            <a:endParaRPr lang="en-GB" dirty="0"/>
          </a:p>
        </p:txBody>
      </p:sp>
      <p:pic>
        <p:nvPicPr>
          <p:cNvPr id="2051" name="Picture 3"/>
          <p:cNvPicPr>
            <a:picLocks noChangeAspect="1" noChangeArrowheads="1"/>
          </p:cNvPicPr>
          <p:nvPr/>
        </p:nvPicPr>
        <p:blipFill>
          <a:blip r:embed="rId2" cstate="print"/>
          <a:srcRect l="10625" t="4000" r="11250" b="19000"/>
          <a:stretch>
            <a:fillRect/>
          </a:stretch>
        </p:blipFill>
        <p:spPr bwMode="auto">
          <a:xfrm>
            <a:off x="4443351" y="1828800"/>
            <a:ext cx="4700649" cy="2895600"/>
          </a:xfrm>
          <a:prstGeom prst="rect">
            <a:avLst/>
          </a:prstGeom>
          <a:noFill/>
          <a:ln w="9525">
            <a:noFill/>
            <a:miter lim="800000"/>
            <a:headEnd/>
            <a:tailEnd/>
          </a:ln>
        </p:spPr>
      </p:pic>
      <p:cxnSp>
        <p:nvCxnSpPr>
          <p:cNvPr id="7" name="Straight Connector 6"/>
          <p:cNvCxnSpPr/>
          <p:nvPr/>
        </p:nvCxnSpPr>
        <p:spPr>
          <a:xfrm>
            <a:off x="4419600" y="1524000"/>
            <a:ext cx="0" cy="335280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cstate="print"/>
          <a:srcRect l="11250" r="13125" b="10000"/>
          <a:stretch>
            <a:fillRect/>
          </a:stretch>
        </p:blipFill>
        <p:spPr bwMode="auto">
          <a:xfrm>
            <a:off x="2540" y="1447800"/>
            <a:ext cx="430276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Journey</a:t>
            </a:r>
            <a:endParaRPr lang="en-GB" dirty="0"/>
          </a:p>
        </p:txBody>
      </p:sp>
      <p:sp>
        <p:nvSpPr>
          <p:cNvPr id="6" name="Rounded Rectangle 5"/>
          <p:cNvSpPr/>
          <p:nvPr/>
        </p:nvSpPr>
        <p:spPr>
          <a:xfrm>
            <a:off x="457200" y="5486400"/>
            <a:ext cx="2667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Customers needs to be Registered with GHS before they can start using MCA .  This is a “One time” Activity</a:t>
            </a:r>
            <a:endParaRPr lang="en-GB" sz="1200" dirty="0"/>
          </a:p>
        </p:txBody>
      </p:sp>
      <p:sp>
        <p:nvSpPr>
          <p:cNvPr id="7" name="Rounded Rectangle 6"/>
          <p:cNvSpPr/>
          <p:nvPr/>
        </p:nvSpPr>
        <p:spPr>
          <a:xfrm>
            <a:off x="5334000" y="5486400"/>
            <a:ext cx="3581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 MCA Customer already using GHS automatically jumps on to Step 7 from 1  and carries  on the rest of the steps to  the “MCA Home Page” .</a:t>
            </a:r>
          </a:p>
          <a:p>
            <a:r>
              <a:rPr lang="en-US" sz="1200" dirty="0" smtClean="0"/>
              <a:t>More details in “MCA Registration How to Guide”</a:t>
            </a:r>
            <a:endParaRPr lang="en-GB" sz="1200" dirty="0"/>
          </a:p>
        </p:txBody>
      </p:sp>
      <p:pic>
        <p:nvPicPr>
          <p:cNvPr id="3075" name="Picture 3"/>
          <p:cNvPicPr>
            <a:picLocks noChangeAspect="1" noChangeArrowheads="1"/>
          </p:cNvPicPr>
          <p:nvPr/>
        </p:nvPicPr>
        <p:blipFill>
          <a:blip r:embed="rId3" cstate="print"/>
          <a:srcRect/>
          <a:stretch>
            <a:fillRect/>
          </a:stretch>
        </p:blipFill>
        <p:spPr bwMode="auto">
          <a:xfrm>
            <a:off x="475033" y="2438400"/>
            <a:ext cx="8135567" cy="2971800"/>
          </a:xfrm>
          <a:prstGeom prst="rect">
            <a:avLst/>
          </a:prstGeom>
          <a:noFill/>
          <a:ln w="9525">
            <a:noFill/>
            <a:miter lim="800000"/>
            <a:headEnd/>
            <a:tailEnd/>
          </a:ln>
        </p:spPr>
      </p:pic>
      <p:sp>
        <p:nvSpPr>
          <p:cNvPr id="11" name="Line Callout 2 (Accent Bar) 10"/>
          <p:cNvSpPr/>
          <p:nvPr/>
        </p:nvSpPr>
        <p:spPr>
          <a:xfrm>
            <a:off x="7239000" y="1371600"/>
            <a:ext cx="914400" cy="612648"/>
          </a:xfrm>
          <a:prstGeom prst="accentCallout2">
            <a:avLst>
              <a:gd name="adj1" fmla="val 18750"/>
              <a:gd name="adj2" fmla="val -8333"/>
              <a:gd name="adj3" fmla="val 18750"/>
              <a:gd name="adj4" fmla="val -16667"/>
              <a:gd name="adj5" fmla="val 169905"/>
              <a:gd name="adj6" fmla="val -62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“one time” activity for MCA</a:t>
            </a:r>
            <a:endParaRPr lang="en-GB" sz="1200" dirty="0"/>
          </a:p>
        </p:txBody>
      </p:sp>
      <p:sp>
        <p:nvSpPr>
          <p:cNvPr id="12" name="Line Callout 2 (Accent Bar) 11"/>
          <p:cNvSpPr/>
          <p:nvPr/>
        </p:nvSpPr>
        <p:spPr>
          <a:xfrm flipH="1">
            <a:off x="457200" y="1371600"/>
            <a:ext cx="1295400" cy="612648"/>
          </a:xfrm>
          <a:prstGeom prst="accentCallout2">
            <a:avLst>
              <a:gd name="adj1" fmla="val 18750"/>
              <a:gd name="adj2" fmla="val -8333"/>
              <a:gd name="adj3" fmla="val 23343"/>
              <a:gd name="adj4" fmla="val -13463"/>
              <a:gd name="adj5" fmla="val 169905"/>
              <a:gd name="adj6" fmla="val -62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“one time” activity for MCA (registration)</a:t>
            </a:r>
            <a:endParaRPr lang="en-GB"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GHS and MCA</a:t>
            </a:r>
            <a:endParaRPr lang="en-GB" dirty="0"/>
          </a:p>
        </p:txBody>
      </p:sp>
      <p:sp>
        <p:nvSpPr>
          <p:cNvPr id="3" name="Content Placeholder 2"/>
          <p:cNvSpPr>
            <a:spLocks noGrp="1"/>
          </p:cNvSpPr>
          <p:nvPr>
            <p:ph idx="1"/>
          </p:nvPr>
        </p:nvSpPr>
        <p:spPr>
          <a:xfrm>
            <a:off x="0" y="1066800"/>
            <a:ext cx="9144000" cy="4419600"/>
          </a:xfrm>
        </p:spPr>
        <p:txBody>
          <a:bodyPr>
            <a:normAutofit/>
          </a:bodyPr>
          <a:lstStyle/>
          <a:p>
            <a:r>
              <a:rPr lang="en-US" sz="2400" dirty="0" smtClean="0"/>
              <a:t>GHS Login is a Pre-requisite to have MCA Live in any Group county</a:t>
            </a:r>
          </a:p>
          <a:p>
            <a:r>
              <a:rPr lang="en-US" sz="2400" dirty="0" smtClean="0"/>
              <a:t>All Clubcard would use the existing GHS Login to access MCA</a:t>
            </a:r>
          </a:p>
          <a:p>
            <a:r>
              <a:rPr lang="en-US" sz="2400" dirty="0" smtClean="0"/>
              <a:t>User management ( password reset , new user registration would happen via GHS Login)</a:t>
            </a:r>
          </a:p>
          <a:p>
            <a:r>
              <a:rPr lang="en-US" sz="2400" dirty="0" smtClean="0"/>
              <a:t>This is to unify and simplify user management and protect customer data</a:t>
            </a:r>
          </a:p>
          <a:p>
            <a:r>
              <a:rPr lang="en-US" sz="2400" dirty="0" smtClean="0"/>
              <a:t>Customer Landing Page should have two links</a:t>
            </a:r>
          </a:p>
          <a:p>
            <a:pPr lvl="1"/>
            <a:r>
              <a:rPr lang="en-US" sz="2000" dirty="0" smtClean="0"/>
              <a:t>For Login / registration ( for Existing clubcard users) this takes us to GHS Page</a:t>
            </a:r>
          </a:p>
          <a:p>
            <a:pPr lvl="1"/>
            <a:r>
              <a:rPr lang="en-US" sz="2000" dirty="0" smtClean="0"/>
              <a:t>For Join ( New clubcard customers who wishes to join the scheme) one completion of  join customer moves to the Login / Registration link</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TotalTime>
  <Words>1394</Words>
  <Application>Microsoft Office PowerPoint</Application>
  <PresentationFormat>On-screen Show (4:3)</PresentationFormat>
  <Paragraphs>173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Digital Clubcard Project – Czech/Slovak</vt:lpstr>
      <vt:lpstr>Agenda</vt:lpstr>
      <vt:lpstr>MCA – What is it ?</vt:lpstr>
      <vt:lpstr>MCA Site Map and Impacted Processes</vt:lpstr>
      <vt:lpstr>New and impacted capabilities</vt:lpstr>
      <vt:lpstr>MCA – The Home Page</vt:lpstr>
      <vt:lpstr>Where does MCA Sit within the Clubcard Site?</vt:lpstr>
      <vt:lpstr>Customer Journey</vt:lpstr>
      <vt:lpstr>GHS and MCA</vt:lpstr>
      <vt:lpstr>Stakeholders involved and impacted</vt:lpstr>
      <vt:lpstr>Deep Dive</vt:lpstr>
      <vt:lpstr>High-level Task and Timelines -CZ</vt:lpstr>
      <vt:lpstr>Project Milestone – Business related -CZ</vt:lpstr>
      <vt:lpstr>Project Milestones – IT Related -CZ</vt:lpstr>
      <vt:lpstr>High-level Task and Timelines -SK</vt:lpstr>
      <vt:lpstr>Project Milestone – Business related -SK</vt:lpstr>
      <vt:lpstr>Project Milestones – IT Related -SK</vt:lpstr>
      <vt:lpstr>Testing  Strategy</vt:lpstr>
      <vt:lpstr>Next Steps</vt:lpstr>
      <vt:lpstr>Slide 20</vt:lpstr>
    </vt:vector>
  </TitlesOfParts>
  <Company>Tesco_HSC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Mrinal Chakraborty</dc:creator>
  <cp:lastModifiedBy>Mrinal Chakraborty</cp:lastModifiedBy>
  <cp:revision>78</cp:revision>
  <dcterms:created xsi:type="dcterms:W3CDTF">2014-01-21T06:27:52Z</dcterms:created>
  <dcterms:modified xsi:type="dcterms:W3CDTF">2014-01-27T15:00:12Z</dcterms:modified>
</cp:coreProperties>
</file>