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6492A-5987-4AEB-85CE-EB91314F254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87B151-13D2-4407-BE35-191EDFE9EB89}">
      <dgm:prSet custT="1"/>
      <dgm:spPr/>
      <dgm:t>
        <a:bodyPr/>
        <a:lstStyle/>
        <a:p>
          <a:r>
            <a:rPr lang="en-US" sz="1200"/>
            <a:t>User Query Processing:</a:t>
          </a:r>
        </a:p>
      </dgm:t>
    </dgm:pt>
    <dgm:pt modelId="{9AC6DC7D-938E-4E2D-923C-5B1A16C498CF}" type="parTrans" cxnId="{DAA98F80-78A8-4BAA-8B63-3153DC39C64E}">
      <dgm:prSet/>
      <dgm:spPr/>
      <dgm:t>
        <a:bodyPr/>
        <a:lstStyle/>
        <a:p>
          <a:endParaRPr lang="en-US"/>
        </a:p>
      </dgm:t>
    </dgm:pt>
    <dgm:pt modelId="{FA9ABE60-E1CA-4575-9276-C1D16DC1E47B}" type="sibTrans" cxnId="{DAA98F80-78A8-4BAA-8B63-3153DC39C64E}">
      <dgm:prSet/>
      <dgm:spPr/>
      <dgm:t>
        <a:bodyPr/>
        <a:lstStyle/>
        <a:p>
          <a:endParaRPr lang="en-US"/>
        </a:p>
      </dgm:t>
    </dgm:pt>
    <dgm:pt modelId="{FAF3A7C5-291C-42A0-BAA9-A3258DCF3594}">
      <dgm:prSet custT="1"/>
      <dgm:spPr/>
      <dgm:t>
        <a:bodyPr/>
        <a:lstStyle/>
        <a:p>
          <a:r>
            <a:rPr lang="en-US" sz="1200" dirty="0"/>
            <a:t>The bot should be able to receive and process user queries in natural language.</a:t>
          </a:r>
        </a:p>
      </dgm:t>
    </dgm:pt>
    <dgm:pt modelId="{CC65B723-9F5B-4504-BAC2-A92695AD3982}" type="parTrans" cxnId="{0860CF56-BDA5-4AE1-B074-76451CCB0ABF}">
      <dgm:prSet/>
      <dgm:spPr/>
      <dgm:t>
        <a:bodyPr/>
        <a:lstStyle/>
        <a:p>
          <a:endParaRPr lang="en-US"/>
        </a:p>
      </dgm:t>
    </dgm:pt>
    <dgm:pt modelId="{3982578A-FB50-499A-AF61-D8F38CEB1D1B}" type="sibTrans" cxnId="{0860CF56-BDA5-4AE1-B074-76451CCB0ABF}">
      <dgm:prSet/>
      <dgm:spPr/>
      <dgm:t>
        <a:bodyPr/>
        <a:lstStyle/>
        <a:p>
          <a:endParaRPr lang="en-US"/>
        </a:p>
      </dgm:t>
    </dgm:pt>
    <dgm:pt modelId="{BCE14E66-6424-49D1-B378-B41F91C45E6F}">
      <dgm:prSet custT="1"/>
      <dgm:spPr/>
      <dgm:t>
        <a:bodyPr/>
        <a:lstStyle/>
        <a:p>
          <a:r>
            <a:rPr lang="en-US" sz="1200" dirty="0"/>
            <a:t>Utilize natural language understanding (NLU) techniques to comprehend user intent, entities, and context.</a:t>
          </a:r>
        </a:p>
      </dgm:t>
    </dgm:pt>
    <dgm:pt modelId="{8C18DB4F-CF4A-488D-9AFD-1287976FB8C0}" type="parTrans" cxnId="{72C5F40A-1257-4482-A31D-D983E892814D}">
      <dgm:prSet/>
      <dgm:spPr/>
      <dgm:t>
        <a:bodyPr/>
        <a:lstStyle/>
        <a:p>
          <a:endParaRPr lang="en-US"/>
        </a:p>
      </dgm:t>
    </dgm:pt>
    <dgm:pt modelId="{19B44D07-643B-486D-8B24-6E77F6A8DC03}" type="sibTrans" cxnId="{72C5F40A-1257-4482-A31D-D983E892814D}">
      <dgm:prSet/>
      <dgm:spPr/>
      <dgm:t>
        <a:bodyPr/>
        <a:lstStyle/>
        <a:p>
          <a:endParaRPr lang="en-US"/>
        </a:p>
      </dgm:t>
    </dgm:pt>
    <dgm:pt modelId="{8694A6E8-5B23-4152-B034-246FDC0656B7}">
      <dgm:prSet custT="1"/>
      <dgm:spPr/>
      <dgm:t>
        <a:bodyPr/>
        <a:lstStyle/>
        <a:p>
          <a:r>
            <a:rPr lang="en-US" sz="1200"/>
            <a:t>Intent Recognition:</a:t>
          </a:r>
        </a:p>
      </dgm:t>
    </dgm:pt>
    <dgm:pt modelId="{DDECCD3B-0B3D-4E59-A052-D1434D6A0680}" type="parTrans" cxnId="{70FA1642-0541-46B3-ADE0-40EAF595304A}">
      <dgm:prSet/>
      <dgm:spPr/>
      <dgm:t>
        <a:bodyPr/>
        <a:lstStyle/>
        <a:p>
          <a:endParaRPr lang="en-US"/>
        </a:p>
      </dgm:t>
    </dgm:pt>
    <dgm:pt modelId="{AD2B649C-2ABD-446D-9C91-56FD3349A89C}" type="sibTrans" cxnId="{70FA1642-0541-46B3-ADE0-40EAF595304A}">
      <dgm:prSet/>
      <dgm:spPr/>
      <dgm:t>
        <a:bodyPr/>
        <a:lstStyle/>
        <a:p>
          <a:endParaRPr lang="en-US"/>
        </a:p>
      </dgm:t>
    </dgm:pt>
    <dgm:pt modelId="{5BB82937-8F1F-48BF-9530-C7DD0BFCB24F}">
      <dgm:prSet custT="1"/>
      <dgm:spPr/>
      <dgm:t>
        <a:bodyPr/>
        <a:lstStyle/>
        <a:p>
          <a:r>
            <a:rPr lang="en-US" sz="1200" dirty="0"/>
            <a:t>Implement intent recognition to classify user queries into predefined categories, such as balance inquiries, fund transfers, loan applications, etc.</a:t>
          </a:r>
        </a:p>
      </dgm:t>
    </dgm:pt>
    <dgm:pt modelId="{B7592E34-3E22-405F-9F3F-004F6557D239}" type="parTrans" cxnId="{7013C300-44AB-4F0C-A248-D3803885E30C}">
      <dgm:prSet/>
      <dgm:spPr/>
      <dgm:t>
        <a:bodyPr/>
        <a:lstStyle/>
        <a:p>
          <a:endParaRPr lang="en-US"/>
        </a:p>
      </dgm:t>
    </dgm:pt>
    <dgm:pt modelId="{2423F637-BFDE-4EF6-8979-7209E9C43088}" type="sibTrans" cxnId="{7013C300-44AB-4F0C-A248-D3803885E30C}">
      <dgm:prSet/>
      <dgm:spPr/>
      <dgm:t>
        <a:bodyPr/>
        <a:lstStyle/>
        <a:p>
          <a:endParaRPr lang="en-US"/>
        </a:p>
      </dgm:t>
    </dgm:pt>
    <dgm:pt modelId="{CCDA9366-9E12-40EB-8EA5-089BF130392F}">
      <dgm:prSet custT="1"/>
      <dgm:spPr/>
      <dgm:t>
        <a:bodyPr/>
        <a:lstStyle/>
        <a:p>
          <a:r>
            <a:rPr lang="en-US" sz="1200"/>
            <a:t>Entity Recognition:</a:t>
          </a:r>
        </a:p>
      </dgm:t>
    </dgm:pt>
    <dgm:pt modelId="{3AC958EB-3F31-46FC-A0CF-1E992FA36583}" type="parTrans" cxnId="{25717497-D6EC-4F32-84CC-DC8281D2C1BF}">
      <dgm:prSet/>
      <dgm:spPr/>
      <dgm:t>
        <a:bodyPr/>
        <a:lstStyle/>
        <a:p>
          <a:endParaRPr lang="en-US"/>
        </a:p>
      </dgm:t>
    </dgm:pt>
    <dgm:pt modelId="{DE90A369-FD0F-464B-8608-602BE1ACCACC}" type="sibTrans" cxnId="{25717497-D6EC-4F32-84CC-DC8281D2C1BF}">
      <dgm:prSet/>
      <dgm:spPr/>
      <dgm:t>
        <a:bodyPr/>
        <a:lstStyle/>
        <a:p>
          <a:endParaRPr lang="en-US"/>
        </a:p>
      </dgm:t>
    </dgm:pt>
    <dgm:pt modelId="{BDFFFD59-AD03-42FD-A81E-FC5C586DC18C}">
      <dgm:prSet custT="1"/>
      <dgm:spPr/>
      <dgm:t>
        <a:bodyPr/>
        <a:lstStyle/>
        <a:p>
          <a:r>
            <a:rPr lang="en-US" sz="1200" dirty="0"/>
            <a:t>Recognize and extract specific details from user queries, such as account numbers, transaction amounts, or loan types.</a:t>
          </a:r>
        </a:p>
      </dgm:t>
    </dgm:pt>
    <dgm:pt modelId="{11D44567-5B13-41E2-9BB8-8B784335F9DA}" type="parTrans" cxnId="{7CD18006-10DA-4C00-BB4F-64094536205C}">
      <dgm:prSet/>
      <dgm:spPr/>
      <dgm:t>
        <a:bodyPr/>
        <a:lstStyle/>
        <a:p>
          <a:endParaRPr lang="en-US"/>
        </a:p>
      </dgm:t>
    </dgm:pt>
    <dgm:pt modelId="{006A6D88-1149-4707-AF73-10BD6C0A795E}" type="sibTrans" cxnId="{7CD18006-10DA-4C00-BB4F-64094536205C}">
      <dgm:prSet/>
      <dgm:spPr/>
      <dgm:t>
        <a:bodyPr/>
        <a:lstStyle/>
        <a:p>
          <a:endParaRPr lang="en-US"/>
        </a:p>
      </dgm:t>
    </dgm:pt>
    <dgm:pt modelId="{8A32AED3-5099-46D4-B185-6034AF11B29E}">
      <dgm:prSet custT="1"/>
      <dgm:spPr/>
      <dgm:t>
        <a:bodyPr/>
        <a:lstStyle/>
        <a:p>
          <a:r>
            <a:rPr lang="en-US" sz="1200"/>
            <a:t>Dialog Management:</a:t>
          </a:r>
        </a:p>
      </dgm:t>
    </dgm:pt>
    <dgm:pt modelId="{58D0E3B7-ADF9-4900-A8BE-839E78BA5C9C}" type="parTrans" cxnId="{0A8856B2-FB16-49EF-A03E-EFBF4376FAB9}">
      <dgm:prSet/>
      <dgm:spPr/>
      <dgm:t>
        <a:bodyPr/>
        <a:lstStyle/>
        <a:p>
          <a:endParaRPr lang="en-US"/>
        </a:p>
      </dgm:t>
    </dgm:pt>
    <dgm:pt modelId="{4F85E7CE-3516-4E07-A376-02BD933DCD7C}" type="sibTrans" cxnId="{0A8856B2-FB16-49EF-A03E-EFBF4376FAB9}">
      <dgm:prSet/>
      <dgm:spPr/>
      <dgm:t>
        <a:bodyPr/>
        <a:lstStyle/>
        <a:p>
          <a:endParaRPr lang="en-US"/>
        </a:p>
      </dgm:t>
    </dgm:pt>
    <dgm:pt modelId="{3569DB5A-2500-4F1A-B9DB-1356166D1113}">
      <dgm:prSet custT="1"/>
      <dgm:spPr/>
      <dgm:t>
        <a:bodyPr/>
        <a:lstStyle/>
        <a:p>
          <a:r>
            <a:rPr lang="en-US" sz="1200"/>
            <a:t>Manage the conversation flow to maintain context and coherence throughout the interaction.</a:t>
          </a:r>
        </a:p>
      </dgm:t>
    </dgm:pt>
    <dgm:pt modelId="{E289CEB1-CD70-43DA-AA79-EBB1F6E43CA0}" type="parTrans" cxnId="{BB08F8D2-0EF2-483A-8351-8CCEE5F28BCE}">
      <dgm:prSet/>
      <dgm:spPr/>
      <dgm:t>
        <a:bodyPr/>
        <a:lstStyle/>
        <a:p>
          <a:endParaRPr lang="en-US"/>
        </a:p>
      </dgm:t>
    </dgm:pt>
    <dgm:pt modelId="{00B30528-93B6-45AB-849E-7C2A61063781}" type="sibTrans" cxnId="{BB08F8D2-0EF2-483A-8351-8CCEE5F28BCE}">
      <dgm:prSet/>
      <dgm:spPr/>
      <dgm:t>
        <a:bodyPr/>
        <a:lstStyle/>
        <a:p>
          <a:endParaRPr lang="en-US"/>
        </a:p>
      </dgm:t>
    </dgm:pt>
    <dgm:pt modelId="{43755FAB-17F2-4619-AD3B-9F46DDC1F97E}">
      <dgm:prSet custT="1"/>
      <dgm:spPr/>
      <dgm:t>
        <a:bodyPr/>
        <a:lstStyle/>
        <a:p>
          <a:r>
            <a:rPr lang="en-US" sz="1200" dirty="0"/>
            <a:t>Handle multi-turn conversations and follow-up queries.</a:t>
          </a:r>
        </a:p>
      </dgm:t>
    </dgm:pt>
    <dgm:pt modelId="{AA562F84-C9BB-4BF9-ACEA-519A60ACF9EB}" type="parTrans" cxnId="{1F4142E4-B9D1-4D00-91A8-100BF021B7E8}">
      <dgm:prSet/>
      <dgm:spPr/>
      <dgm:t>
        <a:bodyPr/>
        <a:lstStyle/>
        <a:p>
          <a:endParaRPr lang="en-US"/>
        </a:p>
      </dgm:t>
    </dgm:pt>
    <dgm:pt modelId="{E91F06DF-78CE-44B1-A89C-6D5A6A4E4D9C}" type="sibTrans" cxnId="{1F4142E4-B9D1-4D00-91A8-100BF021B7E8}">
      <dgm:prSet/>
      <dgm:spPr/>
      <dgm:t>
        <a:bodyPr/>
        <a:lstStyle/>
        <a:p>
          <a:endParaRPr lang="en-US"/>
        </a:p>
      </dgm:t>
    </dgm:pt>
    <dgm:pt modelId="{19C8197B-9547-498B-B7BC-214A1E2F8FFF}">
      <dgm:prSet custT="1"/>
      <dgm:spPr/>
      <dgm:t>
        <a:bodyPr/>
        <a:lstStyle/>
        <a:p>
          <a:r>
            <a:rPr lang="en-US" sz="1200"/>
            <a:t>Response Generation:</a:t>
          </a:r>
        </a:p>
      </dgm:t>
    </dgm:pt>
    <dgm:pt modelId="{4C478577-FED3-416A-80B3-F56B1DE945EB}" type="parTrans" cxnId="{12694046-9D1A-4246-96BF-8924D0F79A51}">
      <dgm:prSet/>
      <dgm:spPr/>
      <dgm:t>
        <a:bodyPr/>
        <a:lstStyle/>
        <a:p>
          <a:endParaRPr lang="en-US"/>
        </a:p>
      </dgm:t>
    </dgm:pt>
    <dgm:pt modelId="{11588D75-7006-4B89-A5F9-3741E3BE4106}" type="sibTrans" cxnId="{12694046-9D1A-4246-96BF-8924D0F79A51}">
      <dgm:prSet/>
      <dgm:spPr/>
      <dgm:t>
        <a:bodyPr/>
        <a:lstStyle/>
        <a:p>
          <a:endParaRPr lang="en-US"/>
        </a:p>
      </dgm:t>
    </dgm:pt>
    <dgm:pt modelId="{9AAD5E9F-EF1D-435C-B4FB-F080A27723C1}">
      <dgm:prSet custT="1"/>
      <dgm:spPr/>
      <dgm:t>
        <a:bodyPr/>
        <a:lstStyle/>
        <a:p>
          <a:r>
            <a:rPr lang="en-US" sz="1200"/>
            <a:t>Generate appropriate responses based on recognized intents and entities.</a:t>
          </a:r>
        </a:p>
      </dgm:t>
    </dgm:pt>
    <dgm:pt modelId="{EB72B16A-60C7-401E-A63A-27B406562703}" type="parTrans" cxnId="{43FC83B4-9A2A-43C3-BD2F-82BA560FCC4A}">
      <dgm:prSet/>
      <dgm:spPr/>
      <dgm:t>
        <a:bodyPr/>
        <a:lstStyle/>
        <a:p>
          <a:endParaRPr lang="en-US"/>
        </a:p>
      </dgm:t>
    </dgm:pt>
    <dgm:pt modelId="{140C2F5B-1DDF-449A-8A5C-043D063029BF}" type="sibTrans" cxnId="{43FC83B4-9A2A-43C3-BD2F-82BA560FCC4A}">
      <dgm:prSet/>
      <dgm:spPr/>
      <dgm:t>
        <a:bodyPr/>
        <a:lstStyle/>
        <a:p>
          <a:endParaRPr lang="en-US"/>
        </a:p>
      </dgm:t>
    </dgm:pt>
    <dgm:pt modelId="{94187D9D-3C55-41C4-8C4A-45DFE4CB71CD}">
      <dgm:prSet custT="1"/>
      <dgm:spPr/>
      <dgm:t>
        <a:bodyPr/>
        <a:lstStyle/>
        <a:p>
          <a:r>
            <a:rPr lang="en-US" sz="1200" dirty="0"/>
            <a:t>Provide informative and context-aware replies.</a:t>
          </a:r>
        </a:p>
      </dgm:t>
    </dgm:pt>
    <dgm:pt modelId="{779BEBF5-79C0-424A-932C-7524C9DC53A1}" type="parTrans" cxnId="{E00B7A1F-A459-4FB6-B91A-BB4EA0C257D8}">
      <dgm:prSet/>
      <dgm:spPr/>
      <dgm:t>
        <a:bodyPr/>
        <a:lstStyle/>
        <a:p>
          <a:endParaRPr lang="en-US"/>
        </a:p>
      </dgm:t>
    </dgm:pt>
    <dgm:pt modelId="{6F61B72C-2B22-4163-B9ED-A9015A2D4AB3}" type="sibTrans" cxnId="{E00B7A1F-A459-4FB6-B91A-BB4EA0C257D8}">
      <dgm:prSet/>
      <dgm:spPr/>
      <dgm:t>
        <a:bodyPr/>
        <a:lstStyle/>
        <a:p>
          <a:endParaRPr lang="en-US"/>
        </a:p>
      </dgm:t>
    </dgm:pt>
    <dgm:pt modelId="{AB6A4370-873C-4429-9229-5EFC18506562}">
      <dgm:prSet custT="1"/>
      <dgm:spPr/>
      <dgm:t>
        <a:bodyPr/>
        <a:lstStyle/>
        <a:p>
          <a:r>
            <a:rPr lang="en-US" sz="1200" dirty="0"/>
            <a:t>Web Banking Application:</a:t>
          </a:r>
        </a:p>
      </dgm:t>
    </dgm:pt>
    <dgm:pt modelId="{EB34A06C-FA91-4C1F-B73B-902795BCD8D9}" type="parTrans" cxnId="{7A90778E-CCFC-4B2A-9858-F48EBA439B8F}">
      <dgm:prSet/>
      <dgm:spPr/>
      <dgm:t>
        <a:bodyPr/>
        <a:lstStyle/>
        <a:p>
          <a:endParaRPr lang="en-CA"/>
        </a:p>
      </dgm:t>
    </dgm:pt>
    <dgm:pt modelId="{B8E24503-BDB5-44E8-9582-C89AC8F5BC8F}" type="sibTrans" cxnId="{7A90778E-CCFC-4B2A-9858-F48EBA439B8F}">
      <dgm:prSet/>
      <dgm:spPr/>
      <dgm:t>
        <a:bodyPr/>
        <a:lstStyle/>
        <a:p>
          <a:endParaRPr lang="en-CA"/>
        </a:p>
      </dgm:t>
    </dgm:pt>
    <dgm:pt modelId="{4D61F022-6C45-491C-B8CB-25479A2087F9}">
      <dgm:prSet/>
      <dgm:spPr/>
      <dgm:t>
        <a:bodyPr/>
        <a:lstStyle/>
        <a:p>
          <a:r>
            <a:rPr lang="en-US" sz="1200" dirty="0"/>
            <a:t>Develop a user-friendly web interface where customers can interact with the bot.</a:t>
          </a:r>
        </a:p>
      </dgm:t>
    </dgm:pt>
    <dgm:pt modelId="{4FBFA0AC-860D-460F-9914-22A858C81EA0}" type="parTrans" cxnId="{32778CDF-5B82-45D7-8D6D-1EEB66C3FDD5}">
      <dgm:prSet/>
      <dgm:spPr/>
      <dgm:t>
        <a:bodyPr/>
        <a:lstStyle/>
        <a:p>
          <a:endParaRPr lang="en-CA"/>
        </a:p>
      </dgm:t>
    </dgm:pt>
    <dgm:pt modelId="{057959E9-7A7C-4098-B3C0-502D482A1D65}" type="sibTrans" cxnId="{32778CDF-5B82-45D7-8D6D-1EEB66C3FDD5}">
      <dgm:prSet/>
      <dgm:spPr/>
      <dgm:t>
        <a:bodyPr/>
        <a:lstStyle/>
        <a:p>
          <a:endParaRPr lang="en-CA"/>
        </a:p>
      </dgm:t>
    </dgm:pt>
    <dgm:pt modelId="{88E47D3F-3C06-47C2-9B1B-459F8F20B022}">
      <dgm:prSet/>
      <dgm:spPr/>
      <dgm:t>
        <a:bodyPr/>
        <a:lstStyle/>
        <a:p>
          <a:r>
            <a:rPr lang="en-US" sz="1200" dirty="0"/>
            <a:t>Ensure responsive design for various devices and browsers.</a:t>
          </a:r>
        </a:p>
      </dgm:t>
    </dgm:pt>
    <dgm:pt modelId="{FC7A9FC2-7D1C-4540-B589-FDFC1DE4D0FF}" type="parTrans" cxnId="{603EFEDB-5C14-4473-B4F4-8F52FAA16BA0}">
      <dgm:prSet/>
      <dgm:spPr/>
      <dgm:t>
        <a:bodyPr/>
        <a:lstStyle/>
        <a:p>
          <a:endParaRPr lang="en-CA"/>
        </a:p>
      </dgm:t>
    </dgm:pt>
    <dgm:pt modelId="{900CBAC5-EDAA-4963-A9B5-C3FEEA4CF245}" type="sibTrans" cxnId="{603EFEDB-5C14-4473-B4F4-8F52FAA16BA0}">
      <dgm:prSet/>
      <dgm:spPr/>
      <dgm:t>
        <a:bodyPr/>
        <a:lstStyle/>
        <a:p>
          <a:endParaRPr lang="en-CA"/>
        </a:p>
      </dgm:t>
    </dgm:pt>
    <dgm:pt modelId="{D21279B4-274F-44EE-B4DC-072A537FDCCB}" type="pres">
      <dgm:prSet presAssocID="{B766492A-5987-4AEB-85CE-EB91314F2543}" presName="diagram" presStyleCnt="0">
        <dgm:presLayoutVars>
          <dgm:dir/>
          <dgm:resizeHandles val="exact"/>
        </dgm:presLayoutVars>
      </dgm:prSet>
      <dgm:spPr/>
    </dgm:pt>
    <dgm:pt modelId="{2BC2FD73-3849-48B8-9B6B-F3A58AE4C3EA}" type="pres">
      <dgm:prSet presAssocID="{3A87B151-13D2-4407-BE35-191EDFE9EB89}" presName="node" presStyleLbl="node1" presStyleIdx="0" presStyleCnt="6">
        <dgm:presLayoutVars>
          <dgm:bulletEnabled val="1"/>
        </dgm:presLayoutVars>
      </dgm:prSet>
      <dgm:spPr/>
    </dgm:pt>
    <dgm:pt modelId="{2D751654-6C15-4202-85A7-8BA83F91F9EA}" type="pres">
      <dgm:prSet presAssocID="{FA9ABE60-E1CA-4575-9276-C1D16DC1E47B}" presName="sibTrans" presStyleCnt="0"/>
      <dgm:spPr/>
    </dgm:pt>
    <dgm:pt modelId="{66FFD74E-6D6C-4432-A287-44281F1E5B68}" type="pres">
      <dgm:prSet presAssocID="{8694A6E8-5B23-4152-B034-246FDC0656B7}" presName="node" presStyleLbl="node1" presStyleIdx="1" presStyleCnt="6">
        <dgm:presLayoutVars>
          <dgm:bulletEnabled val="1"/>
        </dgm:presLayoutVars>
      </dgm:prSet>
      <dgm:spPr/>
    </dgm:pt>
    <dgm:pt modelId="{5CB50F58-51C4-4A91-940A-424EC45F912A}" type="pres">
      <dgm:prSet presAssocID="{AD2B649C-2ABD-446D-9C91-56FD3349A89C}" presName="sibTrans" presStyleCnt="0"/>
      <dgm:spPr/>
    </dgm:pt>
    <dgm:pt modelId="{503FD7E2-D6E9-4A0C-A90A-3822A72F781F}" type="pres">
      <dgm:prSet presAssocID="{CCDA9366-9E12-40EB-8EA5-089BF130392F}" presName="node" presStyleLbl="node1" presStyleIdx="2" presStyleCnt="6">
        <dgm:presLayoutVars>
          <dgm:bulletEnabled val="1"/>
        </dgm:presLayoutVars>
      </dgm:prSet>
      <dgm:spPr/>
    </dgm:pt>
    <dgm:pt modelId="{66B002B8-A368-463D-A99F-63612AF63A7F}" type="pres">
      <dgm:prSet presAssocID="{DE90A369-FD0F-464B-8608-602BE1ACCACC}" presName="sibTrans" presStyleCnt="0"/>
      <dgm:spPr/>
    </dgm:pt>
    <dgm:pt modelId="{2B495E00-C1D7-4CED-81DC-4590A94F2A28}" type="pres">
      <dgm:prSet presAssocID="{8A32AED3-5099-46D4-B185-6034AF11B29E}" presName="node" presStyleLbl="node1" presStyleIdx="3" presStyleCnt="6">
        <dgm:presLayoutVars>
          <dgm:bulletEnabled val="1"/>
        </dgm:presLayoutVars>
      </dgm:prSet>
      <dgm:spPr/>
    </dgm:pt>
    <dgm:pt modelId="{8C2FC2CE-2FDD-4BD0-8B0C-7EE5AC4777FB}" type="pres">
      <dgm:prSet presAssocID="{4F85E7CE-3516-4E07-A376-02BD933DCD7C}" presName="sibTrans" presStyleCnt="0"/>
      <dgm:spPr/>
    </dgm:pt>
    <dgm:pt modelId="{B6028EC4-6D7E-4ED9-86D5-602158384092}" type="pres">
      <dgm:prSet presAssocID="{19C8197B-9547-498B-B7BC-214A1E2F8FFF}" presName="node" presStyleLbl="node1" presStyleIdx="4" presStyleCnt="6">
        <dgm:presLayoutVars>
          <dgm:bulletEnabled val="1"/>
        </dgm:presLayoutVars>
      </dgm:prSet>
      <dgm:spPr/>
    </dgm:pt>
    <dgm:pt modelId="{7B488EFA-385B-4EC0-B25B-1764E9D9BF67}" type="pres">
      <dgm:prSet presAssocID="{11588D75-7006-4B89-A5F9-3741E3BE4106}" presName="sibTrans" presStyleCnt="0"/>
      <dgm:spPr/>
    </dgm:pt>
    <dgm:pt modelId="{1BA705A1-AB1E-486C-BC02-E471E1A421F3}" type="pres">
      <dgm:prSet presAssocID="{AB6A4370-873C-4429-9229-5EFC18506562}" presName="node" presStyleLbl="node1" presStyleIdx="5" presStyleCnt="6">
        <dgm:presLayoutVars>
          <dgm:bulletEnabled val="1"/>
        </dgm:presLayoutVars>
      </dgm:prSet>
      <dgm:spPr/>
    </dgm:pt>
  </dgm:ptLst>
  <dgm:cxnLst>
    <dgm:cxn modelId="{7013C300-44AB-4F0C-A248-D3803885E30C}" srcId="{8694A6E8-5B23-4152-B034-246FDC0656B7}" destId="{5BB82937-8F1F-48BF-9530-C7DD0BFCB24F}" srcOrd="0" destOrd="0" parTransId="{B7592E34-3E22-405F-9F3F-004F6557D239}" sibTransId="{2423F637-BFDE-4EF6-8979-7209E9C43088}"/>
    <dgm:cxn modelId="{7CD18006-10DA-4C00-BB4F-64094536205C}" srcId="{CCDA9366-9E12-40EB-8EA5-089BF130392F}" destId="{BDFFFD59-AD03-42FD-A81E-FC5C586DC18C}" srcOrd="0" destOrd="0" parTransId="{11D44567-5B13-41E2-9BB8-8B784335F9DA}" sibTransId="{006A6D88-1149-4707-AF73-10BD6C0A795E}"/>
    <dgm:cxn modelId="{72C5F40A-1257-4482-A31D-D983E892814D}" srcId="{3A87B151-13D2-4407-BE35-191EDFE9EB89}" destId="{BCE14E66-6424-49D1-B378-B41F91C45E6F}" srcOrd="1" destOrd="0" parTransId="{8C18DB4F-CF4A-488D-9AFD-1287976FB8C0}" sibTransId="{19B44D07-643B-486D-8B24-6E77F6A8DC03}"/>
    <dgm:cxn modelId="{E6BAB217-B8A2-43FB-A7E3-5BC19F599693}" type="presOf" srcId="{B766492A-5987-4AEB-85CE-EB91314F2543}" destId="{D21279B4-274F-44EE-B4DC-072A537FDCCB}" srcOrd="0" destOrd="0" presId="urn:microsoft.com/office/officeart/2005/8/layout/default"/>
    <dgm:cxn modelId="{E00B7A1F-A459-4FB6-B91A-BB4EA0C257D8}" srcId="{19C8197B-9547-498B-B7BC-214A1E2F8FFF}" destId="{94187D9D-3C55-41C4-8C4A-45DFE4CB71CD}" srcOrd="1" destOrd="0" parTransId="{779BEBF5-79C0-424A-932C-7524C9DC53A1}" sibTransId="{6F61B72C-2B22-4163-B9ED-A9015A2D4AB3}"/>
    <dgm:cxn modelId="{6D57D629-42F1-4A54-A3F0-DFCFEE85C7D1}" type="presOf" srcId="{8694A6E8-5B23-4152-B034-246FDC0656B7}" destId="{66FFD74E-6D6C-4432-A287-44281F1E5B68}" srcOrd="0" destOrd="0" presId="urn:microsoft.com/office/officeart/2005/8/layout/default"/>
    <dgm:cxn modelId="{B9E7AF2F-AFAF-4073-A47F-3046A3F5A3ED}" type="presOf" srcId="{3A87B151-13D2-4407-BE35-191EDFE9EB89}" destId="{2BC2FD73-3849-48B8-9B6B-F3A58AE4C3EA}" srcOrd="0" destOrd="0" presId="urn:microsoft.com/office/officeart/2005/8/layout/default"/>
    <dgm:cxn modelId="{6F324533-4901-4581-B1F2-B01D3D3B7EA0}" type="presOf" srcId="{BCE14E66-6424-49D1-B378-B41F91C45E6F}" destId="{2BC2FD73-3849-48B8-9B6B-F3A58AE4C3EA}" srcOrd="0" destOrd="2" presId="urn:microsoft.com/office/officeart/2005/8/layout/default"/>
    <dgm:cxn modelId="{EA68CE3E-D991-4F19-927F-F589A6051B81}" type="presOf" srcId="{88E47D3F-3C06-47C2-9B1B-459F8F20B022}" destId="{1BA705A1-AB1E-486C-BC02-E471E1A421F3}" srcOrd="0" destOrd="2" presId="urn:microsoft.com/office/officeart/2005/8/layout/default"/>
    <dgm:cxn modelId="{41C3D63E-7C91-408A-B792-26A07462DA4A}" type="presOf" srcId="{3569DB5A-2500-4F1A-B9DB-1356166D1113}" destId="{2B495E00-C1D7-4CED-81DC-4590A94F2A28}" srcOrd="0" destOrd="1" presId="urn:microsoft.com/office/officeart/2005/8/layout/default"/>
    <dgm:cxn modelId="{1D69F85E-22EA-4670-AA32-D02E0430CE8F}" type="presOf" srcId="{9AAD5E9F-EF1D-435C-B4FB-F080A27723C1}" destId="{B6028EC4-6D7E-4ED9-86D5-602158384092}" srcOrd="0" destOrd="1" presId="urn:microsoft.com/office/officeart/2005/8/layout/default"/>
    <dgm:cxn modelId="{70FA1642-0541-46B3-ADE0-40EAF595304A}" srcId="{B766492A-5987-4AEB-85CE-EB91314F2543}" destId="{8694A6E8-5B23-4152-B034-246FDC0656B7}" srcOrd="1" destOrd="0" parTransId="{DDECCD3B-0B3D-4E59-A052-D1434D6A0680}" sibTransId="{AD2B649C-2ABD-446D-9C91-56FD3349A89C}"/>
    <dgm:cxn modelId="{12694046-9D1A-4246-96BF-8924D0F79A51}" srcId="{B766492A-5987-4AEB-85CE-EB91314F2543}" destId="{19C8197B-9547-498B-B7BC-214A1E2F8FFF}" srcOrd="4" destOrd="0" parTransId="{4C478577-FED3-416A-80B3-F56B1DE945EB}" sibTransId="{11588D75-7006-4B89-A5F9-3741E3BE4106}"/>
    <dgm:cxn modelId="{1E20F769-0AE1-4D58-BDBC-9CE22FCB3505}" type="presOf" srcId="{AB6A4370-873C-4429-9229-5EFC18506562}" destId="{1BA705A1-AB1E-486C-BC02-E471E1A421F3}" srcOrd="0" destOrd="0" presId="urn:microsoft.com/office/officeart/2005/8/layout/default"/>
    <dgm:cxn modelId="{963AC473-D6DF-49FE-9F45-38ACAA36028F}" type="presOf" srcId="{CCDA9366-9E12-40EB-8EA5-089BF130392F}" destId="{503FD7E2-D6E9-4A0C-A90A-3822A72F781F}" srcOrd="0" destOrd="0" presId="urn:microsoft.com/office/officeart/2005/8/layout/default"/>
    <dgm:cxn modelId="{0860CF56-BDA5-4AE1-B074-76451CCB0ABF}" srcId="{3A87B151-13D2-4407-BE35-191EDFE9EB89}" destId="{FAF3A7C5-291C-42A0-BAA9-A3258DCF3594}" srcOrd="0" destOrd="0" parTransId="{CC65B723-9F5B-4504-BAC2-A92695AD3982}" sibTransId="{3982578A-FB50-499A-AF61-D8F38CEB1D1B}"/>
    <dgm:cxn modelId="{6F28F57C-E3E1-49B6-A91C-3B93AA68FAA7}" type="presOf" srcId="{5BB82937-8F1F-48BF-9530-C7DD0BFCB24F}" destId="{66FFD74E-6D6C-4432-A287-44281F1E5B68}" srcOrd="0" destOrd="1" presId="urn:microsoft.com/office/officeart/2005/8/layout/default"/>
    <dgm:cxn modelId="{DAA98F80-78A8-4BAA-8B63-3153DC39C64E}" srcId="{B766492A-5987-4AEB-85CE-EB91314F2543}" destId="{3A87B151-13D2-4407-BE35-191EDFE9EB89}" srcOrd="0" destOrd="0" parTransId="{9AC6DC7D-938E-4E2D-923C-5B1A16C498CF}" sibTransId="{FA9ABE60-E1CA-4575-9276-C1D16DC1E47B}"/>
    <dgm:cxn modelId="{72C05381-6943-4756-9461-DC9962AF58BD}" type="presOf" srcId="{BDFFFD59-AD03-42FD-A81E-FC5C586DC18C}" destId="{503FD7E2-D6E9-4A0C-A90A-3822A72F781F}" srcOrd="0" destOrd="1" presId="urn:microsoft.com/office/officeart/2005/8/layout/default"/>
    <dgm:cxn modelId="{B9CE4682-5A70-4BF8-90BA-291EB084962D}" type="presOf" srcId="{43755FAB-17F2-4619-AD3B-9F46DDC1F97E}" destId="{2B495E00-C1D7-4CED-81DC-4590A94F2A28}" srcOrd="0" destOrd="2" presId="urn:microsoft.com/office/officeart/2005/8/layout/default"/>
    <dgm:cxn modelId="{B03ABB82-325D-414D-9DAC-6D3BC4CE948A}" type="presOf" srcId="{94187D9D-3C55-41C4-8C4A-45DFE4CB71CD}" destId="{B6028EC4-6D7E-4ED9-86D5-602158384092}" srcOrd="0" destOrd="2" presId="urn:microsoft.com/office/officeart/2005/8/layout/default"/>
    <dgm:cxn modelId="{8D25888B-7F52-4F2E-AD06-7655CFBE192B}" type="presOf" srcId="{4D61F022-6C45-491C-B8CB-25479A2087F9}" destId="{1BA705A1-AB1E-486C-BC02-E471E1A421F3}" srcOrd="0" destOrd="1" presId="urn:microsoft.com/office/officeart/2005/8/layout/default"/>
    <dgm:cxn modelId="{7A90778E-CCFC-4B2A-9858-F48EBA439B8F}" srcId="{B766492A-5987-4AEB-85CE-EB91314F2543}" destId="{AB6A4370-873C-4429-9229-5EFC18506562}" srcOrd="5" destOrd="0" parTransId="{EB34A06C-FA91-4C1F-B73B-902795BCD8D9}" sibTransId="{B8E24503-BDB5-44E8-9582-C89AC8F5BC8F}"/>
    <dgm:cxn modelId="{25717497-D6EC-4F32-84CC-DC8281D2C1BF}" srcId="{B766492A-5987-4AEB-85CE-EB91314F2543}" destId="{CCDA9366-9E12-40EB-8EA5-089BF130392F}" srcOrd="2" destOrd="0" parTransId="{3AC958EB-3F31-46FC-A0CF-1E992FA36583}" sibTransId="{DE90A369-FD0F-464B-8608-602BE1ACCACC}"/>
    <dgm:cxn modelId="{0A8856B2-FB16-49EF-A03E-EFBF4376FAB9}" srcId="{B766492A-5987-4AEB-85CE-EB91314F2543}" destId="{8A32AED3-5099-46D4-B185-6034AF11B29E}" srcOrd="3" destOrd="0" parTransId="{58D0E3B7-ADF9-4900-A8BE-839E78BA5C9C}" sibTransId="{4F85E7CE-3516-4E07-A376-02BD933DCD7C}"/>
    <dgm:cxn modelId="{43FC83B4-9A2A-43C3-BD2F-82BA560FCC4A}" srcId="{19C8197B-9547-498B-B7BC-214A1E2F8FFF}" destId="{9AAD5E9F-EF1D-435C-B4FB-F080A27723C1}" srcOrd="0" destOrd="0" parTransId="{EB72B16A-60C7-401E-A63A-27B406562703}" sibTransId="{140C2F5B-1DDF-449A-8A5C-043D063029BF}"/>
    <dgm:cxn modelId="{A2BCF8C6-81EE-4934-8E48-88D9B7FE312C}" type="presOf" srcId="{FAF3A7C5-291C-42A0-BAA9-A3258DCF3594}" destId="{2BC2FD73-3849-48B8-9B6B-F3A58AE4C3EA}" srcOrd="0" destOrd="1" presId="urn:microsoft.com/office/officeart/2005/8/layout/default"/>
    <dgm:cxn modelId="{BB08F8D2-0EF2-483A-8351-8CCEE5F28BCE}" srcId="{8A32AED3-5099-46D4-B185-6034AF11B29E}" destId="{3569DB5A-2500-4F1A-B9DB-1356166D1113}" srcOrd="0" destOrd="0" parTransId="{E289CEB1-CD70-43DA-AA79-EBB1F6E43CA0}" sibTransId="{00B30528-93B6-45AB-849E-7C2A61063781}"/>
    <dgm:cxn modelId="{603EFEDB-5C14-4473-B4F4-8F52FAA16BA0}" srcId="{AB6A4370-873C-4429-9229-5EFC18506562}" destId="{88E47D3F-3C06-47C2-9B1B-459F8F20B022}" srcOrd="1" destOrd="0" parTransId="{FC7A9FC2-7D1C-4540-B589-FDFC1DE4D0FF}" sibTransId="{900CBAC5-EDAA-4963-A9B5-C3FEEA4CF245}"/>
    <dgm:cxn modelId="{32778CDF-5B82-45D7-8D6D-1EEB66C3FDD5}" srcId="{AB6A4370-873C-4429-9229-5EFC18506562}" destId="{4D61F022-6C45-491C-B8CB-25479A2087F9}" srcOrd="0" destOrd="0" parTransId="{4FBFA0AC-860D-460F-9914-22A858C81EA0}" sibTransId="{057959E9-7A7C-4098-B3C0-502D482A1D65}"/>
    <dgm:cxn modelId="{1F4142E4-B9D1-4D00-91A8-100BF021B7E8}" srcId="{8A32AED3-5099-46D4-B185-6034AF11B29E}" destId="{43755FAB-17F2-4619-AD3B-9F46DDC1F97E}" srcOrd="1" destOrd="0" parTransId="{AA562F84-C9BB-4BF9-ACEA-519A60ACF9EB}" sibTransId="{E91F06DF-78CE-44B1-A89C-6D5A6A4E4D9C}"/>
    <dgm:cxn modelId="{55C817FA-A902-411F-ADA4-09BF4CE08D4F}" type="presOf" srcId="{8A32AED3-5099-46D4-B185-6034AF11B29E}" destId="{2B495E00-C1D7-4CED-81DC-4590A94F2A28}" srcOrd="0" destOrd="0" presId="urn:microsoft.com/office/officeart/2005/8/layout/default"/>
    <dgm:cxn modelId="{730514FF-C50F-4A4A-AA8D-65EFC8165DDB}" type="presOf" srcId="{19C8197B-9547-498B-B7BC-214A1E2F8FFF}" destId="{B6028EC4-6D7E-4ED9-86D5-602158384092}" srcOrd="0" destOrd="0" presId="urn:microsoft.com/office/officeart/2005/8/layout/default"/>
    <dgm:cxn modelId="{9D35DC6D-7B78-4A30-859E-4D55EC71A708}" type="presParOf" srcId="{D21279B4-274F-44EE-B4DC-072A537FDCCB}" destId="{2BC2FD73-3849-48B8-9B6B-F3A58AE4C3EA}" srcOrd="0" destOrd="0" presId="urn:microsoft.com/office/officeart/2005/8/layout/default"/>
    <dgm:cxn modelId="{CE82D20C-DEAF-4657-B820-88D103DC94A4}" type="presParOf" srcId="{D21279B4-274F-44EE-B4DC-072A537FDCCB}" destId="{2D751654-6C15-4202-85A7-8BA83F91F9EA}" srcOrd="1" destOrd="0" presId="urn:microsoft.com/office/officeart/2005/8/layout/default"/>
    <dgm:cxn modelId="{A30A408B-8433-470E-84E5-FCE5EBC5628C}" type="presParOf" srcId="{D21279B4-274F-44EE-B4DC-072A537FDCCB}" destId="{66FFD74E-6D6C-4432-A287-44281F1E5B68}" srcOrd="2" destOrd="0" presId="urn:microsoft.com/office/officeart/2005/8/layout/default"/>
    <dgm:cxn modelId="{F5ACA6B0-7F14-4E58-A7D1-2AE6B2283E3D}" type="presParOf" srcId="{D21279B4-274F-44EE-B4DC-072A537FDCCB}" destId="{5CB50F58-51C4-4A91-940A-424EC45F912A}" srcOrd="3" destOrd="0" presId="urn:microsoft.com/office/officeart/2005/8/layout/default"/>
    <dgm:cxn modelId="{0E652CFF-5C0A-47B6-8D4C-C1B1B3FFE2E0}" type="presParOf" srcId="{D21279B4-274F-44EE-B4DC-072A537FDCCB}" destId="{503FD7E2-D6E9-4A0C-A90A-3822A72F781F}" srcOrd="4" destOrd="0" presId="urn:microsoft.com/office/officeart/2005/8/layout/default"/>
    <dgm:cxn modelId="{A37B4FBA-E424-4B47-8037-DEC98530F9D1}" type="presParOf" srcId="{D21279B4-274F-44EE-B4DC-072A537FDCCB}" destId="{66B002B8-A368-463D-A99F-63612AF63A7F}" srcOrd="5" destOrd="0" presId="urn:microsoft.com/office/officeart/2005/8/layout/default"/>
    <dgm:cxn modelId="{78A6EE35-0629-4FB2-A05F-C279981DAC69}" type="presParOf" srcId="{D21279B4-274F-44EE-B4DC-072A537FDCCB}" destId="{2B495E00-C1D7-4CED-81DC-4590A94F2A28}" srcOrd="6" destOrd="0" presId="urn:microsoft.com/office/officeart/2005/8/layout/default"/>
    <dgm:cxn modelId="{6381B066-1DA8-44D1-9A3E-78A76C1B48CD}" type="presParOf" srcId="{D21279B4-274F-44EE-B4DC-072A537FDCCB}" destId="{8C2FC2CE-2FDD-4BD0-8B0C-7EE5AC4777FB}" srcOrd="7" destOrd="0" presId="urn:microsoft.com/office/officeart/2005/8/layout/default"/>
    <dgm:cxn modelId="{782E1147-8888-4AD7-8EED-61E6C71E1CEE}" type="presParOf" srcId="{D21279B4-274F-44EE-B4DC-072A537FDCCB}" destId="{B6028EC4-6D7E-4ED9-86D5-602158384092}" srcOrd="8" destOrd="0" presId="urn:microsoft.com/office/officeart/2005/8/layout/default"/>
    <dgm:cxn modelId="{FB0C59C6-14EC-4E11-BAA4-EFE776430FB9}" type="presParOf" srcId="{D21279B4-274F-44EE-B4DC-072A537FDCCB}" destId="{7B488EFA-385B-4EC0-B25B-1764E9D9BF67}" srcOrd="9" destOrd="0" presId="urn:microsoft.com/office/officeart/2005/8/layout/default"/>
    <dgm:cxn modelId="{ED5295CB-3DE7-4C26-A1C3-C1EBFBD01F8F}" type="presParOf" srcId="{D21279B4-274F-44EE-B4DC-072A537FDCCB}" destId="{1BA705A1-AB1E-486C-BC02-E471E1A421F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2FD73-3849-48B8-9B6B-F3A58AE4C3EA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User Query Processing: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bot should be able to receive and process user queries in natural language.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Utilize natural language understanding (NLU) techniques to comprehend user intent, entities, and context.</a:t>
          </a:r>
        </a:p>
      </dsp:txBody>
      <dsp:txXfrm>
        <a:off x="601586" y="580"/>
        <a:ext cx="2631940" cy="1579164"/>
      </dsp:txXfrm>
    </dsp:sp>
    <dsp:sp modelId="{66FFD74E-6D6C-4432-A287-44281F1E5B68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Intent Recognition: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Implement intent recognition to classify user queries into predefined categories, such as balance inquiries, fund transfers, loan applications, etc.</a:t>
          </a:r>
        </a:p>
      </dsp:txBody>
      <dsp:txXfrm>
        <a:off x="3496721" y="580"/>
        <a:ext cx="2631940" cy="1579164"/>
      </dsp:txXfrm>
    </dsp:sp>
    <dsp:sp modelId="{503FD7E2-D6E9-4A0C-A90A-3822A72F781F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Entity Recognition: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Recognize and extract specific details from user queries, such as account numbers, transaction amounts, or loan types.</a:t>
          </a:r>
        </a:p>
      </dsp:txBody>
      <dsp:txXfrm>
        <a:off x="6391855" y="580"/>
        <a:ext cx="2631940" cy="1579164"/>
      </dsp:txXfrm>
    </dsp:sp>
    <dsp:sp modelId="{2B495E00-C1D7-4CED-81DC-4590A94F2A28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Dialog Management: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Manage the conversation flow to maintain context and coherence throughout the interaction.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Handle multi-turn conversations and follow-up queries.</a:t>
          </a:r>
        </a:p>
      </dsp:txBody>
      <dsp:txXfrm>
        <a:off x="601586" y="1842938"/>
        <a:ext cx="2631940" cy="1579164"/>
      </dsp:txXfrm>
    </dsp:sp>
    <dsp:sp modelId="{B6028EC4-6D7E-4ED9-86D5-602158384092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Response Generation: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Generate appropriate responses based on recognized intents and entities.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Provide informative and context-aware replies.</a:t>
          </a:r>
        </a:p>
      </dsp:txBody>
      <dsp:txXfrm>
        <a:off x="3496721" y="1842938"/>
        <a:ext cx="2631940" cy="1579164"/>
      </dsp:txXfrm>
    </dsp:sp>
    <dsp:sp modelId="{1BA705A1-AB1E-486C-BC02-E471E1A421F3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Banking Application: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 a user-friendly web interface where customers can interact with the bot.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Ensure responsive design for various devices and browsers.</a:t>
          </a:r>
        </a:p>
      </dsp:txBody>
      <dsp:txXfrm>
        <a:off x="6391855" y="1842938"/>
        <a:ext cx="2631940" cy="157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2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5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7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179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2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3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4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34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8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6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8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6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92" y="835384"/>
            <a:ext cx="4372377" cy="2075242"/>
          </a:xfrm>
        </p:spPr>
        <p:txBody>
          <a:bodyPr>
            <a:normAutofit/>
          </a:bodyPr>
          <a:lstStyle/>
          <a:p>
            <a:r>
              <a:rPr lang="en-US" sz="4200" b="1" dirty="0"/>
              <a:t>“RNA Banking      Wizards”</a:t>
            </a:r>
            <a:endParaRPr lang="en-IN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01" y="3947375"/>
            <a:ext cx="4032119" cy="157289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rgbClr val="6DB0B9"/>
                </a:solidFill>
              </a:rPr>
              <a:t>100888951 – Arunkumar Senthilkumar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rgbClr val="6DB0B9"/>
                </a:solidFill>
              </a:rPr>
              <a:t>100888948 – Narendranathan veeraragavan</a:t>
            </a:r>
          </a:p>
          <a:p>
            <a:pPr algn="l">
              <a:lnSpc>
                <a:spcPct val="90000"/>
              </a:lnSpc>
            </a:pPr>
            <a:r>
              <a:rPr lang="en-IN" sz="1600" b="1" dirty="0">
                <a:solidFill>
                  <a:srgbClr val="6DB0B9"/>
                </a:solidFill>
              </a:rPr>
              <a:t>100940386 - Konakanchi Rakesh Babu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2" name="Picture 11" descr="3D rendering of DNA">
            <a:extLst>
              <a:ext uri="{FF2B5EF4-FFF2-40B4-BE49-F238E27FC236}">
                <a16:creationId xmlns:a16="http://schemas.microsoft.com/office/drawing/2014/main" id="{D7938F06-E82C-7EB8-1FDA-89EEDA4A6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Definition and overview.</a:t>
            </a:r>
            <a:endParaRPr lang="en-IN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557192"/>
              </a:buClr>
            </a:pPr>
            <a:r>
              <a:rPr lang="en-US" dirty="0"/>
              <a:t>Our Banking Bot aims to develop an AI-powered chatbot for a Web Banking application that enhances customer service in the banking sector.</a:t>
            </a:r>
          </a:p>
          <a:p>
            <a:pPr>
              <a:lnSpc>
                <a:spcPct val="90000"/>
              </a:lnSpc>
              <a:buClr>
                <a:srgbClr val="557192"/>
              </a:buClr>
            </a:pPr>
            <a:r>
              <a:rPr lang="en-US" dirty="0"/>
              <a:t> This chatbot will leverage artificial intelligence and natural language processing (NLP) techniques to understand and respond to user queries effectively, providing a seamless and efficient banking experience.</a:t>
            </a:r>
          </a:p>
          <a:p>
            <a:pPr>
              <a:lnSpc>
                <a:spcPct val="90000"/>
              </a:lnSpc>
              <a:buClr>
                <a:srgbClr val="557192"/>
              </a:buClr>
            </a:pPr>
            <a:r>
              <a:rPr lang="en-US" dirty="0"/>
              <a:t> The goal is to create a user-friendly and responsive interface that allows customers to interact with the bank's services in a conversational manner.</a:t>
            </a:r>
            <a:endParaRPr lang="en-IN" dirty="0"/>
          </a:p>
        </p:txBody>
      </p:sp>
      <p:pic>
        <p:nvPicPr>
          <p:cNvPr id="18" name="Picture 17" descr="A robot using a laptop sitting on a blue chair">
            <a:extLst>
              <a:ext uri="{FF2B5EF4-FFF2-40B4-BE49-F238E27FC236}">
                <a16:creationId xmlns:a16="http://schemas.microsoft.com/office/drawing/2014/main" id="{5A473EB5-178D-4435-6FCF-540E230F1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52" r="4051"/>
          <a:stretch/>
        </p:blipFill>
        <p:spPr>
          <a:xfrm>
            <a:off x="7553459" y="10"/>
            <a:ext cx="4638541" cy="6857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Functionalities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363CCFC-95C7-37FD-8396-4E6A82DFF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04428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F6B0-F08D-C8D0-33CF-27B64999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37" y="586855"/>
            <a:ext cx="3436551" cy="2841868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+mn-lt"/>
              </a:rPr>
              <a:t>Project </a:t>
            </a:r>
            <a:r>
              <a:rPr lang="en-US" sz="4000" b="1">
                <a:solidFill>
                  <a:srgbClr val="FFFFFF"/>
                </a:solidFill>
                <a:latin typeface="+mn-lt"/>
              </a:rPr>
              <a:t>Stages</a:t>
            </a:r>
            <a:endParaRPr lang="en-CA" sz="4000" b="1">
              <a:solidFill>
                <a:srgbClr val="FFFFFF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3BC5-D041-5EB4-0BED-5BA75337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300" y="10138"/>
            <a:ext cx="8394699" cy="6837724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n-US" sz="2200" b="1" dirty="0"/>
              <a:t>Phase 1: </a:t>
            </a:r>
            <a:r>
              <a:rPr lang="en-US" sz="2400" dirty="0"/>
              <a:t>Project Planning</a:t>
            </a:r>
          </a:p>
          <a:p>
            <a:pPr lvl="0"/>
            <a:r>
              <a:rPr lang="en-US" sz="2000" dirty="0">
                <a:solidFill>
                  <a:schemeClr val="accent1"/>
                </a:solidFill>
              </a:rPr>
              <a:t>Data Collection and Prep: </a:t>
            </a:r>
            <a:r>
              <a:rPr lang="en-US" sz="2000" dirty="0"/>
              <a:t>Collect historical customer interactions and relevant datasets.</a:t>
            </a:r>
          </a:p>
          <a:p>
            <a:pPr lvl="0"/>
            <a:r>
              <a:rPr lang="en-US" sz="2000" dirty="0"/>
              <a:t>Preprocess the data by cleaning, tokenizing, and annotating it.</a:t>
            </a:r>
          </a:p>
          <a:p>
            <a:pPr lvl="0"/>
            <a:r>
              <a:rPr lang="en-US" sz="2000" dirty="0">
                <a:solidFill>
                  <a:schemeClr val="accent1"/>
                </a:solidFill>
              </a:rPr>
              <a:t>Creating the Front </a:t>
            </a:r>
            <a:r>
              <a:rPr lang="en-US" dirty="0">
                <a:solidFill>
                  <a:schemeClr val="accent1"/>
                </a:solidFill>
              </a:rPr>
              <a:t>End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dirty="0"/>
              <a:t>Develop the Web Banking Application for user interaction</a:t>
            </a:r>
            <a:endParaRPr lang="en-US" sz="2000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200" b="1" dirty="0"/>
              <a:t>Phase 2: </a:t>
            </a:r>
            <a:r>
              <a:rPr lang="en-US" sz="2400" dirty="0"/>
              <a:t>Model Development:</a:t>
            </a:r>
            <a:endParaRPr lang="en-US" sz="2200" b="1" dirty="0"/>
          </a:p>
          <a:p>
            <a:pPr lvl="0"/>
            <a:r>
              <a:rPr lang="en-US" dirty="0">
                <a:solidFill>
                  <a:schemeClr val="accent1"/>
                </a:solidFill>
              </a:rPr>
              <a:t>Develop and train </a:t>
            </a:r>
            <a:r>
              <a:rPr lang="en-US" sz="2000" dirty="0"/>
              <a:t>natural language processing (NLP) models for intent recognition, entity recognition, and response generation.</a:t>
            </a:r>
          </a:p>
          <a:p>
            <a:pPr lvl="0"/>
            <a:r>
              <a:rPr lang="en-US" sz="2000" dirty="0"/>
              <a:t>Create a dialog management system to handle conversations.</a:t>
            </a:r>
          </a:p>
          <a:p>
            <a:pPr lvl="0"/>
            <a:r>
              <a:rPr lang="en-US" sz="2000" dirty="0"/>
              <a:t>Integrate the bot with the bank's backend systems </a:t>
            </a:r>
            <a:endParaRPr lang="en-US" sz="2000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200" b="1" dirty="0"/>
              <a:t>Phase 3: </a:t>
            </a:r>
            <a:r>
              <a:rPr lang="en-US" sz="2400" dirty="0"/>
              <a:t>Deployment:</a:t>
            </a:r>
            <a:endParaRPr lang="en-US" sz="2200" b="1" dirty="0"/>
          </a:p>
          <a:p>
            <a:pPr lvl="0"/>
            <a:r>
              <a:rPr lang="en-US" sz="2000" dirty="0">
                <a:solidFill>
                  <a:schemeClr val="accent1"/>
                </a:solidFill>
              </a:rPr>
              <a:t>Integrate and Monitor: </a:t>
            </a:r>
            <a:r>
              <a:rPr lang="en-US" sz="2000" dirty="0"/>
              <a:t>Deploy the bot and the Web Banking Application to a production environment.</a:t>
            </a:r>
          </a:p>
          <a:p>
            <a:pPr lvl="0"/>
            <a:r>
              <a:rPr lang="en-US" sz="2000" dirty="0"/>
              <a:t>Monitor system performance in the live environment.</a:t>
            </a:r>
          </a:p>
          <a:p>
            <a:pPr marL="0" indent="0" algn="just">
              <a:buNone/>
            </a:pPr>
            <a:br>
              <a:rPr lang="en-US" sz="2000" dirty="0"/>
            </a:br>
            <a:endParaRPr lang="en-CA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6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7893499" y="2918454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Backend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828720" y="1550277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Application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975323" y="2918454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058865" y="4698299"/>
            <a:ext cx="1614371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Flask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643467" y="4698299"/>
            <a:ext cx="1473112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HTML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280537" y="4698299"/>
            <a:ext cx="1614370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css</a:t>
            </a: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9934163" y="4702334"/>
            <a:ext cx="1614370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Pytorch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155835" y="4698298"/>
            <a:ext cx="1614370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NLP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276104" y="4698299"/>
            <a:ext cx="1715772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Python</a:t>
            </a:r>
            <a:endParaRPr lang="en-IN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049235" y="1004670"/>
            <a:ext cx="762789" cy="3064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44843" y="2537056"/>
            <a:ext cx="2853396" cy="381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68219" y="3200467"/>
            <a:ext cx="1174456" cy="1821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66282" y="4105017"/>
            <a:ext cx="21441" cy="59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380024" y="4111070"/>
            <a:ext cx="1696980" cy="587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262938" y="3223923"/>
            <a:ext cx="1178491" cy="1778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63018" y="4111070"/>
            <a:ext cx="2" cy="58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461278" y="3196556"/>
            <a:ext cx="1174456" cy="1829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Frontend Functionality and technology.</a:t>
            </a:r>
            <a:endParaRPr lang="en-IN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Functionality: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an interactive chat interface where users can communicate with the banking bot.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Display bot responses, user queries, and conversation history.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Technology: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HTML/CSS/JavaScript: </a:t>
            </a:r>
            <a:r>
              <a:rPr lang="en-US" dirty="0"/>
              <a:t>The fundamental building blocks of web development. HTML for structuring content, CSS for styling, and JavaScript for interactivity.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Flask frame </a:t>
            </a:r>
            <a:r>
              <a:rPr lang="en-US" dirty="0"/>
              <a:t>: For real-time updates and chat functionality, consider using </a:t>
            </a:r>
            <a:r>
              <a:rPr lang="en-US" dirty="0" err="1"/>
              <a:t>Websockets</a:t>
            </a:r>
            <a:r>
              <a:rPr lang="en-US" dirty="0"/>
              <a:t> to enable instant communication between the user and the bot.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419879" y="2733868"/>
            <a:ext cx="11290040" cy="3629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Intent Recognition and Natural Language Processing (NLP):</a:t>
            </a:r>
          </a:p>
          <a:p>
            <a:r>
              <a:rPr lang="en-US" dirty="0"/>
              <a:t>Receive and process user queries from the frontend using NLP techniques to identify intents and entities.</a:t>
            </a:r>
          </a:p>
          <a:p>
            <a:r>
              <a:rPr lang="en-US" dirty="0"/>
              <a:t>Classify user intents and route queries to the appropriate backend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Dialog Management:</a:t>
            </a:r>
          </a:p>
          <a:p>
            <a:r>
              <a:rPr lang="en-US" dirty="0"/>
              <a:t>Maintain the context of conversations to handle multi-turn interactions and provide coherent responses.</a:t>
            </a:r>
          </a:p>
          <a:p>
            <a:r>
              <a:rPr lang="en-US" dirty="0"/>
              <a:t>Implement logic for managing follow-up questions and maintaining conversation flow.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Response Generation:</a:t>
            </a:r>
          </a:p>
          <a:p>
            <a:r>
              <a:rPr lang="en-US" dirty="0"/>
              <a:t>Generate responses to user queries based on recognized intents and entities.</a:t>
            </a:r>
          </a:p>
          <a:p>
            <a:r>
              <a:rPr lang="en-US" dirty="0"/>
              <a:t>Customize responses with relevant account details or transaction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AI 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9EDE9FE2-9E39-437A-F6CE-82FB6699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5279472" y="1517650"/>
            <a:ext cx="5844760" cy="417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Natural Language Processing (NLP):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 NLU techniques to understand and interpret user queries in natural language.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Improve the bot's ability to comprehend and respond to a wide range of user inputs.</a:t>
            </a:r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2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616</TotalTime>
  <Words>613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Calisto MT</vt:lpstr>
      <vt:lpstr>Wingdings</vt:lpstr>
      <vt:lpstr>Wingdings 2</vt:lpstr>
      <vt:lpstr>Wingdings 3</vt:lpstr>
      <vt:lpstr>Slate</vt:lpstr>
      <vt:lpstr>“RNA Banking      Wizards”</vt:lpstr>
      <vt:lpstr>Project Definition and overview.</vt:lpstr>
      <vt:lpstr>Project Functionalities</vt:lpstr>
      <vt:lpstr>Project Stages</vt:lpstr>
      <vt:lpstr>PowerPoint Presentation</vt:lpstr>
      <vt:lpstr>Frontend Functionality and technology.</vt:lpstr>
      <vt:lpstr>Backend Functionality.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narendranathan veeraragavan</cp:lastModifiedBy>
  <cp:revision>54</cp:revision>
  <dcterms:created xsi:type="dcterms:W3CDTF">2023-05-20T20:29:00Z</dcterms:created>
  <dcterms:modified xsi:type="dcterms:W3CDTF">2023-10-05T22:41:54Z</dcterms:modified>
</cp:coreProperties>
</file>