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9"/>
  </p:notesMasterIdLst>
  <p:handoutMasterIdLst>
    <p:handoutMasterId r:id="rId30"/>
  </p:handoutMasterIdLst>
  <p:sldIdLst>
    <p:sldId id="256" r:id="rId2"/>
    <p:sldId id="268" r:id="rId3"/>
    <p:sldId id="257" r:id="rId4"/>
    <p:sldId id="258" r:id="rId5"/>
    <p:sldId id="259" r:id="rId6"/>
    <p:sldId id="260" r:id="rId7"/>
    <p:sldId id="261" r:id="rId8"/>
    <p:sldId id="262" r:id="rId9"/>
    <p:sldId id="265" r:id="rId10"/>
    <p:sldId id="264" r:id="rId11"/>
    <p:sldId id="270" r:id="rId12"/>
    <p:sldId id="271" r:id="rId13"/>
    <p:sldId id="273" r:id="rId14"/>
    <p:sldId id="263" r:id="rId15"/>
    <p:sldId id="266" r:id="rId16"/>
    <p:sldId id="267" r:id="rId17"/>
    <p:sldId id="269" r:id="rId18"/>
    <p:sldId id="272" r:id="rId19"/>
    <p:sldId id="274" r:id="rId20"/>
    <p:sldId id="275" r:id="rId21"/>
    <p:sldId id="276" r:id="rId22"/>
    <p:sldId id="277" r:id="rId23"/>
    <p:sldId id="278" r:id="rId24"/>
    <p:sldId id="279" r:id="rId25"/>
    <p:sldId id="280" r:id="rId26"/>
    <p:sldId id="281" r:id="rId27"/>
    <p:sldId id="282" r:id="rId28"/>
  </p:sldIdLst>
  <p:sldSz cx="9144000" cy="6858000" type="screen4x3"/>
  <p:notesSz cx="7010400" cy="9296400"/>
  <p:defaultTextStyle>
    <a:defPPr>
      <a:defRPr lang="en-IN"/>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3611"/>
    <a:srgbClr val="A44114"/>
    <a:srgbClr val="F3B99F"/>
    <a:srgbClr val="B94917"/>
    <a:srgbClr val="FF6600"/>
    <a:srgbClr val="000066"/>
    <a:srgbClr val="00002C"/>
    <a:srgbClr val="C4E7F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6" autoAdjust="0"/>
    <p:restoredTop sz="97155" autoAdjust="0"/>
  </p:normalViewPr>
  <p:slideViewPr>
    <p:cSldViewPr>
      <p:cViewPr>
        <p:scale>
          <a:sx n="70" d="100"/>
          <a:sy n="70" d="100"/>
        </p:scale>
        <p:origin x="-1266" y="-12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IN"/>
          </a:p>
        </p:txBody>
      </p:sp>
      <p:sp>
        <p:nvSpPr>
          <p:cNvPr id="3481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IN"/>
          </a:p>
        </p:txBody>
      </p:sp>
      <p:sp>
        <p:nvSpPr>
          <p:cNvPr id="3482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IN"/>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9F1D17-0750-4746-8E99-1C769BC8C61B}" type="slidenum">
              <a:rPr lang="en-IN"/>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IN"/>
          </a:p>
        </p:txBody>
      </p:sp>
      <p:sp>
        <p:nvSpPr>
          <p:cNvPr id="2662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IN"/>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IN"/>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9C0681F-8862-4F24-854D-F99872CA78B0}" type="slidenum">
              <a:rPr lang="en-IN"/>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F3E73-DAB1-4AEF-8D8C-90FF8DC6755E}" type="slidenum">
              <a:rPr lang="en-IN"/>
              <a:pPr/>
              <a:t>1</a:t>
            </a:fld>
            <a:endParaRPr lang="en-I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IN"/>
          </a:p>
        </p:txBody>
      </p:sp>
      <p:sp>
        <p:nvSpPr>
          <p:cNvPr id="47107" name="Rectangle 3"/>
          <p:cNvSpPr>
            <a:spLocks noGrp="1" noChangeArrowheads="1"/>
          </p:cNvSpPr>
          <p:nvPr>
            <p:ph type="ctrTitle"/>
          </p:nvPr>
        </p:nvSpPr>
        <p:spPr>
          <a:xfrm>
            <a:off x="315913" y="466725"/>
            <a:ext cx="6781800" cy="2133600"/>
          </a:xfrm>
        </p:spPr>
        <p:txBody>
          <a:bodyPr/>
          <a:lstStyle>
            <a:lvl1pPr algn="r">
              <a:defRPr sz="4400"/>
            </a:lvl1pPr>
          </a:lstStyle>
          <a:p>
            <a:r>
              <a:rPr lang="en-US" altLang="en-US" smtClean="0"/>
              <a:t>Click to edit Master title style</a:t>
            </a:r>
            <a:endParaRPr lang="en-US" altLang="en-US"/>
          </a:p>
        </p:txBody>
      </p:sp>
      <p:sp>
        <p:nvSpPr>
          <p:cNvPr id="47108" name="Rectangle 4"/>
          <p:cNvSpPr>
            <a:spLocks noGrp="1" noChangeArrowheads="1"/>
          </p:cNvSpPr>
          <p:nvPr>
            <p:ph type="subTitle" idx="1"/>
          </p:nvPr>
        </p:nvSpPr>
        <p:spPr>
          <a:xfrm>
            <a:off x="849313" y="3049588"/>
            <a:ext cx="6248400" cy="2362200"/>
          </a:xfrm>
        </p:spPr>
        <p:txBody>
          <a:bodyPr/>
          <a:lstStyle>
            <a:lvl1pPr marL="0" indent="0" algn="r">
              <a:defRPr sz="2900"/>
            </a:lvl1pPr>
          </a:lstStyle>
          <a:p>
            <a:r>
              <a:rPr lang="en-US" altLang="en-US" smtClean="0"/>
              <a:t>Click to edit Master subtitle style</a:t>
            </a:r>
            <a:endParaRPr lang="en-US" altLang="en-US"/>
          </a:p>
        </p:txBody>
      </p:sp>
      <p:sp>
        <p:nvSpPr>
          <p:cNvPr id="47109" name="Rectangle 5"/>
          <p:cNvSpPr>
            <a:spLocks noGrp="1" noChangeArrowheads="1"/>
          </p:cNvSpPr>
          <p:nvPr>
            <p:ph type="dt" sz="half" idx="2"/>
          </p:nvPr>
        </p:nvSpPr>
        <p:spPr/>
        <p:txBody>
          <a:bodyPr/>
          <a:lstStyle>
            <a:lvl1pPr>
              <a:defRPr/>
            </a:lvl1pPr>
          </a:lstStyle>
          <a:p>
            <a:endParaRPr lang="en-US" altLang="en-US"/>
          </a:p>
        </p:txBody>
      </p:sp>
      <p:sp>
        <p:nvSpPr>
          <p:cNvPr id="47110" name="Rectangle 6"/>
          <p:cNvSpPr>
            <a:spLocks noGrp="1" noChangeArrowheads="1"/>
          </p:cNvSpPr>
          <p:nvPr>
            <p:ph type="ftr" sz="quarter" idx="3"/>
          </p:nvPr>
        </p:nvSpPr>
        <p:spPr/>
        <p:txBody>
          <a:bodyPr/>
          <a:lstStyle>
            <a:lvl1pPr>
              <a:defRPr/>
            </a:lvl1pPr>
          </a:lstStyle>
          <a:p>
            <a:endParaRPr lang="en-US" altLang="en-US"/>
          </a:p>
        </p:txBody>
      </p:sp>
      <p:sp>
        <p:nvSpPr>
          <p:cNvPr id="47111" name="Rectangle 7"/>
          <p:cNvSpPr>
            <a:spLocks noGrp="1" noChangeArrowheads="1"/>
          </p:cNvSpPr>
          <p:nvPr>
            <p:ph type="sldNum" sz="quarter" idx="4"/>
          </p:nvPr>
        </p:nvSpPr>
        <p:spPr/>
        <p:txBody>
          <a:bodyPr/>
          <a:lstStyle>
            <a:lvl1pPr>
              <a:defRPr/>
            </a:lvl1pPr>
          </a:lstStyle>
          <a:p>
            <a:fld id="{58F01E59-FE7E-4FD5-B155-282CE1446EAD}" type="slidenum">
              <a:rPr lang="en-US" altLang="en-US"/>
              <a:pPr/>
              <a:t>‹#›</a:t>
            </a:fld>
            <a:endParaRPr lang="en-US" altLang="en-US"/>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IN"/>
            </a:p>
          </p:txBody>
        </p:sp>
        <p:sp>
          <p:nvSpPr>
            <p:cNvPr id="47114"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IN"/>
            </a:p>
          </p:txBody>
        </p:sp>
        <p:sp>
          <p:nvSpPr>
            <p:cNvPr id="47115"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IN"/>
            </a:p>
          </p:txBody>
        </p:sp>
        <p:sp>
          <p:nvSpPr>
            <p:cNvPr id="47116"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IN"/>
            </a:p>
          </p:txBody>
        </p:sp>
        <p:sp>
          <p:nvSpPr>
            <p:cNvPr id="47117"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IN"/>
            </a:p>
          </p:txBody>
        </p:sp>
        <p:sp>
          <p:nvSpPr>
            <p:cNvPr id="47118"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IN"/>
            </a:p>
          </p:txBody>
        </p:sp>
        <p:sp>
          <p:nvSpPr>
            <p:cNvPr id="47119"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IN"/>
            </a:p>
          </p:txBody>
        </p:sp>
        <p:sp>
          <p:nvSpPr>
            <p:cNvPr id="47120"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IN"/>
            </a:p>
          </p:txBody>
        </p:sp>
        <p:sp>
          <p:nvSpPr>
            <p:cNvPr id="47121"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IN"/>
            </a:p>
          </p:txBody>
        </p:sp>
        <p:sp>
          <p:nvSpPr>
            <p:cNvPr id="47122"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IN"/>
            </a:p>
          </p:txBody>
        </p:sp>
        <p:sp>
          <p:nvSpPr>
            <p:cNvPr id="47123"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IN"/>
            </a:p>
          </p:txBody>
        </p:sp>
        <p:sp>
          <p:nvSpPr>
            <p:cNvPr id="47124"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IN"/>
            </a:p>
          </p:txBody>
        </p:sp>
        <p:sp>
          <p:nvSpPr>
            <p:cNvPr id="47125"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IN"/>
            </a:p>
          </p:txBody>
        </p:sp>
        <p:sp>
          <p:nvSpPr>
            <p:cNvPr id="47126"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IN"/>
            </a:p>
          </p:txBody>
        </p:sp>
        <p:sp>
          <p:nvSpPr>
            <p:cNvPr id="47127"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IN"/>
            </a:p>
          </p:txBody>
        </p:sp>
        <p:sp>
          <p:nvSpPr>
            <p:cNvPr id="47128"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IN"/>
            </a:p>
          </p:txBody>
        </p:sp>
        <p:sp>
          <p:nvSpPr>
            <p:cNvPr id="47129"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IN"/>
            </a:p>
          </p:txBody>
        </p:sp>
        <p:sp>
          <p:nvSpPr>
            <p:cNvPr id="47130"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IN"/>
            </a:p>
          </p:txBody>
        </p:sp>
        <p:sp>
          <p:nvSpPr>
            <p:cNvPr id="47131"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IN"/>
            </a:p>
          </p:txBody>
        </p:sp>
        <p:sp>
          <p:nvSpPr>
            <p:cNvPr id="47132"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IN"/>
            </a:p>
          </p:txBody>
        </p:sp>
        <p:sp>
          <p:nvSpPr>
            <p:cNvPr id="47133"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IN"/>
            </a:p>
          </p:txBody>
        </p:sp>
        <p:sp>
          <p:nvSpPr>
            <p:cNvPr id="47134"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IN"/>
            </a:p>
          </p:txBody>
        </p:sp>
        <p:sp>
          <p:nvSpPr>
            <p:cNvPr id="47135"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IN"/>
            </a:p>
          </p:txBody>
        </p:sp>
        <p:sp>
          <p:nvSpPr>
            <p:cNvPr id="47136"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IN"/>
            </a:p>
          </p:txBody>
        </p:sp>
        <p:sp>
          <p:nvSpPr>
            <p:cNvPr id="47137"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IN"/>
            </a:p>
          </p:txBody>
        </p:sp>
        <p:sp>
          <p:nvSpPr>
            <p:cNvPr id="47138"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IN"/>
            </a:p>
          </p:txBody>
        </p:sp>
        <p:sp>
          <p:nvSpPr>
            <p:cNvPr id="47139"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IN"/>
            </a:p>
          </p:txBody>
        </p:sp>
        <p:sp>
          <p:nvSpPr>
            <p:cNvPr id="47140"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IN"/>
            </a:p>
          </p:txBody>
        </p:sp>
        <p:sp>
          <p:nvSpPr>
            <p:cNvPr id="47141"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IN"/>
            </a:p>
          </p:txBody>
        </p:sp>
        <p:sp>
          <p:nvSpPr>
            <p:cNvPr id="47142"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IN"/>
            </a:p>
          </p:txBody>
        </p:sp>
        <p:sp>
          <p:nvSpPr>
            <p:cNvPr id="47143"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IN"/>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8E07A62-DF65-469D-95E1-A9C97A89E97C}"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28600" y="228600"/>
            <a:ext cx="6076950" cy="5707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C081168-76D8-4939-979A-68C6A9797E1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95588EC-6B0A-4114-AE38-D5E8C05324B8}"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9F38CCA-27DB-4238-AEF6-2E9011478917}"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430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149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BACB92F-66D0-47C5-B002-1EB4A0742AAA}"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9A75AA2-05A4-4449-A35C-F79A2B775A9D}"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1AC3203-18B8-4DE2-A589-41D4DE4CCBC4}"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67CD9195-0AAF-4B54-8D7B-DE7C2378EB52}"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236746D-5922-41FB-90C2-F006BF9C214F}"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B43BD06-E420-4A57-AD39-3C9D53274590}"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IN"/>
          </a:p>
        </p:txBody>
      </p:sp>
      <p:sp>
        <p:nvSpPr>
          <p:cNvPr id="46083" name="Rectangle 3"/>
          <p:cNvSpPr>
            <a:spLocks noGrp="1" noChangeArrowheads="1"/>
          </p:cNvSpPr>
          <p:nvPr>
            <p:ph type="title"/>
          </p:nvPr>
        </p:nvSpPr>
        <p:spPr bwMode="auto">
          <a:xfrm>
            <a:off x="228600" y="228600"/>
            <a:ext cx="76962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6084" name="Rectangle 4"/>
          <p:cNvSpPr>
            <a:spLocks noGrp="1" noChangeArrowheads="1"/>
          </p:cNvSpPr>
          <p:nvPr>
            <p:ph type="body" idx="1"/>
          </p:nvPr>
        </p:nvSpPr>
        <p:spPr bwMode="auto">
          <a:xfrm>
            <a:off x="1143000" y="1524000"/>
            <a:ext cx="7391400" cy="4411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0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endParaRPr lang="en-US" altLang="en-US"/>
          </a:p>
        </p:txBody>
      </p:sp>
      <p:sp>
        <p:nvSpPr>
          <p:cNvPr id="46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a:p>
        </p:txBody>
      </p:sp>
      <p:sp>
        <p:nvSpPr>
          <p:cNvPr id="460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71AA1F2A-155A-4FA4-8F50-04F68D37245D}" type="slidenum">
              <a:rPr lang="en-US" altLang="en-US"/>
              <a:pPr/>
              <a:t>‹#›</a:t>
            </a:fld>
            <a:endParaRPr lang="en-US" altLang="en-US"/>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IN"/>
            </a:p>
          </p:txBody>
        </p:sp>
        <p:sp>
          <p:nvSpPr>
            <p:cNvPr id="46090"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IN"/>
            </a:p>
          </p:txBody>
        </p:sp>
        <p:sp>
          <p:nvSpPr>
            <p:cNvPr id="46091"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IN"/>
            </a:p>
          </p:txBody>
        </p:sp>
        <p:sp>
          <p:nvSpPr>
            <p:cNvPr id="46092"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IN"/>
            </a:p>
          </p:txBody>
        </p:sp>
        <p:sp>
          <p:nvSpPr>
            <p:cNvPr id="46093"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IN"/>
            </a:p>
          </p:txBody>
        </p:sp>
        <p:sp>
          <p:nvSpPr>
            <p:cNvPr id="46094"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IN"/>
            </a:p>
          </p:txBody>
        </p:sp>
        <p:sp>
          <p:nvSpPr>
            <p:cNvPr id="46095"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IN"/>
            </a:p>
          </p:txBody>
        </p:sp>
        <p:sp>
          <p:nvSpPr>
            <p:cNvPr id="46096"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IN"/>
            </a:p>
          </p:txBody>
        </p:sp>
        <p:sp>
          <p:nvSpPr>
            <p:cNvPr id="46097"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IN"/>
            </a:p>
          </p:txBody>
        </p:sp>
        <p:sp>
          <p:nvSpPr>
            <p:cNvPr id="46098"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IN"/>
            </a:p>
          </p:txBody>
        </p:sp>
        <p:sp>
          <p:nvSpPr>
            <p:cNvPr id="46099"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IN"/>
            </a:p>
          </p:txBody>
        </p:sp>
        <p:sp>
          <p:nvSpPr>
            <p:cNvPr id="46100"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IN"/>
            </a:p>
          </p:txBody>
        </p:sp>
        <p:sp>
          <p:nvSpPr>
            <p:cNvPr id="4610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IN"/>
            </a:p>
          </p:txBody>
        </p:sp>
        <p:sp>
          <p:nvSpPr>
            <p:cNvPr id="46102"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IN"/>
            </a:p>
          </p:txBody>
        </p:sp>
        <p:sp>
          <p:nvSpPr>
            <p:cNvPr id="46103"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IN"/>
            </a:p>
          </p:txBody>
        </p:sp>
        <p:sp>
          <p:nvSpPr>
            <p:cNvPr id="46104"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IN"/>
            </a:p>
          </p:txBody>
        </p:sp>
        <p:sp>
          <p:nvSpPr>
            <p:cNvPr id="4610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IN"/>
            </a:p>
          </p:txBody>
        </p:sp>
        <p:sp>
          <p:nvSpPr>
            <p:cNvPr id="46106"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IN"/>
            </a:p>
          </p:txBody>
        </p:sp>
        <p:sp>
          <p:nvSpPr>
            <p:cNvPr id="46107"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IN"/>
            </a:p>
          </p:txBody>
        </p:sp>
        <p:sp>
          <p:nvSpPr>
            <p:cNvPr id="46108"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IN"/>
            </a:p>
          </p:txBody>
        </p:sp>
        <p:sp>
          <p:nvSpPr>
            <p:cNvPr id="4610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IN"/>
            </a:p>
          </p:txBody>
        </p:sp>
        <p:sp>
          <p:nvSpPr>
            <p:cNvPr id="46110"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IN"/>
            </a:p>
          </p:txBody>
        </p:sp>
        <p:sp>
          <p:nvSpPr>
            <p:cNvPr id="46111"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IN"/>
            </a:p>
          </p:txBody>
        </p:sp>
        <p:sp>
          <p:nvSpPr>
            <p:cNvPr id="46112"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IN"/>
            </a:p>
          </p:txBody>
        </p:sp>
        <p:sp>
          <p:nvSpPr>
            <p:cNvPr id="46113"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IN"/>
            </a:p>
          </p:txBody>
        </p:sp>
        <p:sp>
          <p:nvSpPr>
            <p:cNvPr id="46114"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IN"/>
            </a:p>
          </p:txBody>
        </p:sp>
        <p:sp>
          <p:nvSpPr>
            <p:cNvPr id="46115"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IN"/>
            </a:p>
          </p:txBody>
        </p:sp>
        <p:sp>
          <p:nvSpPr>
            <p:cNvPr id="46116"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IN"/>
            </a:p>
          </p:txBody>
        </p:sp>
        <p:sp>
          <p:nvSpPr>
            <p:cNvPr id="46117"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IN"/>
            </a:p>
          </p:txBody>
        </p:sp>
        <p:sp>
          <p:nvSpPr>
            <p:cNvPr id="46118"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IN"/>
            </a:p>
          </p:txBody>
        </p:sp>
        <p:sp>
          <p:nvSpPr>
            <p:cNvPr id="46119"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IN"/>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5000"/>
        </a:spcBef>
        <a:spcAft>
          <a:spcPct val="0"/>
        </a:spcAft>
        <a:buClr>
          <a:schemeClr val="tx2"/>
        </a:buClr>
        <a:buSzPct val="60000"/>
        <a:buFont typeface="Wingdings" pitchFamily="2" charset="2"/>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ctrTitle"/>
          </p:nvPr>
        </p:nvSpPr>
        <p:spPr>
          <a:xfrm>
            <a:off x="1143000" y="1273175"/>
            <a:ext cx="5867400" cy="1470025"/>
          </a:xfrm>
        </p:spPr>
        <p:txBody>
          <a:bodyPr/>
          <a:lstStyle/>
          <a:p>
            <a:r>
              <a:rPr lang="en-US" sz="2800" dirty="0" smtClean="0"/>
              <a:t>An Interoperable Framework for API heterogeneity in mobile cloud storage systems </a:t>
            </a:r>
            <a:endParaRPr lang="en-IN" sz="2800" dirty="0">
              <a:solidFill>
                <a:schemeClr val="tx1"/>
              </a:solidFill>
            </a:endParaRPr>
          </a:p>
        </p:txBody>
      </p:sp>
      <p:sp>
        <p:nvSpPr>
          <p:cNvPr id="2057" name="Rectangle 9"/>
          <p:cNvSpPr>
            <a:spLocks noGrp="1" noChangeArrowheads="1"/>
          </p:cNvSpPr>
          <p:nvPr>
            <p:ph type="subTitle" idx="1"/>
          </p:nvPr>
        </p:nvSpPr>
        <p:spPr>
          <a:xfrm>
            <a:off x="685800" y="2895600"/>
            <a:ext cx="6550496" cy="3962400"/>
          </a:xfrm>
        </p:spPr>
        <p:txBody>
          <a:bodyPr/>
          <a:lstStyle/>
          <a:p>
            <a:r>
              <a:rPr lang="en-US" sz="1800" b="1" dirty="0" smtClean="0"/>
              <a:t>Mentor: Dr. </a:t>
            </a:r>
            <a:r>
              <a:rPr lang="en-US" sz="1800" b="1" dirty="0" err="1" smtClean="0"/>
              <a:t>T.Mala</a:t>
            </a:r>
            <a:endParaRPr lang="en-US" sz="1800" b="1" dirty="0" smtClean="0"/>
          </a:p>
          <a:p>
            <a:r>
              <a:rPr lang="en-US" sz="1800" b="1" dirty="0" smtClean="0"/>
              <a:t>Assistant Professor ( Senior Grade)</a:t>
            </a:r>
          </a:p>
          <a:p>
            <a:endParaRPr lang="en-US" sz="1800" b="1" dirty="0"/>
          </a:p>
          <a:p>
            <a:endParaRPr lang="en-US" sz="1800" b="1" dirty="0" smtClean="0"/>
          </a:p>
          <a:p>
            <a:endParaRPr lang="en-US" sz="1800" b="1" dirty="0" smtClean="0"/>
          </a:p>
          <a:p>
            <a:endParaRPr lang="en-US" sz="1800" b="1" dirty="0"/>
          </a:p>
          <a:p>
            <a:endParaRPr lang="en-US" sz="1800" b="1" dirty="0" smtClean="0"/>
          </a:p>
          <a:p>
            <a:r>
              <a:rPr lang="en-US" sz="1600" b="1" dirty="0" smtClean="0"/>
              <a:t>By				</a:t>
            </a:r>
          </a:p>
          <a:p>
            <a:r>
              <a:rPr lang="en-US" sz="1600" b="1" dirty="0" err="1" smtClean="0"/>
              <a:t>S.Narendra</a:t>
            </a:r>
            <a:r>
              <a:rPr lang="en-US" sz="1600" b="1" dirty="0" smtClean="0"/>
              <a:t> Kumar (2010115087)</a:t>
            </a:r>
          </a:p>
          <a:p>
            <a:r>
              <a:rPr lang="en-US" sz="1600" b="1" dirty="0" err="1" smtClean="0"/>
              <a:t>S.Pragadheesh</a:t>
            </a:r>
            <a:r>
              <a:rPr lang="en-US" sz="1600" b="1" dirty="0" smtClean="0"/>
              <a:t> </a:t>
            </a:r>
            <a:r>
              <a:rPr lang="en-US" sz="1600" b="1" dirty="0" err="1" smtClean="0"/>
              <a:t>Chander</a:t>
            </a:r>
            <a:r>
              <a:rPr lang="en-US" sz="1600" b="1" dirty="0" smtClean="0"/>
              <a:t>(2010115094)</a:t>
            </a:r>
          </a:p>
          <a:p>
            <a:r>
              <a:rPr lang="en-US" sz="1600" b="1" dirty="0" err="1" smtClean="0"/>
              <a:t>M.Santhosh</a:t>
            </a:r>
            <a:r>
              <a:rPr lang="en-US" sz="1600" b="1" dirty="0" smtClean="0"/>
              <a:t> Kumar(2010115100)</a:t>
            </a:r>
          </a:p>
          <a:p>
            <a:endParaRPr lang="en-US" sz="1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pPr algn="ctr"/>
            <a:r>
              <a:rPr lang="en-US" dirty="0" smtClean="0"/>
              <a:t>	Interoperability engine</a:t>
            </a:r>
            <a:endParaRPr lang="en-IN" dirty="0"/>
          </a:p>
        </p:txBody>
      </p:sp>
      <p:sp>
        <p:nvSpPr>
          <p:cNvPr id="15365" name="Rectangle 5"/>
          <p:cNvSpPr>
            <a:spLocks noGrp="1" noChangeArrowheads="1"/>
          </p:cNvSpPr>
          <p:nvPr>
            <p:ph type="body" idx="1"/>
          </p:nvPr>
        </p:nvSpPr>
        <p:spPr>
          <a:xfrm>
            <a:off x="1043608" y="1700808"/>
            <a:ext cx="7490792" cy="4425280"/>
          </a:xfrm>
        </p:spPr>
        <p:txBody>
          <a:bodyPr/>
          <a:lstStyle/>
          <a:p>
            <a:r>
              <a:rPr lang="en-US" sz="1800" dirty="0" smtClean="0"/>
              <a:t>Session invoker</a:t>
            </a:r>
          </a:p>
          <a:p>
            <a:pPr lvl="1">
              <a:buNone/>
            </a:pPr>
            <a:r>
              <a:rPr lang="en-US" sz="1800" dirty="0" smtClean="0"/>
              <a:t>Input </a:t>
            </a:r>
          </a:p>
          <a:p>
            <a:pPr lvl="2"/>
            <a:r>
              <a:rPr lang="en-US" sz="1800" dirty="0" smtClean="0"/>
              <a:t>The request received by TP handler.</a:t>
            </a:r>
          </a:p>
          <a:p>
            <a:pPr lvl="1">
              <a:buNone/>
            </a:pPr>
            <a:r>
              <a:rPr lang="en-US" sz="1800" dirty="0" smtClean="0"/>
              <a:t>Process </a:t>
            </a:r>
          </a:p>
          <a:p>
            <a:pPr lvl="2"/>
            <a:r>
              <a:rPr lang="en-US" sz="1800" dirty="0" smtClean="0"/>
              <a:t>It transfers the control to the session management module passing the request parameters.</a:t>
            </a:r>
          </a:p>
          <a:p>
            <a:pPr lvl="1">
              <a:buNone/>
            </a:pPr>
            <a:r>
              <a:rPr lang="en-US" sz="1800" dirty="0" smtClean="0"/>
              <a:t>Output </a:t>
            </a:r>
          </a:p>
          <a:p>
            <a:pPr lvl="2"/>
            <a:r>
              <a:rPr lang="en-US" sz="1800" dirty="0" smtClean="0"/>
              <a:t>After the completion of session creation it acknowledges the process so as to move on to the cache management module.</a:t>
            </a:r>
            <a:endParaRPr lang="en-US" sz="1800" dirty="0"/>
          </a:p>
          <a:p>
            <a:pPr lvl="1"/>
            <a:endParaRPr lang="en-US" sz="1800" dirty="0" smtClean="0"/>
          </a:p>
          <a:p>
            <a:pPr lvl="1"/>
            <a:endParaRPr lang="en-US" sz="1800" dirty="0" smtClean="0"/>
          </a:p>
          <a:p>
            <a:pPr lvl="2">
              <a:buNone/>
            </a:pPr>
            <a:endParaRPr lang="en-US"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Interoperability engine</a:t>
            </a:r>
            <a:endParaRPr lang="en-IN" dirty="0"/>
          </a:p>
        </p:txBody>
      </p:sp>
      <p:sp>
        <p:nvSpPr>
          <p:cNvPr id="3" name="Content Placeholder 2"/>
          <p:cNvSpPr>
            <a:spLocks noGrp="1"/>
          </p:cNvSpPr>
          <p:nvPr>
            <p:ph idx="1"/>
          </p:nvPr>
        </p:nvSpPr>
        <p:spPr/>
        <p:txBody>
          <a:bodyPr/>
          <a:lstStyle/>
          <a:p>
            <a:r>
              <a:rPr lang="en-US" sz="1800" dirty="0" smtClean="0"/>
              <a:t>Cache invoker</a:t>
            </a:r>
          </a:p>
          <a:p>
            <a:pPr lvl="1">
              <a:buNone/>
            </a:pPr>
            <a:r>
              <a:rPr lang="en-US" sz="1800" dirty="0" smtClean="0"/>
              <a:t>Input </a:t>
            </a:r>
          </a:p>
          <a:p>
            <a:pPr lvl="2"/>
            <a:r>
              <a:rPr lang="en-US" sz="1800" dirty="0" smtClean="0"/>
              <a:t>Once the session creation is completed, this module is invoked.</a:t>
            </a:r>
          </a:p>
          <a:p>
            <a:pPr lvl="1">
              <a:buNone/>
            </a:pPr>
            <a:r>
              <a:rPr lang="en-US" sz="1800" dirty="0" smtClean="0"/>
              <a:t>Process</a:t>
            </a:r>
          </a:p>
          <a:p>
            <a:pPr lvl="2"/>
            <a:r>
              <a:rPr lang="en-US" sz="1800" dirty="0" smtClean="0"/>
              <a:t>Analyses the request on whether the file requested is to be cached or not.</a:t>
            </a:r>
          </a:p>
          <a:p>
            <a:pPr lvl="2"/>
            <a:r>
              <a:rPr lang="en-US" sz="1800" dirty="0" smtClean="0"/>
              <a:t>Analysis can be based on various factors such as number of times requested, number of times appeared in different vendors.</a:t>
            </a:r>
          </a:p>
          <a:p>
            <a:pPr lvl="1">
              <a:buNone/>
            </a:pPr>
            <a:r>
              <a:rPr lang="en-US" sz="1800" dirty="0" smtClean="0"/>
              <a:t>Output </a:t>
            </a:r>
          </a:p>
          <a:p>
            <a:pPr lvl="2"/>
            <a:r>
              <a:rPr lang="en-US" sz="1800" dirty="0" smtClean="0"/>
              <a:t>Invokes the cache management module based on the decision on whether to invoke cache management module.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Interoperability engine</a:t>
            </a:r>
            <a:endParaRPr lang="en-IN" dirty="0"/>
          </a:p>
        </p:txBody>
      </p:sp>
      <p:sp>
        <p:nvSpPr>
          <p:cNvPr id="3" name="Content Placeholder 2"/>
          <p:cNvSpPr>
            <a:spLocks noGrp="1"/>
          </p:cNvSpPr>
          <p:nvPr>
            <p:ph idx="1"/>
          </p:nvPr>
        </p:nvSpPr>
        <p:spPr>
          <a:xfrm>
            <a:off x="1115616" y="1772816"/>
            <a:ext cx="7391400" cy="4411663"/>
          </a:xfrm>
        </p:spPr>
        <p:txBody>
          <a:bodyPr/>
          <a:lstStyle/>
          <a:p>
            <a:r>
              <a:rPr lang="en-US" sz="1800" dirty="0" smtClean="0"/>
              <a:t>API Setup</a:t>
            </a:r>
          </a:p>
          <a:p>
            <a:pPr lvl="1"/>
            <a:r>
              <a:rPr lang="en-US" sz="1800" dirty="0" smtClean="0"/>
              <a:t>This module is invoked after the cache management.</a:t>
            </a:r>
          </a:p>
          <a:p>
            <a:pPr lvl="1">
              <a:buNone/>
            </a:pPr>
            <a:r>
              <a:rPr lang="en-US" sz="1800" dirty="0" smtClean="0"/>
              <a:t>Input  </a:t>
            </a:r>
          </a:p>
          <a:p>
            <a:pPr lvl="2"/>
            <a:r>
              <a:rPr lang="en-US" sz="1800" dirty="0" smtClean="0"/>
              <a:t>name of cloud vendor and required function from request parameter.</a:t>
            </a:r>
          </a:p>
          <a:p>
            <a:pPr lvl="1">
              <a:buNone/>
            </a:pPr>
            <a:r>
              <a:rPr lang="en-US" sz="1800" dirty="0" smtClean="0"/>
              <a:t>Process : </a:t>
            </a:r>
          </a:p>
          <a:p>
            <a:pPr lvl="2"/>
            <a:r>
              <a:rPr lang="en-US" sz="1800" dirty="0" smtClean="0"/>
              <a:t>This module sets up the configuration so as to communicate to the cloud provider.</a:t>
            </a:r>
          </a:p>
          <a:p>
            <a:pPr lvl="2"/>
            <a:r>
              <a:rPr lang="en-US" sz="1800" dirty="0" smtClean="0"/>
              <a:t>This set up is done by creating adapters for that particular cloud vendor.</a:t>
            </a:r>
          </a:p>
          <a:p>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Interoperability engine</a:t>
            </a:r>
            <a:endParaRPr lang="en-IN" dirty="0"/>
          </a:p>
        </p:txBody>
      </p:sp>
      <p:sp>
        <p:nvSpPr>
          <p:cNvPr id="3" name="Content Placeholder 2"/>
          <p:cNvSpPr>
            <a:spLocks noGrp="1"/>
          </p:cNvSpPr>
          <p:nvPr>
            <p:ph idx="1"/>
          </p:nvPr>
        </p:nvSpPr>
        <p:spPr>
          <a:xfrm>
            <a:off x="1115616" y="1484784"/>
            <a:ext cx="7391400" cy="4411663"/>
          </a:xfrm>
        </p:spPr>
        <p:txBody>
          <a:bodyPr/>
          <a:lstStyle/>
          <a:p>
            <a:endParaRPr lang="en-US" sz="1800" dirty="0" smtClean="0"/>
          </a:p>
          <a:p>
            <a:r>
              <a:rPr lang="en-US" sz="1800" dirty="0" smtClean="0"/>
              <a:t>Transaction space</a:t>
            </a:r>
            <a:endParaRPr lang="en-US" sz="1800" dirty="0"/>
          </a:p>
          <a:p>
            <a:endParaRPr lang="en-US" sz="1800" dirty="0" smtClean="0"/>
          </a:p>
          <a:p>
            <a:pPr>
              <a:buFont typeface="Arial" pitchFamily="34" charset="0"/>
              <a:buChar char="•"/>
            </a:pPr>
            <a:r>
              <a:rPr lang="en-US" sz="1800" dirty="0" smtClean="0"/>
              <a:t>Transaction space is a transient storage space storing the progress of the requests.</a:t>
            </a:r>
          </a:p>
          <a:p>
            <a:pPr>
              <a:buFont typeface="Arial" pitchFamily="34" charset="0"/>
              <a:buChar char="•"/>
            </a:pPr>
            <a:endParaRPr lang="en-US" sz="1800" dirty="0" smtClean="0"/>
          </a:p>
          <a:p>
            <a:pPr>
              <a:buFont typeface="Arial" pitchFamily="34" charset="0"/>
              <a:buChar char="•"/>
            </a:pPr>
            <a:r>
              <a:rPr lang="en-US" sz="1800" dirty="0" smtClean="0"/>
              <a:t>It is used to store the files of request temporarily.</a:t>
            </a:r>
          </a:p>
          <a:p>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p:txBody>
          <a:bodyPr/>
          <a:lstStyle/>
          <a:p>
            <a:pPr algn="ctr"/>
            <a:r>
              <a:rPr lang="en-US" dirty="0" smtClean="0"/>
              <a:t>Session management</a:t>
            </a:r>
            <a:endParaRPr lang="en-IN" dirty="0"/>
          </a:p>
        </p:txBody>
      </p:sp>
      <p:sp>
        <p:nvSpPr>
          <p:cNvPr id="14342" name="Rectangle 6"/>
          <p:cNvSpPr>
            <a:spLocks noGrp="1" noChangeArrowheads="1"/>
          </p:cNvSpPr>
          <p:nvPr>
            <p:ph type="body" idx="1"/>
          </p:nvPr>
        </p:nvSpPr>
        <p:spPr>
          <a:xfrm>
            <a:off x="1187624" y="1844824"/>
            <a:ext cx="7391400" cy="4411663"/>
          </a:xfrm>
        </p:spPr>
        <p:txBody>
          <a:bodyPr/>
          <a:lstStyle/>
          <a:p>
            <a:r>
              <a:rPr lang="en-US" sz="1800" dirty="0" smtClean="0"/>
              <a:t>Session management is invoked by the session invoker module of the</a:t>
            </a:r>
          </a:p>
          <a:p>
            <a:r>
              <a:rPr lang="en-US" sz="1800" dirty="0" smtClean="0"/>
              <a:t>Interoperability engine.</a:t>
            </a:r>
          </a:p>
          <a:p>
            <a:pPr>
              <a:buNone/>
            </a:pPr>
            <a:endParaRPr lang="en-US" sz="1800" dirty="0" smtClean="0"/>
          </a:p>
          <a:p>
            <a:pPr>
              <a:buNone/>
            </a:pPr>
            <a:r>
              <a:rPr lang="en-US" sz="1800" dirty="0" smtClean="0"/>
              <a:t>Input  :</a:t>
            </a:r>
          </a:p>
          <a:p>
            <a:pPr lvl="1"/>
            <a:r>
              <a:rPr lang="en-US" sz="1800" dirty="0" smtClean="0"/>
              <a:t> Request parameters.</a:t>
            </a:r>
          </a:p>
          <a:p>
            <a:pPr>
              <a:buNone/>
            </a:pPr>
            <a:r>
              <a:rPr lang="en-US" sz="1800" dirty="0" smtClean="0"/>
              <a:t>Process :</a:t>
            </a:r>
          </a:p>
          <a:p>
            <a:pPr lvl="1"/>
            <a:r>
              <a:rPr lang="en-US" sz="1800" dirty="0" smtClean="0"/>
              <a:t> Creates a session for every request made by users.</a:t>
            </a:r>
          </a:p>
          <a:p>
            <a:r>
              <a:rPr lang="en-US" sz="1800" dirty="0" smtClean="0"/>
              <a:t>Session consists of </a:t>
            </a:r>
          </a:p>
          <a:p>
            <a:pPr lvl="1"/>
            <a:r>
              <a:rPr lang="en-US" sz="1800" dirty="0" smtClean="0"/>
              <a:t>Unique session key.</a:t>
            </a:r>
          </a:p>
          <a:p>
            <a:pPr lvl="1"/>
            <a:r>
              <a:rPr lang="en-US" sz="1800" dirty="0" smtClean="0"/>
              <a:t>User OS configurations and cloud credentials.</a:t>
            </a:r>
          </a:p>
          <a:p>
            <a:pPr lvl="1"/>
            <a:endParaRPr lang="en-US" sz="1800" dirty="0" smtClean="0"/>
          </a:p>
          <a:p>
            <a:pPr lvl="1"/>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pPr algn="ctr"/>
            <a:r>
              <a:rPr lang="en-US" dirty="0" smtClean="0"/>
              <a:t>Session management</a:t>
            </a:r>
            <a:endParaRPr lang="en-IN" dirty="0"/>
          </a:p>
        </p:txBody>
      </p:sp>
      <p:sp>
        <p:nvSpPr>
          <p:cNvPr id="17413" name="Rectangle 5"/>
          <p:cNvSpPr>
            <a:spLocks noGrp="1" noChangeArrowheads="1"/>
          </p:cNvSpPr>
          <p:nvPr>
            <p:ph type="body" idx="1"/>
          </p:nvPr>
        </p:nvSpPr>
        <p:spPr>
          <a:xfrm>
            <a:off x="1115616" y="1844824"/>
            <a:ext cx="7391400" cy="4497288"/>
          </a:xfrm>
        </p:spPr>
        <p:txBody>
          <a:bodyPr/>
          <a:lstStyle/>
          <a:p>
            <a:r>
              <a:rPr lang="en-US" sz="1800" dirty="0" smtClean="0"/>
              <a:t>Unique session key is auto generated for further reference.</a:t>
            </a:r>
          </a:p>
          <a:p>
            <a:r>
              <a:rPr lang="en-US" sz="1800" dirty="0" smtClean="0"/>
              <a:t>OS configuration and cloud credentials of a particular user is sent</a:t>
            </a:r>
          </a:p>
          <a:p>
            <a:r>
              <a:rPr lang="en-US" sz="1800" dirty="0" smtClean="0"/>
              <a:t>along with the request and is transferred while invocation.</a:t>
            </a:r>
          </a:p>
          <a:p>
            <a:pPr>
              <a:buNone/>
            </a:pPr>
            <a:endParaRPr lang="en-US" sz="1800" dirty="0" smtClean="0"/>
          </a:p>
          <a:p>
            <a:pPr>
              <a:buNone/>
            </a:pPr>
            <a:endParaRPr lang="en-US" sz="1800" dirty="0"/>
          </a:p>
          <a:p>
            <a:pPr>
              <a:buNone/>
            </a:pPr>
            <a:r>
              <a:rPr lang="en-US" sz="1800" dirty="0" smtClean="0"/>
              <a:t>Output</a:t>
            </a:r>
          </a:p>
          <a:p>
            <a:pPr lvl="1"/>
            <a:r>
              <a:rPr lang="en-US" sz="1800" dirty="0" smtClean="0"/>
              <a:t>These sessions are stored in transaction space.</a:t>
            </a:r>
          </a:p>
          <a:p>
            <a:pPr lvl="1"/>
            <a:r>
              <a:rPr lang="en-US" sz="1800" dirty="0" smtClean="0"/>
              <a:t>Cleared upon the completion of the request.</a:t>
            </a: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pPr algn="ctr"/>
            <a:r>
              <a:rPr lang="en-IN" dirty="0" smtClean="0"/>
              <a:t>Cache management</a:t>
            </a:r>
            <a:endParaRPr lang="en-IN" dirty="0"/>
          </a:p>
        </p:txBody>
      </p:sp>
      <p:sp>
        <p:nvSpPr>
          <p:cNvPr id="18437" name="Rectangle 5"/>
          <p:cNvSpPr>
            <a:spLocks noGrp="1" noChangeArrowheads="1"/>
          </p:cNvSpPr>
          <p:nvPr>
            <p:ph type="body" idx="1"/>
          </p:nvPr>
        </p:nvSpPr>
        <p:spPr>
          <a:xfrm>
            <a:off x="1143000" y="1524000"/>
            <a:ext cx="7389440" cy="4785320"/>
          </a:xfrm>
        </p:spPr>
        <p:txBody>
          <a:bodyPr/>
          <a:lstStyle/>
          <a:p>
            <a:r>
              <a:rPr lang="en-US" sz="1800" dirty="0" smtClean="0"/>
              <a:t>Invoked by the cache invoker module of the interoperability engine.</a:t>
            </a:r>
          </a:p>
          <a:p>
            <a:pPr>
              <a:buNone/>
            </a:pPr>
            <a:r>
              <a:rPr lang="en-US" sz="1800" dirty="0" smtClean="0"/>
              <a:t>Input </a:t>
            </a:r>
          </a:p>
          <a:p>
            <a:pPr lvl="1"/>
            <a:r>
              <a:rPr lang="en-US" sz="1800" dirty="0" smtClean="0"/>
              <a:t>File to be cached</a:t>
            </a:r>
          </a:p>
          <a:p>
            <a:pPr lvl="1"/>
            <a:r>
              <a:rPr lang="en-US" sz="1800" dirty="0" smtClean="0"/>
              <a:t>Used to cache the frequently requested files.</a:t>
            </a:r>
          </a:p>
          <a:p>
            <a:pPr lvl="1"/>
            <a:r>
              <a:rPr lang="en-US" sz="1800" dirty="0" smtClean="0"/>
              <a:t>For example, files that are to be uploaded to many clouds for backup can be cached.</a:t>
            </a:r>
          </a:p>
          <a:p>
            <a:pPr lvl="1"/>
            <a:r>
              <a:rPr lang="en-US" sz="1800" dirty="0" smtClean="0"/>
              <a:t>Cuts out the redundant communications to the mobile device.</a:t>
            </a:r>
          </a:p>
          <a:p>
            <a:pPr>
              <a:buNone/>
            </a:pPr>
            <a:r>
              <a:rPr lang="en-US" sz="1800" dirty="0" smtClean="0"/>
              <a:t> Process</a:t>
            </a:r>
          </a:p>
          <a:p>
            <a:pPr>
              <a:buFont typeface="Arial" pitchFamily="34" charset="0"/>
              <a:buChar char="•"/>
            </a:pPr>
            <a:r>
              <a:rPr lang="en-IN" sz="1800" dirty="0" smtClean="0">
                <a:solidFill>
                  <a:schemeClr val="tx1"/>
                </a:solidFill>
                <a:latin typeface="+mn-lt"/>
                <a:ea typeface="+mn-ea"/>
                <a:cs typeface="+mn-cs"/>
              </a:rPr>
              <a:t>Implemented using </a:t>
            </a:r>
            <a:r>
              <a:rPr lang="en-IN" sz="1800" dirty="0" err="1" smtClean="0">
                <a:solidFill>
                  <a:schemeClr val="tx1"/>
                </a:solidFill>
                <a:latin typeface="+mn-lt"/>
                <a:ea typeface="+mn-ea"/>
                <a:cs typeface="+mn-cs"/>
              </a:rPr>
              <a:t>Redis</a:t>
            </a:r>
            <a:r>
              <a:rPr lang="en-IN" sz="1800" dirty="0" smtClean="0">
                <a:solidFill>
                  <a:schemeClr val="tx1"/>
                </a:solidFill>
                <a:latin typeface="+mn-lt"/>
                <a:ea typeface="+mn-ea"/>
                <a:cs typeface="+mn-cs"/>
              </a:rPr>
              <a:t> </a:t>
            </a:r>
          </a:p>
          <a:p>
            <a:pPr>
              <a:buFont typeface="Arial" pitchFamily="34" charset="0"/>
              <a:buChar char="•"/>
            </a:pPr>
            <a:r>
              <a:rPr lang="en-IN" sz="1800" dirty="0" err="1" smtClean="0">
                <a:solidFill>
                  <a:schemeClr val="tx1"/>
                </a:solidFill>
                <a:latin typeface="+mn-lt"/>
                <a:ea typeface="+mn-ea"/>
                <a:cs typeface="+mn-cs"/>
              </a:rPr>
              <a:t>Redis</a:t>
            </a:r>
            <a:r>
              <a:rPr lang="en-IN" sz="1800" dirty="0" smtClean="0">
                <a:solidFill>
                  <a:schemeClr val="tx1"/>
                </a:solidFill>
                <a:latin typeface="+mn-lt"/>
                <a:ea typeface="+mn-ea"/>
                <a:cs typeface="+mn-cs"/>
              </a:rPr>
              <a:t> </a:t>
            </a:r>
            <a:r>
              <a:rPr lang="en-IN" sz="1800" dirty="0">
                <a:solidFill>
                  <a:schemeClr val="tx1"/>
                </a:solidFill>
                <a:latin typeface="+mn-lt"/>
                <a:ea typeface="+mn-ea"/>
                <a:cs typeface="+mn-cs"/>
              </a:rPr>
              <a:t>is an in-memory key-value store for small chunks of arbitrary data. </a:t>
            </a:r>
            <a:endParaRPr lang="en-IN" sz="1800" dirty="0" smtClean="0">
              <a:solidFill>
                <a:schemeClr val="tx1"/>
              </a:solidFill>
              <a:latin typeface="+mn-lt"/>
              <a:ea typeface="+mn-ea"/>
              <a:cs typeface="+mn-cs"/>
            </a:endParaRPr>
          </a:p>
          <a:p>
            <a:pPr>
              <a:buFont typeface="Arial" pitchFamily="34" charset="0"/>
              <a:buChar char="•"/>
            </a:pPr>
            <a:r>
              <a:rPr lang="en-IN" sz="1800" dirty="0" smtClean="0">
                <a:solidFill>
                  <a:schemeClr val="tx1"/>
                </a:solidFill>
                <a:latin typeface="+mn-lt"/>
                <a:ea typeface="+mn-ea"/>
                <a:cs typeface="+mn-cs"/>
              </a:rPr>
              <a:t>It </a:t>
            </a:r>
            <a:r>
              <a:rPr lang="en-IN" sz="1800" dirty="0">
                <a:solidFill>
                  <a:schemeClr val="tx1"/>
                </a:solidFill>
                <a:latin typeface="+mn-lt"/>
                <a:ea typeface="+mn-ea"/>
                <a:cs typeface="+mn-cs"/>
              </a:rPr>
              <a:t>caches the frequently requested file in the server so that when user request for the particular file, it need not be fetched from cloud whereas the one that resides on server will grant the request. </a:t>
            </a:r>
            <a:endParaRPr lang="en-IN" sz="1800" dirty="0" smtClean="0">
              <a:solidFill>
                <a:schemeClr val="tx1"/>
              </a:solidFill>
              <a:latin typeface="+mn-lt"/>
              <a:ea typeface="+mn-ea"/>
              <a:cs typeface="+mn-cs"/>
            </a:endParaRPr>
          </a:p>
          <a:p>
            <a:pPr>
              <a:buFont typeface="Arial" pitchFamily="34" charset="0"/>
              <a:buChar char="•"/>
            </a:pPr>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Adapter File Systems	</a:t>
            </a:r>
            <a:endParaRPr lang="en-IN" dirty="0"/>
          </a:p>
        </p:txBody>
      </p:sp>
      <p:sp>
        <p:nvSpPr>
          <p:cNvPr id="3" name="Content Placeholder 2"/>
          <p:cNvSpPr>
            <a:spLocks noGrp="1"/>
          </p:cNvSpPr>
          <p:nvPr>
            <p:ph idx="1"/>
          </p:nvPr>
        </p:nvSpPr>
        <p:spPr/>
        <p:txBody>
          <a:bodyPr/>
          <a:lstStyle/>
          <a:p>
            <a:pPr lvl="2"/>
            <a:r>
              <a:rPr lang="en-US" sz="1800" dirty="0" smtClean="0"/>
              <a:t>Adapters</a:t>
            </a:r>
          </a:p>
          <a:p>
            <a:pPr lvl="3"/>
            <a:r>
              <a:rPr lang="en-US" sz="1800" dirty="0" smtClean="0"/>
              <a:t>Adapters are executable interfaces.</a:t>
            </a:r>
          </a:p>
          <a:p>
            <a:pPr lvl="3"/>
            <a:r>
              <a:rPr lang="en-US" sz="1800" dirty="0" smtClean="0"/>
              <a:t> consist of the client ID, secret key that are required to setup a standard communication to that particular cloud vendor.</a:t>
            </a:r>
          </a:p>
          <a:p>
            <a:pPr lvl="3"/>
            <a:r>
              <a:rPr lang="en-US" sz="1800" dirty="0" smtClean="0"/>
              <a:t> stored in a separate file system.</a:t>
            </a:r>
          </a:p>
          <a:p>
            <a:pPr lvl="3">
              <a:buNone/>
            </a:pPr>
            <a:endParaRPr lang="en-US" sz="1800" dirty="0" smtClean="0"/>
          </a:p>
          <a:p>
            <a:pPr lvl="2"/>
            <a:r>
              <a:rPr lang="en-US" sz="1800" dirty="0" smtClean="0"/>
              <a:t>Once the adapters are executed, the requested  function is looked up and executed..</a:t>
            </a:r>
          </a:p>
          <a:p>
            <a:pPr lvl="2"/>
            <a:r>
              <a:rPr lang="en-US" sz="1800" dirty="0" smtClean="0"/>
              <a:t>These adapter </a:t>
            </a:r>
            <a:r>
              <a:rPr lang="en-US" sz="1800" dirty="0" err="1" smtClean="0"/>
              <a:t>servlets</a:t>
            </a:r>
            <a:r>
              <a:rPr lang="en-US" sz="1800" dirty="0" smtClean="0"/>
              <a:t> contain the routines and functions which are used to invoke specific function of the cloud vendors.</a:t>
            </a:r>
          </a:p>
          <a:p>
            <a:pPr lvl="2"/>
            <a:r>
              <a:rPr lang="en-US" sz="1800" dirty="0" smtClean="0"/>
              <a:t>Adapter </a:t>
            </a:r>
            <a:r>
              <a:rPr lang="en-US" sz="1800" dirty="0" err="1" smtClean="0"/>
              <a:t>servlets</a:t>
            </a:r>
            <a:r>
              <a:rPr lang="en-US" sz="1800" dirty="0" smtClean="0"/>
              <a:t> are also stored in a Separate file system.</a:t>
            </a:r>
          </a:p>
          <a:p>
            <a:pPr lvl="2"/>
            <a:endParaRPr lang="en-US" sz="1800" dirty="0" smtClean="0"/>
          </a:p>
          <a:p>
            <a:pPr lvl="2"/>
            <a:endParaRPr lang="en-US" sz="1800" dirty="0" smtClean="0"/>
          </a:p>
          <a:p>
            <a:pPr lvl="3">
              <a:buNone/>
            </a:pPr>
            <a:endParaRPr lang="en-US" sz="1800" dirty="0" smtClean="0"/>
          </a:p>
          <a:p>
            <a:pPr lvl="1"/>
            <a:endParaRPr lang="en-US" sz="1800" dirty="0" smtClean="0"/>
          </a:p>
          <a:p>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Adapter File Systems	</a:t>
            </a:r>
            <a:endParaRPr lang="en-IN" dirty="0"/>
          </a:p>
        </p:txBody>
      </p:sp>
      <p:sp>
        <p:nvSpPr>
          <p:cNvPr id="3" name="Content Placeholder 2"/>
          <p:cNvSpPr>
            <a:spLocks noGrp="1"/>
          </p:cNvSpPr>
          <p:nvPr>
            <p:ph idx="1"/>
          </p:nvPr>
        </p:nvSpPr>
        <p:spPr>
          <a:xfrm>
            <a:off x="1187624" y="1916832"/>
            <a:ext cx="7391400" cy="3921224"/>
          </a:xfrm>
        </p:spPr>
        <p:txBody>
          <a:bodyPr/>
          <a:lstStyle/>
          <a:p>
            <a:pPr>
              <a:buNone/>
            </a:pPr>
            <a:r>
              <a:rPr lang="en-US" sz="1800" dirty="0" smtClean="0"/>
              <a:t>Output </a:t>
            </a:r>
          </a:p>
          <a:p>
            <a:pPr lvl="1"/>
            <a:r>
              <a:rPr lang="en-US" sz="1800" dirty="0" smtClean="0"/>
              <a:t> the status of executed function is sent to the TP handler.</a:t>
            </a:r>
          </a:p>
          <a:p>
            <a:pPr lvl="1"/>
            <a:r>
              <a:rPr lang="en-US" sz="1800" dirty="0" smtClean="0"/>
              <a:t>If the files are to sent back to the device (in case of download), it puts the file in transactional space.</a:t>
            </a:r>
          </a:p>
          <a:p>
            <a:pPr lvl="1"/>
            <a:r>
              <a:rPr lang="en-US" sz="1800" dirty="0" smtClean="0"/>
              <a:t>TP handler sends the status and the  file to the mobile device.</a:t>
            </a:r>
          </a:p>
          <a:p>
            <a:endParaRPr lang="en-US" sz="1800" dirty="0" smtClean="0"/>
          </a:p>
          <a:p>
            <a:endParaRPr lang="en-I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Mobile API setup</a:t>
            </a:r>
            <a:endParaRPr lang="en-IN" dirty="0"/>
          </a:p>
        </p:txBody>
      </p:sp>
      <p:sp>
        <p:nvSpPr>
          <p:cNvPr id="3" name="Content Placeholder 2"/>
          <p:cNvSpPr>
            <a:spLocks noGrp="1"/>
          </p:cNvSpPr>
          <p:nvPr>
            <p:ph idx="1"/>
          </p:nvPr>
        </p:nvSpPr>
        <p:spPr/>
        <p:txBody>
          <a:bodyPr/>
          <a:lstStyle/>
          <a:p>
            <a:pPr>
              <a:buFont typeface="Wingdings" pitchFamily="2" charset="2"/>
              <a:buChar char="§"/>
            </a:pPr>
            <a:endParaRPr lang="en-IN" sz="1800" dirty="0" smtClean="0">
              <a:solidFill>
                <a:schemeClr val="tx1"/>
              </a:solidFill>
              <a:latin typeface="+mn-lt"/>
              <a:ea typeface="+mn-ea"/>
              <a:cs typeface="+mn-cs"/>
            </a:endParaRPr>
          </a:p>
          <a:p>
            <a:endParaRPr lang="en-IN" sz="1800" dirty="0" smtClean="0">
              <a:solidFill>
                <a:schemeClr val="tx1"/>
              </a:solidFill>
              <a:latin typeface="+mn-lt"/>
              <a:ea typeface="+mn-ea"/>
              <a:cs typeface="+mn-cs"/>
            </a:endParaRPr>
          </a:p>
          <a:p>
            <a:pPr>
              <a:buFont typeface="Wingdings" pitchFamily="2" charset="2"/>
              <a:buChar char="§"/>
            </a:pPr>
            <a:r>
              <a:rPr lang="en-IN" sz="1800" dirty="0" smtClean="0">
                <a:solidFill>
                  <a:schemeClr val="tx1"/>
                </a:solidFill>
                <a:latin typeface="+mn-lt"/>
                <a:ea typeface="+mn-ea"/>
                <a:cs typeface="+mn-cs"/>
              </a:rPr>
              <a:t>Android </a:t>
            </a:r>
            <a:r>
              <a:rPr lang="en-IN" sz="1800" dirty="0">
                <a:solidFill>
                  <a:schemeClr val="tx1"/>
                </a:solidFill>
                <a:latin typeface="+mn-lt"/>
                <a:ea typeface="+mn-ea"/>
                <a:cs typeface="+mn-cs"/>
              </a:rPr>
              <a:t>client application is created to access the REST services deployed. </a:t>
            </a:r>
            <a:endParaRPr lang="en-IN" sz="1800" dirty="0" smtClean="0">
              <a:solidFill>
                <a:schemeClr val="tx1"/>
              </a:solidFill>
              <a:latin typeface="+mn-lt"/>
              <a:ea typeface="+mn-ea"/>
              <a:cs typeface="+mn-cs"/>
            </a:endParaRPr>
          </a:p>
          <a:p>
            <a:pPr>
              <a:buFont typeface="Wingdings" pitchFamily="2" charset="2"/>
              <a:buChar char="§"/>
            </a:pPr>
            <a:endParaRPr lang="en-IN" sz="1800" dirty="0"/>
          </a:p>
          <a:p>
            <a:pPr>
              <a:buFont typeface="Wingdings" pitchFamily="2" charset="2"/>
              <a:buChar char="§"/>
            </a:pPr>
            <a:r>
              <a:rPr lang="en-IN" sz="1800" dirty="0" smtClean="0">
                <a:solidFill>
                  <a:schemeClr val="tx1"/>
                </a:solidFill>
                <a:latin typeface="+mn-lt"/>
                <a:ea typeface="+mn-ea"/>
                <a:cs typeface="+mn-cs"/>
              </a:rPr>
              <a:t>The </a:t>
            </a:r>
            <a:r>
              <a:rPr lang="en-IN" sz="1800" dirty="0">
                <a:solidFill>
                  <a:schemeClr val="tx1"/>
                </a:solidFill>
                <a:latin typeface="+mn-lt"/>
                <a:ea typeface="+mn-ea"/>
                <a:cs typeface="+mn-cs"/>
              </a:rPr>
              <a:t>user sends the request and the request parameters are identified by TP Handler</a:t>
            </a:r>
            <a:r>
              <a:rPr lang="en-IN" sz="1800" dirty="0" smtClean="0">
                <a:solidFill>
                  <a:schemeClr val="tx1"/>
                </a:solidFill>
                <a:latin typeface="+mn-lt"/>
                <a:ea typeface="+mn-ea"/>
                <a:cs typeface="+mn-cs"/>
              </a:rPr>
              <a:t>.</a:t>
            </a:r>
          </a:p>
          <a:p>
            <a:pPr>
              <a:buFont typeface="Wingdings" pitchFamily="2" charset="2"/>
              <a:buChar char="§"/>
            </a:pPr>
            <a:endParaRPr lang="en-IN" sz="1800" dirty="0"/>
          </a:p>
          <a:p>
            <a:pPr>
              <a:buFont typeface="Wingdings" pitchFamily="2" charset="2"/>
              <a:buChar char="§"/>
            </a:pPr>
            <a:r>
              <a:rPr lang="en-IN" sz="1800" dirty="0" smtClean="0">
                <a:solidFill>
                  <a:schemeClr val="tx1"/>
                </a:solidFill>
                <a:latin typeface="+mn-lt"/>
                <a:ea typeface="+mn-ea"/>
                <a:cs typeface="+mn-cs"/>
              </a:rPr>
              <a:t> </a:t>
            </a:r>
            <a:r>
              <a:rPr lang="en-IN" sz="1800" dirty="0">
                <a:solidFill>
                  <a:schemeClr val="tx1"/>
                </a:solidFill>
                <a:latin typeface="+mn-lt"/>
                <a:ea typeface="+mn-ea"/>
                <a:cs typeface="+mn-cs"/>
              </a:rPr>
              <a:t>Based on the request, the service is invoked and after completion of the processes the client receives the acknowledgement. </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IN" dirty="0" smtClean="0"/>
              <a:t>Outline</a:t>
            </a:r>
            <a:endParaRPr lang="en-IN" dirty="0"/>
          </a:p>
        </p:txBody>
      </p:sp>
      <p:sp>
        <p:nvSpPr>
          <p:cNvPr id="22533" name="Rectangle 5"/>
          <p:cNvSpPr>
            <a:spLocks noGrp="1" noChangeArrowheads="1"/>
          </p:cNvSpPr>
          <p:nvPr>
            <p:ph type="body" idx="1"/>
          </p:nvPr>
        </p:nvSpPr>
        <p:spPr/>
        <p:txBody>
          <a:bodyPr/>
          <a:lstStyle/>
          <a:p>
            <a:r>
              <a:rPr lang="en-IN" dirty="0" smtClean="0"/>
              <a:t>Overview of the project</a:t>
            </a:r>
          </a:p>
          <a:p>
            <a:r>
              <a:rPr lang="en-IN" dirty="0" smtClean="0"/>
              <a:t>Limitation of existing work</a:t>
            </a:r>
          </a:p>
          <a:p>
            <a:r>
              <a:rPr lang="en-IN" dirty="0" smtClean="0"/>
              <a:t>Modules</a:t>
            </a:r>
          </a:p>
          <a:p>
            <a:r>
              <a:rPr lang="en-IN" dirty="0" smtClean="0"/>
              <a:t>Architecture</a:t>
            </a:r>
          </a:p>
          <a:p>
            <a:r>
              <a:rPr lang="en-IN" dirty="0" smtClean="0"/>
              <a:t>Detailed design</a:t>
            </a:r>
          </a:p>
          <a:p>
            <a:r>
              <a:rPr lang="en-IN" dirty="0" smtClean="0"/>
              <a:t>Implementation</a:t>
            </a:r>
          </a:p>
          <a:p>
            <a:r>
              <a:rPr lang="en-IN" dirty="0" smtClean="0"/>
              <a:t>Results</a:t>
            </a:r>
          </a:p>
          <a:p>
            <a:r>
              <a:rPr lang="en-IN" dirty="0" smtClean="0"/>
              <a:t>Performance evaluation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Implementaion</a:t>
            </a:r>
            <a:r>
              <a:rPr lang="en-IN" dirty="0" smtClean="0"/>
              <a:t> – Mobile client</a:t>
            </a:r>
            <a:endParaRPr lang="en-IN" dirty="0"/>
          </a:p>
        </p:txBody>
      </p:sp>
      <p:sp>
        <p:nvSpPr>
          <p:cNvPr id="3" name="Content Placeholder 2"/>
          <p:cNvSpPr>
            <a:spLocks noGrp="1"/>
          </p:cNvSpPr>
          <p:nvPr>
            <p:ph idx="1"/>
          </p:nvPr>
        </p:nvSpPr>
        <p:spPr>
          <a:xfrm>
            <a:off x="971600" y="1772816"/>
            <a:ext cx="7391400" cy="4411663"/>
          </a:xfrm>
        </p:spPr>
        <p:txBody>
          <a:bodyPr/>
          <a:lstStyle/>
          <a:p>
            <a:pPr>
              <a:buFont typeface="Arial" pitchFamily="34" charset="0"/>
              <a:buChar char="•"/>
            </a:pPr>
            <a:r>
              <a:rPr lang="en-IN" sz="1800" dirty="0">
                <a:solidFill>
                  <a:schemeClr val="tx1"/>
                </a:solidFill>
                <a:latin typeface="+mn-lt"/>
                <a:ea typeface="+mn-ea"/>
                <a:cs typeface="+mn-cs"/>
              </a:rPr>
              <a:t>The client application developed in android accesses the server through URL link </a:t>
            </a:r>
            <a:endParaRPr lang="en-IN" sz="1800" dirty="0" smtClean="0">
              <a:solidFill>
                <a:schemeClr val="tx1"/>
              </a:solidFill>
              <a:latin typeface="+mn-lt"/>
              <a:ea typeface="+mn-ea"/>
              <a:cs typeface="+mn-cs"/>
            </a:endParaRPr>
          </a:p>
          <a:p>
            <a:pPr>
              <a:buFont typeface="Arial" pitchFamily="34" charset="0"/>
              <a:buChar char="•"/>
            </a:pPr>
            <a:endParaRPr lang="en-IN" sz="1800" dirty="0"/>
          </a:p>
          <a:p>
            <a:pPr>
              <a:buFont typeface="Arial" pitchFamily="34" charset="0"/>
              <a:buChar char="•"/>
            </a:pPr>
            <a:r>
              <a:rPr lang="en-IN" sz="1800" dirty="0">
                <a:solidFill>
                  <a:schemeClr val="tx1"/>
                </a:solidFill>
                <a:latin typeface="+mn-lt"/>
                <a:ea typeface="+mn-ea"/>
                <a:cs typeface="+mn-cs"/>
              </a:rPr>
              <a:t>For every service requested by the user, the user must be authenticated in order to access the particular cloud service</a:t>
            </a:r>
            <a:r>
              <a:rPr lang="en-IN" sz="1800" dirty="0" smtClean="0">
                <a:solidFill>
                  <a:schemeClr val="tx1"/>
                </a:solidFill>
                <a:latin typeface="+mn-lt"/>
                <a:ea typeface="+mn-ea"/>
                <a:cs typeface="+mn-cs"/>
              </a:rPr>
              <a:t>.</a:t>
            </a:r>
          </a:p>
          <a:p>
            <a:pPr>
              <a:buFont typeface="Arial" pitchFamily="34" charset="0"/>
              <a:buChar char="•"/>
            </a:pPr>
            <a:endParaRPr lang="en-IN" sz="1800" dirty="0" smtClean="0">
              <a:solidFill>
                <a:schemeClr val="tx1"/>
              </a:solidFill>
              <a:latin typeface="+mn-lt"/>
              <a:ea typeface="+mn-ea"/>
              <a:cs typeface="+mn-cs"/>
            </a:endParaRPr>
          </a:p>
          <a:p>
            <a:pPr>
              <a:buFont typeface="Arial" pitchFamily="34" charset="0"/>
              <a:buChar char="•"/>
            </a:pPr>
            <a:r>
              <a:rPr lang="en-IN" sz="1800" dirty="0" smtClean="0">
                <a:solidFill>
                  <a:schemeClr val="tx1"/>
                </a:solidFill>
                <a:latin typeface="+mn-lt"/>
                <a:ea typeface="+mn-ea"/>
                <a:cs typeface="+mn-cs"/>
              </a:rPr>
              <a:t> </a:t>
            </a:r>
            <a:r>
              <a:rPr lang="en-IN" sz="1800" dirty="0">
                <a:solidFill>
                  <a:schemeClr val="tx1"/>
                </a:solidFill>
                <a:latin typeface="+mn-lt"/>
                <a:ea typeface="+mn-ea"/>
                <a:cs typeface="+mn-cs"/>
              </a:rPr>
              <a:t>A token will be generated for every service invocation by the user. </a:t>
            </a:r>
            <a:endParaRPr lang="en-IN" sz="1800" dirty="0" smtClean="0">
              <a:solidFill>
                <a:schemeClr val="tx1"/>
              </a:solidFill>
              <a:latin typeface="+mn-lt"/>
              <a:ea typeface="+mn-ea"/>
              <a:cs typeface="+mn-cs"/>
            </a:endParaRPr>
          </a:p>
          <a:p>
            <a:pPr>
              <a:buFont typeface="Arial" pitchFamily="34" charset="0"/>
              <a:buChar char="•"/>
            </a:pPr>
            <a:endParaRPr lang="en-IN" sz="1800" dirty="0" smtClean="0">
              <a:solidFill>
                <a:schemeClr val="tx1"/>
              </a:solidFill>
              <a:latin typeface="+mn-lt"/>
              <a:ea typeface="+mn-ea"/>
              <a:cs typeface="+mn-cs"/>
            </a:endParaRPr>
          </a:p>
          <a:p>
            <a:pPr>
              <a:buFont typeface="Arial" pitchFamily="34" charset="0"/>
              <a:buChar char="•"/>
            </a:pPr>
            <a:r>
              <a:rPr lang="en-IN" sz="1800" dirty="0" smtClean="0">
                <a:solidFill>
                  <a:schemeClr val="tx1"/>
                </a:solidFill>
                <a:latin typeface="+mn-lt"/>
                <a:ea typeface="+mn-ea"/>
                <a:cs typeface="+mn-cs"/>
              </a:rPr>
              <a:t>The </a:t>
            </a:r>
            <a:r>
              <a:rPr lang="en-IN" sz="1800" dirty="0">
                <a:solidFill>
                  <a:schemeClr val="tx1"/>
                </a:solidFill>
                <a:latin typeface="+mn-lt"/>
                <a:ea typeface="+mn-ea"/>
                <a:cs typeface="+mn-cs"/>
              </a:rPr>
              <a:t>authentication process is done by the cloud vendor itself. After passing the authentication process the task is carried out in the server. </a:t>
            </a:r>
            <a:endParaRPr lang="en-IN"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 – Server setup</a:t>
            </a:r>
            <a:endParaRPr lang="en-IN" dirty="0"/>
          </a:p>
        </p:txBody>
      </p:sp>
      <p:sp>
        <p:nvSpPr>
          <p:cNvPr id="3" name="Content Placeholder 2"/>
          <p:cNvSpPr>
            <a:spLocks noGrp="1"/>
          </p:cNvSpPr>
          <p:nvPr>
            <p:ph idx="1"/>
          </p:nvPr>
        </p:nvSpPr>
        <p:spPr/>
        <p:txBody>
          <a:bodyPr/>
          <a:lstStyle/>
          <a:p>
            <a:endParaRPr lang="en-IN" sz="1800" dirty="0" smtClean="0"/>
          </a:p>
          <a:p>
            <a:pPr>
              <a:buFont typeface="Wingdings" pitchFamily="2" charset="2"/>
              <a:buChar char="§"/>
            </a:pPr>
            <a:r>
              <a:rPr lang="en-IN" sz="1800" dirty="0" smtClean="0">
                <a:solidFill>
                  <a:schemeClr val="tx1"/>
                </a:solidFill>
                <a:latin typeface="+mn-lt"/>
                <a:ea typeface="+mn-ea"/>
                <a:cs typeface="+mn-cs"/>
              </a:rPr>
              <a:t>The </a:t>
            </a:r>
            <a:r>
              <a:rPr lang="en-IN" sz="1800" dirty="0">
                <a:solidFill>
                  <a:schemeClr val="tx1"/>
                </a:solidFill>
                <a:latin typeface="+mn-lt"/>
                <a:ea typeface="+mn-ea"/>
                <a:cs typeface="+mn-cs"/>
              </a:rPr>
              <a:t>server is set to accept the incoming request and based on the request parameter the suitable tasks are performed</a:t>
            </a:r>
            <a:r>
              <a:rPr lang="en-IN" sz="1800" dirty="0" smtClean="0">
                <a:solidFill>
                  <a:schemeClr val="tx1"/>
                </a:solidFill>
                <a:latin typeface="+mn-lt"/>
                <a:ea typeface="+mn-ea"/>
                <a:cs typeface="+mn-cs"/>
              </a:rPr>
              <a:t>.</a:t>
            </a:r>
          </a:p>
          <a:p>
            <a:r>
              <a:rPr lang="en-IN" sz="1800" dirty="0" smtClean="0">
                <a:solidFill>
                  <a:schemeClr val="tx1"/>
                </a:solidFill>
                <a:latin typeface="+mn-lt"/>
                <a:ea typeface="+mn-ea"/>
                <a:cs typeface="+mn-cs"/>
              </a:rPr>
              <a:t> </a:t>
            </a:r>
          </a:p>
          <a:p>
            <a:pPr>
              <a:buFont typeface="Wingdings" pitchFamily="2" charset="2"/>
              <a:buChar char="§"/>
            </a:pPr>
            <a:r>
              <a:rPr lang="en-IN" sz="1800" dirty="0" smtClean="0">
                <a:solidFill>
                  <a:schemeClr val="tx1"/>
                </a:solidFill>
                <a:latin typeface="+mn-lt"/>
                <a:ea typeface="+mn-ea"/>
                <a:cs typeface="+mn-cs"/>
              </a:rPr>
              <a:t>The </a:t>
            </a:r>
            <a:r>
              <a:rPr lang="en-IN" sz="1800" dirty="0">
                <a:solidFill>
                  <a:schemeClr val="tx1"/>
                </a:solidFill>
                <a:latin typeface="+mn-lt"/>
                <a:ea typeface="+mn-ea"/>
                <a:cs typeface="+mn-cs"/>
              </a:rPr>
              <a:t>server is deployed over the World Wide Web which provides </a:t>
            </a:r>
            <a:r>
              <a:rPr lang="en-IN" sz="1800" dirty="0" smtClean="0">
                <a:solidFill>
                  <a:schemeClr val="tx1"/>
                </a:solidFill>
                <a:latin typeface="+mn-lt"/>
                <a:ea typeface="+mn-ea"/>
                <a:cs typeface="+mn-cs"/>
              </a:rPr>
              <a:t>different </a:t>
            </a:r>
            <a:r>
              <a:rPr lang="en-IN" sz="1800" dirty="0">
                <a:solidFill>
                  <a:schemeClr val="tx1"/>
                </a:solidFill>
                <a:latin typeface="+mn-lt"/>
                <a:ea typeface="+mn-ea"/>
                <a:cs typeface="+mn-cs"/>
              </a:rPr>
              <a:t>URLs for different service invocation. </a:t>
            </a:r>
            <a:endParaRPr lang="en-IN" sz="1800" dirty="0" smtClean="0">
              <a:solidFill>
                <a:schemeClr val="tx1"/>
              </a:solidFill>
              <a:latin typeface="+mn-lt"/>
              <a:ea typeface="+mn-ea"/>
              <a:cs typeface="+mn-cs"/>
            </a:endParaRPr>
          </a:p>
          <a:p>
            <a:pPr>
              <a:buFont typeface="Wingdings" pitchFamily="2" charset="2"/>
              <a:buChar char="§"/>
            </a:pPr>
            <a:endParaRPr lang="en-IN" sz="1800" dirty="0"/>
          </a:p>
          <a:p>
            <a:pPr>
              <a:buFont typeface="Wingdings" pitchFamily="2" charset="2"/>
              <a:buChar char="§"/>
            </a:pPr>
            <a:r>
              <a:rPr lang="en-IN" sz="1800" dirty="0">
                <a:solidFill>
                  <a:schemeClr val="tx1"/>
                </a:solidFill>
                <a:latin typeface="+mn-lt"/>
                <a:ea typeface="+mn-ea"/>
                <a:cs typeface="+mn-cs"/>
              </a:rPr>
              <a:t>The service is deployed over the following URL </a:t>
            </a:r>
          </a:p>
          <a:p>
            <a:r>
              <a:rPr lang="en-IN" sz="1800" dirty="0"/>
              <a:t>	</a:t>
            </a:r>
            <a:r>
              <a:rPr lang="en-IN" sz="1800" dirty="0" smtClean="0"/>
              <a:t>	</a:t>
            </a:r>
            <a:r>
              <a:rPr lang="en-IN" sz="1800" dirty="0" smtClean="0">
                <a:solidFill>
                  <a:schemeClr val="tx1"/>
                </a:solidFill>
                <a:latin typeface="+mn-lt"/>
                <a:ea typeface="+mn-ea"/>
                <a:cs typeface="+mn-cs"/>
              </a:rPr>
              <a:t>http</a:t>
            </a:r>
            <a:r>
              <a:rPr lang="en-IN" sz="1800" dirty="0">
                <a:solidFill>
                  <a:schemeClr val="tx1"/>
                </a:solidFill>
                <a:latin typeface="+mn-lt"/>
                <a:ea typeface="+mn-ea"/>
                <a:cs typeface="+mn-cs"/>
              </a:rPr>
              <a:t>://www.middleware.narendrakumar619.cloudbees.net </a:t>
            </a:r>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 – Cloud services</a:t>
            </a:r>
            <a:endParaRPr lang="en-IN" dirty="0"/>
          </a:p>
        </p:txBody>
      </p:sp>
      <p:sp>
        <p:nvSpPr>
          <p:cNvPr id="3" name="Content Placeholder 2"/>
          <p:cNvSpPr>
            <a:spLocks noGrp="1"/>
          </p:cNvSpPr>
          <p:nvPr>
            <p:ph idx="1"/>
          </p:nvPr>
        </p:nvSpPr>
        <p:spPr>
          <a:xfrm>
            <a:off x="899592" y="2060848"/>
            <a:ext cx="7391400" cy="4411663"/>
          </a:xfrm>
        </p:spPr>
        <p:txBody>
          <a:bodyPr/>
          <a:lstStyle/>
          <a:p>
            <a:pPr>
              <a:buFont typeface="Wingdings" pitchFamily="2" charset="2"/>
              <a:buChar char="§"/>
            </a:pPr>
            <a:r>
              <a:rPr lang="en-IN" sz="1800" dirty="0">
                <a:solidFill>
                  <a:schemeClr val="tx1"/>
                </a:solidFill>
                <a:latin typeface="+mn-lt"/>
                <a:ea typeface="+mn-ea"/>
                <a:cs typeface="+mn-cs"/>
              </a:rPr>
              <a:t>File management in cloud storage services requires the developer verification from the cloud vendor. </a:t>
            </a:r>
            <a:endParaRPr lang="en-IN" sz="1800" dirty="0" smtClean="0">
              <a:solidFill>
                <a:schemeClr val="tx1"/>
              </a:solidFill>
              <a:latin typeface="+mn-lt"/>
              <a:ea typeface="+mn-ea"/>
              <a:cs typeface="+mn-cs"/>
            </a:endParaRPr>
          </a:p>
          <a:p>
            <a:pPr>
              <a:buFont typeface="Wingdings" pitchFamily="2" charset="2"/>
              <a:buChar char="§"/>
            </a:pPr>
            <a:endParaRPr lang="en-IN" sz="1800" dirty="0"/>
          </a:p>
          <a:p>
            <a:pPr>
              <a:buFont typeface="Wingdings" pitchFamily="2" charset="2"/>
              <a:buChar char="§"/>
            </a:pPr>
            <a:r>
              <a:rPr lang="en-IN" sz="1800" dirty="0" smtClean="0">
                <a:solidFill>
                  <a:schemeClr val="tx1"/>
                </a:solidFill>
                <a:latin typeface="+mn-lt"/>
                <a:ea typeface="+mn-ea"/>
                <a:cs typeface="+mn-cs"/>
              </a:rPr>
              <a:t>An </a:t>
            </a:r>
            <a:r>
              <a:rPr lang="en-IN" sz="1800" dirty="0">
                <a:solidFill>
                  <a:schemeClr val="tx1"/>
                </a:solidFill>
                <a:latin typeface="+mn-lt"/>
                <a:ea typeface="+mn-ea"/>
                <a:cs typeface="+mn-cs"/>
              </a:rPr>
              <a:t>application is set up on the cloud vendor so that it allows communication from local clients to access the server. </a:t>
            </a:r>
            <a:endParaRPr lang="en-IN"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Results</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IN" sz="1800" dirty="0">
                <a:solidFill>
                  <a:schemeClr val="tx1"/>
                </a:solidFill>
                <a:latin typeface="+mn-lt"/>
                <a:ea typeface="+mn-ea"/>
                <a:cs typeface="+mn-cs"/>
              </a:rPr>
              <a:t>The service resides at the </a:t>
            </a:r>
            <a:r>
              <a:rPr lang="en-IN" sz="1800" dirty="0" err="1">
                <a:solidFill>
                  <a:schemeClr val="tx1"/>
                </a:solidFill>
                <a:latin typeface="+mn-lt"/>
                <a:ea typeface="+mn-ea"/>
                <a:cs typeface="+mn-cs"/>
              </a:rPr>
              <a:t>url</a:t>
            </a:r>
            <a:r>
              <a:rPr lang="en-IN" sz="1800" dirty="0">
                <a:solidFill>
                  <a:schemeClr val="tx1"/>
                </a:solidFill>
                <a:latin typeface="+mn-lt"/>
                <a:ea typeface="+mn-ea"/>
                <a:cs typeface="+mn-cs"/>
              </a:rPr>
              <a:t>, </a:t>
            </a:r>
          </a:p>
          <a:p>
            <a:r>
              <a:rPr lang="en-IN" sz="1800" dirty="0" smtClean="0">
                <a:solidFill>
                  <a:schemeClr val="tx1"/>
                </a:solidFill>
                <a:latin typeface="+mn-lt"/>
                <a:ea typeface="+mn-ea"/>
                <a:cs typeface="+mn-cs"/>
              </a:rPr>
              <a:t>		http</a:t>
            </a:r>
            <a:r>
              <a:rPr lang="en-IN" sz="1800" dirty="0">
                <a:solidFill>
                  <a:schemeClr val="tx1"/>
                </a:solidFill>
                <a:latin typeface="+mn-lt"/>
                <a:ea typeface="+mn-ea"/>
                <a:cs typeface="+mn-cs"/>
              </a:rPr>
              <a:t>://www.middleware.narendrakumar619.cloudbees.net </a:t>
            </a:r>
            <a:endParaRPr lang="en-IN" sz="1800" dirty="0" smtClean="0">
              <a:solidFill>
                <a:schemeClr val="tx1"/>
              </a:solidFill>
              <a:latin typeface="+mn-lt"/>
              <a:ea typeface="+mn-ea"/>
              <a:cs typeface="+mn-cs"/>
            </a:endParaRPr>
          </a:p>
          <a:p>
            <a:pPr>
              <a:buFont typeface="Wingdings" pitchFamily="2" charset="2"/>
              <a:buChar char="§"/>
            </a:pPr>
            <a:endParaRPr lang="en-IN" sz="1800" dirty="0"/>
          </a:p>
          <a:p>
            <a:pPr>
              <a:buFont typeface="Wingdings" pitchFamily="2" charset="2"/>
              <a:buChar char="§"/>
            </a:pPr>
            <a:r>
              <a:rPr lang="en-IN" sz="1800" dirty="0" smtClean="0">
                <a:solidFill>
                  <a:schemeClr val="tx1"/>
                </a:solidFill>
                <a:latin typeface="+mn-lt"/>
                <a:ea typeface="+mn-ea"/>
                <a:cs typeface="+mn-cs"/>
              </a:rPr>
              <a:t>Upload a file</a:t>
            </a:r>
          </a:p>
          <a:p>
            <a:pPr>
              <a:buFont typeface="Wingdings" pitchFamily="2" charset="2"/>
              <a:buChar char="§"/>
            </a:pPr>
            <a:endParaRPr lang="en-IN" sz="1800" dirty="0"/>
          </a:p>
          <a:p>
            <a:r>
              <a:rPr lang="en-IN" sz="1800" dirty="0" smtClean="0">
                <a:solidFill>
                  <a:schemeClr val="tx1"/>
                </a:solidFill>
                <a:latin typeface="+mn-lt"/>
                <a:ea typeface="+mn-ea"/>
                <a:cs typeface="+mn-cs"/>
              </a:rPr>
              <a:t>	http</a:t>
            </a:r>
            <a:r>
              <a:rPr lang="en-IN" sz="1800" dirty="0">
                <a:solidFill>
                  <a:schemeClr val="tx1"/>
                </a:solidFill>
                <a:latin typeface="+mn-lt"/>
                <a:ea typeface="+mn-ea"/>
                <a:cs typeface="+mn-cs"/>
              </a:rPr>
              <a:t>://www.middleware.narendrakumar619.cloudbees.net/rest/cloud/upload </a:t>
            </a:r>
            <a:endParaRPr lang="en-IN" sz="1800" dirty="0" smtClean="0">
              <a:solidFill>
                <a:schemeClr val="tx1"/>
              </a:solidFill>
              <a:latin typeface="+mn-lt"/>
              <a:ea typeface="+mn-ea"/>
              <a:cs typeface="+mn-cs"/>
            </a:endParaRPr>
          </a:p>
          <a:p>
            <a:pPr>
              <a:buFont typeface="Wingdings" pitchFamily="2" charset="2"/>
              <a:buChar char="§"/>
            </a:pPr>
            <a:endParaRPr lang="en-IN" sz="1800" dirty="0" smtClean="0"/>
          </a:p>
          <a:p>
            <a:pPr>
              <a:buFont typeface="Wingdings" pitchFamily="2" charset="2"/>
              <a:buChar char="§"/>
            </a:pPr>
            <a:r>
              <a:rPr lang="en-IN" sz="1800" dirty="0" smtClean="0"/>
              <a:t>Download a file</a:t>
            </a:r>
          </a:p>
          <a:p>
            <a:pPr>
              <a:buFont typeface="Wingdings" pitchFamily="2" charset="2"/>
              <a:buChar char="§"/>
            </a:pPr>
            <a:endParaRPr lang="en-IN" sz="1800" dirty="0"/>
          </a:p>
          <a:p>
            <a:r>
              <a:rPr lang="en-IN" sz="1800" dirty="0" smtClean="0">
                <a:solidFill>
                  <a:schemeClr val="tx1"/>
                </a:solidFill>
                <a:latin typeface="+mn-lt"/>
                <a:ea typeface="+mn-ea"/>
                <a:cs typeface="+mn-cs"/>
              </a:rPr>
              <a:t>	http</a:t>
            </a:r>
            <a:r>
              <a:rPr lang="en-IN" sz="1800" dirty="0">
                <a:solidFill>
                  <a:schemeClr val="tx1"/>
                </a:solidFill>
                <a:latin typeface="+mn-lt"/>
                <a:ea typeface="+mn-ea"/>
                <a:cs typeface="+mn-cs"/>
              </a:rPr>
              <a:t>://www.middleware.narendrakumar619.cloudbees.net/rest/cloud/download </a:t>
            </a:r>
            <a:endParaRPr lang="en-IN" sz="1800" dirty="0" smtClean="0">
              <a:solidFill>
                <a:schemeClr val="tx1"/>
              </a:solidFill>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Results</a:t>
            </a:r>
            <a:endParaRPr lang="en-IN" dirty="0"/>
          </a:p>
        </p:txBody>
      </p:sp>
      <p:sp>
        <p:nvSpPr>
          <p:cNvPr id="3" name="Content Placeholder 2"/>
          <p:cNvSpPr>
            <a:spLocks noGrp="1"/>
          </p:cNvSpPr>
          <p:nvPr>
            <p:ph idx="1"/>
          </p:nvPr>
        </p:nvSpPr>
        <p:spPr>
          <a:xfrm>
            <a:off x="1143000" y="1524000"/>
            <a:ext cx="7391400" cy="5073352"/>
          </a:xfrm>
        </p:spPr>
        <p:txBody>
          <a:bodyPr/>
          <a:lstStyle/>
          <a:p>
            <a:pPr>
              <a:buFont typeface="Wingdings" pitchFamily="2" charset="2"/>
              <a:buChar char="§"/>
            </a:pPr>
            <a:endParaRPr lang="en-IN" sz="1800" dirty="0" smtClean="0"/>
          </a:p>
          <a:p>
            <a:pPr>
              <a:buFont typeface="Wingdings" pitchFamily="2" charset="2"/>
              <a:buChar char="§"/>
            </a:pPr>
            <a:r>
              <a:rPr lang="en-IN" sz="1800" dirty="0" smtClean="0"/>
              <a:t>List files</a:t>
            </a:r>
          </a:p>
          <a:p>
            <a:pPr>
              <a:buFont typeface="Wingdings" pitchFamily="2" charset="2"/>
              <a:buChar char="§"/>
            </a:pPr>
            <a:endParaRPr lang="en-IN" sz="1800" dirty="0" smtClean="0"/>
          </a:p>
          <a:p>
            <a:r>
              <a:rPr lang="en-IN" sz="1800" dirty="0" smtClean="0">
                <a:solidFill>
                  <a:schemeClr val="tx1"/>
                </a:solidFill>
                <a:latin typeface="+mn-lt"/>
                <a:ea typeface="+mn-ea"/>
                <a:cs typeface="+mn-cs"/>
              </a:rPr>
              <a:t>	http://www.middleware.narendrakumar619.cloudbees.net/rest/cloud/list </a:t>
            </a:r>
          </a:p>
          <a:p>
            <a:pPr>
              <a:buFont typeface="Wingdings" pitchFamily="2" charset="2"/>
              <a:buChar char="§"/>
            </a:pPr>
            <a:endParaRPr lang="en-IN" sz="1800" dirty="0" smtClean="0"/>
          </a:p>
          <a:p>
            <a:pPr>
              <a:buFont typeface="Wingdings" pitchFamily="2" charset="2"/>
              <a:buChar char="§"/>
            </a:pPr>
            <a:r>
              <a:rPr lang="en-IN" sz="1800" dirty="0" smtClean="0"/>
              <a:t>Search files</a:t>
            </a:r>
          </a:p>
          <a:p>
            <a:pPr>
              <a:buFont typeface="Wingdings" pitchFamily="2" charset="2"/>
              <a:buChar char="§"/>
            </a:pPr>
            <a:endParaRPr lang="en-IN" sz="1800" dirty="0" smtClean="0"/>
          </a:p>
          <a:p>
            <a:r>
              <a:rPr lang="en-IN" sz="1800" dirty="0" smtClean="0">
                <a:solidFill>
                  <a:schemeClr val="tx1"/>
                </a:solidFill>
                <a:latin typeface="+mn-lt"/>
                <a:ea typeface="+mn-ea"/>
                <a:cs typeface="+mn-cs"/>
              </a:rPr>
              <a:t>	http://www.middleware.narendrakumar619.cloudbees.net/rest/cloud/search </a:t>
            </a:r>
          </a:p>
          <a:p>
            <a:pPr>
              <a:buFont typeface="Wingdings" pitchFamily="2" charset="2"/>
              <a:buChar char="§"/>
            </a:pPr>
            <a:endParaRPr lang="en-IN" sz="1800" dirty="0" smtClean="0">
              <a:solidFill>
                <a:schemeClr val="tx1"/>
              </a:solidFill>
              <a:latin typeface="+mn-lt"/>
              <a:ea typeface="+mn-ea"/>
              <a:cs typeface="+mn-cs"/>
            </a:endParaRPr>
          </a:p>
          <a:p>
            <a:pPr>
              <a:buFont typeface="Wingdings" pitchFamily="2" charset="2"/>
              <a:buChar char="§"/>
            </a:pPr>
            <a:r>
              <a:rPr lang="en-IN" sz="1800" dirty="0" smtClean="0"/>
              <a:t>Transfer files</a:t>
            </a:r>
          </a:p>
          <a:p>
            <a:pPr>
              <a:buFont typeface="Wingdings" pitchFamily="2" charset="2"/>
              <a:buChar char="§"/>
            </a:pPr>
            <a:endParaRPr lang="en-IN" sz="1800" dirty="0" smtClean="0"/>
          </a:p>
          <a:p>
            <a:r>
              <a:rPr lang="en-IN" sz="1800" dirty="0" smtClean="0">
                <a:solidFill>
                  <a:schemeClr val="tx1"/>
                </a:solidFill>
                <a:latin typeface="+mn-lt"/>
                <a:ea typeface="+mn-ea"/>
                <a:cs typeface="+mn-cs"/>
              </a:rPr>
              <a:t>	http://www.middleware.narendrakumar619.cloudbees.net/rest/cloud/transfer </a:t>
            </a:r>
            <a:endParaRPr lang="en-IN" sz="1800" dirty="0" smtClean="0"/>
          </a:p>
          <a:p>
            <a:pPr>
              <a:buFont typeface="Wingdings" pitchFamily="2" charset="2"/>
              <a:buChar char="§"/>
            </a:pPr>
            <a:endParaRPr lang="en-IN"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Performance Evaluation</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696200" cy="1295400"/>
          </a:xfrm>
        </p:spPr>
        <p:txBody>
          <a:bodyPr/>
          <a:lstStyle/>
          <a:p>
            <a:pPr algn="ctr"/>
            <a:r>
              <a:rPr lang="en-IN" dirty="0" smtClean="0"/>
              <a:t>References</a:t>
            </a:r>
            <a:endParaRPr lang="en-IN" dirty="0"/>
          </a:p>
        </p:txBody>
      </p:sp>
      <p:sp>
        <p:nvSpPr>
          <p:cNvPr id="3" name="Content Placeholder 2"/>
          <p:cNvSpPr>
            <a:spLocks noGrp="1"/>
          </p:cNvSpPr>
          <p:nvPr>
            <p:ph idx="1"/>
          </p:nvPr>
        </p:nvSpPr>
        <p:spPr>
          <a:xfrm>
            <a:off x="1115616" y="1340768"/>
            <a:ext cx="7317432" cy="5001344"/>
          </a:xfrm>
        </p:spPr>
        <p:txBody>
          <a:bodyPr/>
          <a:lstStyle/>
          <a:p>
            <a:r>
              <a:rPr lang="en-IN" sz="1800" dirty="0" smtClean="0">
                <a:solidFill>
                  <a:schemeClr val="tx1"/>
                </a:solidFill>
                <a:latin typeface="+mn-lt"/>
                <a:ea typeface="+mn-ea"/>
                <a:cs typeface="+mn-cs"/>
              </a:rPr>
              <a:t>[</a:t>
            </a:r>
            <a:r>
              <a:rPr lang="en-IN" sz="1800" dirty="0">
                <a:solidFill>
                  <a:schemeClr val="tx1"/>
                </a:solidFill>
                <a:latin typeface="+mn-lt"/>
                <a:ea typeface="+mn-ea"/>
                <a:cs typeface="+mn-cs"/>
              </a:rPr>
              <a:t>1] A V </a:t>
            </a:r>
            <a:r>
              <a:rPr lang="en-IN" sz="1800" dirty="0" err="1">
                <a:solidFill>
                  <a:schemeClr val="tx1"/>
                </a:solidFill>
                <a:latin typeface="+mn-lt"/>
                <a:ea typeface="+mn-ea"/>
                <a:cs typeface="+mn-cs"/>
              </a:rPr>
              <a:t>Parameswaran</a:t>
            </a:r>
            <a:r>
              <a:rPr lang="en-IN" sz="1800" dirty="0">
                <a:solidFill>
                  <a:schemeClr val="tx1"/>
                </a:solidFill>
                <a:latin typeface="+mn-lt"/>
                <a:ea typeface="+mn-ea"/>
                <a:cs typeface="+mn-cs"/>
              </a:rPr>
              <a:t> and </a:t>
            </a:r>
            <a:r>
              <a:rPr lang="en-IN" sz="1800" dirty="0" err="1">
                <a:solidFill>
                  <a:schemeClr val="tx1"/>
                </a:solidFill>
                <a:latin typeface="+mn-lt"/>
                <a:ea typeface="+mn-ea"/>
                <a:cs typeface="+mn-cs"/>
              </a:rPr>
              <a:t>Asheesh</a:t>
            </a:r>
            <a:r>
              <a:rPr lang="en-IN" sz="1800" dirty="0">
                <a:solidFill>
                  <a:schemeClr val="tx1"/>
                </a:solidFill>
                <a:latin typeface="+mn-lt"/>
                <a:ea typeface="+mn-ea"/>
                <a:cs typeface="+mn-cs"/>
              </a:rPr>
              <a:t> </a:t>
            </a:r>
            <a:r>
              <a:rPr lang="en-IN" sz="1800" dirty="0" err="1">
                <a:solidFill>
                  <a:schemeClr val="tx1"/>
                </a:solidFill>
                <a:latin typeface="+mn-lt"/>
                <a:ea typeface="+mn-ea"/>
                <a:cs typeface="+mn-cs"/>
              </a:rPr>
              <a:t>Chaddha</a:t>
            </a:r>
            <a:r>
              <a:rPr lang="en-IN" sz="1800" dirty="0">
                <a:solidFill>
                  <a:schemeClr val="tx1"/>
                </a:solidFill>
                <a:latin typeface="+mn-lt"/>
                <a:ea typeface="+mn-ea"/>
                <a:cs typeface="+mn-cs"/>
              </a:rPr>
              <a:t>, "Cloud Interoperability and Standardization", </a:t>
            </a:r>
            <a:r>
              <a:rPr lang="en-IN" sz="1800" dirty="0" err="1">
                <a:solidFill>
                  <a:schemeClr val="tx1"/>
                </a:solidFill>
                <a:latin typeface="+mn-lt"/>
                <a:ea typeface="+mn-ea"/>
                <a:cs typeface="+mn-cs"/>
              </a:rPr>
              <a:t>SETLabs</a:t>
            </a:r>
            <a:r>
              <a:rPr lang="en-IN" sz="1800" dirty="0">
                <a:solidFill>
                  <a:schemeClr val="tx1"/>
                </a:solidFill>
                <a:latin typeface="+mn-lt"/>
                <a:ea typeface="+mn-ea"/>
                <a:cs typeface="+mn-cs"/>
              </a:rPr>
              <a:t> Briefings, Vol.7 No.7, pp.19-27, 2009. </a:t>
            </a:r>
            <a:endParaRPr lang="en-IN" sz="1800" dirty="0" smtClean="0">
              <a:solidFill>
                <a:schemeClr val="tx1"/>
              </a:solidFill>
              <a:latin typeface="+mn-lt"/>
              <a:ea typeface="+mn-ea"/>
              <a:cs typeface="+mn-cs"/>
            </a:endParaRPr>
          </a:p>
          <a:p>
            <a:endParaRPr lang="en-IN" sz="1800" dirty="0">
              <a:solidFill>
                <a:schemeClr val="tx1"/>
              </a:solidFill>
              <a:latin typeface="+mn-lt"/>
              <a:ea typeface="+mn-ea"/>
              <a:cs typeface="+mn-cs"/>
            </a:endParaRPr>
          </a:p>
          <a:p>
            <a:r>
              <a:rPr lang="en-IN" sz="1800" dirty="0">
                <a:solidFill>
                  <a:schemeClr val="tx1"/>
                </a:solidFill>
                <a:latin typeface="+mn-lt"/>
                <a:ea typeface="+mn-ea"/>
                <a:cs typeface="+mn-cs"/>
              </a:rPr>
              <a:t>[2] Dana </a:t>
            </a:r>
            <a:r>
              <a:rPr lang="en-IN" sz="1800" dirty="0" err="1">
                <a:solidFill>
                  <a:schemeClr val="tx1"/>
                </a:solidFill>
                <a:latin typeface="+mn-lt"/>
                <a:ea typeface="+mn-ea"/>
                <a:cs typeface="+mn-cs"/>
              </a:rPr>
              <a:t>Petcu</a:t>
            </a:r>
            <a:r>
              <a:rPr lang="en-IN" sz="1800" dirty="0">
                <a:solidFill>
                  <a:schemeClr val="tx1"/>
                </a:solidFill>
                <a:latin typeface="+mn-lt"/>
                <a:ea typeface="+mn-ea"/>
                <a:cs typeface="+mn-cs"/>
              </a:rPr>
              <a:t>, Marian </a:t>
            </a:r>
            <a:r>
              <a:rPr lang="en-IN" sz="1800" dirty="0" err="1">
                <a:solidFill>
                  <a:schemeClr val="tx1"/>
                </a:solidFill>
                <a:latin typeface="+mn-lt"/>
                <a:ea typeface="+mn-ea"/>
                <a:cs typeface="+mn-cs"/>
              </a:rPr>
              <a:t>Neagul</a:t>
            </a:r>
            <a:r>
              <a:rPr lang="en-IN" sz="1800" dirty="0">
                <a:solidFill>
                  <a:schemeClr val="tx1"/>
                </a:solidFill>
                <a:latin typeface="+mn-lt"/>
                <a:ea typeface="+mn-ea"/>
                <a:cs typeface="+mn-cs"/>
              </a:rPr>
              <a:t>, "Building an Interoperability API for Sky Computing", International Conference on High Performance Computing and Simulation (HPCS), pp.405-411, 2011. </a:t>
            </a:r>
            <a:endParaRPr lang="en-IN" sz="1800" dirty="0" smtClean="0">
              <a:solidFill>
                <a:schemeClr val="tx1"/>
              </a:solidFill>
              <a:latin typeface="+mn-lt"/>
              <a:ea typeface="+mn-ea"/>
              <a:cs typeface="+mn-cs"/>
            </a:endParaRPr>
          </a:p>
          <a:p>
            <a:endParaRPr lang="en-IN" sz="1800" dirty="0">
              <a:solidFill>
                <a:schemeClr val="tx1"/>
              </a:solidFill>
              <a:latin typeface="+mn-lt"/>
              <a:ea typeface="+mn-ea"/>
              <a:cs typeface="+mn-cs"/>
            </a:endParaRPr>
          </a:p>
          <a:p>
            <a:r>
              <a:rPr lang="en-IN" sz="1800" dirty="0">
                <a:solidFill>
                  <a:schemeClr val="tx1"/>
                </a:solidFill>
                <a:latin typeface="+mn-lt"/>
                <a:ea typeface="+mn-ea"/>
                <a:cs typeface="+mn-cs"/>
              </a:rPr>
              <a:t>[3] Hoang T. </a:t>
            </a:r>
            <a:r>
              <a:rPr lang="en-IN" sz="1800" dirty="0" err="1">
                <a:solidFill>
                  <a:schemeClr val="tx1"/>
                </a:solidFill>
                <a:latin typeface="+mn-lt"/>
                <a:ea typeface="+mn-ea"/>
                <a:cs typeface="+mn-cs"/>
              </a:rPr>
              <a:t>Dinh</a:t>
            </a:r>
            <a:r>
              <a:rPr lang="en-IN" sz="1800" dirty="0">
                <a:solidFill>
                  <a:schemeClr val="tx1"/>
                </a:solidFill>
                <a:latin typeface="+mn-lt"/>
                <a:ea typeface="+mn-ea"/>
                <a:cs typeface="+mn-cs"/>
              </a:rPr>
              <a:t>, </a:t>
            </a:r>
            <a:r>
              <a:rPr lang="en-IN" sz="1800" dirty="0" err="1">
                <a:solidFill>
                  <a:schemeClr val="tx1"/>
                </a:solidFill>
                <a:latin typeface="+mn-lt"/>
                <a:ea typeface="+mn-ea"/>
                <a:cs typeface="+mn-cs"/>
              </a:rPr>
              <a:t>Chonho</a:t>
            </a:r>
            <a:r>
              <a:rPr lang="en-IN" sz="1800" dirty="0">
                <a:solidFill>
                  <a:schemeClr val="tx1"/>
                </a:solidFill>
                <a:latin typeface="+mn-lt"/>
                <a:ea typeface="+mn-ea"/>
                <a:cs typeface="+mn-cs"/>
              </a:rPr>
              <a:t> Lee and </a:t>
            </a:r>
            <a:r>
              <a:rPr lang="en-IN" sz="1800" dirty="0" err="1">
                <a:solidFill>
                  <a:schemeClr val="tx1"/>
                </a:solidFill>
                <a:latin typeface="+mn-lt"/>
                <a:ea typeface="+mn-ea"/>
                <a:cs typeface="+mn-cs"/>
              </a:rPr>
              <a:t>Dusit</a:t>
            </a:r>
            <a:r>
              <a:rPr lang="en-IN" sz="1800" dirty="0">
                <a:solidFill>
                  <a:schemeClr val="tx1"/>
                </a:solidFill>
                <a:latin typeface="+mn-lt"/>
                <a:ea typeface="+mn-ea"/>
                <a:cs typeface="+mn-cs"/>
              </a:rPr>
              <a:t> </a:t>
            </a:r>
            <a:r>
              <a:rPr lang="en-IN" sz="1800" dirty="0" err="1">
                <a:solidFill>
                  <a:schemeClr val="tx1"/>
                </a:solidFill>
                <a:latin typeface="+mn-lt"/>
                <a:ea typeface="+mn-ea"/>
                <a:cs typeface="+mn-cs"/>
              </a:rPr>
              <a:t>Niyato</a:t>
            </a:r>
            <a:r>
              <a:rPr lang="en-IN" sz="1800" dirty="0">
                <a:solidFill>
                  <a:schemeClr val="tx1"/>
                </a:solidFill>
                <a:latin typeface="+mn-lt"/>
                <a:ea typeface="+mn-ea"/>
                <a:cs typeface="+mn-cs"/>
              </a:rPr>
              <a:t>, "A Survey on Mobile Cloud Computing: Architecture, Applications and Approaches", Wireless communications and Mobile Computing, Vol.13, Issue 18, pp.1587-1611, December 2013. </a:t>
            </a:r>
            <a:endParaRPr lang="en-IN" sz="1800" dirty="0" smtClean="0">
              <a:solidFill>
                <a:schemeClr val="tx1"/>
              </a:solidFill>
              <a:latin typeface="+mn-lt"/>
              <a:ea typeface="+mn-ea"/>
              <a:cs typeface="+mn-cs"/>
            </a:endParaRPr>
          </a:p>
          <a:p>
            <a:endParaRPr lang="en-IN" sz="1800" dirty="0">
              <a:solidFill>
                <a:schemeClr val="tx1"/>
              </a:solidFill>
              <a:latin typeface="+mn-lt"/>
              <a:ea typeface="+mn-ea"/>
              <a:cs typeface="+mn-cs"/>
            </a:endParaRPr>
          </a:p>
          <a:p>
            <a:r>
              <a:rPr lang="en-IN" sz="1800" dirty="0">
                <a:solidFill>
                  <a:schemeClr val="tx1"/>
                </a:solidFill>
                <a:latin typeface="+mn-lt"/>
                <a:ea typeface="+mn-ea"/>
                <a:cs typeface="+mn-cs"/>
              </a:rPr>
              <a:t>[4] Huber Flores, </a:t>
            </a:r>
            <a:r>
              <a:rPr lang="en-IN" sz="1800" dirty="0" err="1">
                <a:solidFill>
                  <a:schemeClr val="tx1"/>
                </a:solidFill>
                <a:latin typeface="+mn-lt"/>
                <a:ea typeface="+mn-ea"/>
                <a:cs typeface="+mn-cs"/>
              </a:rPr>
              <a:t>Satish</a:t>
            </a:r>
            <a:r>
              <a:rPr lang="en-IN" sz="1800" dirty="0">
                <a:solidFill>
                  <a:schemeClr val="tx1"/>
                </a:solidFill>
                <a:latin typeface="+mn-lt"/>
                <a:ea typeface="+mn-ea"/>
                <a:cs typeface="+mn-cs"/>
              </a:rPr>
              <a:t> </a:t>
            </a:r>
            <a:r>
              <a:rPr lang="en-IN" sz="1800" dirty="0" err="1">
                <a:solidFill>
                  <a:schemeClr val="tx1"/>
                </a:solidFill>
                <a:latin typeface="+mn-lt"/>
                <a:ea typeface="+mn-ea"/>
                <a:cs typeface="+mn-cs"/>
              </a:rPr>
              <a:t>Narayana</a:t>
            </a:r>
            <a:r>
              <a:rPr lang="en-IN" sz="1800" dirty="0">
                <a:solidFill>
                  <a:schemeClr val="tx1"/>
                </a:solidFill>
                <a:latin typeface="+mn-lt"/>
                <a:ea typeface="+mn-ea"/>
                <a:cs typeface="+mn-cs"/>
              </a:rPr>
              <a:t> </a:t>
            </a:r>
            <a:r>
              <a:rPr lang="en-IN" sz="1800" dirty="0" err="1">
                <a:solidFill>
                  <a:schemeClr val="tx1"/>
                </a:solidFill>
                <a:latin typeface="+mn-lt"/>
                <a:ea typeface="+mn-ea"/>
                <a:cs typeface="+mn-cs"/>
              </a:rPr>
              <a:t>Srirama</a:t>
            </a:r>
            <a:r>
              <a:rPr lang="en-IN" sz="1800" dirty="0">
                <a:solidFill>
                  <a:schemeClr val="tx1"/>
                </a:solidFill>
                <a:latin typeface="+mn-lt"/>
                <a:ea typeface="+mn-ea"/>
                <a:cs typeface="+mn-cs"/>
              </a:rPr>
              <a:t> and Carlos </a:t>
            </a:r>
            <a:r>
              <a:rPr lang="en-IN" sz="1800" dirty="0" err="1">
                <a:solidFill>
                  <a:schemeClr val="tx1"/>
                </a:solidFill>
                <a:latin typeface="+mn-lt"/>
                <a:ea typeface="+mn-ea"/>
                <a:cs typeface="+mn-cs"/>
              </a:rPr>
              <a:t>Paniagua</a:t>
            </a:r>
            <a:r>
              <a:rPr lang="en-IN" sz="1800" dirty="0">
                <a:solidFill>
                  <a:schemeClr val="tx1"/>
                </a:solidFill>
                <a:latin typeface="+mn-lt"/>
                <a:ea typeface="+mn-ea"/>
                <a:cs typeface="+mn-cs"/>
              </a:rPr>
              <a:t>, "A Generic Middleware Framework for Handling Process Intensive Hybrid Cloud Services from Mobiles", 9th International Conference on Advances in Mobile Computing and Multimedia, pp.87-94, </a:t>
            </a:r>
            <a:r>
              <a:rPr lang="en-IN" sz="1800" dirty="0" smtClean="0">
                <a:solidFill>
                  <a:schemeClr val="tx1"/>
                </a:solidFill>
                <a:latin typeface="+mn-lt"/>
                <a:ea typeface="+mn-ea"/>
                <a:cs typeface="+mn-cs"/>
              </a:rPr>
              <a:t>2011</a:t>
            </a:r>
            <a:endParaRPr lang="en-IN"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696200" cy="1295400"/>
          </a:xfrm>
        </p:spPr>
        <p:txBody>
          <a:bodyPr/>
          <a:lstStyle/>
          <a:p>
            <a:pPr algn="ctr"/>
            <a:r>
              <a:rPr lang="en-IN" dirty="0" smtClean="0"/>
              <a:t>References</a:t>
            </a:r>
            <a:endParaRPr lang="en-IN" dirty="0"/>
          </a:p>
        </p:txBody>
      </p:sp>
      <p:sp>
        <p:nvSpPr>
          <p:cNvPr id="3" name="Content Placeholder 2"/>
          <p:cNvSpPr>
            <a:spLocks noGrp="1"/>
          </p:cNvSpPr>
          <p:nvPr>
            <p:ph idx="1"/>
          </p:nvPr>
        </p:nvSpPr>
        <p:spPr>
          <a:xfrm>
            <a:off x="1115616" y="1340768"/>
            <a:ext cx="7391400" cy="4411663"/>
          </a:xfrm>
        </p:spPr>
        <p:txBody>
          <a:bodyPr/>
          <a:lstStyle/>
          <a:p>
            <a:r>
              <a:rPr lang="en-IN" sz="1800" dirty="0" smtClean="0">
                <a:solidFill>
                  <a:schemeClr val="tx1"/>
                </a:solidFill>
                <a:latin typeface="+mn-lt"/>
                <a:ea typeface="+mn-ea"/>
                <a:cs typeface="+mn-cs"/>
              </a:rPr>
              <a:t>. </a:t>
            </a:r>
          </a:p>
          <a:p>
            <a:r>
              <a:rPr lang="en-IN" sz="1800" dirty="0" smtClean="0">
                <a:solidFill>
                  <a:schemeClr val="tx1"/>
                </a:solidFill>
                <a:latin typeface="+mn-lt"/>
                <a:ea typeface="+mn-ea"/>
                <a:cs typeface="+mn-cs"/>
              </a:rPr>
              <a:t>[5] Huber Flores, </a:t>
            </a:r>
            <a:r>
              <a:rPr lang="en-IN" sz="1800" dirty="0" err="1" smtClean="0">
                <a:solidFill>
                  <a:schemeClr val="tx1"/>
                </a:solidFill>
                <a:latin typeface="+mn-lt"/>
                <a:ea typeface="+mn-ea"/>
                <a:cs typeface="+mn-cs"/>
              </a:rPr>
              <a:t>Satish</a:t>
            </a:r>
            <a:r>
              <a:rPr lang="en-IN" sz="1800" dirty="0" smtClean="0">
                <a:solidFill>
                  <a:schemeClr val="tx1"/>
                </a:solidFill>
                <a:latin typeface="+mn-lt"/>
                <a:ea typeface="+mn-ea"/>
                <a:cs typeface="+mn-cs"/>
              </a:rPr>
              <a:t> </a:t>
            </a:r>
            <a:r>
              <a:rPr lang="en-IN" sz="1800" dirty="0" err="1" smtClean="0">
                <a:solidFill>
                  <a:schemeClr val="tx1"/>
                </a:solidFill>
                <a:latin typeface="+mn-lt"/>
                <a:ea typeface="+mn-ea"/>
                <a:cs typeface="+mn-cs"/>
              </a:rPr>
              <a:t>Narayana</a:t>
            </a:r>
            <a:r>
              <a:rPr lang="en-IN" sz="1800" dirty="0" smtClean="0">
                <a:solidFill>
                  <a:schemeClr val="tx1"/>
                </a:solidFill>
                <a:latin typeface="+mn-lt"/>
                <a:ea typeface="+mn-ea"/>
                <a:cs typeface="+mn-cs"/>
              </a:rPr>
              <a:t> </a:t>
            </a:r>
            <a:r>
              <a:rPr lang="en-IN" sz="1800" dirty="0" err="1" smtClean="0">
                <a:solidFill>
                  <a:schemeClr val="tx1"/>
                </a:solidFill>
                <a:latin typeface="+mn-lt"/>
                <a:ea typeface="+mn-ea"/>
                <a:cs typeface="+mn-cs"/>
              </a:rPr>
              <a:t>Srirama</a:t>
            </a:r>
            <a:r>
              <a:rPr lang="en-IN" sz="1800" dirty="0" smtClean="0">
                <a:solidFill>
                  <a:schemeClr val="tx1"/>
                </a:solidFill>
                <a:latin typeface="+mn-lt"/>
                <a:ea typeface="+mn-ea"/>
                <a:cs typeface="+mn-cs"/>
              </a:rPr>
              <a:t>, "Mobile Cloud Middleware", </a:t>
            </a:r>
            <a:r>
              <a:rPr lang="en-IN" sz="1800" dirty="0" err="1" smtClean="0">
                <a:solidFill>
                  <a:schemeClr val="tx1"/>
                </a:solidFill>
                <a:latin typeface="+mn-lt"/>
                <a:ea typeface="+mn-ea"/>
                <a:cs typeface="+mn-cs"/>
              </a:rPr>
              <a:t>Elseiver</a:t>
            </a:r>
            <a:r>
              <a:rPr lang="en-IN" sz="1800" dirty="0" smtClean="0">
                <a:solidFill>
                  <a:schemeClr val="tx1"/>
                </a:solidFill>
                <a:latin typeface="+mn-lt"/>
                <a:ea typeface="+mn-ea"/>
                <a:cs typeface="+mn-cs"/>
              </a:rPr>
              <a:t>, Vol. 92, pp. 82–94, 2013. </a:t>
            </a:r>
          </a:p>
          <a:p>
            <a:endParaRPr lang="en-IN" sz="1800" dirty="0" smtClean="0">
              <a:solidFill>
                <a:schemeClr val="tx1"/>
              </a:solidFill>
              <a:latin typeface="+mn-lt"/>
              <a:ea typeface="+mn-ea"/>
              <a:cs typeface="+mn-cs"/>
            </a:endParaRPr>
          </a:p>
          <a:p>
            <a:r>
              <a:rPr lang="en-IN" sz="1800" dirty="0" smtClean="0">
                <a:solidFill>
                  <a:schemeClr val="tx1"/>
                </a:solidFill>
                <a:latin typeface="+mn-lt"/>
                <a:ea typeface="+mn-ea"/>
                <a:cs typeface="+mn-cs"/>
              </a:rPr>
              <a:t>[6] </a:t>
            </a:r>
            <a:r>
              <a:rPr lang="en-IN" sz="1800" dirty="0" err="1" smtClean="0">
                <a:solidFill>
                  <a:schemeClr val="tx1"/>
                </a:solidFill>
                <a:latin typeface="+mn-lt"/>
                <a:ea typeface="+mn-ea"/>
                <a:cs typeface="+mn-cs"/>
              </a:rPr>
              <a:t>Peng</a:t>
            </a:r>
            <a:r>
              <a:rPr lang="en-IN" sz="1800" dirty="0" smtClean="0">
                <a:solidFill>
                  <a:schemeClr val="tx1"/>
                </a:solidFill>
                <a:latin typeface="+mn-lt"/>
                <a:ea typeface="+mn-ea"/>
                <a:cs typeface="+mn-cs"/>
              </a:rPr>
              <a:t> Xiao and </a:t>
            </a:r>
            <a:r>
              <a:rPr lang="en-IN" sz="1800" dirty="0" err="1" smtClean="0">
                <a:solidFill>
                  <a:schemeClr val="tx1"/>
                </a:solidFill>
                <a:latin typeface="+mn-lt"/>
                <a:ea typeface="+mn-ea"/>
                <a:cs typeface="+mn-cs"/>
              </a:rPr>
              <a:t>Yanping</a:t>
            </a:r>
            <a:r>
              <a:rPr lang="en-IN" sz="1800" dirty="0" smtClean="0">
                <a:solidFill>
                  <a:schemeClr val="tx1"/>
                </a:solidFill>
                <a:latin typeface="+mn-lt"/>
                <a:ea typeface="+mn-ea"/>
                <a:cs typeface="+mn-cs"/>
              </a:rPr>
              <a:t> Zhang, "CS-Mobile: A Cloud-based Distributed Storage Middleware for Mobile Devices", International Journal of Smart Home, vol.7 No.1, pp.13-22, 2013. </a:t>
            </a:r>
          </a:p>
          <a:p>
            <a:endParaRPr lang="en-IN" sz="1800" dirty="0" smtClean="0">
              <a:solidFill>
                <a:schemeClr val="tx1"/>
              </a:solidFill>
              <a:latin typeface="+mn-lt"/>
              <a:ea typeface="+mn-ea"/>
              <a:cs typeface="+mn-cs"/>
            </a:endParaRPr>
          </a:p>
          <a:p>
            <a:r>
              <a:rPr lang="en-IN" sz="1800" dirty="0" smtClean="0">
                <a:solidFill>
                  <a:schemeClr val="tx1"/>
                </a:solidFill>
                <a:latin typeface="+mn-lt"/>
                <a:ea typeface="+mn-ea"/>
                <a:cs typeface="+mn-cs"/>
              </a:rPr>
              <a:t>[7] </a:t>
            </a:r>
            <a:r>
              <a:rPr lang="en-IN" sz="1800" dirty="0" err="1" smtClean="0">
                <a:solidFill>
                  <a:schemeClr val="tx1"/>
                </a:solidFill>
                <a:latin typeface="+mn-lt"/>
                <a:ea typeface="+mn-ea"/>
                <a:cs typeface="+mn-cs"/>
              </a:rPr>
              <a:t>Zhizhong</a:t>
            </a:r>
            <a:r>
              <a:rPr lang="en-IN" sz="1800" dirty="0" smtClean="0">
                <a:solidFill>
                  <a:schemeClr val="tx1"/>
                </a:solidFill>
                <a:latin typeface="+mn-lt"/>
                <a:ea typeface="+mn-ea"/>
                <a:cs typeface="+mn-cs"/>
              </a:rPr>
              <a:t> Zhang, </a:t>
            </a:r>
            <a:r>
              <a:rPr lang="en-IN" sz="1800" dirty="0" err="1" smtClean="0">
                <a:solidFill>
                  <a:schemeClr val="tx1"/>
                </a:solidFill>
                <a:latin typeface="+mn-lt"/>
                <a:ea typeface="+mn-ea"/>
                <a:cs typeface="+mn-cs"/>
              </a:rPr>
              <a:t>Chuan</a:t>
            </a:r>
            <a:r>
              <a:rPr lang="en-IN" sz="1800" dirty="0" smtClean="0">
                <a:solidFill>
                  <a:schemeClr val="tx1"/>
                </a:solidFill>
                <a:latin typeface="+mn-lt"/>
                <a:ea typeface="+mn-ea"/>
                <a:cs typeface="+mn-cs"/>
              </a:rPr>
              <a:t> Wu and David W.L. Cheung, " A Survey on Cloud Interoperability: Taxonomies, Standards, and Practice", Newsletter ACM SIGMETRICS Performance Evaluation Review Archive, Vol.40 Issue 4, 2013. </a:t>
            </a:r>
          </a:p>
          <a:p>
            <a:endParaRPr lang="en-IN" sz="1800" dirty="0" smtClean="0">
              <a:solidFill>
                <a:schemeClr val="tx1"/>
              </a:solidFill>
              <a:latin typeface="+mn-lt"/>
              <a:ea typeface="+mn-ea"/>
              <a:cs typeface="+mn-cs"/>
            </a:endParaRPr>
          </a:p>
          <a:p>
            <a:r>
              <a:rPr lang="en-IN" sz="1800" dirty="0" smtClean="0">
                <a:solidFill>
                  <a:schemeClr val="tx1"/>
                </a:solidFill>
                <a:latin typeface="+mn-lt"/>
                <a:ea typeface="+mn-ea"/>
                <a:cs typeface="+mn-cs"/>
              </a:rPr>
              <a:t>[8] </a:t>
            </a:r>
            <a:r>
              <a:rPr lang="en-IN" sz="1800" dirty="0" err="1" smtClean="0">
                <a:solidFill>
                  <a:schemeClr val="tx1"/>
                </a:solidFill>
                <a:latin typeface="+mn-lt"/>
                <a:ea typeface="+mn-ea"/>
                <a:cs typeface="+mn-cs"/>
              </a:rPr>
              <a:t>Zohreh</a:t>
            </a:r>
            <a:r>
              <a:rPr lang="en-IN" sz="1800" dirty="0" smtClean="0">
                <a:solidFill>
                  <a:schemeClr val="tx1"/>
                </a:solidFill>
                <a:latin typeface="+mn-lt"/>
                <a:ea typeface="+mn-ea"/>
                <a:cs typeface="+mn-cs"/>
              </a:rPr>
              <a:t> </a:t>
            </a:r>
            <a:r>
              <a:rPr lang="en-IN" sz="1800" dirty="0" err="1" smtClean="0">
                <a:solidFill>
                  <a:schemeClr val="tx1"/>
                </a:solidFill>
                <a:latin typeface="+mn-lt"/>
                <a:ea typeface="+mn-ea"/>
                <a:cs typeface="+mn-cs"/>
              </a:rPr>
              <a:t>Sanael</a:t>
            </a:r>
            <a:r>
              <a:rPr lang="en-IN" sz="1800" dirty="0" smtClean="0">
                <a:solidFill>
                  <a:schemeClr val="tx1"/>
                </a:solidFill>
                <a:latin typeface="+mn-lt"/>
                <a:ea typeface="+mn-ea"/>
                <a:cs typeface="+mn-cs"/>
              </a:rPr>
              <a:t>, </a:t>
            </a:r>
            <a:r>
              <a:rPr lang="en-IN" sz="1800" dirty="0" err="1" smtClean="0">
                <a:solidFill>
                  <a:schemeClr val="tx1"/>
                </a:solidFill>
                <a:latin typeface="+mn-lt"/>
                <a:ea typeface="+mn-ea"/>
                <a:cs typeface="+mn-cs"/>
              </a:rPr>
              <a:t>Saeid</a:t>
            </a:r>
            <a:r>
              <a:rPr lang="en-IN" sz="1800" dirty="0" smtClean="0">
                <a:solidFill>
                  <a:schemeClr val="tx1"/>
                </a:solidFill>
                <a:latin typeface="+mn-lt"/>
                <a:ea typeface="+mn-ea"/>
                <a:cs typeface="+mn-cs"/>
              </a:rPr>
              <a:t> </a:t>
            </a:r>
            <a:r>
              <a:rPr lang="en-IN" sz="1800" dirty="0" err="1" smtClean="0">
                <a:solidFill>
                  <a:schemeClr val="tx1"/>
                </a:solidFill>
                <a:latin typeface="+mn-lt"/>
                <a:ea typeface="+mn-ea"/>
                <a:cs typeface="+mn-cs"/>
              </a:rPr>
              <a:t>Abolfazli</a:t>
            </a:r>
            <a:r>
              <a:rPr lang="en-IN" sz="1800" dirty="0" smtClean="0">
                <a:solidFill>
                  <a:schemeClr val="tx1"/>
                </a:solidFill>
                <a:latin typeface="+mn-lt"/>
                <a:ea typeface="+mn-ea"/>
                <a:cs typeface="+mn-cs"/>
              </a:rPr>
              <a:t>, Abdullah </a:t>
            </a:r>
            <a:r>
              <a:rPr lang="en-IN" sz="1800" dirty="0" err="1" smtClean="0">
                <a:solidFill>
                  <a:schemeClr val="tx1"/>
                </a:solidFill>
                <a:latin typeface="+mn-lt"/>
                <a:ea typeface="+mn-ea"/>
                <a:cs typeface="+mn-cs"/>
              </a:rPr>
              <a:t>Gani</a:t>
            </a:r>
            <a:r>
              <a:rPr lang="en-IN" sz="1800" dirty="0" smtClean="0">
                <a:solidFill>
                  <a:schemeClr val="tx1"/>
                </a:solidFill>
                <a:latin typeface="+mn-lt"/>
                <a:ea typeface="+mn-ea"/>
                <a:cs typeface="+mn-cs"/>
              </a:rPr>
              <a:t>, "Heterogeneity in Mobile Cloud Computing: Taxonomy and Open Challenges", IEEE Communication Survey and Tutorials, Vol.16 </a:t>
            </a:r>
            <a:r>
              <a:rPr lang="en-IN" sz="1800" dirty="0" err="1" smtClean="0">
                <a:solidFill>
                  <a:schemeClr val="tx1"/>
                </a:solidFill>
                <a:latin typeface="+mn-lt"/>
                <a:ea typeface="+mn-ea"/>
                <a:cs typeface="+mn-cs"/>
              </a:rPr>
              <a:t>Isssue</a:t>
            </a:r>
            <a:r>
              <a:rPr lang="en-IN" sz="1800" dirty="0" smtClean="0">
                <a:solidFill>
                  <a:schemeClr val="tx1"/>
                </a:solidFill>
                <a:latin typeface="+mn-lt"/>
                <a:ea typeface="+mn-ea"/>
                <a:cs typeface="+mn-cs"/>
              </a:rPr>
              <a:t> 1, pp.369-392, 2012. </a:t>
            </a:r>
            <a:endParaRPr lang="en-IN" sz="1800" dirty="0" smtClean="0"/>
          </a:p>
          <a:p>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IN" dirty="0" smtClean="0"/>
              <a:t>Overview of the project</a:t>
            </a:r>
            <a:endParaRPr lang="en-IN" dirty="0"/>
          </a:p>
        </p:txBody>
      </p:sp>
      <p:sp>
        <p:nvSpPr>
          <p:cNvPr id="8197" name="Rectangle 5"/>
          <p:cNvSpPr>
            <a:spLocks noGrp="1" noChangeArrowheads="1"/>
          </p:cNvSpPr>
          <p:nvPr>
            <p:ph type="body" idx="1"/>
          </p:nvPr>
        </p:nvSpPr>
        <p:spPr/>
        <p:txBody>
          <a:bodyPr/>
          <a:lstStyle/>
          <a:p>
            <a:pPr>
              <a:buFont typeface="Wingdings" pitchFamily="2" charset="2"/>
              <a:buChar char="Ø"/>
            </a:pPr>
            <a:endParaRPr lang="en-IN" sz="2000" dirty="0" smtClean="0"/>
          </a:p>
          <a:p>
            <a:pPr>
              <a:buFont typeface="Wingdings" pitchFamily="2" charset="2"/>
              <a:buChar char="Ø"/>
            </a:pPr>
            <a:r>
              <a:rPr lang="en-IN" sz="2000" dirty="0" smtClean="0"/>
              <a:t>This project, Mobile Cloud Middleware (MCM), provides an interoperable framework between cloud vendors addressing the issues of API Heterogeneity.</a:t>
            </a:r>
          </a:p>
          <a:p>
            <a:endParaRPr lang="en-IN" sz="2000" dirty="0" smtClean="0"/>
          </a:p>
          <a:p>
            <a:pPr>
              <a:buFont typeface="Wingdings" pitchFamily="2" charset="2"/>
              <a:buChar char="Ø"/>
            </a:pPr>
            <a:r>
              <a:rPr lang="en-IN" sz="2000" dirty="0" smtClean="0"/>
              <a:t>It is indeed, a</a:t>
            </a:r>
            <a:r>
              <a:rPr lang="en-IN" sz="2000" dirty="0" smtClean="0"/>
              <a:t> </a:t>
            </a:r>
            <a:r>
              <a:rPr lang="en-IN" sz="2000" dirty="0" smtClean="0"/>
              <a:t>o</a:t>
            </a:r>
            <a:r>
              <a:rPr lang="en-IN" sz="2000" dirty="0" smtClean="0">
                <a:solidFill>
                  <a:schemeClr val="tx1"/>
                </a:solidFill>
                <a:latin typeface="+mn-lt"/>
                <a:ea typeface="+mn-ea"/>
                <a:cs typeface="+mn-cs"/>
              </a:rPr>
              <a:t>ne </a:t>
            </a:r>
            <a:r>
              <a:rPr lang="en-IN" sz="2000" dirty="0">
                <a:solidFill>
                  <a:schemeClr val="tx1"/>
                </a:solidFill>
                <a:latin typeface="+mn-lt"/>
                <a:ea typeface="+mn-ea"/>
                <a:cs typeface="+mn-cs"/>
              </a:rPr>
              <a:t>stop solution to access </a:t>
            </a:r>
            <a:r>
              <a:rPr lang="en-IN" sz="2000" dirty="0" smtClean="0"/>
              <a:t>various</a:t>
            </a:r>
            <a:r>
              <a:rPr lang="en-IN" sz="2000" dirty="0" smtClean="0">
                <a:solidFill>
                  <a:schemeClr val="tx1"/>
                </a:solidFill>
                <a:latin typeface="+mn-lt"/>
                <a:ea typeface="+mn-ea"/>
                <a:cs typeface="+mn-cs"/>
              </a:rPr>
              <a:t> </a:t>
            </a:r>
            <a:r>
              <a:rPr lang="en-IN" sz="2000" dirty="0">
                <a:solidFill>
                  <a:schemeClr val="tx1"/>
                </a:solidFill>
                <a:latin typeface="+mn-lt"/>
                <a:ea typeface="+mn-ea"/>
                <a:cs typeface="+mn-cs"/>
              </a:rPr>
              <a:t>cloud storage services </a:t>
            </a:r>
            <a:r>
              <a:rPr lang="en-IN" sz="2000" dirty="0" smtClean="0">
                <a:solidFill>
                  <a:schemeClr val="tx1"/>
                </a:solidFill>
                <a:latin typeface="+mn-lt"/>
                <a:ea typeface="+mn-ea"/>
                <a:cs typeface="+mn-cs"/>
              </a:rPr>
              <a:t>through a standard, well defined and an easy to use approach, for mobile developers and users,</a:t>
            </a:r>
            <a:endParaRPr lang="en-IN" sz="2000" dirty="0" smtClean="0">
              <a:solidFill>
                <a:schemeClr val="tx1"/>
              </a:solidFill>
              <a:latin typeface="+mn-lt"/>
              <a:ea typeface="+mn-ea"/>
              <a:cs typeface="+mn-cs"/>
            </a:endParaRPr>
          </a:p>
          <a:p>
            <a:endParaRPr lang="en-IN" sz="2000" dirty="0" smtClean="0"/>
          </a:p>
          <a:p>
            <a:pPr>
              <a:buFont typeface="Wingdings" pitchFamily="2" charset="2"/>
              <a:buChar char="Ø"/>
            </a:pPr>
            <a:r>
              <a:rPr lang="en-IN" sz="2000" dirty="0" smtClean="0">
                <a:solidFill>
                  <a:schemeClr val="tx1"/>
                </a:solidFill>
                <a:latin typeface="+mn-lt"/>
                <a:ea typeface="+mn-ea"/>
                <a:cs typeface="+mn-cs"/>
              </a:rPr>
              <a:t>This project is targeted </a:t>
            </a:r>
            <a:r>
              <a:rPr lang="en-IN" sz="2000" dirty="0" smtClean="0">
                <a:solidFill>
                  <a:schemeClr val="tx1"/>
                </a:solidFill>
                <a:latin typeface="+mn-lt"/>
                <a:ea typeface="+mn-ea"/>
                <a:cs typeface="+mn-cs"/>
              </a:rPr>
              <a:t>for mobile </a:t>
            </a:r>
            <a:r>
              <a:rPr lang="en-IN" sz="2000" dirty="0" smtClean="0">
                <a:solidFill>
                  <a:schemeClr val="tx1"/>
                </a:solidFill>
                <a:latin typeface="+mn-lt"/>
                <a:ea typeface="+mn-ea"/>
                <a:cs typeface="+mn-cs"/>
              </a:rPr>
              <a:t>systems, and is compatible to various platforms (</a:t>
            </a:r>
            <a:r>
              <a:rPr lang="en-IN" sz="2000" dirty="0" err="1" smtClean="0">
                <a:solidFill>
                  <a:schemeClr val="tx1"/>
                </a:solidFill>
                <a:latin typeface="+mn-lt"/>
                <a:ea typeface="+mn-ea"/>
                <a:cs typeface="+mn-cs"/>
              </a:rPr>
              <a:t>eg</a:t>
            </a:r>
            <a:r>
              <a:rPr lang="en-IN" sz="2000" dirty="0" smtClean="0">
                <a:solidFill>
                  <a:schemeClr val="tx1"/>
                </a:solidFill>
                <a:latin typeface="+mn-lt"/>
                <a:ea typeface="+mn-ea"/>
                <a:cs typeface="+mn-cs"/>
              </a:rPr>
              <a:t>: Android, </a:t>
            </a:r>
            <a:r>
              <a:rPr lang="en-IN" sz="2000" dirty="0" err="1" smtClean="0">
                <a:solidFill>
                  <a:schemeClr val="tx1"/>
                </a:solidFill>
                <a:latin typeface="+mn-lt"/>
                <a:ea typeface="+mn-ea"/>
                <a:cs typeface="+mn-cs"/>
              </a:rPr>
              <a:t>iOS</a:t>
            </a:r>
            <a:r>
              <a:rPr lang="en-IN" sz="2000" dirty="0" smtClean="0">
                <a:solidFill>
                  <a:schemeClr val="tx1"/>
                </a:solidFill>
                <a:latin typeface="+mn-lt"/>
                <a:ea typeface="+mn-ea"/>
                <a:cs typeface="+mn-cs"/>
              </a:rPr>
              <a:t>)</a:t>
            </a:r>
            <a:endParaRPr lang="en-IN" sz="2000" dirty="0" smtClean="0">
              <a:solidFill>
                <a:schemeClr val="tx1"/>
              </a:solidFill>
              <a:latin typeface="+mn-lt"/>
              <a:ea typeface="+mn-ea"/>
              <a:cs typeface="+mn-cs"/>
            </a:endParaRPr>
          </a:p>
          <a:p>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smtClean="0"/>
              <a:t>Limitation of existing work</a:t>
            </a:r>
            <a:endParaRPr lang="en-IN" dirty="0"/>
          </a:p>
        </p:txBody>
      </p:sp>
      <p:sp>
        <p:nvSpPr>
          <p:cNvPr id="9221" name="Rectangle 5"/>
          <p:cNvSpPr>
            <a:spLocks noGrp="1" noChangeArrowheads="1"/>
          </p:cNvSpPr>
          <p:nvPr>
            <p:ph type="body" idx="1"/>
          </p:nvPr>
        </p:nvSpPr>
        <p:spPr/>
        <p:txBody>
          <a:bodyPr/>
          <a:lstStyle/>
          <a:p>
            <a:r>
              <a:rPr lang="en-IN" dirty="0" smtClean="0">
                <a:solidFill>
                  <a:schemeClr val="tx1"/>
                </a:solidFill>
                <a:latin typeface="+mn-lt"/>
                <a:ea typeface="+mn-ea"/>
                <a:cs typeface="+mn-cs"/>
              </a:rPr>
              <a:t>	</a:t>
            </a:r>
            <a:r>
              <a:rPr lang="en-IN" dirty="0" smtClean="0">
                <a:solidFill>
                  <a:schemeClr val="tx1"/>
                </a:solidFill>
                <a:latin typeface="+mn-lt"/>
                <a:ea typeface="+mn-ea"/>
                <a:cs typeface="+mn-cs"/>
              </a:rPr>
              <a:t>yet to write properly!!</a:t>
            </a:r>
          </a:p>
          <a:p>
            <a:r>
              <a:rPr lang="en-IN" dirty="0" smtClean="0"/>
              <a:t>To include – orchestration and ????</a:t>
            </a:r>
            <a:endParaRPr lang="en-IN" dirty="0" smtClean="0">
              <a:solidFill>
                <a:schemeClr val="tx1"/>
              </a:solidFill>
              <a:latin typeface="+mn-lt"/>
              <a:ea typeface="+mn-ea"/>
              <a:cs typeface="+mn-cs"/>
            </a:endParaRPr>
          </a:p>
          <a:p>
            <a:pPr>
              <a:buFont typeface="Wingdings" pitchFamily="2" charset="2"/>
              <a:buChar char="Ø"/>
            </a:pPr>
            <a:r>
              <a:rPr lang="en-IN" dirty="0"/>
              <a:t>	</a:t>
            </a:r>
            <a:r>
              <a:rPr lang="en-IN" dirty="0" smtClean="0"/>
              <a:t>Orchestration between various cloud services has not been implemented</a:t>
            </a:r>
            <a:endParaRPr lang="en-IN" dirty="0" smtClean="0">
              <a:solidFill>
                <a:schemeClr val="tx1"/>
              </a:solidFill>
              <a:latin typeface="+mn-lt"/>
              <a:ea typeface="+mn-ea"/>
              <a:cs typeface="+mn-cs"/>
            </a:endParaRPr>
          </a:p>
          <a:p>
            <a:pPr>
              <a:buFont typeface="Wingdings" pitchFamily="2" charset="2"/>
              <a:buChar char="Ø"/>
            </a:pPr>
            <a:endParaRPr lang="en-IN" dirty="0" smtClean="0"/>
          </a:p>
          <a:p>
            <a:pPr>
              <a:buFont typeface="Wingdings" pitchFamily="2" charset="2"/>
              <a:buChar char="Ø"/>
            </a:pPr>
            <a:r>
              <a:rPr lang="en-IN" dirty="0"/>
              <a:t>	</a:t>
            </a:r>
            <a:r>
              <a:rPr lang="en-US" sz="2800" kern="1200" dirty="0" smtClean="0">
                <a:solidFill>
                  <a:schemeClr val="dk1"/>
                </a:solidFill>
                <a:latin typeface="+mn-lt"/>
                <a:ea typeface="+mn-ea"/>
                <a:cs typeface="+mn-cs"/>
              </a:rPr>
              <a:t> Performance of the search is not optimal and metadata storage and maintenance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IN" dirty="0" smtClean="0"/>
              <a:t>Modules</a:t>
            </a:r>
            <a:endParaRPr lang="en-IN" dirty="0"/>
          </a:p>
        </p:txBody>
      </p:sp>
      <p:sp>
        <p:nvSpPr>
          <p:cNvPr id="10245" name="Rectangle 5"/>
          <p:cNvSpPr>
            <a:spLocks noGrp="1" noChangeArrowheads="1"/>
          </p:cNvSpPr>
          <p:nvPr>
            <p:ph type="body" idx="1"/>
          </p:nvPr>
        </p:nvSpPr>
        <p:spPr/>
        <p:txBody>
          <a:bodyPr/>
          <a:lstStyle/>
          <a:p>
            <a:r>
              <a:rPr lang="en-US" sz="1800" dirty="0" smtClean="0"/>
              <a:t>Manager</a:t>
            </a:r>
          </a:p>
          <a:p>
            <a:pPr lvl="1"/>
            <a:r>
              <a:rPr lang="en-US" sz="1800" dirty="0" smtClean="0"/>
              <a:t>Interoperability Engine</a:t>
            </a:r>
          </a:p>
          <a:p>
            <a:pPr lvl="2"/>
            <a:r>
              <a:rPr lang="en-US" sz="1800" dirty="0" smtClean="0"/>
              <a:t>TP handler</a:t>
            </a:r>
          </a:p>
          <a:p>
            <a:pPr lvl="2"/>
            <a:r>
              <a:rPr lang="en-US" sz="1800" dirty="0" smtClean="0"/>
              <a:t>Session Invoker</a:t>
            </a:r>
          </a:p>
          <a:p>
            <a:pPr lvl="2"/>
            <a:r>
              <a:rPr lang="en-US" sz="1800" dirty="0" smtClean="0"/>
              <a:t>Cache Invoker</a:t>
            </a:r>
          </a:p>
          <a:p>
            <a:pPr lvl="2"/>
            <a:r>
              <a:rPr lang="en-US" sz="1800" dirty="0" smtClean="0"/>
              <a:t>API Setup</a:t>
            </a:r>
          </a:p>
          <a:p>
            <a:pPr lvl="1"/>
            <a:r>
              <a:rPr lang="en-US" sz="1800" dirty="0" smtClean="0"/>
              <a:t>Session Management</a:t>
            </a:r>
          </a:p>
          <a:p>
            <a:pPr lvl="1"/>
            <a:r>
              <a:rPr lang="en-US" sz="1800" dirty="0" smtClean="0"/>
              <a:t>Cache Management</a:t>
            </a:r>
          </a:p>
          <a:p>
            <a:pPr lvl="1"/>
            <a:r>
              <a:rPr lang="en-US" sz="1800" dirty="0" smtClean="0"/>
              <a:t>Transaction Space</a:t>
            </a:r>
          </a:p>
          <a:p>
            <a:r>
              <a:rPr lang="en-US" sz="1800" dirty="0" smtClean="0"/>
              <a:t>Adapter File System </a:t>
            </a:r>
          </a:p>
          <a:p>
            <a:r>
              <a:rPr lang="en-US" sz="1800" dirty="0" smtClean="0"/>
              <a:t>Mobile API set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IN" dirty="0" smtClean="0"/>
              <a:t>Architecture</a:t>
            </a:r>
            <a:endParaRPr lang="en-IN" dirty="0"/>
          </a:p>
        </p:txBody>
      </p:sp>
      <p:sp>
        <p:nvSpPr>
          <p:cNvPr id="11269" name="Rectangle 5"/>
          <p:cNvSpPr>
            <a:spLocks noGrp="1" noChangeArrowheads="1"/>
          </p:cNvSpPr>
          <p:nvPr>
            <p:ph type="body" idx="1"/>
          </p:nvPr>
        </p:nvSpPr>
        <p:spPr/>
        <p:txBody>
          <a:bodyPr/>
          <a:lstStyle/>
          <a:p>
            <a:endParaRPr lang="en-IN" dirty="0"/>
          </a:p>
        </p:txBody>
      </p:sp>
      <p:pic>
        <p:nvPicPr>
          <p:cNvPr id="11270" name="Picture 6"/>
          <p:cNvPicPr>
            <a:picLocks noChangeAspect="1" noChangeArrowheads="1"/>
          </p:cNvPicPr>
          <p:nvPr/>
        </p:nvPicPr>
        <p:blipFill>
          <a:blip r:embed="rId2" cstate="print"/>
          <a:srcRect/>
          <a:stretch>
            <a:fillRect/>
          </a:stretch>
        </p:blipFill>
        <p:spPr bwMode="auto">
          <a:xfrm>
            <a:off x="755576" y="1484784"/>
            <a:ext cx="7800975" cy="4648200"/>
          </a:xfrm>
          <a:prstGeom prst="rect">
            <a:avLst/>
          </a:prstGeom>
          <a:noFill/>
          <a:ln w="9525" cap="flat" cmpd="sng" algn="ctr">
            <a:noFill/>
            <a:prstDash val="solid"/>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251520" y="0"/>
            <a:ext cx="7696200" cy="1295400"/>
          </a:xfrm>
        </p:spPr>
        <p:txBody>
          <a:bodyPr/>
          <a:lstStyle/>
          <a:p>
            <a:r>
              <a:rPr lang="en-IN" dirty="0" smtClean="0"/>
              <a:t>Detailed design</a:t>
            </a:r>
            <a:endParaRPr lang="en-IN" dirty="0"/>
          </a:p>
        </p:txBody>
      </p:sp>
      <p:sp>
        <p:nvSpPr>
          <p:cNvPr id="12293" name="Rectangle 5"/>
          <p:cNvSpPr>
            <a:spLocks noGrp="1" noChangeArrowheads="1"/>
          </p:cNvSpPr>
          <p:nvPr>
            <p:ph type="body" idx="1"/>
          </p:nvPr>
        </p:nvSpPr>
        <p:spPr>
          <a:xfrm>
            <a:off x="1115616" y="1268760"/>
            <a:ext cx="6984776" cy="5589240"/>
          </a:xfrm>
        </p:spPr>
        <p:txBody>
          <a:bodyPr/>
          <a:lstStyle/>
          <a:p>
            <a:endParaRPr lang="en-IN" dirty="0"/>
          </a:p>
        </p:txBody>
      </p:sp>
      <p:pic>
        <p:nvPicPr>
          <p:cNvPr id="12294" name="Picture 6"/>
          <p:cNvPicPr>
            <a:picLocks noChangeAspect="1" noChangeArrowheads="1"/>
          </p:cNvPicPr>
          <p:nvPr/>
        </p:nvPicPr>
        <p:blipFill>
          <a:blip r:embed="rId2" cstate="print"/>
          <a:srcRect/>
          <a:stretch>
            <a:fillRect/>
          </a:stretch>
        </p:blipFill>
        <p:spPr bwMode="auto">
          <a:xfrm>
            <a:off x="1043608" y="1268760"/>
            <a:ext cx="7068269" cy="5253375"/>
          </a:xfrm>
          <a:prstGeom prst="rect">
            <a:avLst/>
          </a:prstGeom>
          <a:noFill/>
          <a:ln w="9525" cap="flat" cmpd="sng" algn="ctr">
            <a:noFill/>
            <a:prstDash val="solid"/>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pPr algn="ctr"/>
            <a:r>
              <a:rPr lang="en-US" dirty="0" smtClean="0"/>
              <a:t>	Interoperability engine</a:t>
            </a:r>
            <a:endParaRPr lang="en-IN" dirty="0"/>
          </a:p>
        </p:txBody>
      </p:sp>
      <p:sp>
        <p:nvSpPr>
          <p:cNvPr id="13317" name="Rectangle 5"/>
          <p:cNvSpPr>
            <a:spLocks noGrp="1" noChangeArrowheads="1"/>
          </p:cNvSpPr>
          <p:nvPr>
            <p:ph type="body" idx="1"/>
          </p:nvPr>
        </p:nvSpPr>
        <p:spPr/>
        <p:txBody>
          <a:bodyPr/>
          <a:lstStyle/>
          <a:p>
            <a:pPr marL="514350" indent="-514350"/>
            <a:r>
              <a:rPr lang="en-US" sz="1800" dirty="0" smtClean="0"/>
              <a:t> TP Handler module:</a:t>
            </a:r>
          </a:p>
          <a:p>
            <a:pPr marL="914400" lvl="1" indent="-514350">
              <a:buNone/>
            </a:pPr>
            <a:r>
              <a:rPr lang="en-US" sz="1800" dirty="0" smtClean="0"/>
              <a:t>Input : </a:t>
            </a:r>
            <a:endParaRPr lang="en-US" sz="1800" dirty="0" smtClean="0"/>
          </a:p>
          <a:p>
            <a:pPr marL="1503363" lvl="3" indent="-514350"/>
            <a:r>
              <a:rPr lang="en-US" sz="1800" dirty="0" smtClean="0"/>
              <a:t>Request from the Mobile device using Mobile API set.</a:t>
            </a:r>
            <a:endParaRPr lang="en-US" sz="1800" dirty="0" smtClean="0"/>
          </a:p>
          <a:p>
            <a:pPr marL="1314450" lvl="2" indent="-514350"/>
            <a:r>
              <a:rPr lang="en-US" sz="1800" dirty="0" smtClean="0"/>
              <a:t>Requests to the System will be based on the REST protocol.</a:t>
            </a:r>
          </a:p>
          <a:p>
            <a:pPr lvl="2"/>
            <a:r>
              <a:rPr lang="en-US" sz="1800" dirty="0" smtClean="0"/>
              <a:t>Request </a:t>
            </a:r>
            <a:r>
              <a:rPr lang="en-US" sz="1800" dirty="0" smtClean="0"/>
              <a:t>will contain information such as</a:t>
            </a:r>
          </a:p>
          <a:p>
            <a:pPr lvl="4"/>
            <a:r>
              <a:rPr lang="en-US" sz="1800" dirty="0" smtClean="0"/>
              <a:t>Name of the Service provider</a:t>
            </a:r>
          </a:p>
          <a:p>
            <a:pPr lvl="4"/>
            <a:r>
              <a:rPr lang="en-US" sz="1800" dirty="0" smtClean="0"/>
              <a:t>Service requested</a:t>
            </a:r>
          </a:p>
          <a:p>
            <a:pPr lvl="4"/>
            <a:r>
              <a:rPr lang="en-US" sz="1800" dirty="0" smtClean="0"/>
              <a:t>Configuration parameters</a:t>
            </a:r>
          </a:p>
          <a:p>
            <a:pPr lvl="4"/>
            <a:r>
              <a:rPr lang="en-US" sz="1800" dirty="0" smtClean="0"/>
              <a:t>Files</a:t>
            </a:r>
          </a:p>
          <a:p>
            <a:pPr lvl="4"/>
            <a:r>
              <a:rPr lang="en-US" sz="1800" dirty="0" smtClean="0"/>
              <a:t>Cloud credentials</a:t>
            </a:r>
          </a:p>
          <a:p>
            <a:pPr lvl="2"/>
            <a:r>
              <a:rPr lang="en-US" sz="1800" dirty="0" err="1" smtClean="0"/>
              <a:t>Eg</a:t>
            </a:r>
            <a:r>
              <a:rPr lang="en-US" sz="1800" dirty="0" smtClean="0"/>
              <a:t> : ( Google drive, download , Android 4.2.0, final.doc, username , password).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pPr algn="ctr"/>
            <a:r>
              <a:rPr lang="en-US" dirty="0" smtClean="0"/>
              <a:t>	Interoperability engine</a:t>
            </a:r>
            <a:endParaRPr lang="en-IN" dirty="0"/>
          </a:p>
        </p:txBody>
      </p:sp>
      <p:sp>
        <p:nvSpPr>
          <p:cNvPr id="16389" name="Rectangle 5"/>
          <p:cNvSpPr>
            <a:spLocks noGrp="1" noChangeArrowheads="1"/>
          </p:cNvSpPr>
          <p:nvPr>
            <p:ph type="body" idx="1"/>
          </p:nvPr>
        </p:nvSpPr>
        <p:spPr>
          <a:xfrm>
            <a:off x="1187624" y="1916832"/>
            <a:ext cx="7391400" cy="4411663"/>
          </a:xfrm>
        </p:spPr>
        <p:txBody>
          <a:bodyPr/>
          <a:lstStyle/>
          <a:p>
            <a:pPr lvl="1">
              <a:buNone/>
            </a:pPr>
            <a:r>
              <a:rPr lang="en-US" sz="1800" dirty="0" smtClean="0"/>
              <a:t>Process : Handles the incoming request to the system.</a:t>
            </a:r>
          </a:p>
          <a:p>
            <a:pPr lvl="2"/>
            <a:r>
              <a:rPr lang="en-US" sz="1800" dirty="0" smtClean="0"/>
              <a:t>Retrieves the information from the request.</a:t>
            </a:r>
          </a:p>
          <a:p>
            <a:pPr lvl="1">
              <a:buNone/>
            </a:pPr>
            <a:r>
              <a:rPr lang="en-US" sz="1800" dirty="0" smtClean="0"/>
              <a:t>Output :</a:t>
            </a:r>
          </a:p>
          <a:p>
            <a:pPr lvl="2"/>
            <a:r>
              <a:rPr lang="en-US" sz="1800" dirty="0" smtClean="0"/>
              <a:t> Sends an acknowledge message after receiving the request.</a:t>
            </a:r>
          </a:p>
          <a:p>
            <a:pPr lvl="2"/>
            <a:r>
              <a:rPr lang="en-US" sz="1800" dirty="0" smtClean="0"/>
              <a:t>The acknowledge to the mobile device is sent using the asynchronous notification</a:t>
            </a:r>
          </a:p>
          <a:p>
            <a:pPr lvl="2"/>
            <a:r>
              <a:rPr lang="en-US" sz="1800" dirty="0" smtClean="0"/>
              <a:t>After acknowledging the request, It stores the file in the transactional space.</a:t>
            </a:r>
          </a:p>
          <a:p>
            <a:endParaRPr lang="en-IN"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IN"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IN"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presentation</Template>
  <TotalTime>174</TotalTime>
  <Words>1350</Words>
  <Application>Microsoft Office PowerPoint</Application>
  <PresentationFormat>On-screen Show (4:3)</PresentationFormat>
  <Paragraphs>219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Sales training presentation</vt:lpstr>
      <vt:lpstr>An Interoperable Framework for API heterogeneity in mobile cloud storage systems </vt:lpstr>
      <vt:lpstr>Outline</vt:lpstr>
      <vt:lpstr>Overview of the project</vt:lpstr>
      <vt:lpstr>Limitation of existing work</vt:lpstr>
      <vt:lpstr>Modules</vt:lpstr>
      <vt:lpstr>Architecture</vt:lpstr>
      <vt:lpstr>Detailed design</vt:lpstr>
      <vt:lpstr> Interoperability engine</vt:lpstr>
      <vt:lpstr> Interoperability engine</vt:lpstr>
      <vt:lpstr> Interoperability engine</vt:lpstr>
      <vt:lpstr>Interoperability engine</vt:lpstr>
      <vt:lpstr>Interoperability engine</vt:lpstr>
      <vt:lpstr>Interoperability engine</vt:lpstr>
      <vt:lpstr>Session management</vt:lpstr>
      <vt:lpstr>Session management</vt:lpstr>
      <vt:lpstr>Cache management</vt:lpstr>
      <vt:lpstr>Adapter File Systems </vt:lpstr>
      <vt:lpstr>Adapter File Systems </vt:lpstr>
      <vt:lpstr>Mobile API setup</vt:lpstr>
      <vt:lpstr>Implementaion – Mobile client</vt:lpstr>
      <vt:lpstr>Implementation – Server setup</vt:lpstr>
      <vt:lpstr>Implementation – Cloud services</vt:lpstr>
      <vt:lpstr>Results</vt:lpstr>
      <vt:lpstr>Results</vt:lpstr>
      <vt:lpstr>Performance Evaluation</vt:lpstr>
      <vt:lpstr>References</vt:lpstr>
      <vt:lpstr>References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Interoperable Framework for API heterogeneity in mobile cloud storage systems</dc:title>
  <dc:creator>Elcot</dc:creator>
  <cp:lastModifiedBy>SPC</cp:lastModifiedBy>
  <cp:revision>30</cp:revision>
  <dcterms:created xsi:type="dcterms:W3CDTF">2014-04-27T16:02:50Z</dcterms:created>
  <dcterms:modified xsi:type="dcterms:W3CDTF">2014-04-27T19:19:25Z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