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  <p:sldMasterId id="2147483667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118DF5-3B3E-4CC0-B8EC-39FD9F1B57BF}">
  <a:tblStyle styleId="{EA118DF5-3B3E-4CC0-B8EC-39FD9F1B57B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77975"/>
            <a:ext cx="7772400" cy="147002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86227"/>
          <a:stretch/>
        </p:blipFill>
        <p:spPr>
          <a:xfrm rot="10800000" flipH="1">
            <a:off x="0" y="0"/>
            <a:ext cx="9144219" cy="1205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  <p:sp>
        <p:nvSpPr>
          <p:cNvPr id="22" name="Shape 22"/>
          <p:cNvSpPr/>
          <p:nvPr/>
        </p:nvSpPr>
        <p:spPr>
          <a:xfrm>
            <a:off x="4501364" y="6486525"/>
            <a:ext cx="4422774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85800" y="1577975"/>
            <a:ext cx="7772400" cy="147002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4732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859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38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4732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859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  <a:defRPr sz="2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2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8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526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  <a:defRPr sz="2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2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8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526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38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638675" y="933450"/>
            <a:ext cx="4038599" cy="24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3"/>
          </p:nvPr>
        </p:nvSpPr>
        <p:spPr>
          <a:xfrm>
            <a:off x="4638675" y="3562350"/>
            <a:ext cx="4038599" cy="2478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4732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859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38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4732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859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  <a:defRPr sz="2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2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8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526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  <a:defRPr sz="2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2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8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  <a:defRPr sz="1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526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38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4038599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38675" y="933450"/>
            <a:ext cx="4038599" cy="24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38675" y="3562350"/>
            <a:ext cx="4038599" cy="2478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1">
            <a:alphaModFix/>
          </a:blip>
          <a:srcRect b="86227"/>
          <a:stretch/>
        </p:blipFill>
        <p:spPr>
          <a:xfrm rot="10800000" flipH="1">
            <a:off x="0" y="0"/>
            <a:ext cx="9144219" cy="12058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  <p:sp>
        <p:nvSpPr>
          <p:cNvPr id="15" name="Shape 15"/>
          <p:cNvSpPr/>
          <p:nvPr/>
        </p:nvSpPr>
        <p:spPr>
          <a:xfrm>
            <a:off x="4501364" y="6486525"/>
            <a:ext cx="4422774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11">
            <a:alphaModFix/>
          </a:blip>
          <a:srcRect b="86227"/>
          <a:stretch/>
        </p:blipFill>
        <p:spPr>
          <a:xfrm rot="10800000" flipH="1">
            <a:off x="0" y="0"/>
            <a:ext cx="9144219" cy="120580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9379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Arial"/>
              <a:buChar char="–"/>
              <a:defRPr sz="2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  <p:sp>
        <p:nvSpPr>
          <p:cNvPr id="65" name="Shape 65"/>
          <p:cNvSpPr/>
          <p:nvPr/>
        </p:nvSpPr>
        <p:spPr>
          <a:xfrm>
            <a:off x="4501364" y="6486525"/>
            <a:ext cx="4422774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bpubs.stanford.edu:8090/pub/1999-6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0" y="1045025"/>
            <a:ext cx="9144000" cy="14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CSE 575 Class Project Presentation</a:t>
            </a:r>
            <a:br>
              <a:rPr lang="en-US" sz="5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Yelp Trend Propagation</a:t>
            </a:r>
            <a:r>
              <a:rPr lang="en-US" sz="5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18750" y="2710100"/>
            <a:ext cx="8575200" cy="243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Noto Sans Symbols"/>
              <a:buNone/>
            </a:pPr>
            <a:r>
              <a:rPr lang="en-US" sz="2000" b="0" i="0" u="sng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lang="en-US" sz="2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Noto Sans Symbols"/>
              <a:buNone/>
            </a:pPr>
            <a:endParaRPr sz="2000"/>
          </a:p>
          <a:p>
            <a:pPr marL="0" marR="0" lvl="0" indent="-698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Akhil Ravichandran (1211257187, aravic12@asu.edu, 20)</a:t>
            </a:r>
          </a:p>
          <a:p>
            <a:pPr marL="0" marR="0" lvl="0" indent="-698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Gurumurthy Raghuraman (1211150041, graghura@asu.edu, 20)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Narendra kumar Sampath kumar (1211068609, nsampat1@asu.edu, 20) Subramanian Venkateswaran (1211211544, svenka71@asu.edu, 20)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Ravikiran Tangirala (1211062122, rtangir3@asu.edu, 20)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Noto Sans Symbols"/>
              <a:buNone/>
            </a:pPr>
            <a:endParaRPr sz="200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Noto Sans Symbols"/>
              <a:buNone/>
            </a:pPr>
            <a:endParaRPr sz="16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Noto Sans Symbols"/>
              <a:buNone/>
            </a:pPr>
            <a:endParaRPr sz="16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Noto Sans Symbols"/>
              <a:buNone/>
            </a:pPr>
            <a:endParaRPr sz="16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SzPct val="27500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Solution (Twitter Rank)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Now we get </a:t>
            </a:r>
            <a:r>
              <a:rPr lang="en-US"/>
              <a:t>K-most influential users 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using the ranking scores obtained. 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The influential users are the set of users who ha</a:t>
            </a:r>
            <a:r>
              <a:rPr lang="en-US"/>
              <a:t>ve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good connectivity in</a:t>
            </a:r>
            <a:r>
              <a:rPr lang="en-US"/>
              <a:t> the large graph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Our Approach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Apply LDA to form User Topic Matrix i.e the contribution of each user to each topic.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-US"/>
              <a:t>K-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means to cluster users b</a:t>
            </a:r>
            <a:r>
              <a:rPr lang="en-US"/>
              <a:t>ased on their topic interest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-US"/>
              <a:t>P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agerank to get the most influential node </a:t>
            </a:r>
            <a:r>
              <a:rPr lang="en-US"/>
              <a:t>in that particular cluster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Existing and our approach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3520" lvl="0" indent="0">
              <a:spcBef>
                <a:spcPts val="0"/>
              </a:spcBef>
              <a:buNone/>
            </a:pPr>
            <a:r>
              <a:rPr lang="en-US"/>
              <a:t> 	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12</a:t>
            </a:fld>
            <a:r>
              <a:rPr lang="en-US"/>
              <a:t> -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25" y="1232487"/>
            <a:ext cx="4639551" cy="450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 value selection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The number of cluster is obtained by Elbow method as shown in the plot (K value vs Objective function)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Objective Function: 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13</a:t>
            </a:fld>
            <a:r>
              <a:rPr lang="en-US"/>
              <a:t> -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650" y="4619800"/>
            <a:ext cx="2476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K-means PR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The optimal K value is chosen as 5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14</a:t>
            </a:fld>
            <a:r>
              <a:rPr lang="en-US"/>
              <a:t> -</a:t>
            </a:r>
          </a:p>
        </p:txBody>
      </p:sp>
      <p:pic>
        <p:nvPicPr>
          <p:cNvPr id="215" name="Shape 215" descr="k_value_pic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712" y="1024325"/>
            <a:ext cx="4852575" cy="36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Active users vs Influential users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15</a:t>
            </a:fld>
            <a:r>
              <a:rPr lang="en-US"/>
              <a:t> -</a:t>
            </a:r>
          </a:p>
        </p:txBody>
      </p:sp>
      <p:graphicFrame>
        <p:nvGraphicFramePr>
          <p:cNvPr id="223" name="Shape 223"/>
          <p:cNvGraphicFramePr/>
          <p:nvPr/>
        </p:nvGraphicFramePr>
        <p:xfrm>
          <a:off x="415500" y="9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{EA118DF5-3B3E-4CC0-B8EC-39FD9F1B57BF}</a:tableStyleId>
              </a:tblPr>
              <a:tblGrid>
                <a:gridCol w="262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Topic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 TR Influential Users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Active Users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pizza, bread, vegan, soup, potato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nXMMoDzXRByQiWH9cf-FAQ, Wc5L6iuvSNF5WGBlqIO8nw, BA9SDRZGyRcUMxTdUTVhmw, PcPminF0bIUsKjUh9e4DMQ, 8DGFWco9VeBAxjqsuh1aSw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vxR_YV0atFxIxfOnF9uHjQ,  H5d_nFqzwrREE-YduK2ABg, eAJ3Ip0vh-zuk_BmcmchYA, el3TmKFEFzZOcNbCw2FNlQ, Bsbumyr3Of8BauN2URK4bg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chicken cheese salad fresh lunch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nXMMoDzXRByQiWH9cf-FAQ, BA9SDRZGyRcUMxTdUTVhmw, Wc5L6iuvSNF5WGBlqIO8nw, PcPminF0bIUsKjUh9e4DMQ, 8DGFWco9VeBAxjqsuh1aSw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GABWrw5Et9jubriKwMUDbw, Azkt7v-m9iBLjMZtCMxorg,  s5F0viIdrelfeDtcMM65PQ, 8v3aEuuHEJU_8h0OgmsfDA, W83aZrDrYKwycCHB_eOYYg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sweet dessert night delicaci chocolate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nXMMoDzXRByQiWH9cf-FAQ, Wc5L6iuvSNF5WGBlqIO8nw, BA9SDRZGyRcUMxTdUTVhmw, PcPminF0bIUsKjUh9e4DMQ, 8DGFWco9VeBAxjqsuh1aSw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H5d_nFqzwrREE-YduK2ABg, el3TmKFEFzZOcNbCw2FNlQ, HmILc-lgVKZS7mWNdYCSJw, 9v83UksZrkThOiE584GRBQ, Bsbumyr3Of8BauN2URK4bg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 day tabl side,dish top night happi meal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nXMMoDzXRByQiWH9cf-FAQ, BA9SDRZGyRcUMxTdUTVhmw, Wc5L6iuvSNF5WGBlqIO8nw, PcPminF0bIUsKjUh9e4DMQ, 8DGFWco9VeBAxjqsuh1aSw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T5KBc5QbwZ-Oj9ApE4vZJA, s5F0viIdrelfeDtcMM65PQ, coKnuxLznH0FHb34m4ZLCw, vxR_YV0atFxIxfOnF9uHjQ, HVJgTH5qu0goywOHNpOjPA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drink bar restaurant friday friend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nXMMoDzXRByQiWH9cf-FAQ, BA9SDRZGyRcUMxTdUTVhmw, Wc5L6iuvSNF5WGBlqIO8nw, PcPminF0bIUsKjUh9e4DMQ, 8DGFWco9VeBAxjqsuh1aSw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fZY97UjlP-iv35beOl_OfQ, nffEoRhzQYVIL3Y6bFhcGA, mjOKUSdIqxFPSYMB-MmS9g, tCbEkK11lnqeaNVkhlurrQ, TwjiWvK0ZP15lzGC049oIQ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Testing 1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en-US" sz="2400"/>
              <a:t>For each test user, assign the user to the cluster with the smallest distance to the centroids.</a:t>
            </a:r>
          </a:p>
          <a:p>
            <a:pPr marL="342900" marR="0" lvl="0" indent="-27178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Obtain the most influential node in that cluster. Now compare the results obtained </a:t>
            </a:r>
            <a:r>
              <a:rPr lang="en-US" sz="2400"/>
              <a:t>with</a:t>
            </a:r>
            <a:r>
              <a:rPr lang="en-US"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the results of </a:t>
            </a:r>
            <a:r>
              <a:rPr lang="en-US" sz="2400"/>
              <a:t>TwitterRank Algorithm</a:t>
            </a:r>
            <a:r>
              <a:rPr lang="en-US"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Test user: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1800"/>
              <a:t>TYwQtORbORzcX22xdYBx1g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Most Influential User in TwitterRank Algorithm: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  		nXMMoDzXRByQiWH9cf-FAQ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Most Influential User in K-means PR: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 		folPdHjHOS0g5UxNSgtWVQ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Testing 1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47675" y="912825"/>
            <a:ext cx="8229600" cy="512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 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  <p:graphicFrame>
        <p:nvGraphicFramePr>
          <p:cNvPr id="238" name="Shape 238"/>
          <p:cNvGraphicFramePr/>
          <p:nvPr/>
        </p:nvGraphicFramePr>
        <p:xfrm>
          <a:off x="941400" y="16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{EA118DF5-3B3E-4CC0-B8EC-39FD9F1B57BF}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Test Users (5 different Users)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TR PageRank Most Influential User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Our Approach (K-means PR)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dessert, star,visual, salad, quiet, atmosphere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sandwich, tea, coffee, salad, bread, fruit, dessert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atmosphere, star,gaze, view,perfect, milk,make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pizza,beef, pie, italian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sandwich, tea, coffee, salad, bread, fruit, dessert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sauc, burger, fast, chicken, time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coffee, price, area, locat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sandwich, tea, coffee, salad, bread, fruit, dessert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sober,trust,scarf,best,definit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salad, delici, food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sandwich, tea, coffee, salad, bread, fruit, dessert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restaurant, yummi, soup , hot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burger,cake,food,sweet,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good,buffet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sandwich, tea, coffee, salad, bread, fruit, dessert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pizza, caramel, smoothie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1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4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Test data Topic words</a:t>
            </a:r>
            <a:r>
              <a:rPr lang="en-US" sz="1800"/>
              <a:t>:</a:t>
            </a:r>
          </a:p>
          <a:p>
            <a:pPr marL="223520" lvl="0" indent="0" rtl="0">
              <a:spcBef>
                <a:spcPts val="0"/>
              </a:spcBef>
              <a:buNone/>
            </a:pPr>
            <a:r>
              <a:rPr lang="en-US" sz="1800"/>
              <a:t>flawless,</a:t>
            </a:r>
            <a:r>
              <a:rPr lang="en-US" sz="1800">
                <a:solidFill>
                  <a:srgbClr val="FF0000"/>
                </a:solidFill>
              </a:rPr>
              <a:t>dessert</a:t>
            </a:r>
            <a:r>
              <a:rPr lang="en-US" sz="1800"/>
              <a:t>,fire,</a:t>
            </a:r>
            <a:r>
              <a:rPr lang="en-US" sz="1800">
                <a:solidFill>
                  <a:srgbClr val="6AA84F"/>
                </a:solidFill>
              </a:rPr>
              <a:t>love</a:t>
            </a:r>
            <a:r>
              <a:rPr lang="en-US" sz="1800"/>
              <a:t>,star,visual,sinc,info,good,tast,amaz,quick,gorgeou,place,</a:t>
            </a:r>
            <a:r>
              <a:rPr lang="en-US" sz="1800">
                <a:solidFill>
                  <a:srgbClr val="0000FF"/>
                </a:solidFill>
              </a:rPr>
              <a:t>dinner</a:t>
            </a:r>
            <a:r>
              <a:rPr lang="en-US" sz="1800"/>
              <a:t>,person,</a:t>
            </a:r>
            <a:r>
              <a:rPr lang="en-US" sz="1800">
                <a:solidFill>
                  <a:srgbClr val="FF0000"/>
                </a:solidFill>
              </a:rPr>
              <a:t>friend</a:t>
            </a:r>
            <a:r>
              <a:rPr lang="en-US" sz="1800"/>
              <a:t>,quiet,area,glass,</a:t>
            </a:r>
            <a:r>
              <a:rPr lang="en-US" sz="1800">
                <a:solidFill>
                  <a:srgbClr val="FF0000"/>
                </a:solidFill>
              </a:rPr>
              <a:t>salad</a:t>
            </a:r>
            <a:r>
              <a:rPr lang="en-US" sz="1800"/>
              <a:t>,challeng,almost,</a:t>
            </a:r>
            <a:r>
              <a:rPr lang="en-US" sz="1800">
                <a:solidFill>
                  <a:srgbClr val="6AA84F"/>
                </a:solidFill>
              </a:rPr>
              <a:t>atmospher</a:t>
            </a:r>
            <a:r>
              <a:rPr lang="en-US" sz="1800"/>
              <a:t>,simpli,via,salon,half,keep,fill,immedi,vibey,call,filet,</a:t>
            </a:r>
            <a:r>
              <a:rPr lang="en-US" sz="1800">
                <a:solidFill>
                  <a:srgbClr val="0000FF"/>
                </a:solidFill>
              </a:rPr>
              <a:t>hill,fountain</a:t>
            </a:r>
            <a:r>
              <a:rPr lang="en-US" sz="1800"/>
              <a:t>,easili,group,better,</a:t>
            </a:r>
            <a:r>
              <a:rPr lang="en-US" sz="1800">
                <a:solidFill>
                  <a:srgbClr val="0000FF"/>
                </a:solidFill>
              </a:rPr>
              <a:t>top,</a:t>
            </a:r>
            <a:r>
              <a:rPr lang="en-US" sz="1800">
                <a:solidFill>
                  <a:srgbClr val="6AA84F"/>
                </a:solidFill>
              </a:rPr>
              <a:t>view</a:t>
            </a:r>
            <a:r>
              <a:rPr lang="en-US" sz="1800">
                <a:solidFill>
                  <a:srgbClr val="38761D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/>
              <a:t>Topic Sensitive PR</a:t>
            </a:r>
            <a:r>
              <a:rPr lang="en-US" sz="1800"/>
              <a:t>:</a:t>
            </a:r>
          </a:p>
          <a:p>
            <a:pPr marL="223520" lvl="0" indent="0">
              <a:spcBef>
                <a:spcPts val="0"/>
              </a:spcBef>
              <a:buNone/>
            </a:pPr>
            <a:r>
              <a:rPr lang="en-US" sz="1700"/>
              <a:t>food,order,</a:t>
            </a:r>
            <a:r>
              <a:rPr lang="en-US" sz="1700">
                <a:solidFill>
                  <a:srgbClr val="FF0000"/>
                </a:solidFill>
              </a:rPr>
              <a:t>friend</a:t>
            </a:r>
            <a:r>
              <a:rPr lang="en-US" sz="1700"/>
              <a:t>,great,</a:t>
            </a:r>
            <a:r>
              <a:rPr lang="en-US" sz="1700">
                <a:solidFill>
                  <a:srgbClr val="FF0000"/>
                </a:solidFill>
              </a:rPr>
              <a:t>salad</a:t>
            </a:r>
            <a:r>
              <a:rPr lang="en-US" sz="1700"/>
              <a:t>,healthi,littl,back,menu,sandwich,pretti,price,tea,say,option,use,mom,reason,enjoy,friendli,coffee,fri,flavor,fruit,bread,thai,rate,server,vegan,bar,asian,feel,recommend,glad,fish,last,wish,home,much,work,total,select,excel,meal,chicken,wasn,stevia,tast,</a:t>
            </a:r>
            <a:r>
              <a:rPr lang="en-US" sz="1700">
                <a:solidFill>
                  <a:srgbClr val="FF0000"/>
                </a:solidFill>
              </a:rPr>
              <a:t>dessert</a:t>
            </a:r>
            <a:r>
              <a:rPr lang="en-US" sz="1700"/>
              <a:t>,pictur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 b="1"/>
              <a:t>K-means PR</a:t>
            </a:r>
            <a:r>
              <a:rPr lang="en-US" sz="1700"/>
              <a:t>:</a:t>
            </a:r>
          </a:p>
          <a:p>
            <a:pPr marL="223520" lvl="0" indent="0">
              <a:spcBef>
                <a:spcPts val="0"/>
              </a:spcBef>
              <a:buNone/>
            </a:pPr>
            <a:r>
              <a:rPr lang="en-US" sz="1700"/>
              <a:t>cappuccino,better,blue,heart,</a:t>
            </a:r>
            <a:r>
              <a:rPr lang="en-US" sz="1700">
                <a:solidFill>
                  <a:srgbClr val="6AA84F"/>
                </a:solidFill>
              </a:rPr>
              <a:t>atmospher</a:t>
            </a:r>
            <a:r>
              <a:rPr lang="en-US" sz="1700"/>
              <a:t>,tad,shop,consist,liter,master,</a:t>
            </a:r>
            <a:r>
              <a:rPr lang="en-US" sz="1700">
                <a:solidFill>
                  <a:srgbClr val="0000FF"/>
                </a:solidFill>
              </a:rPr>
              <a:t>fresh,time</a:t>
            </a:r>
            <a:r>
              <a:rPr lang="en-US" sz="1700">
                <a:solidFill>
                  <a:srgbClr val="38761D"/>
                </a:solidFill>
              </a:rPr>
              <a:t>,</a:t>
            </a:r>
            <a:r>
              <a:rPr lang="en-US" sz="1700"/>
              <a:t>spend,drive,short,tradit,want,stinkin,someon,though,</a:t>
            </a:r>
            <a:r>
              <a:rPr lang="en-US" sz="1700">
                <a:solidFill>
                  <a:srgbClr val="0000FF"/>
                </a:solidFill>
              </a:rPr>
              <a:t>star,gaze, </a:t>
            </a:r>
            <a:r>
              <a:rPr lang="en-US" sz="1700">
                <a:solidFill>
                  <a:srgbClr val="6AA84F"/>
                </a:solidFill>
              </a:rPr>
              <a:t>view</a:t>
            </a:r>
            <a:r>
              <a:rPr lang="en-US" sz="1700">
                <a:solidFill>
                  <a:srgbClr val="0000FF"/>
                </a:solidFill>
              </a:rPr>
              <a:t>,perfect</a:t>
            </a:r>
            <a:r>
              <a:rPr lang="en-US" sz="1700"/>
              <a:t>,sure,nice,color,milk,make,fell,</a:t>
            </a:r>
            <a:r>
              <a:rPr lang="en-US" sz="1700">
                <a:solidFill>
                  <a:srgbClr val="6AA84F"/>
                </a:solidFill>
              </a:rPr>
              <a:t>love</a:t>
            </a:r>
            <a:r>
              <a:rPr lang="en-US" sz="1700"/>
              <a:t>,thing,steam,back,seat,oz,</a:t>
            </a:r>
            <a:r>
              <a:rPr lang="en-US" sz="1700">
                <a:solidFill>
                  <a:srgbClr val="0000FF"/>
                </a:solidFill>
              </a:rPr>
              <a:t>afternoon</a:t>
            </a:r>
            <a:r>
              <a:rPr lang="en-US" sz="1700"/>
              <a:t>,s,hello,shini,path,espresso,beaten,nutti,bake,close,expect,fri,awesom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5483"/>
              <a:buFont typeface="Arial"/>
              <a:buNone/>
            </a:pPr>
            <a:endParaRPr sz="3100"/>
          </a:p>
          <a:p>
            <a:pPr lvl="0">
              <a:spcBef>
                <a:spcPts val="0"/>
              </a:spcBef>
              <a:buClr>
                <a:schemeClr val="dk1"/>
              </a:buClr>
              <a:buSzPct val="35483"/>
              <a:buFont typeface="Arial"/>
              <a:buNone/>
            </a:pPr>
            <a:endParaRPr sz="31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18</a:t>
            </a:fld>
            <a:r>
              <a:rPr lang="en-US"/>
              <a:t> 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Results 2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Distance/Similarity for K Influential nodes: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Test data Node Index: 1010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19</a:t>
            </a:fld>
            <a:r>
              <a:rPr lang="en-US"/>
              <a:t> -</a:t>
            </a:r>
          </a:p>
        </p:txBody>
      </p:sp>
      <p:graphicFrame>
        <p:nvGraphicFramePr>
          <p:cNvPr id="255" name="Shape 255"/>
          <p:cNvGraphicFramePr/>
          <p:nvPr/>
        </p:nvGraphicFramePr>
        <p:xfrm>
          <a:off x="1006600" y="2246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{EA118DF5-3B3E-4CC0-B8EC-39FD9F1B57BF}</a:tableStyleId>
              </a:tblPr>
              <a:tblGrid>
                <a:gridCol w="82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9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Node Index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Euclidean Distance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Jaccard Coefficient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Dice Coefficient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30.659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31.686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29.597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0.427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26.153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0.462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30.806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0.419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6" name="Shape 256"/>
          <p:cNvGraphicFramePr/>
          <p:nvPr/>
        </p:nvGraphicFramePr>
        <p:xfrm>
          <a:off x="4848000" y="224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{EA118DF5-3B3E-4CC0-B8EC-39FD9F1B57BF}</a:tableStyleId>
              </a:tblPr>
              <a:tblGrid>
                <a:gridCol w="8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Node Index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Euclidean Distance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Jaccard Coefficient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Dice Coefficient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676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7.141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5.568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0.761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6.164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0.542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0.767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767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5.196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0.657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0.816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7.937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0.641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Introduction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Suppose you wr</a:t>
            </a:r>
            <a:r>
              <a:rPr lang="en-US"/>
              <a:t>ite a good review about 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newly opened restaurant. </a:t>
            </a:r>
            <a:r>
              <a:rPr lang="en-US"/>
              <a:t>H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ow do you spread the information?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We solve this problem </a:t>
            </a:r>
            <a:r>
              <a:rPr lang="en-US"/>
              <a:t>using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yelp review dataset.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None/>
            </a:pPr>
            <a:endParaRPr sz="32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Results 2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Using Jaccard Coefficient and Dice Coefficient to compute the acceptance ratio.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Based on 50 random reviewer taken, we calculated Hit accuracy.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Jaccard Coefficient Hit Ratio: 32% in TR , 68% in K means PR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Dice Coefficient Hit Ratio: 36.77% in TR ,63.3 % in K means PR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20</a:t>
            </a:fld>
            <a:r>
              <a:rPr lang="en-US"/>
              <a:t> 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Top Influential User Network: PR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21</a:t>
            </a:fld>
            <a:r>
              <a:rPr lang="en-US"/>
              <a:t> -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999" y="5494063"/>
            <a:ext cx="1028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850" y="1408074"/>
            <a:ext cx="5572125" cy="46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Dissemination Visualization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22</a:t>
            </a:fld>
            <a:r>
              <a:rPr lang="en-US"/>
              <a:t> -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265808" y="1049050"/>
            <a:ext cx="2240400" cy="4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K-means algorithm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617887" y="1049050"/>
            <a:ext cx="2519700" cy="4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Twitter-Rank algorithm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6699"/>
            <a:ext cx="4467225" cy="41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650" y="5714550"/>
            <a:ext cx="1320700" cy="62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025" y="1616699"/>
            <a:ext cx="4211424" cy="41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 Influential User’s Connections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No Of Connections: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</a:t>
            </a:r>
            <a:r>
              <a:rPr lang="en-US" sz="1800" dirty="0"/>
              <a:t>K-means PR		                     </a:t>
            </a:r>
            <a:r>
              <a:rPr lang="en-US" sz="1800" dirty="0" err="1"/>
              <a:t>TwitterRank</a:t>
            </a:r>
            <a:endParaRPr lang="en-US" sz="1800" dirty="0"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23</a:t>
            </a:fld>
            <a:r>
              <a:rPr lang="en-US"/>
              <a:t> -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1280350" y="2296500"/>
          <a:ext cx="2396200" cy="2943025"/>
        </p:xfrm>
        <a:graphic>
          <a:graphicData uri="http://schemas.openxmlformats.org/drawingml/2006/table">
            <a:tbl>
              <a:tblPr>
                <a:noFill/>
                <a:tableStyleId>{EA118DF5-3B3E-4CC0-B8EC-39FD9F1B57BF}</a:tableStyleId>
              </a:tblPr>
              <a:tblGrid>
                <a:gridCol w="119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 Index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 Of Connections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676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767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5227275" y="2308900"/>
          <a:ext cx="2463600" cy="2925820"/>
        </p:xfrm>
        <a:graphic>
          <a:graphicData uri="http://schemas.openxmlformats.org/drawingml/2006/table">
            <a:tbl>
              <a:tblPr>
                <a:noFill/>
                <a:tableStyleId>{EA118DF5-3B3E-4CC0-B8EC-39FD9F1B57BF}</a:tableStyleId>
              </a:tblPr>
              <a:tblGrid>
                <a:gridCol w="12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 Index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 Of Connections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2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2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Correctness &amp; Proof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352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Pick a random user with very less Pagerank score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Connect the random user with most influential users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Recompute the Pagerank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24</a:t>
            </a:fld>
            <a:r>
              <a:rPr lang="en-US"/>
              <a:t>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Correctness &amp; Proof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Updated Rank: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25</a:t>
            </a:fld>
            <a:r>
              <a:rPr lang="en-US"/>
              <a:t> -</a:t>
            </a:r>
          </a:p>
        </p:txBody>
      </p:sp>
      <p:graphicFrame>
        <p:nvGraphicFramePr>
          <p:cNvPr id="312" name="Shape 312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{EA118DF5-3B3E-4CC0-B8EC-39FD9F1B57BF}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Original Rank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Rank 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Updated Rank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Updated Rank Score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1042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0.000027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0.001012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1052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0.000003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0.002421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1045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0.000025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0.00322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1048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0.000016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0.001495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1007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1047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0.000023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78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0.002922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1049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0.000014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0.009701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982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1043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0.00025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63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0.00377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Conclusion: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C0C0C"/>
                </a:solidFill>
              </a:rPr>
              <a:t>Pros:</a:t>
            </a:r>
          </a:p>
          <a:p>
            <a:pPr marL="457200" lvl="0" indent="-406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800">
                <a:solidFill>
                  <a:srgbClr val="0C0C0C"/>
                </a:solidFill>
              </a:rPr>
              <a:t>Similarity score is better between reviewer and the influential users. </a:t>
            </a:r>
          </a:p>
          <a:p>
            <a:pPr marL="457200" lvl="0" indent="-406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800"/>
              <a:t>Information spreads to more </a:t>
            </a:r>
            <a:r>
              <a:rPr lang="en-US" sz="2800">
                <a:solidFill>
                  <a:srgbClr val="0C0C0C"/>
                </a:solidFill>
              </a:rPr>
              <a:t>relevant </a:t>
            </a:r>
            <a:r>
              <a:rPr lang="en-US" sz="2800"/>
              <a:t>users</a:t>
            </a:r>
            <a:r>
              <a:rPr lang="en-US" sz="2800">
                <a:solidFill>
                  <a:srgbClr val="0C0C0C"/>
                </a:solidFill>
              </a:rPr>
              <a:t>.</a:t>
            </a:r>
          </a:p>
          <a:p>
            <a:pPr marL="0" lvl="0" indent="-698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/>
          </a:p>
          <a:p>
            <a:pPr marL="0" lvl="0" indent="-698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C0C0C"/>
                </a:solidFill>
              </a:rPr>
              <a:t>Cons:</a:t>
            </a:r>
          </a:p>
          <a:p>
            <a:pPr marL="457200" lvl="0" indent="-406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800">
                <a:solidFill>
                  <a:srgbClr val="0C0C0C"/>
                </a:solidFill>
              </a:rPr>
              <a:t>Time C</a:t>
            </a:r>
            <a:r>
              <a:rPr lang="en-US" sz="2800"/>
              <a:t>omplexity</a:t>
            </a:r>
            <a:r>
              <a:rPr lang="en-US" sz="2800">
                <a:solidFill>
                  <a:srgbClr val="0C0C0C"/>
                </a:solidFill>
              </a:rPr>
              <a:t>.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US" sz="2800"/>
              <a:t>Difficult to find right number of clusters.</a:t>
            </a:r>
          </a:p>
          <a:p>
            <a:pPr marL="457200" lvl="0" indent="-406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800"/>
              <a:t>Trade off between complexity and dissemination.</a:t>
            </a:r>
          </a:p>
          <a:p>
            <a:pPr lvl="0">
              <a:spcBef>
                <a:spcPts val="0"/>
              </a:spcBef>
              <a:buNone/>
            </a:pPr>
            <a:endParaRPr sz="280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26</a:t>
            </a:fld>
            <a:r>
              <a:rPr lang="en-US"/>
              <a:t> 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GMM can be used instead of K-means as it starts with some prior (Soft Clustering)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Doc2Vec can be used instead of LDA for more accurate Topic Distillation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pLSI can be used instead of LDA which helps in finding underlying topics (pLSI is MAP of LDA)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27</a:t>
            </a:fld>
            <a:r>
              <a:rPr lang="en-US"/>
              <a:t> 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References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Brin, S., Page, L., Motwani, R., and Winograd, T. 1999. The PageRank citation ranking: Bringing order to the Web. Tech. rep. 1999-66, Stanford Digital Library Technologies Project. </a:t>
            </a: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http://dbpubs.stanford.edu:8090/pub/1999-66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David M. Blei , Andrew Y. Ng , Michael I. Jordan, Latent dirichlet allocation, The Journal of Machine Learning Research, 3, p.993-1022, 3/1/2003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Jianshu Weng , Ee-Peng Lim , Jing Jiang , Qi He, TwitterRank: finding topic-sensitive influential twitterers, Proceedings of the third ACM international conference on Web search and data mining, February 04-06, 2010, New York, New York, USA  [doi&gt;10.1145/1718487.1718520]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"Wordhoard - Comparing Texts". Wordhoard.northwestern.edu. N.p., 2017. Web. 14 Apr. 2017.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95555"/>
              <a:buFont typeface="Noto Sans Symbols"/>
              <a:buNone/>
            </a:pPr>
            <a:endParaRPr sz="1800"/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Team Contributions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29</a:t>
            </a:fld>
            <a:r>
              <a:rPr lang="en-US"/>
              <a:t> -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929475"/>
            <a:ext cx="8518549" cy="33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Challenges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Will the users who</a:t>
            </a:r>
            <a:r>
              <a:rPr lang="en-US"/>
              <a:t> receive the information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about the new restaurant </a:t>
            </a:r>
            <a:r>
              <a:rPr lang="en-US"/>
              <a:t>have the same liking as the reviewer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How much and how far will the information spread ?</a:t>
            </a:r>
          </a:p>
          <a:p>
            <a:pPr lvl="0" rtl="0">
              <a:spcBef>
                <a:spcPts val="0"/>
              </a:spcBef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/>
              <a:t>How will we maximize this spread?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0C0C0C"/>
                </a:solidFill>
              </a:rPr>
              <a:t>Data Processing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>
                <a:solidFill>
                  <a:srgbClr val="0C0C0C"/>
                </a:solidFill>
              </a:rPr>
              <a:t>Using Yelp data, we have users, their reviews and the restaurants they reviewed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/>
              <a:t>Used SQLite, q</a:t>
            </a:r>
            <a:r>
              <a:rPr lang="en-US">
                <a:solidFill>
                  <a:srgbClr val="0C0C0C"/>
                </a:solidFill>
              </a:rPr>
              <a:t>ueried to get restaurants with 5 star rating, users with more than 50 f</a:t>
            </a:r>
            <a:r>
              <a:rPr lang="en-US"/>
              <a:t>ans</a:t>
            </a:r>
            <a:r>
              <a:rPr lang="en-US">
                <a:solidFill>
                  <a:srgbClr val="0C0C0C"/>
                </a:solidFill>
              </a:rPr>
              <a:t> and written more than 50 reviews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/>
              <a:t>Fans preferred over Friends (to get most influential node based on content)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Solution (</a:t>
            </a:r>
            <a:r>
              <a:rPr lang="en-US"/>
              <a:t>Twitter Rank</a:t>
            </a:r>
            <a:r>
              <a:rPr lang="en-US"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paper was presented similar to our topic but for twitter dataset.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/>
              <a:t>Based on the paper, we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pplied Latent Dirichlet Allocation to find the 10 hidden topics and correspon</a:t>
            </a:r>
            <a:r>
              <a:rPr lang="en-US"/>
              <a:t>ding 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bag of words in the </a:t>
            </a:r>
            <a:r>
              <a:rPr lang="en-US"/>
              <a:t>Yelp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dataset corpus.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Built a User Topic matrix which displays the number of Words of each user in each topic.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Solution (Twitter </a:t>
            </a:r>
            <a:r>
              <a:rPr lang="en-US"/>
              <a:t>Rank</a:t>
            </a:r>
            <a:r>
              <a:rPr lang="en-US" sz="40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lang="en-US">
                <a:solidFill>
                  <a:srgbClr val="0C0C0C"/>
                </a:solidFill>
              </a:rPr>
              <a:t>User Topic Matrix Example: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endParaRPr>
              <a:solidFill>
                <a:srgbClr val="0C0C0C"/>
              </a:solidFill>
            </a:endParaRPr>
          </a:p>
          <a:p>
            <a:pPr marL="0" lvl="0" indent="-698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>
              <a:solidFill>
                <a:srgbClr val="0C0C0C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  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941350" y="170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{EA118DF5-3B3E-4CC0-B8EC-39FD9F1B57BF}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46087" y="112713"/>
            <a:ext cx="8229600" cy="800099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Solution (Twitter Rank)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Now we build </a:t>
            </a:r>
            <a:r>
              <a:rPr lang="en-US"/>
              <a:t>the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adjacency matrix </a:t>
            </a:r>
            <a:r>
              <a:rPr lang="en-US"/>
              <a:t>on the dataset based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on the friend relationship of the users.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1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The edge weights are assigned </a:t>
            </a:r>
            <a:r>
              <a:rPr lang="en-US"/>
              <a:t>for each topic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according to the foll</a:t>
            </a:r>
            <a:r>
              <a:rPr lang="en-US"/>
              <a:t>owing </a:t>
            </a:r>
            <a:r>
              <a:rPr lang="en-US"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formula 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213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Solution (Twitter Rank)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8</a:t>
            </a:fld>
            <a:r>
              <a:rPr lang="en-US"/>
              <a:t> -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00" y="1338650"/>
            <a:ext cx="6815924" cy="47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46087" y="112712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7F7F7F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SzPct val="27500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Solution (Twitter Rank)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47675" y="933450"/>
            <a:ext cx="8229600" cy="510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09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-US" sz="3000"/>
              <a:t>P</a:t>
            </a:r>
            <a:r>
              <a:rPr lang="en-US" sz="3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3000"/>
              <a:t>r</a:t>
            </a:r>
            <a:r>
              <a:rPr lang="en-US" sz="30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ank according to the equation below for each topic </a:t>
            </a:r>
            <a:r>
              <a:rPr lang="en-US" sz="3000"/>
              <a:t>adjacency matrix.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/>
          </a:p>
          <a:p>
            <a:pPr marL="0" lvl="0" indent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SzPct val="100000"/>
            </a:pPr>
            <a:r>
              <a:rPr lang="en-US" sz="3000"/>
              <a:t>Considerable weightage is given to reviewers topic of interest by varying the parameter      .</a:t>
            </a:r>
          </a:p>
          <a:p>
            <a:pPr lvl="0" rtl="0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en-US" sz="3000"/>
              <a:t>Aggregation of Topic specific Pagerank is done using the formula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0" y="6486525"/>
            <a:ext cx="684300" cy="37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r>
              <a:rPr lang="en-US"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349" y="2153200"/>
            <a:ext cx="3160374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450" y="5025075"/>
            <a:ext cx="2276824" cy="71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1488" y="3937125"/>
            <a:ext cx="3048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Microsoft Office PowerPoint</Application>
  <PresentationFormat>On-screen Show (4:3)</PresentationFormat>
  <Paragraphs>431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Noto Sans Symbols</vt:lpstr>
      <vt:lpstr>1_Default Design</vt:lpstr>
      <vt:lpstr>Default Design</vt:lpstr>
      <vt:lpstr>CSE 575 Class Project Presentation Yelp Trend Propagation: </vt:lpstr>
      <vt:lpstr>Introduction</vt:lpstr>
      <vt:lpstr>Challenges</vt:lpstr>
      <vt:lpstr>Data Processing</vt:lpstr>
      <vt:lpstr>Solution (Twitter Rank)</vt:lpstr>
      <vt:lpstr>Solution (Twitter Rank)</vt:lpstr>
      <vt:lpstr>Solution (Twitter Rank)</vt:lpstr>
      <vt:lpstr>Solution (Twitter Rank)</vt:lpstr>
      <vt:lpstr> Solution (Twitter Rank) </vt:lpstr>
      <vt:lpstr> Solution (Twitter Rank) </vt:lpstr>
      <vt:lpstr>Our Approach</vt:lpstr>
      <vt:lpstr>Existing and our approach</vt:lpstr>
      <vt:lpstr>K value selection</vt:lpstr>
      <vt:lpstr>K-means PR</vt:lpstr>
      <vt:lpstr>Active users vs Influential users</vt:lpstr>
      <vt:lpstr>Testing 1</vt:lpstr>
      <vt:lpstr>Testing 1</vt:lpstr>
      <vt:lpstr>Results 1</vt:lpstr>
      <vt:lpstr>Results 2</vt:lpstr>
      <vt:lpstr>Results 2</vt:lpstr>
      <vt:lpstr>Top Influential User Network: PR</vt:lpstr>
      <vt:lpstr>Dissemination Visualization</vt:lpstr>
      <vt:lpstr>K Influential User’s Connections</vt:lpstr>
      <vt:lpstr>Correctness &amp; Proof </vt:lpstr>
      <vt:lpstr>Correctness &amp; Proof</vt:lpstr>
      <vt:lpstr>Conclusion:</vt:lpstr>
      <vt:lpstr>Future Work</vt:lpstr>
      <vt:lpstr>References</vt:lpstr>
      <vt:lpstr>Team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575 Class Project Presentation Yelp Trend Propagation: </dc:title>
  <cp:lastModifiedBy>Naren</cp:lastModifiedBy>
  <cp:revision>2</cp:revision>
  <dcterms:modified xsi:type="dcterms:W3CDTF">2017-04-14T07:51:49Z</dcterms:modified>
</cp:coreProperties>
</file>