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9377600" cy="32918400"/>
  <p:notesSz cx="9239250" cy="1198245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88">
          <p15:clr>
            <a:srgbClr val="A4A3A4"/>
          </p15:clr>
        </p15:guide>
        <p15:guide id="2" pos="1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75"/>
    <a:srgbClr val="3399FF"/>
    <a:srgbClr val="A9A9BB"/>
    <a:srgbClr val="ABABB9"/>
    <a:srgbClr val="9E9EC6"/>
    <a:srgbClr val="9696D0"/>
    <a:srgbClr val="B5B5EF"/>
    <a:srgbClr val="ACACF6"/>
    <a:srgbClr val="C5C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654" autoAdjust="0"/>
  </p:normalViewPr>
  <p:slideViewPr>
    <p:cSldViewPr>
      <p:cViewPr varScale="1">
        <p:scale>
          <a:sx n="14" d="100"/>
          <a:sy n="14" d="100"/>
        </p:scale>
        <p:origin x="1276" y="8"/>
      </p:cViewPr>
      <p:guideLst>
        <p:guide orient="horz" pos="11088"/>
        <p:guide pos="1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fld id="{88EDEA4F-E154-447A-AFBE-CF204260A4EC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222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889000"/>
            <a:ext cx="6815137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fld id="{BE0E8DDD-987D-4EBB-9AA8-B60A2D3E1A91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91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E12CAE-19A1-49D0-B924-4F1C64219071}" type="slidenum">
              <a:rPr lang="zh-CN" altLang="en-US" sz="1500"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9507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638" y="10226675"/>
            <a:ext cx="41970325" cy="705485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7275" y="18653125"/>
            <a:ext cx="34563050" cy="841375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0958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63" y="1317625"/>
            <a:ext cx="44440475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563" y="7680325"/>
            <a:ext cx="44440475" cy="2172493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40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799712" y="1317625"/>
            <a:ext cx="11109325" cy="2808763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563" y="1317625"/>
            <a:ext cx="33178750" cy="2808763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3006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63" y="1317625"/>
            <a:ext cx="44440475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563" y="7680325"/>
            <a:ext cx="44440475" cy="21724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516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488" y="21153438"/>
            <a:ext cx="41970325" cy="6537325"/>
          </a:xfrm>
          <a:prstGeom prst="rect">
            <a:avLst/>
          </a:prstGeo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488" y="13952538"/>
            <a:ext cx="41970325" cy="7200900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4825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63" y="1317625"/>
            <a:ext cx="44440475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563" y="7680325"/>
            <a:ext cx="22144038" cy="21724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5000" y="7680325"/>
            <a:ext cx="22144038" cy="21724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10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63" y="1317625"/>
            <a:ext cx="44440475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3" y="7369175"/>
            <a:ext cx="21817012" cy="3070225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3" y="10439400"/>
            <a:ext cx="21817012" cy="1896586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82500" y="7369175"/>
            <a:ext cx="21826538" cy="3070225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82500" y="10439400"/>
            <a:ext cx="21826538" cy="1896586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111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63" y="1317625"/>
            <a:ext cx="44440475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8921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48064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63" y="1311275"/>
            <a:ext cx="16244888" cy="5576888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5588" y="1311275"/>
            <a:ext cx="27603450" cy="2809398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63" y="6888163"/>
            <a:ext cx="16244888" cy="225171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156476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988" y="23042562"/>
            <a:ext cx="29625925" cy="2720975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8988" y="2941638"/>
            <a:ext cx="29625925" cy="1975008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8988" y="25763538"/>
            <a:ext cx="29625925" cy="3862387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9940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16200000">
            <a:off x="-9245600" y="16459200"/>
            <a:ext cx="15367000" cy="15621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5400000">
            <a:off x="43256200" y="16459200"/>
            <a:ext cx="15367000" cy="15621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 dpi="0">
          <a:blip r:embed="rId14"/>
          <a:stretch>
            <a:fillRect/>
          </a:stretch>
        </p:blipFill>
        <p:spPr>
          <a:xfrm>
            <a:off x="2800350" y="33426400"/>
            <a:ext cx="43776900" cy="20193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2800350" y="33997900"/>
            <a:ext cx="246888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l"/>
            <a:r>
              <a:rPr sz="6360" smtId="4294967295">
                <a:solidFill>
                  <a:srgbClr val="808080"/>
                </a:solidFill>
              </a:rPr>
              <a:t>Template ID: multicolorgradients  Size: 36x54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2pPr>
      <a:lvl3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3pPr>
      <a:lvl4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4pPr>
      <a:lvl5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5pPr>
      <a:lvl6pPr marL="4572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6pPr>
      <a:lvl7pPr marL="9144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7pPr>
      <a:lvl8pPr marL="13716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8pPr>
      <a:lvl9pPr marL="18288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 smtId="4294967295"/>
      </a:defPPr>
      <a:lvl1pPr marL="1150938" indent="-1150938" algn="l" defTabSz="3074988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+mn-ea"/>
          <a:cs typeface="+mn-cs"/>
        </a:defRPr>
      </a:lvl1pPr>
      <a:lvl2pPr marL="2497138" indent="-960438" algn="l" defTabSz="3074988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43338" indent="-768350" algn="l" defTabSz="3074988" rtl="0" eaLnBrk="0" fontAlgn="base" hangingPunct="0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384800" indent="-773113" algn="l" defTabSz="3074988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9215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3787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8359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2931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7503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200150" y="381000"/>
            <a:ext cx="46891575" cy="4191000"/>
            <a:chOff x="1054474" y="193964"/>
            <a:chExt cx="41794578" cy="3463636"/>
          </a:xfrm>
        </p:grpSpPr>
        <p:sp>
          <p:nvSpPr>
            <p:cNvPr id="30" name="Text Box 241"/>
            <p:cNvSpPr txBox="1">
              <a:spLocks noChangeArrowheads="1"/>
            </p:cNvSpPr>
            <p:nvPr/>
          </p:nvSpPr>
          <p:spPr bwMode="auto">
            <a:xfrm>
              <a:off x="1054474" y="193965"/>
              <a:ext cx="41782253" cy="34636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5400">
              <a:noFill/>
              <a:miter lim="800000"/>
            </a:ln>
          </p:spPr>
          <p:txBody>
            <a:bodyPr lIns="61170" tIns="30584" rIns="61170" bIns="30584" anchor="ctr"/>
            <a:lstStyle>
              <a:defPPr>
                <a:defRPr kern="1200" smtId="4294967295"/>
              </a:defPPr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200" b="1" i="1" u="sng">
                <a:solidFill>
                  <a:schemeClr val="bg1"/>
                </a:solidFill>
                <a:latin typeface="Arial"/>
                <a:ea typeface="SimSun" pitchFamily="2" charset="-122"/>
              </a:endParaRPr>
            </a:p>
          </p:txBody>
        </p:sp>
        <p:sp>
          <p:nvSpPr>
            <p:cNvPr id="31" name="Text Box 241"/>
            <p:cNvSpPr txBox="1">
              <a:spLocks noChangeArrowheads="1"/>
            </p:cNvSpPr>
            <p:nvPr/>
          </p:nvSpPr>
          <p:spPr bwMode="auto">
            <a:xfrm>
              <a:off x="1066800" y="193964"/>
              <a:ext cx="41782253" cy="3463635"/>
            </a:xfrm>
            <a:prstGeom prst="rect">
              <a:avLst/>
            </a:prstGeom>
            <a:solidFill>
              <a:srgbClr val="0082A5">
                <a:alpha val="20000"/>
              </a:srgbClr>
            </a:solidFill>
            <a:ln w="25400">
              <a:noFill/>
              <a:miter lim="800000"/>
            </a:ln>
          </p:spPr>
          <p:txBody>
            <a:bodyPr lIns="61170" tIns="30584" rIns="61170" bIns="30584" anchor="ctr"/>
            <a:lstStyle>
              <a:defPPr>
                <a:defRPr kern="1200" smtId="4294967295"/>
              </a:defPPr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200" b="1" i="1" u="sng">
                <a:solidFill>
                  <a:schemeClr val="bg1"/>
                </a:solidFill>
                <a:latin typeface="Arial"/>
                <a:ea typeface="SimSun" pitchFamily="2" charset="-122"/>
              </a:endParaRPr>
            </a:p>
          </p:txBody>
        </p:sp>
      </p:grpSp>
      <p:sp>
        <p:nvSpPr>
          <p:cNvPr id="32" name="Text Box 262"/>
          <p:cNvSpPr txBox="1">
            <a:spLocks noChangeArrowheads="1"/>
          </p:cNvSpPr>
          <p:nvPr/>
        </p:nvSpPr>
        <p:spPr bwMode="auto">
          <a:xfrm>
            <a:off x="7492557" y="714548"/>
            <a:ext cx="33855171" cy="338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BF0B"/>
                  </a:outerShdw>
                </a:effectLst>
              </a14:hiddenEffects>
            </a:ext>
          </a:extLst>
        </p:spPr>
        <p:txBody>
          <a:bodyPr lIns="61170" tIns="30584" rIns="61170" bIns="30584" anchor="ctr"/>
          <a:lstStyle>
            <a:defPPr>
              <a:defRPr kern="1200" smtId="4294967295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72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FACE EXPRESSION RECOGNITION</a:t>
            </a:r>
          </a:p>
          <a:p>
            <a:pPr algn="ctr"/>
            <a:r>
              <a:rPr lang="en-US" altLang="zh-CN" sz="56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Naren Suri</a:t>
            </a:r>
            <a:endParaRPr lang="en-US" altLang="zh-CN" sz="5600" b="1" dirty="0">
              <a:solidFill>
                <a:schemeClr val="bg1"/>
              </a:solidFill>
              <a:latin typeface="Lucida Sans" pitchFamily="34" charset="0"/>
              <a:ea typeface="SimSun" pitchFamily="2" charset="-122"/>
              <a:cs typeface="Lucida Sans" pitchFamily="34" charset="0"/>
            </a:endParaRPr>
          </a:p>
          <a:p>
            <a:pPr algn="ctr"/>
            <a:r>
              <a:rPr lang="en-US" altLang="zh-CN" sz="42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Computer Vision Class Project</a:t>
            </a:r>
            <a:endParaRPr lang="en-US" altLang="zh-CN" sz="4200" b="1" dirty="0">
              <a:solidFill>
                <a:schemeClr val="bg1"/>
              </a:solidFill>
              <a:latin typeface="Lucida Sans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33" name="Text Box 242"/>
          <p:cNvSpPr txBox="1">
            <a:spLocks noChangeArrowheads="1"/>
          </p:cNvSpPr>
          <p:nvPr/>
        </p:nvSpPr>
        <p:spPr bwMode="auto">
          <a:xfrm>
            <a:off x="1200150" y="6183385"/>
            <a:ext cx="12108498" cy="14090011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182880">
            <a:spAutoFit/>
          </a:bodyPr>
          <a:lstStyle>
            <a:defPPr>
              <a:defRPr kern="1200" smtId="4294967295"/>
            </a:defPPr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4400" dirty="0">
                <a:effectLst/>
              </a:rPr>
              <a:t> Human facial expressions can be categorized into 7 emotions which are sad, surprise, fear, anger, disgust, and neutral.  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4400" dirty="0" smtClean="0">
                <a:effectLst/>
              </a:rPr>
              <a:t>If machines can see human and understand human emotions we can better help a customer at service desk or at a restaurant. This can also help the scientists of NASA at a space station to understand the stress and strain of an astronaut from expressions instead of using the other invasive medical tests.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4400" dirty="0" smtClean="0">
                <a:effectLst/>
              </a:rPr>
              <a:t>Though the expression recognition seems a simple task to humans, but it’s </a:t>
            </a:r>
            <a:r>
              <a:rPr lang="en-US" sz="4400" dirty="0">
                <a:effectLst/>
              </a:rPr>
              <a:t>not really an easy task for the machines for various reasons. </a:t>
            </a:r>
            <a:endParaRPr lang="en-US" sz="4400" dirty="0" smtClean="0">
              <a:effectLst/>
            </a:endParaRP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4400" dirty="0" smtClean="0">
                <a:effectLst/>
              </a:rPr>
              <a:t>With Neural </a:t>
            </a:r>
            <a:r>
              <a:rPr lang="en-US" sz="4400" dirty="0">
                <a:effectLst/>
              </a:rPr>
              <a:t>Networks, the process of parameter tuning with high computing power is helping humans to solve some problems and face expression recognition is one </a:t>
            </a:r>
            <a:r>
              <a:rPr lang="en-US" sz="4400" dirty="0" smtClean="0">
                <a:effectLst/>
              </a:rPr>
              <a:t>of them</a:t>
            </a:r>
            <a:r>
              <a:rPr lang="en-US" sz="4400" dirty="0">
                <a:effectLst/>
              </a:rPr>
              <a:t>.</a:t>
            </a:r>
            <a:endParaRPr lang="en-AU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 Box 247"/>
          <p:cNvSpPr txBox="1">
            <a:spLocks noChangeArrowheads="1"/>
          </p:cNvSpPr>
          <p:nvPr/>
        </p:nvSpPr>
        <p:spPr bwMode="auto">
          <a:xfrm>
            <a:off x="1274069" y="20905975"/>
            <a:ext cx="12140325" cy="11110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 cmpd="thinThick">
            <a:noFill/>
            <a:miter lim="800000"/>
          </a:ln>
          <a:extLst/>
        </p:spPr>
        <p:txBody>
          <a:bodyPr wrap="square" lIns="182880" tIns="91440" rIns="182880" bIns="182880">
            <a:spAutoFit/>
          </a:bodyPr>
          <a:lstStyle>
            <a:defPPr>
              <a:defRPr kern="1200" smtId="4294967295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7013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4400" dirty="0" smtClean="0">
              <a:effectLst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4400" dirty="0" smtClean="0">
                <a:effectLst/>
              </a:rPr>
              <a:t>Deep </a:t>
            </a:r>
            <a:r>
              <a:rPr lang="en-US" sz="4400" dirty="0">
                <a:effectLst/>
              </a:rPr>
              <a:t>Neural network </a:t>
            </a:r>
            <a:r>
              <a:rPr lang="en-US" sz="4400" dirty="0" smtClean="0">
                <a:effectLst/>
              </a:rPr>
              <a:t>in python with implementations for </a:t>
            </a:r>
            <a:r>
              <a:rPr lang="en-US" sz="4400" dirty="0">
                <a:effectLst/>
              </a:rPr>
              <a:t>both forward and backward propagations </a:t>
            </a:r>
            <a:r>
              <a:rPr lang="en-US" sz="4400" dirty="0" smtClean="0">
                <a:effectLst/>
              </a:rPr>
              <a:t>code. </a:t>
            </a:r>
            <a:r>
              <a:rPr lang="en-US" sz="4400" dirty="0">
                <a:effectLst/>
              </a:rPr>
              <a:t>The algorithm is trained and tested on private test </a:t>
            </a:r>
            <a:r>
              <a:rPr lang="en-US" sz="4400" dirty="0" smtClean="0">
                <a:effectLst/>
              </a:rPr>
              <a:t>data obtained from Kaggle.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4400" dirty="0" smtClean="0">
                <a:effectLst/>
              </a:rPr>
              <a:t>Trained a Deep </a:t>
            </a:r>
            <a:r>
              <a:rPr lang="en-US" sz="4400" dirty="0">
                <a:effectLst/>
              </a:rPr>
              <a:t>Neural network in TensorFlow with softmax regression.</a:t>
            </a:r>
            <a:endParaRPr lang="en-US" sz="5400" dirty="0">
              <a:effectLst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4400" dirty="0" smtClean="0">
                <a:effectLst/>
              </a:rPr>
              <a:t>Convolutional </a:t>
            </a:r>
            <a:r>
              <a:rPr lang="en-US" sz="4400" dirty="0">
                <a:effectLst/>
              </a:rPr>
              <a:t>Neural network with </a:t>
            </a:r>
            <a:r>
              <a:rPr lang="en-US" sz="4400" dirty="0" err="1">
                <a:effectLst/>
              </a:rPr>
              <a:t>Keras</a:t>
            </a:r>
            <a:r>
              <a:rPr lang="en-US" sz="4400" dirty="0">
                <a:effectLst/>
              </a:rPr>
              <a:t> and </a:t>
            </a:r>
            <a:r>
              <a:rPr lang="en-US" sz="4400" dirty="0" err="1" smtClean="0">
                <a:effectLst/>
              </a:rPr>
              <a:t>Theano</a:t>
            </a:r>
            <a:r>
              <a:rPr lang="en-US" sz="4400" dirty="0" smtClean="0">
                <a:effectLst/>
              </a:rPr>
              <a:t>. Analyzed </a:t>
            </a:r>
            <a:r>
              <a:rPr lang="en-US" sz="4400" dirty="0">
                <a:effectLst/>
              </a:rPr>
              <a:t>the filters those </a:t>
            </a:r>
            <a:r>
              <a:rPr lang="en-US" sz="4400" dirty="0" smtClean="0">
                <a:effectLst/>
              </a:rPr>
              <a:t>generated </a:t>
            </a:r>
            <a:r>
              <a:rPr lang="en-US" sz="4400" dirty="0">
                <a:effectLst/>
              </a:rPr>
              <a:t>by the CNN in the above </a:t>
            </a:r>
            <a:r>
              <a:rPr lang="en-US" sz="4400" dirty="0" smtClean="0">
                <a:effectLst/>
              </a:rPr>
              <a:t>model.</a:t>
            </a:r>
            <a:endParaRPr lang="en-US" sz="5400" dirty="0">
              <a:effectLst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4400" dirty="0" smtClean="0">
                <a:effectLst/>
              </a:rPr>
              <a:t>HAAR </a:t>
            </a:r>
            <a:r>
              <a:rPr lang="en-US" sz="4400" dirty="0">
                <a:effectLst/>
              </a:rPr>
              <a:t>cascade features to detect human’s faces real time through the web-cam or video or images.</a:t>
            </a:r>
            <a:endParaRPr lang="en-US" sz="5400" dirty="0">
              <a:effectLst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effectLst/>
              </a:rPr>
              <a:t>The detected face through one of the means discussed above is then sent to the CNN model that is already trained </a:t>
            </a:r>
            <a:r>
              <a:rPr lang="en-US" sz="4400" dirty="0" smtClean="0">
                <a:effectLst/>
              </a:rPr>
              <a:t>for </a:t>
            </a:r>
            <a:r>
              <a:rPr lang="en-US" sz="4400" dirty="0">
                <a:effectLst/>
              </a:rPr>
              <a:t>prediction of the expression.</a:t>
            </a:r>
            <a:endParaRPr lang="en-US" sz="5400" dirty="0">
              <a:effectLst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145062" y="5211692"/>
            <a:ext cx="12108498" cy="946293"/>
            <a:chOff x="1066799" y="5958162"/>
            <a:chExt cx="11007725" cy="946293"/>
          </a:xfrm>
        </p:grpSpPr>
        <p:sp>
          <p:nvSpPr>
            <p:cNvPr id="36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37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BACKGROUND</a:t>
              </a:r>
              <a:endParaRPr lang="en-US" altLang="zh-CN" sz="3200" b="1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145062" y="20272915"/>
            <a:ext cx="12108498" cy="946293"/>
            <a:chOff x="1066799" y="5958162"/>
            <a:chExt cx="11007725" cy="946293"/>
          </a:xfrm>
        </p:grpSpPr>
        <p:sp>
          <p:nvSpPr>
            <p:cNvPr id="39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40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Implementation Methods</a:t>
              </a:r>
              <a:endParaRPr lang="en-US" altLang="zh-CN" sz="32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sp>
        <p:nvSpPr>
          <p:cNvPr id="41" name="Text Box 244"/>
          <p:cNvSpPr txBox="1">
            <a:spLocks noChangeArrowheads="1"/>
          </p:cNvSpPr>
          <p:nvPr/>
        </p:nvSpPr>
        <p:spPr bwMode="auto">
          <a:xfrm>
            <a:off x="14249401" y="6499292"/>
            <a:ext cx="20802599" cy="12126397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182880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ja-JP" sz="4400" dirty="0" smtClean="0">
                <a:effectLst/>
              </a:rPr>
              <a:t>1. Images used are 1 X 48 X 48</a:t>
            </a:r>
          </a:p>
          <a:p>
            <a:pPr>
              <a:lnSpc>
                <a:spcPct val="125000"/>
              </a:lnSpc>
            </a:pPr>
            <a:r>
              <a:rPr lang="en-US" altLang="ja-JP" sz="4400" dirty="0" smtClean="0">
                <a:effectLst/>
              </a:rPr>
              <a:t>2. Solved the Class Imbalance Problem</a:t>
            </a:r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ja-JP" sz="4400" b="1" dirty="0" smtClean="0">
                <a:effectLst/>
              </a:rPr>
              <a:t>Deep </a:t>
            </a:r>
            <a:r>
              <a:rPr lang="en-US" altLang="ja-JP" sz="4400" b="1" dirty="0">
                <a:effectLst/>
              </a:rPr>
              <a:t>Neural Network</a:t>
            </a:r>
            <a:r>
              <a:rPr lang="en-US" altLang="ja-JP" sz="4400" b="1" dirty="0" smtClean="0">
                <a:effectLst/>
              </a:rPr>
              <a:t>:</a:t>
            </a:r>
          </a:p>
          <a:p>
            <a:pPr marL="1428750" lvl="1" indent="-74295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4400" dirty="0" smtClean="0">
                <a:effectLst/>
              </a:rPr>
              <a:t>Used 3 Hidden layers with each layer having the 2000, 1000 and 500 hidden units respectively.</a:t>
            </a:r>
          </a:p>
          <a:p>
            <a:pPr marL="1428750" lvl="1" indent="-74295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4400" dirty="0" smtClean="0">
                <a:effectLst/>
              </a:rPr>
              <a:t>Used TensorFlow for optimization     </a:t>
            </a:r>
            <a:endParaRPr lang="en-AU" altLang="zh-CN" sz="4400" dirty="0">
              <a:effectLst/>
            </a:endParaRPr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ja-JP" sz="4400" b="1" dirty="0" smtClean="0">
                <a:effectLst/>
              </a:rPr>
              <a:t>Convolutional Neural Network:</a:t>
            </a:r>
          </a:p>
          <a:p>
            <a:pPr marL="1428750" lvl="1" indent="-742950">
              <a:lnSpc>
                <a:spcPct val="125000"/>
              </a:lnSpc>
              <a:buFont typeface="+mj-lt"/>
              <a:buAutoNum type="arabicPeriod"/>
            </a:pPr>
            <a:r>
              <a:rPr lang="en-US" altLang="ja-JP" sz="4400" dirty="0" smtClean="0">
                <a:effectLst/>
              </a:rPr>
              <a:t>Used 3 convolution and Pool Layers with RELU as the activation Unit.</a:t>
            </a:r>
          </a:p>
          <a:p>
            <a:pPr marL="1428750" lvl="1" indent="-742950">
              <a:lnSpc>
                <a:spcPct val="125000"/>
              </a:lnSpc>
              <a:buFont typeface="+mj-lt"/>
              <a:buAutoNum type="arabicPeriod"/>
            </a:pPr>
            <a:r>
              <a:rPr lang="en-US" altLang="ja-JP" sz="4400" dirty="0" smtClean="0">
                <a:effectLst/>
              </a:rPr>
              <a:t>Used Max Pooling of 2X 2</a:t>
            </a:r>
          </a:p>
          <a:p>
            <a:pPr marL="1428750" lvl="1" indent="-742950">
              <a:lnSpc>
                <a:spcPct val="125000"/>
              </a:lnSpc>
              <a:buFont typeface="+mj-lt"/>
              <a:buAutoNum type="arabicPeriod"/>
            </a:pPr>
            <a:r>
              <a:rPr lang="en-US" altLang="ja-JP" sz="4400" dirty="0" smtClean="0">
                <a:effectLst/>
              </a:rPr>
              <a:t>The Fully connected DNN is Dense with 64 X 2</a:t>
            </a:r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AU" altLang="ja-JP" sz="4400" b="1" dirty="0" smtClean="0">
                <a:effectLst/>
              </a:rPr>
              <a:t>Real </a:t>
            </a:r>
            <a:r>
              <a:rPr lang="en-AU" altLang="ja-JP" sz="4400" b="1" dirty="0">
                <a:effectLst/>
              </a:rPr>
              <a:t>Time Expression Detection</a:t>
            </a:r>
            <a:r>
              <a:rPr lang="en-AU" altLang="ja-JP" sz="4400" b="1" dirty="0" smtClean="0">
                <a:effectLst/>
              </a:rPr>
              <a:t>:</a:t>
            </a:r>
          </a:p>
          <a:p>
            <a:pPr marL="1428750" lvl="1" indent="-742950">
              <a:lnSpc>
                <a:spcPct val="125000"/>
              </a:lnSpc>
              <a:buFont typeface="+mj-lt"/>
              <a:buAutoNum type="arabicPeriod"/>
            </a:pPr>
            <a:r>
              <a:rPr lang="en-AU" altLang="ja-JP" sz="4400" dirty="0" smtClean="0">
                <a:effectLst/>
              </a:rPr>
              <a:t>Used HAAR like Cascade features to detect the human face from a live fed camera.</a:t>
            </a:r>
          </a:p>
          <a:p>
            <a:pPr marL="1428750" lvl="1" indent="-742950">
              <a:lnSpc>
                <a:spcPct val="125000"/>
              </a:lnSpc>
              <a:buFont typeface="+mj-lt"/>
              <a:buAutoNum type="arabicPeriod"/>
            </a:pPr>
            <a:r>
              <a:rPr lang="en-AU" altLang="ja-JP" sz="4400" dirty="0" smtClean="0">
                <a:effectLst/>
              </a:rPr>
              <a:t>Used the CNN model trained to classify the frame fed to the camera for expression prediction.</a:t>
            </a:r>
            <a:endParaRPr lang="en-US" altLang="ja-JP" sz="4400" dirty="0">
              <a:effectLst/>
            </a:endParaRPr>
          </a:p>
        </p:txBody>
      </p:sp>
      <p:sp>
        <p:nvSpPr>
          <p:cNvPr id="42" name="Text Box 258"/>
          <p:cNvSpPr txBox="1">
            <a:spLocks noChangeArrowheads="1"/>
          </p:cNvSpPr>
          <p:nvPr/>
        </p:nvSpPr>
        <p:spPr bwMode="auto">
          <a:xfrm>
            <a:off x="16099631" y="24381247"/>
            <a:ext cx="712644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AU" i="1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Data set has above  expressions as 7 as classes</a:t>
            </a:r>
            <a:endParaRPr lang="en-AU" i="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3" name="Text Box 260"/>
          <p:cNvSpPr txBox="1">
            <a:spLocks noChangeArrowheads="1"/>
          </p:cNvSpPr>
          <p:nvPr/>
        </p:nvSpPr>
        <p:spPr bwMode="auto">
          <a:xfrm>
            <a:off x="25744206" y="24362930"/>
            <a:ext cx="8792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AU" i="1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           The error vs iteration as the model gets trained</a:t>
            </a:r>
            <a:endParaRPr lang="en-AU" i="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4249401" y="5211692"/>
            <a:ext cx="20650199" cy="1092037"/>
            <a:chOff x="1066799" y="5958162"/>
            <a:chExt cx="11007725" cy="946293"/>
          </a:xfrm>
        </p:grpSpPr>
        <p:sp>
          <p:nvSpPr>
            <p:cNvPr id="46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47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MATERIALS AND METHODS</a:t>
              </a:r>
              <a:endParaRPr lang="en-US" altLang="zh-CN" sz="3200" b="1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sp>
        <p:nvSpPr>
          <p:cNvPr id="51" name="Text Box 246"/>
          <p:cNvSpPr txBox="1">
            <a:spLocks noChangeArrowheads="1"/>
          </p:cNvSpPr>
          <p:nvPr/>
        </p:nvSpPr>
        <p:spPr bwMode="auto">
          <a:xfrm>
            <a:off x="35811380" y="21989349"/>
            <a:ext cx="11980099" cy="10027360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182880">
            <a:spAutoFit/>
          </a:bodyPr>
          <a:lstStyle>
            <a:defPPr>
              <a:defRPr kern="1200" smtId="4294967295"/>
            </a:defPPr>
            <a:lvl1pPr marL="457200" indent="-457200" defTabSz="21542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1542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1542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1542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1542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altLang="zh-CN" sz="4400" dirty="0">
                <a:effectLst/>
              </a:rPr>
              <a:t>Relatively, CNN has better performance compared to DNN in terms of Accuracy.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altLang="zh-CN" sz="4400" dirty="0">
                <a:effectLst/>
              </a:rPr>
              <a:t>The Accuracy may be further improved with more hidden layers (hyper parameters) and more iterations.</a:t>
            </a:r>
          </a:p>
          <a:p>
            <a:pPr marL="0" indent="0">
              <a:lnSpc>
                <a:spcPct val="120000"/>
              </a:lnSpc>
            </a:pPr>
            <a:r>
              <a:rPr lang="en-US" altLang="zh-CN" sz="4400" dirty="0" smtClean="0">
                <a:ea typeface="SimSun" pitchFamily="2" charset="-122"/>
              </a:rPr>
              <a:t>Fu</a:t>
            </a:r>
            <a:r>
              <a:rPr lang="en-US" altLang="zh-CN" sz="4400" b="1" dirty="0" smtClean="0">
                <a:ea typeface="SimSun" pitchFamily="2" charset="-122"/>
              </a:rPr>
              <a:t>ture: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altLang="zh-CN" sz="4400" dirty="0">
                <a:effectLst/>
              </a:rPr>
              <a:t>We can use the Recurrent Neural Network and train the model with the calendar events and the facial expression of the human to understand items in the calendar that cause a specific expression in human, and </a:t>
            </a:r>
            <a:r>
              <a:rPr lang="en-US" altLang="zh-CN" sz="4400" dirty="0" smtClean="0">
                <a:effectLst/>
              </a:rPr>
              <a:t>we </a:t>
            </a:r>
            <a:r>
              <a:rPr lang="en-US" altLang="zh-CN" sz="4400" dirty="0">
                <a:effectLst/>
              </a:rPr>
              <a:t>may try helping humans with better schedule or better advise.</a:t>
            </a:r>
          </a:p>
        </p:txBody>
      </p:sp>
      <p:sp>
        <p:nvSpPr>
          <p:cNvPr id="53" name="Text Box 263"/>
          <p:cNvSpPr txBox="1">
            <a:spLocks noChangeArrowheads="1"/>
          </p:cNvSpPr>
          <p:nvPr/>
        </p:nvSpPr>
        <p:spPr bwMode="auto">
          <a:xfrm>
            <a:off x="35890200" y="6324600"/>
            <a:ext cx="11997560" cy="13542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</a:ln>
          <a:extLst/>
        </p:spPr>
        <p:txBody>
          <a:bodyPr wrap="square" lIns="182880" tIns="91440" rIns="182880" bIns="182880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ja-JP" sz="2800" b="1" dirty="0" smtClean="0">
                <a:ea typeface="ＭＳ Ｐゴシック" charset="-128"/>
              </a:rPr>
              <a:t>Results From Neural Net  has given 63%.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 smtClean="0">
                <a:ea typeface="ＭＳ Ｐゴシック" charset="-128"/>
              </a:rPr>
              <a:t>CNN has given 68% Accuracy.</a:t>
            </a:r>
            <a:endParaRPr lang="en-US" altLang="zh-CN" sz="2800" dirty="0">
              <a:ea typeface="SimSun" pitchFamily="2" charset="-122"/>
            </a:endParaRPr>
          </a:p>
        </p:txBody>
      </p:sp>
      <p:sp>
        <p:nvSpPr>
          <p:cNvPr id="54" name="Text Box 265"/>
          <p:cNvSpPr txBox="1">
            <a:spLocks noChangeArrowheads="1"/>
          </p:cNvSpPr>
          <p:nvPr/>
        </p:nvSpPr>
        <p:spPr bwMode="auto">
          <a:xfrm>
            <a:off x="37664628" y="16288483"/>
            <a:ext cx="8574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AU" i="1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Prediction of Expressions using the CNN model trained </a:t>
            </a:r>
            <a:endParaRPr lang="en-AU" i="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5897502" y="5211692"/>
            <a:ext cx="12108498" cy="946293"/>
            <a:chOff x="1066799" y="5958162"/>
            <a:chExt cx="11007725" cy="946293"/>
          </a:xfrm>
        </p:grpSpPr>
        <p:sp>
          <p:nvSpPr>
            <p:cNvPr id="56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57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RESULTS</a:t>
              </a:r>
              <a:endParaRPr lang="en-US" altLang="zh-CN" sz="3200" b="1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5708383" y="20866769"/>
            <a:ext cx="12108498" cy="946293"/>
            <a:chOff x="1066799" y="5958162"/>
            <a:chExt cx="11007725" cy="946293"/>
          </a:xfrm>
        </p:grpSpPr>
        <p:sp>
          <p:nvSpPr>
            <p:cNvPr id="59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0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CONCLUSIONS</a:t>
              </a:r>
              <a:endParaRPr lang="en-US" altLang="zh-CN" sz="32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pic>
        <p:nvPicPr>
          <p:cNvPr id="1026" name="Picture 2" descr="fer20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1" y="18211800"/>
            <a:ext cx="9838874" cy="576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AN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400" y="18211801"/>
            <a:ext cx="9753600" cy="553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5" descr="C:\Users\Naren Suri\AppData\Local\Microsoft\Windows\INetCache\Content.Word\1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217" y="11775240"/>
            <a:ext cx="5760312" cy="446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Picture 66" descr="C:\Users\Naren Suri\AppData\Local\Microsoft\Windows\INetCache\Content.Word\13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8911" y="11775240"/>
            <a:ext cx="5814330" cy="443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67"/>
          <p:cNvPicPr/>
          <p:nvPr/>
        </p:nvPicPr>
        <p:blipFill>
          <a:blip r:embed="rId7"/>
          <a:stretch>
            <a:fillRect/>
          </a:stretch>
        </p:blipFill>
        <p:spPr>
          <a:xfrm>
            <a:off x="35897502" y="7820591"/>
            <a:ext cx="11979228" cy="3812875"/>
          </a:xfrm>
          <a:prstGeom prst="rect">
            <a:avLst/>
          </a:prstGeom>
        </p:spPr>
      </p:pic>
      <p:pic>
        <p:nvPicPr>
          <p:cNvPr id="69" name="Picture 68"/>
          <p:cNvPicPr/>
          <p:nvPr/>
        </p:nvPicPr>
        <p:blipFill>
          <a:blip r:embed="rId8"/>
          <a:stretch>
            <a:fillRect/>
          </a:stretch>
        </p:blipFill>
        <p:spPr>
          <a:xfrm>
            <a:off x="35974869" y="16705654"/>
            <a:ext cx="11653123" cy="4243187"/>
          </a:xfrm>
          <a:prstGeom prst="rect">
            <a:avLst/>
          </a:prstGeom>
        </p:spPr>
      </p:pic>
      <p:pic>
        <p:nvPicPr>
          <p:cNvPr id="70" name="Picture 69" descr="C:\Users\Naren Suri\AppData\Local\Microsoft\Windows\INetCache\Content.Word\5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635" y="26500510"/>
            <a:ext cx="18187106" cy="52504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roup 70"/>
          <p:cNvGrpSpPr/>
          <p:nvPr/>
        </p:nvGrpSpPr>
        <p:grpSpPr>
          <a:xfrm>
            <a:off x="14630402" y="25272408"/>
            <a:ext cx="20269198" cy="1123149"/>
            <a:chOff x="1066799" y="5958162"/>
            <a:chExt cx="11007725" cy="946293"/>
          </a:xfrm>
        </p:grpSpPr>
        <p:sp>
          <p:nvSpPr>
            <p:cNvPr id="72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73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633945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A Typical CNN Model</a:t>
              </a:r>
              <a:endParaRPr lang="en-US" altLang="zh-CN" sz="32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sp>
        <p:nvSpPr>
          <p:cNvPr id="44" name="Text Box 260"/>
          <p:cNvSpPr txBox="1">
            <a:spLocks noChangeArrowheads="1"/>
          </p:cNvSpPr>
          <p:nvPr/>
        </p:nvSpPr>
        <p:spPr bwMode="auto">
          <a:xfrm>
            <a:off x="20073153" y="31855890"/>
            <a:ext cx="8792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AU" i="1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           Image Credit - Brandon Rohrer</a:t>
            </a:r>
            <a:endParaRPr lang="en-AU" i="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</TotalTime>
  <Words>397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宋体</vt:lpstr>
      <vt:lpstr>宋体</vt:lpstr>
      <vt:lpstr>Arial</vt:lpstr>
      <vt:lpstr>Lucida Sans</vt:lpstr>
      <vt:lpstr>Times New Roman</vt:lpstr>
      <vt:lpstr>Default Design</vt:lpstr>
      <vt:lpstr>PowerPoint Presentation</vt:lpstr>
    </vt:vector>
  </TitlesOfParts>
  <Manager/>
  <Company>Graphicsland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How To Make A Scientific Poster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naren suri</cp:lastModifiedBy>
  <cp:revision>109</cp:revision>
  <cp:lastPrinted>2000-08-03T00:31:24Z</cp:lastPrinted>
  <dcterms:modified xsi:type="dcterms:W3CDTF">2017-07-29T03:48:58Z</dcterms:modified>
  <cp:category>templates for scientific poster</cp:category>
</cp:coreProperties>
</file>