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5" r:id="rId59"/>
    <p:sldId id="313" r:id="rId60"/>
    <p:sldId id="314" r:id="rId61"/>
    <p:sldId id="316" r:id="rId62"/>
    <p:sldId id="317" r:id="rId63"/>
    <p:sldId id="318" r:id="rId64"/>
  </p:sldIdLst>
  <p:sldSz cx="9144000" cy="5143500" type="screen16x9"/>
  <p:notesSz cx="6858000" cy="9144000"/>
  <p:embeddedFontLst>
    <p:embeddedFont>
      <p:font typeface="Maven Pro" panose="020B0604020202020204" charset="0"/>
      <p:regular r:id="rId66"/>
      <p:bold r:id="rId67"/>
    </p:embeddedFont>
    <p:embeddedFont>
      <p:font typeface="Nunito" panose="020F0502020204030204"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1.fntdata"/><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44265505e1_0_4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44265505e1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44265505e1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44265505e1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44265505e1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44265505e1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44265505e1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44265505e1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44265505e1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44265505e1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44265505e1_0_5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44265505e1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44265505e1_0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244265505e1_0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44265505e1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244265505e1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44265505e1_0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44265505e1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44265505e1_0_5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44265505e1_0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44265505e1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44265505e1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244265505e1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244265505e1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244265505e1_0_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244265505e1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44265505e1_0_5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44265505e1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244265505e1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244265505e1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44265505e1_0_5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44265505e1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44265505e1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44265505e1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265505e1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44265505e1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44265505e1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44265505e1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44265505e1_0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44265505e1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244265505e1_0_5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244265505e1_0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4265505e1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44265505e1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44265505e1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44265505e1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4265505e1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4265505e1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44265505e1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44265505e1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4265505e1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4265505e1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44265505e1_0_5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44265505e1_0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44265505e1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44265505e1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44265505e1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44265505e1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265505e1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44265505e1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44265505e1_0_4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44265505e1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44265505e1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44265505e1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44265505e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44265505e1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44265505e1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44265505e1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44265505e1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44265505e1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44265505e1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44265505e1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44265505e1_1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44265505e1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44265505e1_1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44265505e1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4265505e1_1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4265505e1_1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44265505e1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44265505e1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44265505e1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44265505e1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244265505e1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244265505e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44265505e1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44265505e1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44265505e1_0_4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44265505e1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44265505e1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44265505e1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44265505e1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44265505e1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4265505e1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4265505e1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44265505e1_1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44265505e1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4265505e1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4265505e1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4265505e1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4265505e1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244265505e1_1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44265505e1_1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44265505e1_1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44265505e1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7735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44265505e1_0_4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44265505e1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244265505e1_1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244265505e1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266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677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44265505e1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4265505e1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751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44265505e1_0_4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44265505e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44265505e1_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44265505e1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4265505e1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4265505e1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261350" y="216700"/>
            <a:ext cx="75750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200">
                <a:latin typeface="Times New Roman"/>
                <a:ea typeface="Times New Roman"/>
                <a:cs typeface="Times New Roman"/>
                <a:sym typeface="Times New Roman"/>
              </a:rPr>
              <a:t>NATIONAL INSTITUTE OF TECHNOLOGY, WARANGAL</a:t>
            </a:r>
            <a:endParaRPr sz="2200">
              <a:latin typeface="Times New Roman"/>
              <a:ea typeface="Times New Roman"/>
              <a:cs typeface="Times New Roman"/>
              <a:sym typeface="Times New Roman"/>
            </a:endParaRPr>
          </a:p>
        </p:txBody>
      </p:sp>
      <p:sp>
        <p:nvSpPr>
          <p:cNvPr id="278" name="Google Shape;278;p13"/>
          <p:cNvSpPr txBox="1">
            <a:spLocks noGrp="1"/>
          </p:cNvSpPr>
          <p:nvPr>
            <p:ph type="subTitle" idx="1"/>
          </p:nvPr>
        </p:nvSpPr>
        <p:spPr>
          <a:xfrm>
            <a:off x="116300" y="1199750"/>
            <a:ext cx="8895900" cy="36555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sz="2200" b="1" dirty="0">
                <a:latin typeface="Times New Roman"/>
                <a:ea typeface="Times New Roman"/>
                <a:cs typeface="Times New Roman"/>
                <a:sym typeface="Times New Roman"/>
              </a:rPr>
              <a:t>               </a:t>
            </a:r>
            <a:endParaRPr sz="2200" b="1" dirty="0">
              <a:latin typeface="Times New Roman"/>
              <a:ea typeface="Times New Roman"/>
              <a:cs typeface="Times New Roman"/>
              <a:sym typeface="Times New Roman"/>
            </a:endParaRPr>
          </a:p>
          <a:p>
            <a:pPr marL="0" lvl="0" indent="0" algn="just" rtl="0">
              <a:spcBef>
                <a:spcPts val="0"/>
              </a:spcBef>
              <a:spcAft>
                <a:spcPts val="0"/>
              </a:spcAft>
              <a:buNone/>
            </a:pPr>
            <a:r>
              <a:rPr lang="en" sz="2200" b="1" dirty="0">
                <a:latin typeface="Times New Roman"/>
                <a:ea typeface="Times New Roman"/>
                <a:cs typeface="Times New Roman"/>
                <a:sym typeface="Times New Roman"/>
              </a:rPr>
              <a:t>                                                  </a:t>
            </a:r>
            <a:r>
              <a:rPr lang="en" sz="3500" b="1" u="sng" dirty="0">
                <a:latin typeface="Times New Roman"/>
                <a:ea typeface="Times New Roman"/>
                <a:cs typeface="Times New Roman"/>
                <a:sym typeface="Times New Roman"/>
              </a:rPr>
              <a:t>PROJECT WORK</a:t>
            </a:r>
            <a:endParaRPr sz="3500" b="1" u="sng" dirty="0">
              <a:latin typeface="Times New Roman"/>
              <a:ea typeface="Times New Roman"/>
              <a:cs typeface="Times New Roman"/>
              <a:sym typeface="Times New Roman"/>
            </a:endParaRPr>
          </a:p>
          <a:p>
            <a:pPr marL="0" lvl="0" indent="0" algn="l" rtl="0">
              <a:spcBef>
                <a:spcPts val="0"/>
              </a:spcBef>
              <a:spcAft>
                <a:spcPts val="0"/>
              </a:spcAft>
              <a:buNone/>
            </a:pPr>
            <a:endParaRPr sz="2200" b="1" u="sng" dirty="0">
              <a:latin typeface="Times New Roman"/>
              <a:ea typeface="Times New Roman"/>
              <a:cs typeface="Times New Roman"/>
              <a:sym typeface="Times New Roman"/>
            </a:endParaRPr>
          </a:p>
          <a:p>
            <a:pPr marL="0" lvl="0" indent="0" algn="l" rtl="0">
              <a:spcBef>
                <a:spcPts val="0"/>
              </a:spcBef>
              <a:spcAft>
                <a:spcPts val="0"/>
              </a:spcAft>
              <a:buNone/>
            </a:pPr>
            <a:r>
              <a:rPr lang="en" sz="2200" b="1" dirty="0">
                <a:latin typeface="Times New Roman"/>
                <a:ea typeface="Times New Roman"/>
                <a:cs typeface="Times New Roman"/>
                <a:sym typeface="Times New Roman"/>
              </a:rPr>
              <a:t>                                                                        </a:t>
            </a:r>
            <a:r>
              <a:rPr lang="en" sz="3500" b="1" u="sng" dirty="0">
                <a:latin typeface="Times New Roman"/>
                <a:ea typeface="Times New Roman"/>
                <a:cs typeface="Times New Roman"/>
                <a:sym typeface="Times New Roman"/>
              </a:rPr>
              <a:t>ON</a:t>
            </a:r>
            <a:endParaRPr sz="3500" b="1" u="sng" dirty="0">
              <a:latin typeface="Times New Roman"/>
              <a:ea typeface="Times New Roman"/>
              <a:cs typeface="Times New Roman"/>
              <a:sym typeface="Times New Roman"/>
            </a:endParaRPr>
          </a:p>
          <a:p>
            <a:pPr marL="0" lvl="0" indent="0" algn="ctr" rtl="0">
              <a:spcBef>
                <a:spcPts val="0"/>
              </a:spcBef>
              <a:spcAft>
                <a:spcPts val="0"/>
              </a:spcAft>
              <a:buNone/>
            </a:pPr>
            <a:endParaRPr sz="3500" b="1" u="sng" dirty="0">
              <a:latin typeface="Times New Roman"/>
              <a:ea typeface="Times New Roman"/>
              <a:cs typeface="Times New Roman"/>
              <a:sym typeface="Times New Roman"/>
            </a:endParaRPr>
          </a:p>
          <a:p>
            <a:pPr marL="0" lvl="0" indent="0" algn="ctr" rtl="0">
              <a:spcBef>
                <a:spcPts val="0"/>
              </a:spcBef>
              <a:spcAft>
                <a:spcPts val="0"/>
              </a:spcAft>
              <a:buNone/>
            </a:pPr>
            <a:r>
              <a:rPr lang="en" sz="3500" b="1" u="sng" dirty="0">
                <a:latin typeface="Times New Roman"/>
                <a:ea typeface="Times New Roman"/>
                <a:cs typeface="Times New Roman"/>
                <a:sym typeface="Times New Roman"/>
              </a:rPr>
              <a:t>DATABASE MANAGEMENT SYSTEM</a:t>
            </a:r>
            <a:endParaRPr sz="3500" b="1" u="sng" dirty="0">
              <a:latin typeface="Times New Roman"/>
              <a:ea typeface="Times New Roman"/>
              <a:cs typeface="Times New Roman"/>
              <a:sym typeface="Times New Roman"/>
            </a:endParaRPr>
          </a:p>
          <a:p>
            <a:pPr marL="0" lvl="0" indent="0" algn="ctr" rtl="0">
              <a:spcBef>
                <a:spcPts val="0"/>
              </a:spcBef>
              <a:spcAft>
                <a:spcPts val="0"/>
              </a:spcAft>
              <a:buNone/>
            </a:pPr>
            <a:endParaRPr sz="2200" b="1" u="sng" dirty="0">
              <a:latin typeface="Times New Roman"/>
              <a:ea typeface="Times New Roman"/>
              <a:cs typeface="Times New Roman"/>
              <a:sym typeface="Times New Roman"/>
            </a:endParaRPr>
          </a:p>
          <a:p>
            <a:pPr marL="0" lvl="0" indent="0" algn="l" rtl="0">
              <a:spcBef>
                <a:spcPts val="0"/>
              </a:spcBef>
              <a:spcAft>
                <a:spcPts val="0"/>
              </a:spcAft>
              <a:buNone/>
            </a:pPr>
            <a:endParaRPr sz="2200" b="1" u="sng" dirty="0">
              <a:latin typeface="Times New Roman"/>
              <a:ea typeface="Times New Roman"/>
              <a:cs typeface="Times New Roman"/>
              <a:sym typeface="Times New Roman"/>
            </a:endParaRPr>
          </a:p>
          <a:p>
            <a:pPr marL="0" lvl="0" indent="0" algn="l" rtl="0">
              <a:spcBef>
                <a:spcPts val="0"/>
              </a:spcBef>
              <a:spcAft>
                <a:spcPts val="0"/>
              </a:spcAft>
              <a:buNone/>
            </a:pPr>
            <a:endParaRPr sz="2200" b="1" u="sng" dirty="0">
              <a:latin typeface="Times New Roman"/>
              <a:ea typeface="Times New Roman"/>
              <a:cs typeface="Times New Roman"/>
              <a:sym typeface="Times New Roman"/>
            </a:endParaRPr>
          </a:p>
          <a:p>
            <a:pPr marL="0" lvl="0" indent="0" algn="l" rtl="0">
              <a:spcBef>
                <a:spcPts val="0"/>
              </a:spcBef>
              <a:spcAft>
                <a:spcPts val="0"/>
              </a:spcAft>
              <a:buNone/>
            </a:pPr>
            <a:endParaRPr sz="2200" b="1" u="sng" dirty="0">
              <a:latin typeface="Times New Roman"/>
              <a:ea typeface="Times New Roman"/>
              <a:cs typeface="Times New Roman"/>
              <a:sym typeface="Times New Roman"/>
            </a:endParaRPr>
          </a:p>
          <a:p>
            <a:pPr marL="0" lvl="0" indent="0" algn="l" rtl="0">
              <a:spcBef>
                <a:spcPts val="0"/>
              </a:spcBef>
              <a:spcAft>
                <a:spcPts val="0"/>
              </a:spcAft>
              <a:buNone/>
            </a:pPr>
            <a:r>
              <a:rPr lang="en" sz="2550" b="1" u="sng" dirty="0">
                <a:latin typeface="Times New Roman"/>
                <a:ea typeface="Times New Roman"/>
                <a:cs typeface="Times New Roman"/>
                <a:sym typeface="Times New Roman"/>
              </a:rPr>
              <a:t>Prepared By:-</a:t>
            </a:r>
          </a:p>
          <a:p>
            <a:pPr marL="0" lvl="0" indent="0" algn="l" rtl="0">
              <a:spcBef>
                <a:spcPts val="0"/>
              </a:spcBef>
              <a:spcAft>
                <a:spcPts val="0"/>
              </a:spcAft>
              <a:buNone/>
            </a:pPr>
            <a:endParaRPr sz="2550" b="1" u="sng" dirty="0">
              <a:latin typeface="Times New Roman"/>
              <a:ea typeface="Times New Roman"/>
              <a:cs typeface="Times New Roman"/>
              <a:sym typeface="Times New Roman"/>
            </a:endParaRPr>
          </a:p>
          <a:p>
            <a:pPr marL="0" lvl="0" indent="0" algn="l" rtl="0">
              <a:spcBef>
                <a:spcPts val="0"/>
              </a:spcBef>
              <a:spcAft>
                <a:spcPts val="0"/>
              </a:spcAft>
              <a:buNone/>
            </a:pPr>
            <a:r>
              <a:rPr lang="en" sz="2200" dirty="0">
                <a:latin typeface="Times New Roman"/>
                <a:ea typeface="Times New Roman"/>
                <a:cs typeface="Times New Roman"/>
                <a:sym typeface="Times New Roman"/>
              </a:rPr>
              <a:t>K.Narendar 23CSB0A61</a:t>
            </a:r>
          </a:p>
          <a:p>
            <a:pPr marL="0" lvl="0" indent="0" algn="l" rtl="0">
              <a:spcBef>
                <a:spcPts val="0"/>
              </a:spcBef>
              <a:spcAft>
                <a:spcPts val="0"/>
              </a:spcAft>
              <a:buNone/>
            </a:pPr>
            <a:r>
              <a:rPr lang="en" sz="2200" dirty="0">
                <a:latin typeface="Times New Roman"/>
                <a:ea typeface="Times New Roman"/>
                <a:cs typeface="Times New Roman"/>
                <a:sym typeface="Times New Roman"/>
              </a:rPr>
              <a:t>Vivek Shakya 23CSB0A62</a:t>
            </a:r>
          </a:p>
          <a:p>
            <a:pPr marL="0" lvl="0" indent="0" algn="l" rtl="0">
              <a:spcBef>
                <a:spcPts val="0"/>
              </a:spcBef>
              <a:spcAft>
                <a:spcPts val="0"/>
              </a:spcAft>
              <a:buNone/>
            </a:pPr>
            <a:endParaRPr sz="2200" dirty="0">
              <a:latin typeface="Times New Roman"/>
              <a:ea typeface="Times New Roman"/>
              <a:cs typeface="Times New Roman"/>
              <a:sym typeface="Times New Roman"/>
            </a:endParaRPr>
          </a:p>
        </p:txBody>
      </p:sp>
      <p:pic>
        <p:nvPicPr>
          <p:cNvPr id="279" name="Google Shape;279;p13"/>
          <p:cNvPicPr preferRelativeResize="0"/>
          <p:nvPr/>
        </p:nvPicPr>
        <p:blipFill>
          <a:blip r:embed="rId3">
            <a:alphaModFix/>
          </a:blip>
          <a:stretch>
            <a:fillRect/>
          </a:stretch>
        </p:blipFill>
        <p:spPr>
          <a:xfrm>
            <a:off x="116300" y="94825"/>
            <a:ext cx="1145049" cy="1027025"/>
          </a:xfrm>
          <a:prstGeom prst="rect">
            <a:avLst/>
          </a:prstGeom>
          <a:noFill/>
          <a:ln>
            <a:noFill/>
          </a:ln>
        </p:spPr>
      </p:pic>
      <p:pic>
        <p:nvPicPr>
          <p:cNvPr id="280" name="Google Shape;280;p13"/>
          <p:cNvPicPr preferRelativeResize="0"/>
          <p:nvPr/>
        </p:nvPicPr>
        <p:blipFill>
          <a:blip r:embed="rId4">
            <a:alphaModFix/>
          </a:blip>
          <a:stretch>
            <a:fillRect/>
          </a:stretch>
        </p:blipFill>
        <p:spPr>
          <a:xfrm>
            <a:off x="6052800" y="3531600"/>
            <a:ext cx="2487725" cy="1323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2"/>
          <p:cNvSpPr txBox="1">
            <a:spLocks noGrp="1"/>
          </p:cNvSpPr>
          <p:nvPr>
            <p:ph type="ctrTitle"/>
          </p:nvPr>
        </p:nvSpPr>
        <p:spPr>
          <a:xfrm>
            <a:off x="312550" y="107625"/>
            <a:ext cx="8579400" cy="5298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3100">
                <a:solidFill>
                  <a:schemeClr val="dk2"/>
                </a:solidFill>
              </a:rPr>
              <a:t>RELATIONAL SCHEMA: BEFORE NORMALIZATION</a:t>
            </a:r>
            <a:endParaRPr sz="3100">
              <a:solidFill>
                <a:schemeClr val="dk2"/>
              </a:solidFill>
            </a:endParaRPr>
          </a:p>
        </p:txBody>
      </p:sp>
      <p:sp>
        <p:nvSpPr>
          <p:cNvPr id="335" name="Google Shape;335;p22"/>
          <p:cNvSpPr txBox="1">
            <a:spLocks noGrp="1"/>
          </p:cNvSpPr>
          <p:nvPr>
            <p:ph type="subTitle" idx="1"/>
          </p:nvPr>
        </p:nvSpPr>
        <p:spPr>
          <a:xfrm>
            <a:off x="229750" y="904500"/>
            <a:ext cx="8745000" cy="42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36" name="Google Shape;336;p22"/>
          <p:cNvPicPr preferRelativeResize="0"/>
          <p:nvPr/>
        </p:nvPicPr>
        <p:blipFill>
          <a:blip r:embed="rId3">
            <a:alphaModFix/>
          </a:blip>
          <a:stretch>
            <a:fillRect/>
          </a:stretch>
        </p:blipFill>
        <p:spPr>
          <a:xfrm>
            <a:off x="192550" y="803000"/>
            <a:ext cx="8745000" cy="4323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ctrTitle"/>
          </p:nvPr>
        </p:nvSpPr>
        <p:spPr>
          <a:xfrm>
            <a:off x="312550" y="0"/>
            <a:ext cx="8620800" cy="976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800" u="sng">
                <a:latin typeface="Times New Roman"/>
                <a:ea typeface="Times New Roman"/>
                <a:cs typeface="Times New Roman"/>
                <a:sym typeface="Times New Roman"/>
              </a:rPr>
              <a:t>FUNCTIONAL DEPENDENCIES AND PRIMARY KEY OF EACH ENTITY</a:t>
            </a:r>
            <a:endParaRPr sz="1800" u="sng"/>
          </a:p>
        </p:txBody>
      </p:sp>
      <p:sp>
        <p:nvSpPr>
          <p:cNvPr id="342" name="Google Shape;342;p23"/>
          <p:cNvSpPr txBox="1">
            <a:spLocks noGrp="1"/>
          </p:cNvSpPr>
          <p:nvPr>
            <p:ph type="subTitle" idx="1"/>
          </p:nvPr>
        </p:nvSpPr>
        <p:spPr>
          <a:xfrm>
            <a:off x="229750" y="759625"/>
            <a:ext cx="8745000" cy="4383900"/>
          </a:xfrm>
          <a:prstGeom prst="rect">
            <a:avLst/>
          </a:prstGeom>
        </p:spPr>
        <p:txBody>
          <a:bodyPr spcFirstLastPara="1" wrap="square" lIns="91425" tIns="91425" rIns="91425" bIns="91425" anchor="t" anchorCtr="0">
            <a:normAutofit lnSpcReduction="10000"/>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Prop_id-&gt;{Prop_type,status,Area,Price,Buy/Rent,Owner_id,Agent_id,Address}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Pin_code - &gt; 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Prop_id, (Prop_id)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Therefore Prop_id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 -&gt; {B_Requirement,Budget}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4"/>
          <p:cNvSpPr txBox="1">
            <a:spLocks noGrp="1"/>
          </p:cNvSpPr>
          <p:nvPr>
            <p:ph type="subTitle" idx="1"/>
          </p:nvPr>
        </p:nvSpPr>
        <p:spPr>
          <a:xfrm>
            <a:off x="229750" y="117975"/>
            <a:ext cx="8745000" cy="4853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700" dirty="0">
                <a:solidFill>
                  <a:srgbClr val="000000"/>
                </a:solidFill>
                <a:latin typeface="Times New Roman"/>
                <a:ea typeface="Times New Roman"/>
                <a:cs typeface="Times New Roman"/>
                <a:sym typeface="Times New Roman"/>
              </a:rPr>
              <a:t>          </a:t>
            </a:r>
            <a:endParaRPr sz="7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Arial"/>
                <a:ea typeface="Arial"/>
                <a:cs typeface="Arial"/>
                <a:sym typeface="Arial"/>
              </a:rPr>
              <a:t>·</a:t>
            </a:r>
            <a:r>
              <a:rPr lang="en" sz="700" b="1"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Tenant:-</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Client_id-&gt;{Rent,Num_inmates,T_Requirements}</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Client_id, (Client_id)</a:t>
            </a:r>
            <a:r>
              <a:rPr lang="en" sz="1400" baseline="30000" dirty="0">
                <a:solidFill>
                  <a:srgbClr val="000000"/>
                </a:solidFill>
                <a:latin typeface="Times New Roman"/>
                <a:ea typeface="Times New Roman"/>
                <a:cs typeface="Times New Roman"/>
                <a:sym typeface="Times New Roman"/>
              </a:rPr>
              <a:t>+</a:t>
            </a:r>
            <a:r>
              <a:rPr lang="en" sz="1400" dirty="0">
                <a:solidFill>
                  <a:srgbClr val="000000"/>
                </a:solidFill>
                <a:latin typeface="Times New Roman"/>
                <a:ea typeface="Times New Roman"/>
                <a:cs typeface="Times New Roman"/>
                <a:sym typeface="Times New Roman"/>
              </a:rPr>
              <a:t>-&gt; All Attributes, Hence Client_id is the Primary Key</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dirty="0">
                <a:solidFill>
                  <a:srgbClr val="000000"/>
                </a:solidFill>
                <a:latin typeface="Arial"/>
                <a:ea typeface="Arial"/>
                <a:cs typeface="Arial"/>
                <a:sym typeface="Arial"/>
              </a:rPr>
              <a:t>·</a:t>
            </a:r>
            <a:r>
              <a:rPr lang="en" sz="1400" b="1" dirty="0">
                <a:solidFill>
                  <a:srgbClr val="000000"/>
                </a:solidFill>
                <a:latin typeface="Times New Roman"/>
                <a:ea typeface="Times New Roman"/>
                <a:cs typeface="Times New Roman"/>
                <a:sym typeface="Times New Roman"/>
              </a:rPr>
              <a:t> Client:-</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Client_id-&gt;{Client_name,State,Preferred_location}</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Client_id, (Client_id)</a:t>
            </a:r>
            <a:r>
              <a:rPr lang="en" sz="1400" baseline="30000" dirty="0">
                <a:solidFill>
                  <a:srgbClr val="000000"/>
                </a:solidFill>
                <a:latin typeface="Times New Roman"/>
                <a:ea typeface="Times New Roman"/>
                <a:cs typeface="Times New Roman"/>
                <a:sym typeface="Times New Roman"/>
              </a:rPr>
              <a:t>+</a:t>
            </a:r>
            <a:r>
              <a:rPr lang="en" sz="1400" dirty="0">
                <a:solidFill>
                  <a:srgbClr val="000000"/>
                </a:solidFill>
                <a:latin typeface="Times New Roman"/>
                <a:ea typeface="Times New Roman"/>
                <a:cs typeface="Times New Roman"/>
                <a:sym typeface="Times New Roman"/>
              </a:rPr>
              <a:t>-&gt; All Attributes, Hence Client_id is the Primary Key</a:t>
            </a:r>
            <a:endParaRPr sz="14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00" dirty="0">
                <a:solidFill>
                  <a:srgbClr val="000000"/>
                </a:solidFill>
                <a:latin typeface="Times New Roman"/>
                <a:ea typeface="Times New Roman"/>
                <a:cs typeface="Times New Roman"/>
                <a:sym typeface="Times New Roman"/>
              </a:rPr>
              <a:t>       </a:t>
            </a:r>
            <a:endParaRPr sz="7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     </a:t>
            </a:r>
            <a:r>
              <a:rPr lang="en" sz="1400" b="1" dirty="0">
                <a:solidFill>
                  <a:srgbClr val="000000"/>
                </a:solidFill>
                <a:latin typeface="Arial"/>
                <a:ea typeface="Arial"/>
                <a:cs typeface="Arial"/>
                <a:sym typeface="Arial"/>
              </a:rPr>
              <a:t>·</a:t>
            </a:r>
            <a:r>
              <a:rPr lang="en" sz="1400" b="1" dirty="0">
                <a:solidFill>
                  <a:srgbClr val="000000"/>
                </a:solidFill>
                <a:latin typeface="Times New Roman"/>
                <a:ea typeface="Times New Roman"/>
                <a:cs typeface="Times New Roman"/>
                <a:sym typeface="Times New Roman"/>
              </a:rPr>
              <a:t> PIO_Response:- </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Service_id -&gt; {Service_id, PIO_id}</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Since all the attributes depend on Service_id, (Service_id)</a:t>
            </a:r>
            <a:r>
              <a:rPr lang="en" sz="1400" baseline="30000" dirty="0">
                <a:solidFill>
                  <a:srgbClr val="000000"/>
                </a:solidFill>
                <a:latin typeface="Times New Roman"/>
                <a:ea typeface="Times New Roman"/>
                <a:cs typeface="Times New Roman"/>
                <a:sym typeface="Times New Roman"/>
              </a:rPr>
              <a:t>+ </a:t>
            </a:r>
            <a:r>
              <a:rPr lang="en" sz="1400" dirty="0">
                <a:solidFill>
                  <a:srgbClr val="000000"/>
                </a:solidFill>
                <a:latin typeface="Times New Roman"/>
                <a:ea typeface="Times New Roman"/>
                <a:cs typeface="Times New Roman"/>
                <a:sym typeface="Times New Roman"/>
              </a:rPr>
              <a:t>-&gt; All Attributes Hence Service_id is the Primary Key</a:t>
            </a:r>
            <a:endParaRPr sz="14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1200"/>
              </a:spcAft>
              <a:buNone/>
            </a:pPr>
            <a:endParaRPr sz="7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5"/>
          <p:cNvSpPr txBox="1">
            <a:spLocks noGrp="1"/>
          </p:cNvSpPr>
          <p:nvPr>
            <p:ph type="subTitle" idx="1"/>
          </p:nvPr>
        </p:nvSpPr>
        <p:spPr>
          <a:xfrm>
            <a:off x="229750" y="190425"/>
            <a:ext cx="8745000" cy="47811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C_Phone_no:-</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Client_id-&gt;{Phone_no}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Client_id, (Client_id)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Client_id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700" b="1">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Property_Inspector_Officer:-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PIO_id -&gt;{PIO_name,Phone_no,License_no}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{PIO_name,Phone_no}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PIO_id, (PIO_id)</a:t>
            </a:r>
            <a:r>
              <a:rPr lang="en" sz="1400" baseline="30000">
                <a:solidFill>
                  <a:srgbClr val="000000"/>
                </a:solidFill>
                <a:latin typeface="Times New Roman"/>
                <a:ea typeface="Times New Roman"/>
                <a:cs typeface="Times New Roman"/>
                <a:sym typeface="Times New Roman"/>
              </a:rPr>
              <a:t>+</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PIO_id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6"/>
          <p:cNvSpPr txBox="1">
            <a:spLocks noGrp="1"/>
          </p:cNvSpPr>
          <p:nvPr>
            <p:ph type="subTitle" idx="1"/>
          </p:nvPr>
        </p:nvSpPr>
        <p:spPr>
          <a:xfrm>
            <a:off x="199500" y="79650"/>
            <a:ext cx="8745000" cy="49842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Assessor_Response:-</a:t>
            </a:r>
            <a:endParaRPr sz="56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700">
                <a:solidFill>
                  <a:srgbClr val="000000"/>
                </a:solidFill>
                <a:latin typeface="Times New Roman"/>
                <a:ea typeface="Times New Roman"/>
                <a:cs typeface="Times New Roman"/>
                <a:sym typeface="Times New Roman"/>
              </a:rPr>
              <a:t>                                              </a:t>
            </a:r>
            <a:r>
              <a:rPr lang="en" sz="5600">
                <a:solidFill>
                  <a:srgbClr val="000000"/>
                </a:solidFill>
                <a:latin typeface="Times New Roman"/>
                <a:ea typeface="Times New Roman"/>
                <a:cs typeface="Times New Roman"/>
                <a:sym typeface="Times New Roman"/>
              </a:rPr>
              <a:t> Service_id -&gt; {A_id}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Property_Services:-</a:t>
            </a:r>
            <a:endParaRPr sz="56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Service_id -&gt; {Service_type, Service_date, Owner_id, Property_id}</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Since all the attributes depend on Service_id, (Service_id)</a:t>
            </a:r>
            <a:r>
              <a:rPr lang="en" sz="5600" baseline="30000">
                <a:solidFill>
                  <a:srgbClr val="000000"/>
                </a:solidFill>
                <a:latin typeface="Times New Roman"/>
                <a:ea typeface="Times New Roman"/>
                <a:cs typeface="Times New Roman"/>
                <a:sym typeface="Times New Roman"/>
              </a:rPr>
              <a:t>+</a:t>
            </a:r>
            <a:r>
              <a:rPr lang="en" sz="5600">
                <a:solidFill>
                  <a:srgbClr val="000000"/>
                </a:solidFill>
                <a:latin typeface="Times New Roman"/>
                <a:ea typeface="Times New Roman"/>
                <a:cs typeface="Times New Roman"/>
                <a:sym typeface="Times New Roman"/>
              </a:rPr>
              <a:t>-&gt; All Attributes</a:t>
            </a:r>
            <a:endParaRPr sz="56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Hence Service_id is the Primary Key</a:t>
            </a:r>
            <a:endParaRPr sz="56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56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5600" b="1">
                <a:solidFill>
                  <a:srgbClr val="000000"/>
                </a:solidFill>
                <a:latin typeface="Arial"/>
                <a:ea typeface="Arial"/>
                <a:cs typeface="Arial"/>
                <a:sym typeface="Arial"/>
              </a:rPr>
              <a:t>·</a:t>
            </a:r>
            <a:r>
              <a:rPr lang="en" sz="5600" b="1">
                <a:solidFill>
                  <a:srgbClr val="000000"/>
                </a:solidFill>
                <a:latin typeface="Times New Roman"/>
                <a:ea typeface="Times New Roman"/>
                <a:cs typeface="Times New Roman"/>
                <a:sym typeface="Times New Roman"/>
              </a:rPr>
              <a:t> Appointment:-</a:t>
            </a:r>
            <a:endParaRPr sz="25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600">
                <a:solidFill>
                  <a:srgbClr val="000000"/>
                </a:solidFill>
                <a:latin typeface="Times New Roman"/>
                <a:ea typeface="Times New Roman"/>
                <a:cs typeface="Times New Roman"/>
                <a:sym typeface="Times New Roman"/>
              </a:rPr>
              <a:t>      A</a:t>
            </a:r>
            <a:r>
              <a:rPr lang="en" sz="5700">
                <a:solidFill>
                  <a:srgbClr val="000000"/>
                </a:solidFill>
                <a:latin typeface="Times New Roman"/>
                <a:ea typeface="Times New Roman"/>
                <a:cs typeface="Times New Roman"/>
                <a:sym typeface="Times New Roman"/>
              </a:rPr>
              <a:t>p_id -&gt; {Ap_id, Ap_date, Client_id, Agent_id}</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Since all the attributes depend on Ap_id, (Ap_id)</a:t>
            </a:r>
            <a:r>
              <a:rPr lang="en" sz="5700" baseline="30000">
                <a:solidFill>
                  <a:srgbClr val="000000"/>
                </a:solidFill>
                <a:latin typeface="Times New Roman"/>
                <a:ea typeface="Times New Roman"/>
                <a:cs typeface="Times New Roman"/>
                <a:sym typeface="Times New Roman"/>
              </a:rPr>
              <a:t>+ </a:t>
            </a:r>
            <a:r>
              <a:rPr lang="en" sz="5700">
                <a:solidFill>
                  <a:srgbClr val="000000"/>
                </a:solidFill>
                <a:latin typeface="Times New Roman"/>
                <a:ea typeface="Times New Roman"/>
                <a:cs typeface="Times New Roman"/>
                <a:sym typeface="Times New Roman"/>
              </a:rPr>
              <a:t>-&gt; All Attributes</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5700">
                <a:solidFill>
                  <a:srgbClr val="000000"/>
                </a:solidFill>
                <a:latin typeface="Times New Roman"/>
                <a:ea typeface="Times New Roman"/>
                <a:cs typeface="Times New Roman"/>
                <a:sym typeface="Times New Roman"/>
              </a:rPr>
              <a:t>     Hence Ap_id is the Primary Key</a:t>
            </a:r>
            <a:endParaRPr sz="5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7"/>
          <p:cNvSpPr txBox="1">
            <a:spLocks noGrp="1"/>
          </p:cNvSpPr>
          <p:nvPr>
            <p:ph type="subTitle" idx="1"/>
          </p:nvPr>
        </p:nvSpPr>
        <p:spPr>
          <a:xfrm>
            <a:off x="219400" y="76575"/>
            <a:ext cx="8745000" cy="50670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Contract:-</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C_id -&gt; {C_id, C_date, S_date, E_date, Contract_value, Client_id, Agent_id} </a:t>
            </a:r>
            <a:endParaRPr sz="140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C_id, (C_id)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C_id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Property_Image:-</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Img_id,Prop_id -&gt; {Img_id, Prop_id, Img_name, Descp}</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Img_id,Prop_id (Img_id, Prop_id)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Img_id,Prop_id is the Composite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Property_Owner:-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-&gt; {Owner_id, First_Name, Last_Name, Phone_no, Address}</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Owner_id, (Owner_id)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 , Hence Owner_id is the Primary Key</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8"/>
          <p:cNvSpPr txBox="1">
            <a:spLocks noGrp="1"/>
          </p:cNvSpPr>
          <p:nvPr>
            <p:ph type="subTitle" idx="1"/>
          </p:nvPr>
        </p:nvSpPr>
        <p:spPr>
          <a:xfrm>
            <a:off x="219400" y="107625"/>
            <a:ext cx="8745000" cy="4977900"/>
          </a:xfrm>
          <a:prstGeom prst="rect">
            <a:avLst/>
          </a:prstGeom>
        </p:spPr>
        <p:txBody>
          <a:bodyPr spcFirstLastPara="1" wrap="square" lIns="91425" tIns="91425" rIns="91425" bIns="91425" anchor="t" anchorCtr="0">
            <a:noAutofit/>
          </a:bodyPr>
          <a:lstStyle/>
          <a:p>
            <a:pPr marL="0" lvl="0" indent="-228600" algn="just"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a:t>
            </a:r>
            <a:endParaRPr sz="1400" b="1">
              <a:solidFill>
                <a:srgbClr val="000000"/>
              </a:solidFill>
              <a:latin typeface="Times New Roman"/>
              <a:ea typeface="Times New Roman"/>
              <a:cs typeface="Times New Roman"/>
              <a:sym typeface="Times New Roman"/>
            </a:endParaRPr>
          </a:p>
          <a:p>
            <a:pPr marL="0" lvl="0" indent="-228600" algn="just"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Agent_name,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 Agent_Email:-</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-&gt; {Agent_id, Email}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Agent_id, (Agent_id)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Agent_id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A_id -&gt; {A_id, A_name, Phone_no, Email, License_no}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License_no -&gt; {A_name, Phone_no}</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all the attributes depend on A_id, (A_id)</a:t>
            </a:r>
            <a:r>
              <a:rPr lang="en" sz="1400" baseline="300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-&gt; All Attributes, Hence A_id is the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9"/>
          <p:cNvSpPr txBox="1">
            <a:spLocks noGrp="1"/>
          </p:cNvSpPr>
          <p:nvPr>
            <p:ph type="ctrTitle"/>
          </p:nvPr>
        </p:nvSpPr>
        <p:spPr>
          <a:xfrm>
            <a:off x="219400" y="216700"/>
            <a:ext cx="8745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NORMALIZATION</a:t>
            </a:r>
            <a:endParaRPr u="sng"/>
          </a:p>
        </p:txBody>
      </p:sp>
      <p:sp>
        <p:nvSpPr>
          <p:cNvPr id="373" name="Google Shape;373;p29"/>
          <p:cNvSpPr txBox="1">
            <a:spLocks noGrp="1"/>
          </p:cNvSpPr>
          <p:nvPr>
            <p:ph type="subTitle" idx="1"/>
          </p:nvPr>
        </p:nvSpPr>
        <p:spPr>
          <a:xfrm>
            <a:off x="219400" y="1163250"/>
            <a:ext cx="8745000" cy="38805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Primary Key: Prop_id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All the values in the table are Atomic and the table has a primary key Prop_id,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Since there exists a Transitive Dependency:  Pin_code - &gt; State,City,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Hence, the Highest Normal Form is 2NF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To Remove the Transitive dependency the table is divided into two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1)Property (Prop_id,Prop_type,status,Area,Price,Buy/Rent,Owner_id,Agent_id,Pin_code)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2)Property_location (Pin_code,State,City)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This removes the Transitive dependency and makes both the table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0"/>
          <p:cNvSpPr txBox="1">
            <a:spLocks noGrp="1"/>
          </p:cNvSpPr>
          <p:nvPr>
            <p:ph type="subTitle" idx="1"/>
          </p:nvPr>
        </p:nvSpPr>
        <p:spPr>
          <a:xfrm>
            <a:off x="74525" y="66225"/>
            <a:ext cx="8993400" cy="4998600"/>
          </a:xfrm>
          <a:prstGeom prst="rect">
            <a:avLst/>
          </a:prstGeom>
        </p:spPr>
        <p:txBody>
          <a:bodyPr spcFirstLastPara="1" wrap="square" lIns="91425" tIns="91425" rIns="91425" bIns="91425" anchor="t" anchorCtr="0">
            <a:normAutofit fontScale="92500" lnSpcReduction="10000"/>
          </a:bodyPr>
          <a:lstStyle/>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Client:-</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    Primary Key: Client_id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Partial Dependencies exists. Hence it is also in 2NF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 No Transitive Dependencies exits. Hence it is also in 3NF</a:t>
            </a:r>
          </a:p>
          <a:p>
            <a:pPr marL="0" lvl="0" indent="0" algn="l" rtl="0">
              <a:lnSpc>
                <a:spcPct val="115000"/>
              </a:lnSpc>
              <a:spcBef>
                <a:spcPts val="1200"/>
              </a:spcBef>
              <a:spcAft>
                <a:spcPts val="0"/>
              </a:spcAft>
              <a:buNone/>
            </a:pPr>
            <a:r>
              <a:rPr lang="en-US" sz="1400" dirty="0">
                <a:solidFill>
                  <a:srgbClr val="000000"/>
                </a:solidFill>
                <a:latin typeface="Times New Roman"/>
                <a:ea typeface="Times New Roman"/>
                <a:cs typeface="Times New Roman"/>
                <a:sym typeface="Times New Roman"/>
              </a:rPr>
              <a:t>     Also, all the attributes are dependent on Primary Key, hence it is in </a:t>
            </a:r>
            <a:r>
              <a:rPr lang="en-US" sz="1400" b="1" dirty="0">
                <a:solidFill>
                  <a:srgbClr val="000000"/>
                </a:solidFill>
                <a:latin typeface="Times New Roman"/>
                <a:ea typeface="Times New Roman"/>
                <a:cs typeface="Times New Roman"/>
                <a:sym typeface="Times New Roman"/>
              </a:rPr>
              <a:t>BCNF.</a:t>
            </a: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7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C_Phone_no</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     Primary Key: Client_id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Partial Dependencies exists. Hence it is also in 2NF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Transitive Dependencies exits. Hence it is also in 3NF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Also, all the attributes are dependent on Primary Key, hence it is in </a:t>
            </a:r>
            <a:r>
              <a:rPr lang="en" sz="1400" b="1" dirty="0">
                <a:solidFill>
                  <a:srgbClr val="000000"/>
                </a:solidFill>
                <a:latin typeface="Times New Roman"/>
                <a:ea typeface="Times New Roman"/>
                <a:cs typeface="Times New Roman"/>
                <a:sym typeface="Times New Roman"/>
              </a:rPr>
              <a:t>BCNF.</a:t>
            </a:r>
            <a:endParaRPr sz="1400" b="1"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1"/>
          <p:cNvSpPr txBox="1">
            <a:spLocks noGrp="1"/>
          </p:cNvSpPr>
          <p:nvPr>
            <p:ph type="subTitle" idx="1"/>
          </p:nvPr>
        </p:nvSpPr>
        <p:spPr>
          <a:xfrm>
            <a:off x="126250" y="149025"/>
            <a:ext cx="89415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Property_Inspection_Officer:-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PIO_id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PIO_id,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Since there exists a Transitive Dependency License_no- &gt; PIO_Name,Phone_no, Therefore it cannot be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the Highest Normal Form is</a:t>
            </a:r>
            <a:r>
              <a:rPr lang="en" sz="1400" b="1">
                <a:solidFill>
                  <a:srgbClr val="000000"/>
                </a:solidFill>
                <a:latin typeface="Times New Roman"/>
                <a:ea typeface="Times New Roman"/>
                <a:cs typeface="Times New Roman"/>
                <a:sym typeface="Times New Roman"/>
              </a:rPr>
              <a:t> 2NF</a:t>
            </a:r>
            <a:r>
              <a:rPr lang="en" sz="1400">
                <a:solidFill>
                  <a:srgbClr val="000000"/>
                </a:solidFill>
                <a:latin typeface="Times New Roman"/>
                <a:ea typeface="Times New Roman"/>
                <a:cs typeface="Times New Roman"/>
                <a:sym typeface="Times New Roman"/>
              </a:rPr>
              <a:t> for this Table</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Assessor_Response:-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subTitle" idx="1"/>
          </p:nvPr>
        </p:nvSpPr>
        <p:spPr>
          <a:xfrm>
            <a:off x="380550" y="128325"/>
            <a:ext cx="8382900" cy="494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000" b="1" dirty="0"/>
              <a:t>                        </a:t>
            </a:r>
            <a:r>
              <a:rPr lang="en" sz="3000" b="1" u="sng" dirty="0">
                <a:latin typeface="Times New Roman"/>
                <a:ea typeface="Times New Roman"/>
                <a:cs typeface="Times New Roman"/>
                <a:sym typeface="Times New Roman"/>
              </a:rPr>
              <a:t>PROJECT TITLE:-</a:t>
            </a:r>
            <a:endParaRPr sz="3000" b="1" u="sng" dirty="0">
              <a:latin typeface="Times New Roman"/>
              <a:ea typeface="Times New Roman"/>
              <a:cs typeface="Times New Roman"/>
              <a:sym typeface="Times New Roman"/>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sz="3200" dirty="0"/>
              <a:t>       </a:t>
            </a:r>
            <a:r>
              <a:rPr lang="en" sz="3200" b="1" dirty="0">
                <a:latin typeface="Times New Roman"/>
                <a:ea typeface="Times New Roman"/>
                <a:cs typeface="Times New Roman"/>
                <a:sym typeface="Times New Roman"/>
              </a:rPr>
              <a:t>PROPERTY   AND REAL   ESTATE </a:t>
            </a:r>
            <a:endParaRPr sz="3200" b="1" dirty="0">
              <a:latin typeface="Times New Roman"/>
              <a:ea typeface="Times New Roman"/>
              <a:cs typeface="Times New Roman"/>
              <a:sym typeface="Times New Roman"/>
            </a:endParaRPr>
          </a:p>
          <a:p>
            <a:pPr marL="0" lvl="0" indent="0" algn="l" rtl="0">
              <a:spcBef>
                <a:spcPts val="0"/>
              </a:spcBef>
              <a:spcAft>
                <a:spcPts val="0"/>
              </a:spcAft>
              <a:buNone/>
            </a:pPr>
            <a:r>
              <a:rPr lang="en" sz="3200" b="1" dirty="0">
                <a:latin typeface="Times New Roman"/>
                <a:ea typeface="Times New Roman"/>
                <a:cs typeface="Times New Roman"/>
                <a:sym typeface="Times New Roman"/>
              </a:rPr>
              <a:t>                     MANAGEMENT</a:t>
            </a:r>
            <a:endParaRPr sz="3200" b="1" dirty="0">
              <a:latin typeface="Times New Roman"/>
              <a:ea typeface="Times New Roman"/>
              <a:cs typeface="Times New Roman"/>
              <a:sym typeface="Times New Roman"/>
            </a:endParaRPr>
          </a:p>
          <a:p>
            <a:pPr marL="0" lvl="0" indent="0" algn="l" rtl="0">
              <a:spcBef>
                <a:spcPts val="0"/>
              </a:spcBef>
              <a:spcAft>
                <a:spcPts val="0"/>
              </a:spcAft>
              <a:buNone/>
            </a:pPr>
            <a:endParaRPr sz="3200" b="1" dirty="0">
              <a:latin typeface="Times New Roman"/>
              <a:ea typeface="Times New Roman"/>
              <a:cs typeface="Times New Roman"/>
              <a:sym typeface="Times New Roman"/>
            </a:endParaRPr>
          </a:p>
          <a:p>
            <a:pPr marL="0" lvl="0" indent="0" algn="l" rtl="0">
              <a:spcBef>
                <a:spcPts val="0"/>
              </a:spcBef>
              <a:spcAft>
                <a:spcPts val="0"/>
              </a:spcAft>
              <a:buNone/>
            </a:pPr>
            <a:endParaRPr sz="3200" dirty="0"/>
          </a:p>
        </p:txBody>
      </p:sp>
      <p:pic>
        <p:nvPicPr>
          <p:cNvPr id="286" name="Google Shape;286;p14"/>
          <p:cNvPicPr preferRelativeResize="0"/>
          <p:nvPr/>
        </p:nvPicPr>
        <p:blipFill>
          <a:blip r:embed="rId3">
            <a:alphaModFix/>
          </a:blip>
          <a:stretch>
            <a:fillRect/>
          </a:stretch>
        </p:blipFill>
        <p:spPr>
          <a:xfrm>
            <a:off x="5157822" y="2341292"/>
            <a:ext cx="3249212" cy="2214801"/>
          </a:xfrm>
          <a:prstGeom prst="rect">
            <a:avLst/>
          </a:prstGeom>
          <a:noFill/>
          <a:ln>
            <a:noFill/>
          </a:ln>
        </p:spPr>
      </p:pic>
      <p:pic>
        <p:nvPicPr>
          <p:cNvPr id="287" name="Google Shape;287;p14"/>
          <p:cNvPicPr preferRelativeResize="0"/>
          <p:nvPr/>
        </p:nvPicPr>
        <p:blipFill>
          <a:blip r:embed="rId4">
            <a:alphaModFix/>
          </a:blip>
          <a:stretch>
            <a:fillRect/>
          </a:stretch>
        </p:blipFill>
        <p:spPr>
          <a:xfrm>
            <a:off x="380550" y="2289253"/>
            <a:ext cx="3139176" cy="22148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2"/>
          <p:cNvSpPr txBox="1">
            <a:spLocks noGrp="1"/>
          </p:cNvSpPr>
          <p:nvPr>
            <p:ph type="subTitle" idx="1"/>
          </p:nvPr>
        </p:nvSpPr>
        <p:spPr>
          <a:xfrm>
            <a:off x="84850" y="86925"/>
            <a:ext cx="89727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Buyer:-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Tenant:-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Client_id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Client_id,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3"/>
          <p:cNvSpPr txBox="1">
            <a:spLocks noGrp="1"/>
          </p:cNvSpPr>
          <p:nvPr>
            <p:ph type="subTitle" idx="1"/>
          </p:nvPr>
        </p:nvSpPr>
        <p:spPr>
          <a:xfrm>
            <a:off x="64175" y="76575"/>
            <a:ext cx="9024300" cy="49986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Property_Services:-</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Appointment:-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Ap_id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Ap_id,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a:t>
            </a:r>
            <a:r>
              <a:rPr lang="en" sz="1400" b="1">
                <a:solidFill>
                  <a:srgbClr val="000000"/>
                </a:solidFill>
                <a:latin typeface="Times New Roman"/>
                <a:ea typeface="Times New Roman"/>
                <a:cs typeface="Times New Roman"/>
                <a:sym typeface="Times New Roman"/>
              </a:rPr>
              <a:t> 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4"/>
          <p:cNvSpPr txBox="1">
            <a:spLocks noGrp="1"/>
          </p:cNvSpPr>
          <p:nvPr>
            <p:ph type="subTitle" idx="1"/>
          </p:nvPr>
        </p:nvSpPr>
        <p:spPr>
          <a:xfrm>
            <a:off x="84850" y="107625"/>
            <a:ext cx="8972700" cy="49365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14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Contract:-</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     Primary Key: C_id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C_id, Hence it is in 1NF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Also, all the attributes are dependent on Primary Key, hence it is in</a:t>
            </a:r>
            <a:r>
              <a:rPr lang="en" sz="1400" b="1" dirty="0">
                <a:solidFill>
                  <a:srgbClr val="000000"/>
                </a:solidFill>
                <a:latin typeface="Times New Roman"/>
                <a:ea typeface="Times New Roman"/>
                <a:cs typeface="Times New Roman"/>
                <a:sym typeface="Times New Roman"/>
              </a:rPr>
              <a:t> BCNF.</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1400" dirty="0">
                <a:solidFill>
                  <a:srgbClr val="000000"/>
                </a:solidFill>
                <a:latin typeface="Arial"/>
                <a:ea typeface="Arial"/>
                <a:cs typeface="Arial"/>
                <a:sym typeface="Arial"/>
              </a:rPr>
              <a:t>·</a:t>
            </a:r>
            <a:r>
              <a:rPr lang="en" sz="1400" dirty="0">
                <a:solidFill>
                  <a:srgbClr val="000000"/>
                </a:solidFill>
                <a:latin typeface="Times New Roman"/>
                <a:ea typeface="Times New Roman"/>
                <a:cs typeface="Times New Roman"/>
                <a:sym typeface="Times New Roman"/>
              </a:rPr>
              <a:t> </a:t>
            </a:r>
            <a:r>
              <a:rPr lang="en" sz="1400" b="1" dirty="0">
                <a:solidFill>
                  <a:srgbClr val="000000"/>
                </a:solidFill>
                <a:latin typeface="Times New Roman"/>
                <a:ea typeface="Times New Roman"/>
                <a:cs typeface="Times New Roman"/>
                <a:sym typeface="Times New Roman"/>
              </a:rPr>
              <a:t>Property_Image:-</a:t>
            </a:r>
            <a:endParaRPr sz="1400" b="1"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b="1" dirty="0">
                <a:solidFill>
                  <a:srgbClr val="000000"/>
                </a:solidFill>
                <a:latin typeface="Times New Roman"/>
                <a:ea typeface="Times New Roman"/>
                <a:cs typeface="Times New Roman"/>
                <a:sym typeface="Times New Roman"/>
              </a:rPr>
              <a:t>Primary Key: Img_id Prop_id</a:t>
            </a:r>
            <a:endParaRPr sz="14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     All the values in the table are Atomic and the table has a primary key Img_id Prop_id, Hence it is in 1NF</a:t>
            </a:r>
            <a:endParaRPr sz="1400"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No Partial Dependencies exists. Hence it is also in 2NF</a:t>
            </a:r>
            <a:endParaRPr sz="1400"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No Transitive Dependencies exists. Hence it is also in 3NF</a:t>
            </a:r>
            <a:endParaRPr sz="1400" dirty="0">
              <a:solidFill>
                <a:srgbClr val="000000"/>
              </a:solidFill>
              <a:latin typeface="Times New Roman"/>
              <a:ea typeface="Times New Roman"/>
              <a:cs typeface="Times New Roman"/>
              <a:sym typeface="Times New Roman"/>
            </a:endParaRPr>
          </a:p>
          <a:p>
            <a:pPr marL="22860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Also, all the attributes are dependent on Primary Key, hence it is in </a:t>
            </a:r>
            <a:r>
              <a:rPr lang="en" sz="1400" b="1" dirty="0">
                <a:solidFill>
                  <a:srgbClr val="000000"/>
                </a:solidFill>
                <a:latin typeface="Times New Roman"/>
                <a:ea typeface="Times New Roman"/>
                <a:cs typeface="Times New Roman"/>
                <a:sym typeface="Times New Roman"/>
              </a:rPr>
              <a:t>BCNF.</a:t>
            </a:r>
            <a:endParaRPr sz="1400" b="1"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04" name="Google Shape;404;p35"/>
          <p:cNvSpPr txBox="1">
            <a:spLocks noGrp="1"/>
          </p:cNvSpPr>
          <p:nvPr>
            <p:ph type="subTitle" idx="1"/>
          </p:nvPr>
        </p:nvSpPr>
        <p:spPr>
          <a:xfrm>
            <a:off x="64175" y="76575"/>
            <a:ext cx="9014100" cy="49884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Property_Owner:-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Owner_id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Owner_id,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6"/>
          <p:cNvSpPr txBox="1">
            <a:spLocks noGrp="1"/>
          </p:cNvSpPr>
          <p:nvPr>
            <p:ph type="subTitle" idx="1"/>
          </p:nvPr>
        </p:nvSpPr>
        <p:spPr>
          <a:xfrm>
            <a:off x="105550" y="66225"/>
            <a:ext cx="8982900" cy="50091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Agent_Email:-</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Agent_id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Agent_id,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Arial"/>
                <a:ea typeface="Arial"/>
                <a:cs typeface="Arial"/>
                <a:sym typeface="Arial"/>
              </a:rPr>
              <a:t>·</a:t>
            </a:r>
            <a:r>
              <a:rPr lang="en" sz="1400" b="1">
                <a:solidFill>
                  <a:srgbClr val="000000"/>
                </a:solidFill>
                <a:latin typeface="Times New Roman"/>
                <a:ea typeface="Times New Roman"/>
                <a:cs typeface="Times New Roman"/>
                <a:sym typeface="Times New Roman"/>
              </a:rPr>
              <a:t>Assessor:-</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A_id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A_id,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There exists a  Transitive Dependency: License_No-&gt;{A_name, Phone_no} exists. Hence it is not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The highest normal form of this table is </a:t>
            </a:r>
            <a:r>
              <a:rPr lang="en" sz="1400" b="1">
                <a:solidFill>
                  <a:srgbClr val="000000"/>
                </a:solidFill>
                <a:latin typeface="Times New Roman"/>
                <a:ea typeface="Times New Roman"/>
                <a:cs typeface="Times New Roman"/>
                <a:sym typeface="Times New Roman"/>
              </a:rPr>
              <a:t>2NF.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7"/>
          <p:cNvSpPr txBox="1">
            <a:spLocks noGrp="1"/>
          </p:cNvSpPr>
          <p:nvPr>
            <p:ph type="subTitle" idx="1"/>
          </p:nvPr>
        </p:nvSpPr>
        <p:spPr>
          <a:xfrm>
            <a:off x="115900" y="170750"/>
            <a:ext cx="8931300" cy="4811400"/>
          </a:xfrm>
          <a:prstGeom prst="rect">
            <a:avLst/>
          </a:prstGeom>
        </p:spPr>
        <p:txBody>
          <a:bodyPr spcFirstLastPara="1" wrap="square" lIns="91425" tIns="91425" rIns="91425" bIns="91425" anchor="t" anchorCtr="0">
            <a:normAutofit/>
          </a:bodyPr>
          <a:lstStyle/>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endParaRPr sz="1400">
              <a:solidFill>
                <a:srgbClr val="000000"/>
              </a:solidFill>
              <a:latin typeface="Arial"/>
              <a:ea typeface="Arial"/>
              <a:cs typeface="Arial"/>
              <a:sym typeface="Arial"/>
            </a:endParaRPr>
          </a:p>
          <a:p>
            <a:pPr marL="22860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a:t>
            </a:r>
            <a:r>
              <a:rPr lang="en" sz="700">
                <a:solidFill>
                  <a:srgbClr val="000000"/>
                </a:solidFill>
                <a:latin typeface="Times New Roman"/>
                <a:ea typeface="Times New Roman"/>
                <a:cs typeface="Times New Roman"/>
                <a:sym typeface="Times New Roman"/>
              </a:rPr>
              <a:t> </a:t>
            </a:r>
            <a:r>
              <a:rPr lang="en" sz="1400" b="1">
                <a:solidFill>
                  <a:srgbClr val="000000"/>
                </a:solidFill>
                <a:latin typeface="Times New Roman"/>
                <a:ea typeface="Times New Roman"/>
                <a:cs typeface="Times New Roman"/>
                <a:sym typeface="Times New Roman"/>
              </a:rPr>
              <a:t>PIO_Response:-</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solidFill>
                  <a:srgbClr val="000000"/>
                </a:solidFill>
                <a:latin typeface="Times New Roman"/>
                <a:ea typeface="Times New Roman"/>
                <a:cs typeface="Times New Roman"/>
                <a:sym typeface="Times New Roman"/>
              </a:rPr>
              <a:t>     Primary Key: Service_id</a:t>
            </a:r>
            <a:endParaRPr sz="14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All the values in the table are Atomic and the table has a primary key Service_id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Hence it is in 1NF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Partial Dependencies exists .Hence it is also in 2NF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No Transitive Dependencies exists. Hence it is also in 3NF</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Also, all the attributes are dependent on Primary Key, hence it is in </a:t>
            </a:r>
            <a:r>
              <a:rPr lang="en" sz="1400" b="1">
                <a:solidFill>
                  <a:srgbClr val="000000"/>
                </a:solidFill>
                <a:latin typeface="Times New Roman"/>
                <a:ea typeface="Times New Roman"/>
                <a:cs typeface="Times New Roman"/>
                <a:sym typeface="Times New Roman"/>
              </a:rPr>
              <a:t>BCNF.</a:t>
            </a:r>
            <a:endParaRPr sz="14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8"/>
          <p:cNvSpPr txBox="1">
            <a:spLocks noGrp="1"/>
          </p:cNvSpPr>
          <p:nvPr>
            <p:ph type="ctrTitle"/>
          </p:nvPr>
        </p:nvSpPr>
        <p:spPr>
          <a:xfrm>
            <a:off x="209050" y="216700"/>
            <a:ext cx="87141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2800"/>
              <a:t>RELATIONAL SCHEMA AFTER NORMALIZATION</a:t>
            </a:r>
            <a:endParaRPr sz="2800"/>
          </a:p>
        </p:txBody>
      </p:sp>
      <p:sp>
        <p:nvSpPr>
          <p:cNvPr id="420" name="Google Shape;420;p38"/>
          <p:cNvSpPr txBox="1">
            <a:spLocks noGrp="1"/>
          </p:cNvSpPr>
          <p:nvPr>
            <p:ph type="subTitle" idx="1"/>
          </p:nvPr>
        </p:nvSpPr>
        <p:spPr>
          <a:xfrm>
            <a:off x="146950" y="1070100"/>
            <a:ext cx="8889900" cy="396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421" name="Google Shape;421;p38"/>
          <p:cNvPicPr preferRelativeResize="0"/>
          <p:nvPr/>
        </p:nvPicPr>
        <p:blipFill>
          <a:blip r:embed="rId3">
            <a:alphaModFix/>
          </a:blip>
          <a:stretch>
            <a:fillRect/>
          </a:stretch>
        </p:blipFill>
        <p:spPr>
          <a:xfrm>
            <a:off x="395325" y="1179900"/>
            <a:ext cx="8444875" cy="3791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ctrTitle"/>
          </p:nvPr>
        </p:nvSpPr>
        <p:spPr>
          <a:xfrm>
            <a:off x="2123750" y="225368"/>
            <a:ext cx="4255500" cy="760200"/>
          </a:xfrm>
          <a:prstGeom prst="rect">
            <a:avLst/>
          </a:prstGeom>
        </p:spPr>
        <p:txBody>
          <a:bodyPr spcFirstLastPara="1" wrap="square" lIns="91425" tIns="91425" rIns="91425" bIns="91425" anchor="ctr" anchorCtr="0">
            <a:normAutofit/>
          </a:bodyPr>
          <a:lstStyle/>
          <a:p>
            <a:pPr marL="0" lvl="0" indent="0" algn="l" rtl="0">
              <a:lnSpc>
                <a:spcPct val="115000"/>
              </a:lnSpc>
              <a:spcBef>
                <a:spcPts val="1200"/>
              </a:spcBef>
              <a:spcAft>
                <a:spcPts val="1200"/>
              </a:spcAft>
              <a:buNone/>
            </a:pPr>
            <a:r>
              <a:rPr lang="en" sz="2400" u="sng">
                <a:latin typeface="Times New Roman"/>
                <a:ea typeface="Times New Roman"/>
                <a:cs typeface="Times New Roman"/>
                <a:sym typeface="Times New Roman"/>
              </a:rPr>
              <a:t>APPLICATION</a:t>
            </a:r>
            <a:endParaRPr sz="2400" u="sng"/>
          </a:p>
        </p:txBody>
      </p:sp>
      <p:sp>
        <p:nvSpPr>
          <p:cNvPr id="427" name="Google Shape;427;p39"/>
          <p:cNvSpPr txBox="1">
            <a:spLocks noGrp="1"/>
          </p:cNvSpPr>
          <p:nvPr>
            <p:ph type="subTitle" idx="1"/>
          </p:nvPr>
        </p:nvSpPr>
        <p:spPr>
          <a:xfrm>
            <a:off x="219400" y="870850"/>
            <a:ext cx="7770900" cy="44394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2016" b="1" u="sng">
                <a:latin typeface="Times New Roman"/>
                <a:ea typeface="Times New Roman"/>
                <a:cs typeface="Times New Roman"/>
                <a:sym typeface="Times New Roman"/>
              </a:rPr>
              <a:t>TABLE CREATION</a:t>
            </a:r>
            <a:endParaRPr sz="2016" b="1" u="sng">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CREATE TABLE PROPERTY_OWNER</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OWNER_ID INT PRIMARY KEY,</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FIRST_NAME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LAST_NAME VARCHAR(20),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PHONE_NO INT,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	ADDRESS VARCHAR(100)</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316">
                <a:solidFill>
                  <a:srgbClr val="000000"/>
                </a:solidFill>
                <a:latin typeface="Times New Roman"/>
                <a:ea typeface="Times New Roman"/>
                <a:cs typeface="Times New Roman"/>
                <a:sym typeface="Times New Roman"/>
              </a:rPr>
              <a:t>);</a:t>
            </a:r>
            <a:endParaRPr sz="1316">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0"/>
          <p:cNvSpPr txBox="1">
            <a:spLocks noGrp="1"/>
          </p:cNvSpPr>
          <p:nvPr>
            <p:ph type="ctrTitle"/>
          </p:nvPr>
        </p:nvSpPr>
        <p:spPr>
          <a:xfrm rot="10800000" flipH="1">
            <a:off x="2262525" y="64291"/>
            <a:ext cx="4255500" cy="152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3" name="Google Shape;433;p40"/>
          <p:cNvSpPr txBox="1">
            <a:spLocks noGrp="1"/>
          </p:cNvSpPr>
          <p:nvPr>
            <p:ph type="subTitle" idx="1"/>
          </p:nvPr>
        </p:nvSpPr>
        <p:spPr>
          <a:xfrm>
            <a:off x="219400" y="272350"/>
            <a:ext cx="8745000" cy="4689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AGENT_NAME VARCHAR(50),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AGENT_EMAIL</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KEY(AGENT_ID) REFERENCES AGENT(AGENT_ID),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PK_AGENT_EMAIL PRIMARY KEY(AGENT_ID)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75"/>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1"/>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39" name="Google Shape;439;p41"/>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ASSESSOR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A_NAME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EMAIL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CREATE TABLE PROPERTY_INSPECTION_OFFICER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PIO_NAME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88"/>
              <a:buNone/>
            </a:pPr>
            <a:r>
              <a:rPr lang="en" sz="1000">
                <a:solidFill>
                  <a:srgbClr val="000000"/>
                </a:solidFill>
                <a:latin typeface="Times New Roman"/>
                <a:ea typeface="Times New Roman"/>
                <a:cs typeface="Times New Roman"/>
                <a:sym typeface="Times New Roman"/>
              </a:rPr>
              <a:t>	LICENSE_NO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88"/>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5"/>
          <p:cNvSpPr txBox="1">
            <a:spLocks noGrp="1"/>
          </p:cNvSpPr>
          <p:nvPr>
            <p:ph type="ctrTitle"/>
          </p:nvPr>
        </p:nvSpPr>
        <p:spPr>
          <a:xfrm>
            <a:off x="2262525" y="216693"/>
            <a:ext cx="4255500" cy="760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800" u="sng">
                <a:latin typeface="Arial"/>
                <a:ea typeface="Arial"/>
                <a:cs typeface="Arial"/>
                <a:sym typeface="Arial"/>
              </a:rPr>
              <a:t>PROBLEM  STATEMENT:-</a:t>
            </a:r>
            <a:endParaRPr/>
          </a:p>
        </p:txBody>
      </p:sp>
      <p:sp>
        <p:nvSpPr>
          <p:cNvPr id="293" name="Google Shape;293;p15"/>
          <p:cNvSpPr txBox="1">
            <a:spLocks noGrp="1"/>
          </p:cNvSpPr>
          <p:nvPr>
            <p:ph type="subTitle" idx="1"/>
          </p:nvPr>
        </p:nvSpPr>
        <p:spPr>
          <a:xfrm>
            <a:off x="260800" y="1018350"/>
            <a:ext cx="8713800" cy="3974100"/>
          </a:xfrm>
          <a:prstGeom prst="rect">
            <a:avLst/>
          </a:prstGeom>
        </p:spPr>
        <p:txBody>
          <a:bodyPr spcFirstLastPara="1" wrap="square" lIns="91425" tIns="91425" rIns="91425" bIns="91425" anchor="t" anchorCtr="0">
            <a:normAutofit fontScale="70000" lnSpcReduction="10000"/>
          </a:bodyPr>
          <a:lstStyle/>
          <a:p>
            <a:pPr marL="0" lvl="0" indent="0" algn="l" rtl="0">
              <a:lnSpc>
                <a:spcPct val="107000"/>
              </a:lnSpc>
              <a:spcBef>
                <a:spcPts val="1000"/>
              </a:spcBef>
              <a:spcAft>
                <a:spcPts val="0"/>
              </a:spcAft>
              <a:buNone/>
            </a:pPr>
            <a:r>
              <a:rPr lang="en" sz="1800">
                <a:solidFill>
                  <a:srgbClr val="000000"/>
                </a:solidFill>
                <a:latin typeface="Arial"/>
                <a:ea typeface="Arial"/>
                <a:cs typeface="Arial"/>
                <a:sym typeface="Arial"/>
              </a:rPr>
              <a:t>Any job that requires immeasurable time and resource to be invested is undoubtedly cumbersome and if a lot of factors need to be considered on top of that then it becomes tiresome and may lead to produce less accurate and inefficient outputs. One of such tasks is ‘</a:t>
            </a:r>
            <a:r>
              <a:rPr lang="en" sz="1800" u="sng">
                <a:solidFill>
                  <a:srgbClr val="000000"/>
                </a:solidFill>
                <a:latin typeface="Arial"/>
                <a:ea typeface="Arial"/>
                <a:cs typeface="Arial"/>
                <a:sym typeface="Arial"/>
              </a:rPr>
              <a:t>Property Management</a:t>
            </a:r>
            <a:r>
              <a:rPr lang="en" sz="1800">
                <a:solidFill>
                  <a:srgbClr val="000000"/>
                </a:solidFill>
                <a:latin typeface="Arial"/>
                <a:ea typeface="Arial"/>
                <a:cs typeface="Arial"/>
                <a:sym typeface="Arial"/>
              </a:rPr>
              <a:t>’. Managing a property in today’s world is indeed a hectic and a responsible task. Numerous properties can be available for sale or on rent, which have a particular type viz ‘Industrial’ , ‘Commercial’ and ‘Residential’, the cost associated, and their staged location. Managing multiple properties without maintaining proper records or using file storage may lead to data inaccuracy and anomalies and also reduces the efficiency as it becomes time consuming, complex because property can be located in different geographic locations. Another major issue is created when the property to be bought is not inspected and the requirements requested by the client is not fulfilled which leads to troubles in the future and lack of customer trust. These are some of the challenges of Property Management.</a:t>
            </a:r>
            <a:endParaRPr sz="1800">
              <a:solidFill>
                <a:srgbClr val="000000"/>
              </a:solidFill>
              <a:latin typeface="Arial"/>
              <a:ea typeface="Arial"/>
              <a:cs typeface="Arial"/>
              <a:sym typeface="Arial"/>
            </a:endParaRPr>
          </a:p>
          <a:p>
            <a:pPr marL="0" lvl="0" indent="0" algn="l" rtl="0">
              <a:lnSpc>
                <a:spcPct val="115000"/>
              </a:lnSpc>
              <a:spcBef>
                <a:spcPts val="1000"/>
              </a:spcBef>
              <a:spcAft>
                <a:spcPts val="0"/>
              </a:spcAft>
              <a:buNone/>
            </a:pPr>
            <a:r>
              <a:rPr lang="en" sz="1800">
                <a:solidFill>
                  <a:srgbClr val="000000"/>
                </a:solidFill>
                <a:latin typeface="Arial"/>
                <a:ea typeface="Arial"/>
                <a:cs typeface="Arial"/>
                <a:sym typeface="Arial"/>
              </a:rPr>
              <a:t>Here, we bring a Property and Real Estate Management System that helps solve numerous challenges associated with managing a property. First and foremost, it helps the real estate agency to keep record of the properties, their locations, price, name of the owner and other attributes in a manner that avoids anomalies and ensures efficient procuring when needed. It ensures providing clients with  properties which are , if available, according to their requirements and also provides Assessing as well as Inspection services to the property owners to have a record of status of property and its actual sale or rent cost based on its condition. There exists an entity which provides an image of the property to guarantee it physical existence. This solves some of the problems associated with Property Management</a:t>
            </a:r>
            <a:endParaRPr sz="1800">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2"/>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45" name="Google Shape;445;p42"/>
          <p:cNvSpPr txBox="1">
            <a:spLocks noGrp="1"/>
          </p:cNvSpPr>
          <p:nvPr>
            <p:ph type="subTitle" idx="1"/>
          </p:nvPr>
        </p:nvSpPr>
        <p:spPr>
          <a:xfrm>
            <a:off x="199500" y="38300"/>
            <a:ext cx="8745000" cy="46890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CLIENT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 PRIMARY KEY,</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CLIENT_NAME VARCHAR(50),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STATE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CITY VARCHAR(30),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PIN_CODE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PREFERRED_LOCATION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CREATE TABLE BUYER</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B_REQUIREMENT VARCHAR(100),</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BUDGET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605"/>
              <a:buNone/>
            </a:pPr>
            <a:r>
              <a:rPr lang="en" sz="1000">
                <a:solidFill>
                  <a:srgbClr val="000000"/>
                </a:solidFill>
                <a:latin typeface="Times New Roman"/>
                <a:ea typeface="Times New Roman"/>
                <a:cs typeface="Times New Roman"/>
                <a:sym typeface="Times New Roman"/>
              </a:rPr>
              <a:t>	CONSTRAINT PK_BUYER PRIMARY KEY(CLIENT_ID)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605"/>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3"/>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1" name="Google Shape;451;p43"/>
          <p:cNvSpPr txBox="1">
            <a:spLocks noGrp="1"/>
          </p:cNvSpPr>
          <p:nvPr>
            <p:ph type="subTitle" idx="1"/>
          </p:nvPr>
        </p:nvSpPr>
        <p:spPr>
          <a:xfrm>
            <a:off x="199500" y="46975"/>
            <a:ext cx="8745000" cy="46890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TENANT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T_REQUIREMENT VARCHAR(100),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RENT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NUM_INMATES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PK_TENANT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C_PHONE_NO</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PHONE_NO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CONSTRAINT PK_C_PHONE_NO PRIMARY KEY(CLIENT_ID)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4"/>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57" name="Google Shape;457;p44"/>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fontScale="77500" lnSpcReduction="20000"/>
          </a:bodyPr>
          <a:lstStyle/>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CREATE TABLE PROPERTY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PROP_ID INT PRIMARY KEY,</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PROP_TYPE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STATUS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AREA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PRICE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BUY_RENT VARCHAR(20),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ADDRESS VARCHAR(100),</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OWNER_ID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AGENT_ID INT,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(OWNER_ID) REFERENCES PROPERTY_OWNER(OWNER_ID),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FOREIGN KEY (AGENT_ID) REFERENCES AGENT(AGENT_ID)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5"/>
          <p:cNvSpPr txBox="1">
            <a:spLocks noGrp="1"/>
          </p:cNvSpPr>
          <p:nvPr>
            <p:ph type="ctrTitle"/>
          </p:nvPr>
        </p:nvSpPr>
        <p:spPr>
          <a:xfrm>
            <a:off x="2262525" y="216693"/>
            <a:ext cx="4255500" cy="55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63" name="Google Shape;463;p45"/>
          <p:cNvSpPr txBox="1">
            <a:spLocks noGrp="1"/>
          </p:cNvSpPr>
          <p:nvPr>
            <p:ph type="subTitle" idx="1"/>
          </p:nvPr>
        </p:nvSpPr>
        <p:spPr>
          <a:xfrm>
            <a:off x="219400" y="272500"/>
            <a:ext cx="8745000" cy="4689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PROPERTY_SERVICES</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SERVICE_TYPE VARCHAR(20),</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SERVICE_DATE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OWNER_ID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PROPERTY_ID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(OWNER_ID) REFERENCES PROPERTY_OWNER(OWNER_ID),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(PROPERTY_ID) REFERENCES PROPERTY(PROP_ID)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6"/>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69" name="Google Shape;469;p46"/>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ASSESSOR_RESPONSE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A_ID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(A_ID) REFERENCES ASSESSOR(A_ID),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PK_AR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CREATE TABLE PIO_RESPONSE</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SERVICE_ID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PIO_ID INT,</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(SERVICE_ID) REFERENCES PROPERTY_SERVICES(SERVICE_ID),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FOREIGN KEY (PIO_ID) REFERENCES PROPERTY_INSPECTION_OFFICER(PIO_ID),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0"/>
              </a:spcAft>
              <a:buSzPts val="770"/>
              <a:buNone/>
            </a:pPr>
            <a:r>
              <a:rPr lang="en" sz="1000">
                <a:solidFill>
                  <a:srgbClr val="000000"/>
                </a:solidFill>
                <a:latin typeface="Times New Roman"/>
                <a:ea typeface="Times New Roman"/>
                <a:cs typeface="Times New Roman"/>
                <a:sym typeface="Times New Roman"/>
              </a:rPr>
              <a:t>	CONSTRAINT PK_PIOR PRIMARY KEY(SERVICE_ID)</a:t>
            </a:r>
            <a:endParaRPr sz="1000">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770"/>
              <a:buNone/>
            </a:pPr>
            <a:r>
              <a:rPr lang="en" sz="1000">
                <a:solidFill>
                  <a:srgbClr val="000000"/>
                </a:solidFill>
                <a:latin typeface="Times New Roman"/>
                <a:ea typeface="Times New Roman"/>
                <a:cs typeface="Times New Roman"/>
                <a:sym typeface="Times New Roman"/>
              </a:rPr>
              <a:t>);</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7"/>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75" name="Google Shape;475;p47"/>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CREATE TABLE APPOINTMENT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AP_ID INT PRIMARY KEY,</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AP_DATE DATE,</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CLIENT_ID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AGENT_ID INT,</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KEY(CLIENT_ID) REFERENCES CLIENT(CLIENT_ID),</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	FOREIGN KEY (AGENT_ID) REFERENCES AGENT(AGENT_ID)	</a:t>
            </a:r>
            <a:endParaRPr sz="11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8"/>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1" name="Google Shape;481;p48"/>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CREATE TABLE CONTRACT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C_ID INT PRIMARY KEY,</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S_DATE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E_DATE DATE,</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CONTRACT_VALUE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CLIENT_ID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AGENT_ID INT,</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KEY(CLIENT_ID) REFERENCES CLIENT(CLIENT_ID),</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	FOREIGN KEY (AGENT_ID) REFERENCES AGENT(AGENT_ID)     </a:t>
            </a:r>
            <a:endParaRPr sz="10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9"/>
          <p:cNvSpPr txBox="1">
            <a:spLocks noGrp="1"/>
          </p:cNvSpPr>
          <p:nvPr>
            <p:ph type="ctrTitle"/>
          </p:nvPr>
        </p:nvSpPr>
        <p:spPr>
          <a:xfrm>
            <a:off x="4130400" y="-459850"/>
            <a:ext cx="2344200" cy="16965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endParaRPr/>
          </a:p>
        </p:txBody>
      </p:sp>
      <p:sp>
        <p:nvSpPr>
          <p:cNvPr id="487" name="Google Shape;487;p49"/>
          <p:cNvSpPr txBox="1">
            <a:spLocks noGrp="1"/>
          </p:cNvSpPr>
          <p:nvPr>
            <p:ph type="subTitle" idx="1"/>
          </p:nvPr>
        </p:nvSpPr>
        <p:spPr>
          <a:xfrm>
            <a:off x="219400" y="98875"/>
            <a:ext cx="8745000" cy="4862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CREATE TABLE PROPERTY_IMAGE</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PROP_ID INT,</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IMG_NAME VARCHAR(20),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DESCP VARCHAR(100),</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FOREIGN KEY (PROP_ID) REFERENCES PROPERTY(PROP_ID),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	CONSTRAINT PK_PROPERTY_IMAGE PRIMARY KEY(IMG_ID,PROP_ID)</a:t>
            </a:r>
            <a:endParaRPr sz="12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0"/>
          <p:cNvSpPr txBox="1">
            <a:spLocks noGrp="1"/>
          </p:cNvSpPr>
          <p:nvPr>
            <p:ph type="ctrTitle"/>
          </p:nvPr>
        </p:nvSpPr>
        <p:spPr>
          <a:xfrm>
            <a:off x="2722225" y="155968"/>
            <a:ext cx="4255500" cy="760200"/>
          </a:xfrm>
          <a:prstGeom prst="rect">
            <a:avLst/>
          </a:prstGeom>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None/>
            </a:pPr>
            <a:r>
              <a:rPr lang="en" sz="2066" u="sng">
                <a:latin typeface="Times New Roman"/>
                <a:ea typeface="Times New Roman"/>
                <a:cs typeface="Times New Roman"/>
                <a:sym typeface="Times New Roman"/>
              </a:rPr>
              <a:t>DATA INSERTION</a:t>
            </a:r>
            <a:endParaRPr sz="2066" u="sng">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493" name="Google Shape;493;p50"/>
          <p:cNvSpPr txBox="1">
            <a:spLocks noGrp="1"/>
          </p:cNvSpPr>
          <p:nvPr>
            <p:ph type="subTitle" idx="1"/>
          </p:nvPr>
        </p:nvSpPr>
        <p:spPr>
          <a:xfrm>
            <a:off x="244600" y="549900"/>
            <a:ext cx="8682300" cy="43716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1.PROPERTY_INSPECTION_OFFICER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VALUES(3001,'THANEDAR',67890123458,1111772);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VALUES(3002,'AMIT',6789012773,1111896);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VALUES(3003,'SAGAR',88890123458,111772);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PROPERTY_INSPECTION_OFFICER VALUES(3004,'ARJUN',98890123458,1111772);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r>
              <a:rPr lang="en"/>
              <a:t>2.ASSESSOR</a:t>
            </a:r>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VALUES(3501,'RANA PRATAP',7786779900,'RP@GMAIL.COM',22461);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VALUES(3502,'AMRESH',7786779900,'AM@GMAIL.COM',22572);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VALUES(3503,'SHUBAM',8786779900,'SH@GMAIL.COM',22811);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 VALUES(3504,'GAUTAM',9786779900,'GA@GMAIL.COM',22922);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1"/>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499" name="Google Shape;499;p51"/>
          <p:cNvSpPr txBox="1">
            <a:spLocks noGrp="1"/>
          </p:cNvSpPr>
          <p:nvPr>
            <p:ph type="subTitle" idx="1"/>
          </p:nvPr>
        </p:nvSpPr>
        <p:spPr>
          <a:xfrm>
            <a:off x="261950" y="105825"/>
            <a:ext cx="8535000" cy="49113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3.ASSESSOR_RESPONSE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VALUES(4001,3501);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VALUES(4003,3501);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VALUES(4004,3502);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ASSESSOR_RESPONSE VALUES(4006,3504);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4.PIO_RESPONSE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VALUES(4002,3002);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VALUES(4005,3003);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VALUES(4007,3002);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PIO_RESPONSE VALUES(4008,3004);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ctrTitle"/>
          </p:nvPr>
        </p:nvSpPr>
        <p:spPr>
          <a:xfrm>
            <a:off x="850700" y="216700"/>
            <a:ext cx="6789000" cy="760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u="sng"/>
              <a:t>ENTITIES IN ER MODEL:-</a:t>
            </a:r>
            <a:endParaRPr u="sng"/>
          </a:p>
        </p:txBody>
      </p:sp>
      <p:sp>
        <p:nvSpPr>
          <p:cNvPr id="299" name="Google Shape;299;p16"/>
          <p:cNvSpPr txBox="1">
            <a:spLocks noGrp="1"/>
          </p:cNvSpPr>
          <p:nvPr>
            <p:ph type="subTitle" idx="1"/>
          </p:nvPr>
        </p:nvSpPr>
        <p:spPr>
          <a:xfrm>
            <a:off x="260800" y="1111500"/>
            <a:ext cx="8745000" cy="4032000"/>
          </a:xfrm>
          <a:prstGeom prst="rect">
            <a:avLst/>
          </a:prstGeom>
        </p:spPr>
        <p:txBody>
          <a:bodyPr spcFirstLastPara="1" wrap="square" lIns="91425" tIns="91425" rIns="91425" bIns="91425" anchor="t" anchorCtr="0">
            <a:normAutofit fontScale="25000" lnSpcReduction="20000"/>
          </a:bodyPr>
          <a:lstStyle/>
          <a:p>
            <a:pPr marL="0" lvl="0" indent="0" algn="l" rtl="0">
              <a:lnSpc>
                <a:spcPct val="115000"/>
              </a:lnSpc>
              <a:spcBef>
                <a:spcPts val="1200"/>
              </a:spcBef>
              <a:spcAft>
                <a:spcPts val="0"/>
              </a:spcAft>
              <a:buNone/>
            </a:pPr>
            <a:r>
              <a:rPr lang="en" sz="7200" dirty="0">
                <a:solidFill>
                  <a:srgbClr val="000000"/>
                </a:solidFill>
                <a:latin typeface="Times New Roman"/>
                <a:ea typeface="Times New Roman"/>
                <a:cs typeface="Times New Roman"/>
                <a:sym typeface="Times New Roman"/>
              </a:rPr>
              <a:t>The following are the entities in the below shown ER Model along with the attributes associated with them.</a:t>
            </a:r>
            <a:endParaRPr sz="7200" dirty="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7600" dirty="0">
                <a:solidFill>
                  <a:srgbClr val="000000"/>
                </a:solidFill>
                <a:latin typeface="Times New Roman"/>
                <a:ea typeface="Times New Roman"/>
                <a:cs typeface="Times New Roman"/>
                <a:sym typeface="Times New Roman"/>
              </a:rPr>
              <a:t>     </a:t>
            </a:r>
            <a:r>
              <a:rPr lang="en" sz="7600" b="1" dirty="0">
                <a:solidFill>
                  <a:srgbClr val="000000"/>
                </a:solidFill>
                <a:latin typeface="Times New Roman"/>
                <a:ea typeface="Times New Roman"/>
                <a:cs typeface="Times New Roman"/>
                <a:sym typeface="Times New Roman"/>
              </a:rPr>
              <a:t>a)</a:t>
            </a:r>
            <a:r>
              <a:rPr lang="en" sz="67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Property:-</a:t>
            </a:r>
            <a:endParaRPr sz="6800" b="1" dirty="0">
              <a:solidFill>
                <a:srgbClr val="000000"/>
              </a:solidFill>
              <a:latin typeface="Times New Roman"/>
              <a:ea typeface="Times New Roman"/>
              <a:cs typeface="Times New Roman"/>
              <a:sym typeface="Times New Roman"/>
            </a:endParaRPr>
          </a:p>
          <a:p>
            <a:pPr marL="0" lvl="0" indent="45720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It is a strong entity that consists of the following attributes:</a:t>
            </a:r>
            <a:endParaRPr sz="6400" dirty="0">
              <a:solidFill>
                <a:srgbClr val="000000"/>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Prop_id, Prop_Type, Status, Area, Price, Buy/Rent, and a Composite Attribute Address(Pin_Code, State, City).</a:t>
            </a:r>
            <a:endParaRPr sz="72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dirty="0">
                <a:solidFill>
                  <a:srgbClr val="000000"/>
                </a:solidFill>
                <a:latin typeface="Times New Roman"/>
                <a:ea typeface="Times New Roman"/>
                <a:cs typeface="Times New Roman"/>
                <a:sym typeface="Times New Roman"/>
              </a:rPr>
              <a:t>b)</a:t>
            </a:r>
            <a:r>
              <a:rPr lang="en" sz="5900" b="1" dirty="0">
                <a:solidFill>
                  <a:srgbClr val="000000"/>
                </a:solidFill>
                <a:latin typeface="Times New Roman"/>
                <a:ea typeface="Times New Roman"/>
                <a:cs typeface="Times New Roman"/>
                <a:sym typeface="Times New Roman"/>
              </a:rPr>
              <a:t>   </a:t>
            </a:r>
            <a:r>
              <a:rPr lang="en" sz="6800" b="1" dirty="0">
                <a:solidFill>
                  <a:srgbClr val="000000"/>
                </a:solidFill>
                <a:latin typeface="Times New Roman"/>
                <a:ea typeface="Times New Roman"/>
                <a:cs typeface="Times New Roman"/>
                <a:sym typeface="Times New Roman"/>
              </a:rPr>
              <a:t>Client:-</a:t>
            </a:r>
            <a:endParaRPr sz="6800" b="1"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is a strong entity having single-valued attributes Client_id, Client_name, Preferred_Location and a</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Multivalued attribute Phone_no.          </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dirty="0">
                <a:solidFill>
                  <a:srgbClr val="000000"/>
                </a:solidFill>
                <a:latin typeface="Times New Roman"/>
                <a:ea typeface="Times New Roman"/>
                <a:cs typeface="Times New Roman"/>
                <a:sym typeface="Times New Roman"/>
              </a:rPr>
              <a:t>     It also has IS A relationship with two entities, Buyer and Tenant</a:t>
            </a:r>
            <a:endParaRPr sz="6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7200" dirty="0">
                <a:solidFill>
                  <a:srgbClr val="000000"/>
                </a:solidFill>
                <a:latin typeface="Times New Roman"/>
                <a:ea typeface="Times New Roman"/>
                <a:cs typeface="Times New Roman"/>
                <a:sym typeface="Times New Roman"/>
              </a:rPr>
              <a:t> </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2"/>
          <p:cNvSpPr txBox="1">
            <a:spLocks noGrp="1"/>
          </p:cNvSpPr>
          <p:nvPr>
            <p:ph type="ctrTitle"/>
          </p:nvPr>
        </p:nvSpPr>
        <p:spPr>
          <a:xfrm>
            <a:off x="2488025" y="-4"/>
            <a:ext cx="4255500" cy="3333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05" name="Google Shape;505;p52"/>
          <p:cNvSpPr txBox="1">
            <a:spLocks noGrp="1"/>
          </p:cNvSpPr>
          <p:nvPr>
            <p:ph type="subTitle" idx="1"/>
          </p:nvPr>
        </p:nvSpPr>
        <p:spPr>
          <a:xfrm>
            <a:off x="261950" y="105825"/>
            <a:ext cx="8535000" cy="43182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5.PROPERTY_SERVICES</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VALUES(4001,'ASSESS','28-APR-20',7001,1001);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VALUES(4002,'INSPECT','02-MAY-20',7001,1002);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VALUES(4003,'ASSESS','23-MAY-20',7001,1005);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VALUES(4004,'ASSESS','11-MAR-20',7001,1003);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VALUES(4005,'INSPECT','08-MAY-20',7001,1001);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VALUES(4006,'ASSESS','24-APR-20',7001,1002);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VALUES(4007,'INSPECT','18-MAY-20',7001,1007);</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PROPERTY_SERVICES VALUES(4008,'INSPECT','29-MAR-20',7001,1008);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1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3"/>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1" name="Google Shape;511;p53"/>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20000"/>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6.PROPERTY_IMAGE</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VALUES(9001,1001,'I1.PNG','FRONT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VALUES(9002,1002,'I2.PNG','SIDE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VALUES(9003,1001,'I3.PNG','BACK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VALUES(9004,1003,'I4.PNG','SIDE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VALUES(9005,1004,'I5.PNG','FRONT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PROPERTY_IMAGE VALUES(9006,1005,'I6.PNG','SIDE VIEW');</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7.AGENT_EMAIL</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VALUES(8001,'PRAKASH123@GMAIL.COM');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VALUES(8001,'PRAKASH486@GMAIL.COM');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VALUES(8002,'SAHAY193@GMAIL.COM');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VALUES(8003,'RISHI113@GMAIL.COM');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AGENT_EMAIL VALUES(8003,'RISHU23@GMAIL.COM');</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400">
                <a:solidFill>
                  <a:srgbClr val="000000"/>
                </a:solidFill>
                <a:latin typeface="Times New Roman"/>
                <a:ea typeface="Times New Roman"/>
                <a:cs typeface="Times New Roman"/>
                <a:sym typeface="Times New Roman"/>
              </a:rPr>
              <a:t>INSERT INTO AGENT_EMAIL VALUES(8004,'AGASTYA_123@GMAIL.COM');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4"/>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17" name="Google Shape;517;p54"/>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517" b="1">
                <a:latin typeface="Times New Roman"/>
                <a:ea typeface="Times New Roman"/>
                <a:cs typeface="Times New Roman"/>
                <a:sym typeface="Times New Roman"/>
              </a:rPr>
              <a:t>8.CONTRACT</a:t>
            </a:r>
            <a:endParaRPr sz="1517"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VALUES(6001,'02-MAY-20',NULL,NULL,20000000,2001,8001);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VALUES(6002,'04-SEP-21',NULL,NULL,5000000,2001,8001);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VALUES(6003,'12-AUG-22',NULL,NULL,8000000,2001,8001);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VALUES(6004,'05-JUL-21','24-JUL-21','21-JUL-24',35000,2001,8001);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VALUES(6005,'19-FEB-20','01-MAR-20','04-MAR-24',200000,2001,8001);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CONTRACT VALUES(6006,'21-JAN-22','01-FEB-22','16-SEP-26',600000,2001,8001);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t>9.</a:t>
            </a:r>
            <a:r>
              <a:rPr lang="en" sz="1517" b="1">
                <a:latin typeface="Times New Roman"/>
                <a:ea typeface="Times New Roman"/>
                <a:cs typeface="Times New Roman"/>
                <a:sym typeface="Times New Roman"/>
              </a:rPr>
              <a:t>APPOINTMENT</a:t>
            </a:r>
            <a:endParaRPr b="1"/>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VALUES(5001,'16-MAR-2020',2001,8001);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VALUES(5002,'22-AUG-2020',2002,8001);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VALUES(5003,'31-JUL-2022',2004,8002);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VALUES(5004,'01-JUN-2021',2007,8003);</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VALUES(5005,'10-FEB-2020',2009,8004);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APPOINTMENT VALUES(5006,'10-JAN-2022',2010,8004);</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55"/>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3" name="Google Shape;523;p55"/>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92500" lnSpcReduction="10000"/>
          </a:bodyPr>
          <a:lstStyle/>
          <a:p>
            <a:pPr marL="0" lvl="0" indent="0" algn="l" rtl="0">
              <a:lnSpc>
                <a:spcPct val="115000"/>
              </a:lnSpc>
              <a:spcBef>
                <a:spcPts val="1200"/>
              </a:spcBef>
              <a:spcAft>
                <a:spcPts val="0"/>
              </a:spcAft>
              <a:buNone/>
            </a:pPr>
            <a:r>
              <a:rPr lang="en" sz="1400" b="1" dirty="0">
                <a:solidFill>
                  <a:schemeClr val="bg1"/>
                </a:solidFill>
                <a:latin typeface="Times New Roman"/>
                <a:ea typeface="Times New Roman"/>
                <a:cs typeface="Times New Roman"/>
                <a:sym typeface="Times New Roman"/>
              </a:rPr>
              <a:t>10.PROPERTY_OWNER</a:t>
            </a:r>
            <a:endParaRPr sz="1400" b="1"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VALUES(7001,'PRANAV','GHANTE',9822934039,'GM ROAD PUNE');</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VALUES(7002,'ISHAN','GUPTA',7722934039,'HK STREET WARANGAL');</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VALUES(7003,'ARYAN','SINGH',9856934039,'HITECH CITY HYDERABAD');</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VALUES(7004,'OM','KADAM',9822956739,'FORT MUMBAI');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VALUES(7005,'ADHIRAJ','PATEL',6782934039,'GM ROAD DELHI');</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PROPERTY_OWNER VALUES(7006,'AASHISH','RAMPAL',9567934039,'BANDRA MUMBAI');</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dirty="0">
                <a:solidFill>
                  <a:schemeClr val="bg1"/>
                </a:solidFill>
                <a:latin typeface="Times New Roman" panose="02020603050405020304" pitchFamily="18" charset="0"/>
                <a:cs typeface="Times New Roman" panose="02020603050405020304" pitchFamily="18" charset="0"/>
              </a:rPr>
              <a:t>11.BUYER</a:t>
            </a:r>
            <a:endParaRPr b="1" dirty="0">
              <a:solidFill>
                <a:schemeClr val="bg1"/>
              </a:solidFill>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VALUES(2001, 'Industrial', 70000000);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VALUES(2002, 'Commercial', 20000000);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VALUES(2003, 'Residential',50000000);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VALUES(2004, 'Commercial', 15000000);</a:t>
            </a:r>
            <a:endParaRPr sz="1400" dirty="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dirty="0">
                <a:solidFill>
                  <a:srgbClr val="000000"/>
                </a:solidFill>
                <a:latin typeface="Times New Roman"/>
                <a:ea typeface="Times New Roman"/>
                <a:cs typeface="Times New Roman"/>
                <a:sym typeface="Times New Roman"/>
              </a:rPr>
              <a:t>INSERT INTO BUYER VALUES(2005, 'Residential',6500000);</a:t>
            </a: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6"/>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29" name="Google Shape;529;p56"/>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2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12.C_PHONE_NO</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7495801192);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VALUES(2001, 7498611258);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VALUES(2002, 8488615995);</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VALUES(2003, 9199940159);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VALUES(2004, 8655211596);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6418611959);</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VALUES(2005, 7477710001);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VALUES(2006, 8166652194);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VALUES(2007, 7915620118);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VALUES(2008, 8611940216);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9495064364);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VALUES(2009, 9933810506);</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C_PHONE_NO VALUES(2010, 7895463222);</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7"/>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35" name="Google Shape;535;p57"/>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13.TENANT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VALUES(2006, 200000,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VALUES(2007, 40000, 'Residential', 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VALUES(2008, 80000, 'Residential', 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VALUES(2009, 350000, 'Commercial', NULL);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TENANT VALUES(2010, 100000, 'Residential', 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14.AGENT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VALUES(8001, 'Prakash', 8488619921);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VALUES(8002, 'Sahay', 9999911111);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VALUES(8003, 'Rishabh', 6869485594);</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AGENT VALUES(8004, 'Agastya', 7411978223);</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58"/>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1" name="Google Shape;541;p58"/>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fontScale="85000" lnSpcReduction="10000"/>
          </a:bodyPr>
          <a:lstStyle/>
          <a:p>
            <a:pPr marL="0" lvl="0" indent="0" algn="l" rtl="0">
              <a:lnSpc>
                <a:spcPct val="115000"/>
              </a:lnSpc>
              <a:spcBef>
                <a:spcPts val="1200"/>
              </a:spcBef>
              <a:spcAft>
                <a:spcPts val="0"/>
              </a:spcAft>
              <a:buNone/>
            </a:pPr>
            <a:r>
              <a:rPr lang="en" sz="1635" b="1">
                <a:latin typeface="Times New Roman"/>
                <a:ea typeface="Times New Roman"/>
                <a:cs typeface="Times New Roman"/>
                <a:sym typeface="Times New Roman"/>
              </a:rPr>
              <a:t>15.PROPERTY</a:t>
            </a:r>
            <a:endParaRPr sz="1635"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VALUES(1001, 'Commercial', 'NOT AVAILABLE', 14000, 100000000, 'FOR SALE', 7001, 8002, 403001);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VALUES(1002, 'Industrial', 'AVAILABLE', 130000, 70000000, 'FOR SALE', 7001, 8004, 474002);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VALUES(1003, 'Residential(1 BHK)', 'NOT AVAILABLE', 800,  15000000, 'ON RENT', 7003, 8001, 206002);</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VALUES(1004, 'Residential(3 BHK)', 'NOT AVAILABLE', 1000, 80000, 'ON RENT', 7005, 8002, 250001);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VALUES(1005, 'Commercial', 'AVAILABLE', 15000, 120000000, 'FOR SALE', 7004, 8003,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VALUES(1006, 'Industrial', 'NOT AVAILABLE', 150000, 100000000, 'FOR SALE', 7006, 8003, 300018);</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VALUES(1007, 'Residential(Villa)', 'NOT AVAILABLE', 1600, 10000000, 'FOR SALE', 7006, 8003, 500001);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VALUES(1008, 'Commercial', 'NOT AVAILABLE', 17000, 9000000, 'ON RENT', 7002, 8003, 506001);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VALUES(1009, 'Residential', 'AVAILABLE', 1200, 5000000, 'ON RENT', 7002, 8001, 700001);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VALUES(1010, 'Commercial', 'AVAILABLE', 22000, 150000000, 'FOR SALE', 7003, 8003, 248001);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VALUES(1011, 'Residential', 'AVAILABLE', 1700, 8500000, 'FOR SALE', 7005, 8004, 400001);</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 VALUES(1012, 'Residential', 'AVAILABLE', 2200, 25000, 'ON RENT', 7006, 8001, 500001);</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59"/>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47" name="Google Shape;547;p59"/>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16.PROPERTY_LOCATION</a:t>
            </a:r>
            <a:endParaRPr sz="15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VALUES(403001, 'Goa', 'Panji');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VALUES(474002, 'Madhya Pradesh',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VALUES(206002, 'Uttar Pradesh',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VALUES(250001, 'Uttar Pradesh', 'Meerut');</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VALUES(400001, 'Maharashtra',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VALUES(30018, 'Gujarat',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VALUES(500001, 'Telangana',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VALUES(506001, 'Telangana',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VALUES(700001, 'West Bengal',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PROPERTY_LOCATION VALUES(248001, 'Uttarakhand', 'Dehradun');</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60"/>
          <p:cNvSpPr txBox="1">
            <a:spLocks noGrp="1"/>
          </p:cNvSpPr>
          <p:nvPr>
            <p:ph type="ctrTitle"/>
          </p:nvPr>
        </p:nvSpPr>
        <p:spPr>
          <a:xfrm rot="10800000" flipH="1">
            <a:off x="2262525" y="55591"/>
            <a:ext cx="4255500" cy="1611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endParaRPr/>
          </a:p>
        </p:txBody>
      </p:sp>
      <p:sp>
        <p:nvSpPr>
          <p:cNvPr id="553" name="Google Shape;553;p60"/>
          <p:cNvSpPr txBox="1">
            <a:spLocks noGrp="1"/>
          </p:cNvSpPr>
          <p:nvPr>
            <p:ph type="subTitle" idx="1"/>
          </p:nvPr>
        </p:nvSpPr>
        <p:spPr>
          <a:xfrm>
            <a:off x="149175" y="55600"/>
            <a:ext cx="8907900" cy="49959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a:latin typeface="Times New Roman"/>
                <a:ea typeface="Times New Roman"/>
                <a:cs typeface="Times New Roman"/>
                <a:sym typeface="Times New Roman"/>
              </a:rPr>
              <a:t>17.CLIENT</a:t>
            </a:r>
            <a:endParaRPr sz="1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VALUES(2001, 'Ishaan'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VALUES(2002, 'Mahesh' , 'Gwalior');</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VALUES(2003, 'Kunal' , 'Kolkata');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VALUES(2004, 'Aman' , 'Etawah');</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VALUES(2005, 'Mohit' , 'Vadodara');</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VALUES(2006, 'Sanket' , 'Mumbai');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VALUES(2007, 'Dibya' , 'Hyderabad');</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VALUES(2008, 'Steve' , 'Warangal');</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VALUES(2009, 'Bhavana' , 'Delhi');</a:t>
            </a: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solidFill>
                  <a:srgbClr val="000000"/>
                </a:solidFill>
                <a:latin typeface="Times New Roman"/>
                <a:ea typeface="Times New Roman"/>
                <a:cs typeface="Times New Roman"/>
                <a:sym typeface="Times New Roman"/>
              </a:rPr>
              <a:t>INSERT INTO CLIENT VALUES(2010, 'Aakanksha', 'Panji');</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61"/>
          <p:cNvSpPr txBox="1">
            <a:spLocks noGrp="1"/>
          </p:cNvSpPr>
          <p:nvPr>
            <p:ph type="subTitle" idx="1"/>
          </p:nvPr>
        </p:nvSpPr>
        <p:spPr>
          <a:xfrm>
            <a:off x="188350" y="133575"/>
            <a:ext cx="8869200" cy="49107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CLIENT;</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PROPERTY_IMAGE;</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59" name="Google Shape;559;p61"/>
          <p:cNvPicPr preferRelativeResize="0"/>
          <p:nvPr/>
        </p:nvPicPr>
        <p:blipFill>
          <a:blip r:embed="rId3">
            <a:alphaModFix/>
          </a:blip>
          <a:stretch>
            <a:fillRect/>
          </a:stretch>
        </p:blipFill>
        <p:spPr>
          <a:xfrm>
            <a:off x="3450125" y="133575"/>
            <a:ext cx="4724400" cy="2619450"/>
          </a:xfrm>
          <a:prstGeom prst="rect">
            <a:avLst/>
          </a:prstGeom>
          <a:noFill/>
          <a:ln>
            <a:noFill/>
          </a:ln>
        </p:spPr>
      </p:pic>
      <p:pic>
        <p:nvPicPr>
          <p:cNvPr id="560" name="Google Shape;560;p61"/>
          <p:cNvPicPr preferRelativeResize="0"/>
          <p:nvPr/>
        </p:nvPicPr>
        <p:blipFill>
          <a:blip r:embed="rId4">
            <a:alphaModFix/>
          </a:blip>
          <a:stretch>
            <a:fillRect/>
          </a:stretch>
        </p:blipFill>
        <p:spPr>
          <a:xfrm>
            <a:off x="3668863" y="2958288"/>
            <a:ext cx="4391025" cy="208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subTitle" idx="1"/>
          </p:nvPr>
        </p:nvSpPr>
        <p:spPr>
          <a:xfrm>
            <a:off x="136600" y="213200"/>
            <a:ext cx="8745000" cy="4870200"/>
          </a:xfrm>
          <a:prstGeom prst="rect">
            <a:avLst/>
          </a:prstGeom>
        </p:spPr>
        <p:txBody>
          <a:bodyPr spcFirstLastPara="1" wrap="square" lIns="91425" tIns="91425" rIns="91425" bIns="91425" anchor="t" anchorCtr="0">
            <a:noAutofit/>
          </a:bodyPr>
          <a:lstStyle/>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c)   Property_Inspection_Officer:-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and having all single valued attributes:</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PIO_id, PIO_name, Phone_no, License_no.</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d)   Assessor:-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all single valued attributes: A_id, A_name, Phone_no, License_no, E-mail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a:p>
            <a:pPr marL="22860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e)   Agent:-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It is a strong entity having Agent_id, Agent_name, Phone_no as Single valued attribute and Agent_Email as Multivalued    attribute.</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2"/>
          <p:cNvSpPr txBox="1">
            <a:spLocks noGrp="1"/>
          </p:cNvSpPr>
          <p:nvPr>
            <p:ph type="subTitle" idx="1"/>
          </p:nvPr>
        </p:nvSpPr>
        <p:spPr>
          <a:xfrm>
            <a:off x="36450" y="90200"/>
            <a:ext cx="875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66" name="Google Shape;566;p62"/>
          <p:cNvPicPr preferRelativeResize="0"/>
          <p:nvPr/>
        </p:nvPicPr>
        <p:blipFill>
          <a:blip r:embed="rId3">
            <a:alphaModFix/>
          </a:blip>
          <a:stretch>
            <a:fillRect/>
          </a:stretch>
        </p:blipFill>
        <p:spPr>
          <a:xfrm>
            <a:off x="95250" y="962025"/>
            <a:ext cx="8953500" cy="32194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3"/>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PROPERTY_LOCATION;</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2" name="Google Shape;572;p63"/>
          <p:cNvPicPr preferRelativeResize="0"/>
          <p:nvPr/>
        </p:nvPicPr>
        <p:blipFill>
          <a:blip r:embed="rId3">
            <a:alphaModFix/>
          </a:blip>
          <a:stretch>
            <a:fillRect/>
          </a:stretch>
        </p:blipFill>
        <p:spPr>
          <a:xfrm>
            <a:off x="4000688" y="151975"/>
            <a:ext cx="3952875" cy="3295650"/>
          </a:xfrm>
          <a:prstGeom prst="rect">
            <a:avLst/>
          </a:prstGeom>
          <a:noFill/>
          <a:ln>
            <a:noFill/>
          </a:ln>
        </p:spPr>
      </p:pic>
      <p:pic>
        <p:nvPicPr>
          <p:cNvPr id="573" name="Google Shape;573;p63"/>
          <p:cNvPicPr preferRelativeResize="0"/>
          <p:nvPr/>
        </p:nvPicPr>
        <p:blipFill>
          <a:blip r:embed="rId4">
            <a:alphaModFix/>
          </a:blip>
          <a:stretch>
            <a:fillRect/>
          </a:stretch>
        </p:blipFill>
        <p:spPr>
          <a:xfrm>
            <a:off x="4000700" y="3502825"/>
            <a:ext cx="3867150" cy="14859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64"/>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AGENT_EMAIL;</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BUYER;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79" name="Google Shape;579;p64"/>
          <p:cNvPicPr preferRelativeResize="0"/>
          <p:nvPr/>
        </p:nvPicPr>
        <p:blipFill>
          <a:blip r:embed="rId3">
            <a:alphaModFix/>
          </a:blip>
          <a:stretch>
            <a:fillRect/>
          </a:stretch>
        </p:blipFill>
        <p:spPr>
          <a:xfrm>
            <a:off x="3966175" y="107538"/>
            <a:ext cx="3657600" cy="2124075"/>
          </a:xfrm>
          <a:prstGeom prst="rect">
            <a:avLst/>
          </a:prstGeom>
          <a:noFill/>
          <a:ln>
            <a:noFill/>
          </a:ln>
        </p:spPr>
      </p:pic>
      <p:pic>
        <p:nvPicPr>
          <p:cNvPr id="580" name="Google Shape;580;p64"/>
          <p:cNvPicPr preferRelativeResize="0"/>
          <p:nvPr/>
        </p:nvPicPr>
        <p:blipFill>
          <a:blip r:embed="rId4">
            <a:alphaModFix/>
          </a:blip>
          <a:stretch>
            <a:fillRect/>
          </a:stretch>
        </p:blipFill>
        <p:spPr>
          <a:xfrm>
            <a:off x="3966163" y="2794475"/>
            <a:ext cx="3990975" cy="18097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5"/>
          <p:cNvSpPr txBox="1">
            <a:spLocks noGrp="1"/>
          </p:cNvSpPr>
          <p:nvPr>
            <p:ph type="subTitle" idx="1"/>
          </p:nvPr>
        </p:nvSpPr>
        <p:spPr>
          <a:xfrm>
            <a:off x="79800"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TENANT;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PROPERTY_INSPECTION_OFFICER;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86" name="Google Shape;586;p65"/>
          <p:cNvPicPr preferRelativeResize="0"/>
          <p:nvPr/>
        </p:nvPicPr>
        <p:blipFill>
          <a:blip r:embed="rId3">
            <a:alphaModFix/>
          </a:blip>
          <a:stretch>
            <a:fillRect/>
          </a:stretch>
        </p:blipFill>
        <p:spPr>
          <a:xfrm>
            <a:off x="3424938" y="170263"/>
            <a:ext cx="5191125" cy="1819275"/>
          </a:xfrm>
          <a:prstGeom prst="rect">
            <a:avLst/>
          </a:prstGeom>
          <a:noFill/>
          <a:ln>
            <a:noFill/>
          </a:ln>
        </p:spPr>
      </p:pic>
      <p:pic>
        <p:nvPicPr>
          <p:cNvPr id="587" name="Google Shape;587;p65"/>
          <p:cNvPicPr preferRelativeResize="0"/>
          <p:nvPr/>
        </p:nvPicPr>
        <p:blipFill>
          <a:blip r:embed="rId4">
            <a:alphaModFix/>
          </a:blip>
          <a:stretch>
            <a:fillRect/>
          </a:stretch>
        </p:blipFill>
        <p:spPr>
          <a:xfrm>
            <a:off x="3424938" y="3291250"/>
            <a:ext cx="4714875" cy="1562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66"/>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1200"/>
              </a:spcAft>
              <a:buNone/>
            </a:pPr>
            <a:r>
              <a:rPr lang="en" sz="1400">
                <a:latin typeface="Times New Roman"/>
                <a:ea typeface="Times New Roman"/>
                <a:cs typeface="Times New Roman"/>
                <a:sym typeface="Times New Roman"/>
              </a:rPr>
              <a:t>SELECT * FROM C_PHONE_NO;</a:t>
            </a:r>
            <a:endParaRPr/>
          </a:p>
        </p:txBody>
      </p:sp>
      <p:pic>
        <p:nvPicPr>
          <p:cNvPr id="593" name="Google Shape;593;p66"/>
          <p:cNvPicPr preferRelativeResize="0"/>
          <p:nvPr/>
        </p:nvPicPr>
        <p:blipFill>
          <a:blip r:embed="rId3">
            <a:alphaModFix/>
          </a:blip>
          <a:stretch>
            <a:fillRect/>
          </a:stretch>
        </p:blipFill>
        <p:spPr>
          <a:xfrm>
            <a:off x="4771538" y="268075"/>
            <a:ext cx="2619375" cy="41910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7"/>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ASSESSOR_RESPONSE;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PIO_RESPONSE;</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599" name="Google Shape;599;p67"/>
          <p:cNvPicPr preferRelativeResize="0"/>
          <p:nvPr/>
        </p:nvPicPr>
        <p:blipFill>
          <a:blip r:embed="rId3">
            <a:alphaModFix/>
          </a:blip>
          <a:stretch>
            <a:fillRect/>
          </a:stretch>
        </p:blipFill>
        <p:spPr>
          <a:xfrm>
            <a:off x="2934013" y="202950"/>
            <a:ext cx="5915025" cy="1504950"/>
          </a:xfrm>
          <a:prstGeom prst="rect">
            <a:avLst/>
          </a:prstGeom>
          <a:noFill/>
          <a:ln>
            <a:noFill/>
          </a:ln>
        </p:spPr>
      </p:pic>
      <p:pic>
        <p:nvPicPr>
          <p:cNvPr id="600" name="Google Shape;600;p67"/>
          <p:cNvPicPr preferRelativeResize="0"/>
          <p:nvPr/>
        </p:nvPicPr>
        <p:blipFill>
          <a:blip r:embed="rId4">
            <a:alphaModFix/>
          </a:blip>
          <a:stretch>
            <a:fillRect/>
          </a:stretch>
        </p:blipFill>
        <p:spPr>
          <a:xfrm>
            <a:off x="4632725" y="1852600"/>
            <a:ext cx="2286000" cy="1438275"/>
          </a:xfrm>
          <a:prstGeom prst="rect">
            <a:avLst/>
          </a:prstGeom>
          <a:noFill/>
          <a:ln>
            <a:noFill/>
          </a:ln>
        </p:spPr>
      </p:pic>
      <p:pic>
        <p:nvPicPr>
          <p:cNvPr id="601" name="Google Shape;601;p67"/>
          <p:cNvPicPr preferRelativeResize="0"/>
          <p:nvPr/>
        </p:nvPicPr>
        <p:blipFill>
          <a:blip r:embed="rId5">
            <a:alphaModFix/>
          </a:blip>
          <a:stretch>
            <a:fillRect/>
          </a:stretch>
        </p:blipFill>
        <p:spPr>
          <a:xfrm>
            <a:off x="4684100" y="3435563"/>
            <a:ext cx="2343150" cy="15144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68"/>
          <p:cNvSpPr txBox="1">
            <a:spLocks noGrp="1"/>
          </p:cNvSpPr>
          <p:nvPr>
            <p:ph type="subTitle" idx="1"/>
          </p:nvPr>
        </p:nvSpPr>
        <p:spPr>
          <a:xfrm>
            <a:off x="97150" y="1075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PROPERTY_SERVICES;</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07" name="Google Shape;607;p68"/>
          <p:cNvPicPr preferRelativeResize="0"/>
          <p:nvPr/>
        </p:nvPicPr>
        <p:blipFill>
          <a:blip r:embed="rId3">
            <a:alphaModFix/>
          </a:blip>
          <a:stretch>
            <a:fillRect/>
          </a:stretch>
        </p:blipFill>
        <p:spPr>
          <a:xfrm>
            <a:off x="1101250" y="982450"/>
            <a:ext cx="6743700" cy="27622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APPOINTMENT;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400">
                <a:latin typeface="Times New Roman"/>
                <a:ea typeface="Times New Roman"/>
                <a:cs typeface="Times New Roman"/>
                <a:sym typeface="Times New Roman"/>
              </a:rPr>
              <a:t>SELECT * FROM CONTRACT;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613" name="Google Shape;613;p69"/>
          <p:cNvPicPr preferRelativeResize="0"/>
          <p:nvPr/>
        </p:nvPicPr>
        <p:blipFill>
          <a:blip r:embed="rId3">
            <a:alphaModFix/>
          </a:blip>
          <a:stretch>
            <a:fillRect/>
          </a:stretch>
        </p:blipFill>
        <p:spPr>
          <a:xfrm>
            <a:off x="3833513" y="107550"/>
            <a:ext cx="4200525" cy="2171700"/>
          </a:xfrm>
          <a:prstGeom prst="rect">
            <a:avLst/>
          </a:prstGeom>
          <a:noFill/>
          <a:ln>
            <a:noFill/>
          </a:ln>
        </p:spPr>
      </p:pic>
      <p:pic>
        <p:nvPicPr>
          <p:cNvPr id="614" name="Google Shape;614;p69"/>
          <p:cNvPicPr preferRelativeResize="0"/>
          <p:nvPr/>
        </p:nvPicPr>
        <p:blipFill>
          <a:blip r:embed="rId4">
            <a:alphaModFix/>
          </a:blip>
          <a:stretch>
            <a:fillRect/>
          </a:stretch>
        </p:blipFill>
        <p:spPr>
          <a:xfrm>
            <a:off x="661975" y="2768238"/>
            <a:ext cx="7820025" cy="21050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9"/>
          <p:cNvSpPr txBox="1">
            <a:spLocks noGrp="1"/>
          </p:cNvSpPr>
          <p:nvPr>
            <p:ph type="subTitle" idx="1"/>
          </p:nvPr>
        </p:nvSpPr>
        <p:spPr>
          <a:xfrm>
            <a:off x="53775" y="99750"/>
            <a:ext cx="8751900" cy="49440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400" dirty="0">
                <a:solidFill>
                  <a:schemeClr val="bg1"/>
                </a:solidFill>
                <a:latin typeface="Times New Roman"/>
                <a:ea typeface="Times New Roman"/>
                <a:cs typeface="Times New Roman"/>
                <a:sym typeface="Times New Roman"/>
              </a:rPr>
              <a:t>SELECT * FROM PROPERTY_OWNER;</a:t>
            </a:r>
            <a:endParaRPr sz="1400" dirty="0">
              <a:solidFill>
                <a:schemeClr val="bg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pic>
        <p:nvPicPr>
          <p:cNvPr id="3" name="Picture 2">
            <a:extLst>
              <a:ext uri="{FF2B5EF4-FFF2-40B4-BE49-F238E27FC236}">
                <a16:creationId xmlns:a16="http://schemas.microsoft.com/office/drawing/2014/main" id="{D209FD0D-A85B-8CDA-B196-8B96BB556FBD}"/>
              </a:ext>
            </a:extLst>
          </p:cNvPr>
          <p:cNvPicPr>
            <a:picLocks noChangeAspect="1"/>
          </p:cNvPicPr>
          <p:nvPr/>
        </p:nvPicPr>
        <p:blipFill>
          <a:blip r:embed="rId3"/>
          <a:stretch>
            <a:fillRect/>
          </a:stretch>
        </p:blipFill>
        <p:spPr>
          <a:xfrm>
            <a:off x="1596135" y="952171"/>
            <a:ext cx="4663844" cy="1371719"/>
          </a:xfrm>
          <a:prstGeom prst="rect">
            <a:avLst/>
          </a:prstGeom>
        </p:spPr>
      </p:pic>
    </p:spTree>
    <p:extLst>
      <p:ext uri="{BB962C8B-B14F-4D97-AF65-F5344CB8AC3E}">
        <p14:creationId xmlns:p14="http://schemas.microsoft.com/office/powerpoint/2010/main" val="2447301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CREATE OR REPLACE TRIGGER PROPERRTY_TRIGGER</a:t>
            </a:r>
            <a:endParaRPr>
              <a:solidFill>
                <a:srgbClr val="000000"/>
              </a:solidFill>
            </a:endParaRPr>
          </a:p>
          <a:p>
            <a:pPr marL="0" lvl="0" indent="0" algn="l" rtl="0">
              <a:spcBef>
                <a:spcPts val="0"/>
              </a:spcBef>
              <a:spcAft>
                <a:spcPts val="0"/>
              </a:spcAft>
              <a:buNone/>
            </a:pPr>
            <a:r>
              <a:rPr lang="en">
                <a:solidFill>
                  <a:srgbClr val="000000"/>
                </a:solidFill>
              </a:rPr>
              <a:t>BEFORE INSERT OR UPDATE OR DELETE ON PROPERTY</a:t>
            </a:r>
            <a:endParaRPr>
              <a:solidFill>
                <a:srgbClr val="000000"/>
              </a:solidFill>
            </a:endParaRPr>
          </a:p>
          <a:p>
            <a:pPr marL="0" lvl="0" indent="0" algn="l" rtl="0">
              <a:spcBef>
                <a:spcPts val="0"/>
              </a:spcBef>
              <a:spcAft>
                <a:spcPts val="0"/>
              </a:spcAft>
              <a:buNone/>
            </a:pPr>
            <a:r>
              <a:rPr lang="en">
                <a:solidFill>
                  <a:srgbClr val="000000"/>
                </a:solidFill>
              </a:rPr>
              <a:t>FOR EACH ROW</a:t>
            </a:r>
            <a:endParaRPr>
              <a:solidFill>
                <a:srgbClr val="000000"/>
              </a:solidFill>
            </a:endParaRPr>
          </a:p>
          <a:p>
            <a:pPr marL="0" lvl="0" indent="0" algn="l" rtl="0">
              <a:spcBef>
                <a:spcPts val="0"/>
              </a:spcBef>
              <a:spcAft>
                <a:spcPts val="0"/>
              </a:spcAft>
              <a:buNone/>
            </a:pPr>
            <a:r>
              <a:rPr lang="en">
                <a:solidFill>
                  <a:srgbClr val="000000"/>
                </a:solidFill>
              </a:rPr>
              <a:t>ENABLE</a:t>
            </a:r>
            <a:endParaRPr>
              <a:solidFill>
                <a:srgbClr val="000000"/>
              </a:solidFill>
            </a:endParaRPr>
          </a:p>
          <a:p>
            <a:pPr marL="0" lvl="0" indent="0" algn="l" rtl="0">
              <a:spcBef>
                <a:spcPts val="0"/>
              </a:spcBef>
              <a:spcAft>
                <a:spcPts val="0"/>
              </a:spcAft>
              <a:buNone/>
            </a:pPr>
            <a:r>
              <a:rPr lang="en">
                <a:solidFill>
                  <a:srgbClr val="000000"/>
                </a:solidFill>
              </a:rPr>
              <a:t>BEGIN</a:t>
            </a:r>
            <a:endParaRPr>
              <a:solidFill>
                <a:srgbClr val="000000"/>
              </a:solidFill>
            </a:endParaRPr>
          </a:p>
          <a:p>
            <a:pPr marL="0" lvl="0" indent="0" algn="l" rtl="0">
              <a:spcBef>
                <a:spcPts val="0"/>
              </a:spcBef>
              <a:spcAft>
                <a:spcPts val="0"/>
              </a:spcAft>
              <a:buNone/>
            </a:pPr>
            <a:r>
              <a:rPr lang="en">
                <a:solidFill>
                  <a:srgbClr val="000000"/>
                </a:solidFill>
              </a:rPr>
              <a:t>    IF INSERTING THEN</a:t>
            </a:r>
            <a:endParaRPr>
              <a:solidFill>
                <a:srgbClr val="000000"/>
              </a:solidFill>
            </a:endParaRPr>
          </a:p>
          <a:p>
            <a:pPr marL="0" lvl="0" indent="0" algn="l" rtl="0">
              <a:spcBef>
                <a:spcPts val="0"/>
              </a:spcBef>
              <a:spcAft>
                <a:spcPts val="0"/>
              </a:spcAft>
              <a:buNone/>
            </a:pPr>
            <a:r>
              <a:rPr lang="en">
                <a:solidFill>
                  <a:srgbClr val="000000"/>
                </a:solidFill>
              </a:rPr>
              <a:t>        DBMS_OUTPUT.PUT_LINE('THE DATA INSERTED IS AVAILABLE FOR '||:NEW.BUY_RENT);</a:t>
            </a:r>
            <a:endParaRPr>
              <a:solidFill>
                <a:srgbClr val="000000"/>
              </a:solidFill>
            </a:endParaRPr>
          </a:p>
          <a:p>
            <a:pPr marL="0" lvl="0" indent="0" algn="l" rtl="0">
              <a:spcBef>
                <a:spcPts val="0"/>
              </a:spcBef>
              <a:spcAft>
                <a:spcPts val="0"/>
              </a:spcAft>
              <a:buNone/>
            </a:pPr>
            <a:r>
              <a:rPr lang="en">
                <a:solidFill>
                  <a:srgbClr val="000000"/>
                </a:solidFill>
              </a:rPr>
              <a:t>    ELSIF UPDATING THEN</a:t>
            </a:r>
            <a:endParaRPr>
              <a:solidFill>
                <a:srgbClr val="000000"/>
              </a:solidFill>
            </a:endParaRPr>
          </a:p>
          <a:p>
            <a:pPr marL="0" lvl="0" indent="0" algn="l" rtl="0">
              <a:spcBef>
                <a:spcPts val="0"/>
              </a:spcBef>
              <a:spcAft>
                <a:spcPts val="0"/>
              </a:spcAft>
              <a:buNone/>
            </a:pPr>
            <a:r>
              <a:rPr lang="en">
                <a:solidFill>
                  <a:srgbClr val="000000"/>
                </a:solidFill>
              </a:rPr>
              <a:t>        DBMS_OUTPUT.PUT_LINE('THE STATUS IS  UPDATED FROM '||:OLD.STATUS||' TO '||:NEW.STATUS);</a:t>
            </a:r>
            <a:endParaRPr>
              <a:solidFill>
                <a:srgbClr val="000000"/>
              </a:solidFill>
            </a:endParaRPr>
          </a:p>
          <a:p>
            <a:pPr marL="0" lvl="0" indent="0" algn="l" rtl="0">
              <a:spcBef>
                <a:spcPts val="0"/>
              </a:spcBef>
              <a:spcAft>
                <a:spcPts val="0"/>
              </a:spcAft>
              <a:buNone/>
            </a:pPr>
            <a:r>
              <a:rPr lang="en">
                <a:solidFill>
                  <a:srgbClr val="000000"/>
                </a:solidFill>
              </a:rPr>
              <a:t>    ELSIF DELETING THEN</a:t>
            </a:r>
            <a:endParaRPr>
              <a:solidFill>
                <a:srgbClr val="000000"/>
              </a:solidFill>
            </a:endParaRPr>
          </a:p>
          <a:p>
            <a:pPr marL="0" lvl="0" indent="0" algn="l" rtl="0">
              <a:spcBef>
                <a:spcPts val="0"/>
              </a:spcBef>
              <a:spcAft>
                <a:spcPts val="0"/>
              </a:spcAft>
              <a:buNone/>
            </a:pPr>
            <a:r>
              <a:rPr lang="en">
                <a:solidFill>
                  <a:srgbClr val="000000"/>
                </a:solidFill>
              </a:rPr>
              <a:t>        DBMS_OUTPUT.PUT_LINE('THE PROPERTY '||:NEW.PROP_ID||' IS DELETED');</a:t>
            </a:r>
            <a:endParaRPr>
              <a:solidFill>
                <a:srgbClr val="000000"/>
              </a:solidFill>
            </a:endParaRPr>
          </a:p>
          <a:p>
            <a:pPr marL="0" lvl="0" indent="0" algn="l" rtl="0">
              <a:spcBef>
                <a:spcPts val="0"/>
              </a:spcBef>
              <a:spcAft>
                <a:spcPts val="0"/>
              </a:spcAft>
              <a:buNone/>
            </a:pPr>
            <a:r>
              <a:rPr lang="en">
                <a:solidFill>
                  <a:srgbClr val="000000"/>
                </a:solidFill>
              </a:rPr>
              <a:t>    END IF;</a:t>
            </a:r>
            <a:endParaRPr>
              <a:solidFill>
                <a:srgbClr val="000000"/>
              </a:solidFill>
            </a:endParaRPr>
          </a:p>
          <a:p>
            <a:pPr marL="0" lvl="0" indent="0" algn="l" rtl="0">
              <a:spcBef>
                <a:spcPts val="0"/>
              </a:spcBef>
              <a:spcAft>
                <a:spcPts val="0"/>
              </a:spcAft>
              <a:buNone/>
            </a:pPr>
            <a:r>
              <a:rPr lang="en">
                <a:solidFill>
                  <a:srgbClr val="000000"/>
                </a:solidFill>
              </a:rPr>
              <a:t>END;</a:t>
            </a:r>
            <a:endParaRPr>
              <a:solidFill>
                <a:srgbClr val="000000"/>
              </a:solidFill>
            </a:endParaRPr>
          </a:p>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subTitle" idx="1"/>
          </p:nvPr>
        </p:nvSpPr>
        <p:spPr>
          <a:xfrm>
            <a:off x="229750" y="128325"/>
            <a:ext cx="8745000" cy="5015100"/>
          </a:xfrm>
          <a:prstGeom prst="rect">
            <a:avLst/>
          </a:prstGeom>
        </p:spPr>
        <p:txBody>
          <a:bodyPr spcFirstLastPara="1" wrap="square" lIns="91425" tIns="91425" rIns="91425" bIns="91425" anchor="t" anchorCtr="0">
            <a:normAutofit fontScale="25000" lnSpcReduction="20000"/>
          </a:bodyPr>
          <a:lstStyle/>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f)   Contract:-</a:t>
            </a:r>
            <a:endParaRPr sz="6800" b="1">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all single valued attributes C_id, C_date, S_date, E_date, Contract_value.</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g) Appointment:-</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It is a strong entity having single valued attributes Ap_date, Ap_id</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228600" lvl="0" indent="-22860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h)   Property_Services:-</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It is a strong entity composed of single valued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Service_id, Service_date, Service_type</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800" b="1">
                <a:solidFill>
                  <a:srgbClr val="000000"/>
                </a:solidFill>
                <a:latin typeface="Times New Roman"/>
                <a:ea typeface="Times New Roman"/>
                <a:cs typeface="Times New Roman"/>
                <a:sym typeface="Times New Roman"/>
              </a:rPr>
              <a:t>i)  Buyer:-</a:t>
            </a:r>
            <a:endParaRPr sz="68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A strong entity having  B_req and Budget attributes</a:t>
            </a:r>
            <a:endParaRPr sz="64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6400">
                <a:solidFill>
                  <a:srgbClr val="000000"/>
                </a:solidFill>
                <a:latin typeface="Times New Roman"/>
                <a:ea typeface="Times New Roman"/>
                <a:cs typeface="Times New Roman"/>
                <a:sym typeface="Times New Roman"/>
              </a:rPr>
              <a:t> </a:t>
            </a:r>
            <a:endParaRPr sz="6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71"/>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500" b="1">
                <a:latin typeface="Times New Roman"/>
                <a:ea typeface="Times New Roman"/>
                <a:cs typeface="Times New Roman"/>
                <a:sym typeface="Times New Roman"/>
              </a:rPr>
              <a:t>PL-SQL TRIGGER FOR INSERTION UPDATION AND DELETION ON PROPERTY TABLE</a:t>
            </a:r>
            <a:endParaRPr sz="1500" b="1">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rPr>
              <a:t>INSERT INTO PROPERTY VALUES(1011, 'Residential', 'AVAILABLE', 1700, 8500000, 'SALE', 7005, 8004, 400001);</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solidFill>
                  <a:srgbClr val="000000"/>
                </a:solidFill>
              </a:rPr>
              <a:t>UPDATE PROPERTY SET STATUS='NOT AVAILABLE' WHERE PROP_ID=1012;</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Delete from Property where prop_id=1011;</a:t>
            </a:r>
            <a:endParaRPr>
              <a:solidFill>
                <a:srgbClr val="000000"/>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625" name="Google Shape;625;p71"/>
          <p:cNvPicPr preferRelativeResize="0"/>
          <p:nvPr/>
        </p:nvPicPr>
        <p:blipFill>
          <a:blip r:embed="rId3">
            <a:alphaModFix/>
          </a:blip>
          <a:stretch>
            <a:fillRect/>
          </a:stretch>
        </p:blipFill>
        <p:spPr>
          <a:xfrm>
            <a:off x="1741425" y="1110438"/>
            <a:ext cx="4724400" cy="771525"/>
          </a:xfrm>
          <a:prstGeom prst="rect">
            <a:avLst/>
          </a:prstGeom>
          <a:noFill/>
          <a:ln>
            <a:noFill/>
          </a:ln>
        </p:spPr>
      </p:pic>
      <p:pic>
        <p:nvPicPr>
          <p:cNvPr id="626" name="Google Shape;626;p71"/>
          <p:cNvPicPr preferRelativeResize="0"/>
          <p:nvPr/>
        </p:nvPicPr>
        <p:blipFill>
          <a:blip r:embed="rId4">
            <a:alphaModFix/>
          </a:blip>
          <a:stretch>
            <a:fillRect/>
          </a:stretch>
        </p:blipFill>
        <p:spPr>
          <a:xfrm>
            <a:off x="1966638" y="4020938"/>
            <a:ext cx="4162425" cy="581025"/>
          </a:xfrm>
          <a:prstGeom prst="rect">
            <a:avLst/>
          </a:prstGeom>
          <a:noFill/>
          <a:ln>
            <a:noFill/>
          </a:ln>
        </p:spPr>
      </p:pic>
      <p:pic>
        <p:nvPicPr>
          <p:cNvPr id="627" name="Google Shape;627;p71"/>
          <p:cNvPicPr preferRelativeResize="0"/>
          <p:nvPr/>
        </p:nvPicPr>
        <p:blipFill>
          <a:blip r:embed="rId5">
            <a:alphaModFix/>
          </a:blip>
          <a:stretch>
            <a:fillRect/>
          </a:stretch>
        </p:blipFill>
        <p:spPr>
          <a:xfrm>
            <a:off x="1527975" y="2629750"/>
            <a:ext cx="5257800" cy="4762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1.GIVE THE INFORMATION OF ALL PROPERTIES WHICH ARE AVAILABLE?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PROPERTY</a:t>
            </a:r>
          </a:p>
          <a:p>
            <a:pPr marL="0" lvl="0" indent="0" algn="l" rtl="0">
              <a:spcBef>
                <a:spcPts val="0"/>
              </a:spcBef>
              <a:spcAft>
                <a:spcPts val="0"/>
              </a:spcAft>
              <a:buNone/>
            </a:pPr>
            <a:r>
              <a:rPr lang="en-US" dirty="0">
                <a:solidFill>
                  <a:schemeClr val="bg2"/>
                </a:solidFill>
              </a:rPr>
              <a:t>WHERE STATUS='AVAILABLE’;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LIST ALL THE PROPERTIES WHICH ARE IN MUMBAI?</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P.PROP_ID,P.PROP_TYPE,P.STATUS </a:t>
            </a:r>
          </a:p>
          <a:p>
            <a:pPr marL="0" lvl="0" indent="0" algn="l" rtl="0">
              <a:spcBef>
                <a:spcPts val="0"/>
              </a:spcBef>
              <a:spcAft>
                <a:spcPts val="0"/>
              </a:spcAft>
              <a:buNone/>
            </a:pPr>
            <a:r>
              <a:rPr lang="en-US" dirty="0">
                <a:solidFill>
                  <a:schemeClr val="bg2"/>
                </a:solidFill>
              </a:rPr>
              <a:t>FROM PROPERTY P</a:t>
            </a:r>
          </a:p>
          <a:p>
            <a:pPr marL="0" lvl="0" indent="0" algn="l" rtl="0">
              <a:spcBef>
                <a:spcPts val="0"/>
              </a:spcBef>
              <a:spcAft>
                <a:spcPts val="0"/>
              </a:spcAft>
              <a:buNone/>
            </a:pPr>
            <a:r>
              <a:rPr lang="en-US" dirty="0">
                <a:solidFill>
                  <a:schemeClr val="bg2"/>
                </a:solidFill>
              </a:rPr>
              <a:t>JOIN PROPERTY_LOCATION PL </a:t>
            </a:r>
          </a:p>
          <a:p>
            <a:pPr marL="0" lvl="0" indent="0" algn="l" rtl="0">
              <a:spcBef>
                <a:spcPts val="0"/>
              </a:spcBef>
              <a:spcAft>
                <a:spcPts val="0"/>
              </a:spcAft>
              <a:buNone/>
            </a:pPr>
            <a:r>
              <a:rPr lang="en-US" dirty="0">
                <a:solidFill>
                  <a:schemeClr val="bg2"/>
                </a:solidFill>
              </a:rPr>
              <a:t>ON P.PIN_CODE=PL.PIN_CODE</a:t>
            </a:r>
          </a:p>
          <a:p>
            <a:pPr marL="0" lvl="0" indent="0" algn="l" rtl="0">
              <a:spcBef>
                <a:spcPts val="0"/>
              </a:spcBef>
              <a:spcAft>
                <a:spcPts val="0"/>
              </a:spcAft>
              <a:buNone/>
            </a:pPr>
            <a:r>
              <a:rPr lang="en-US" dirty="0">
                <a:solidFill>
                  <a:schemeClr val="bg2"/>
                </a:solidFill>
              </a:rPr>
              <a:t>WHERE PL.CITY='Mumbai'; </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0847CF80-CA20-EB24-267D-1641D9882CCF}"/>
              </a:ext>
            </a:extLst>
          </p:cNvPr>
          <p:cNvPicPr>
            <a:picLocks noChangeAspect="1"/>
          </p:cNvPicPr>
          <p:nvPr/>
        </p:nvPicPr>
        <p:blipFill>
          <a:blip r:embed="rId3"/>
          <a:stretch>
            <a:fillRect/>
          </a:stretch>
        </p:blipFill>
        <p:spPr>
          <a:xfrm>
            <a:off x="1564208" y="1729896"/>
            <a:ext cx="6043184" cy="1348857"/>
          </a:xfrm>
          <a:prstGeom prst="rect">
            <a:avLst/>
          </a:prstGeom>
        </p:spPr>
      </p:pic>
      <p:pic>
        <p:nvPicPr>
          <p:cNvPr id="7" name="Picture 6">
            <a:extLst>
              <a:ext uri="{FF2B5EF4-FFF2-40B4-BE49-F238E27FC236}">
                <a16:creationId xmlns:a16="http://schemas.microsoft.com/office/drawing/2014/main" id="{BFDFA502-D3A1-113D-DF86-82FA7D718989}"/>
              </a:ext>
            </a:extLst>
          </p:cNvPr>
          <p:cNvPicPr>
            <a:picLocks noChangeAspect="1"/>
          </p:cNvPicPr>
          <p:nvPr/>
        </p:nvPicPr>
        <p:blipFill>
          <a:blip r:embed="rId4"/>
          <a:stretch>
            <a:fillRect/>
          </a:stretch>
        </p:blipFill>
        <p:spPr>
          <a:xfrm>
            <a:off x="5547209" y="3911609"/>
            <a:ext cx="2248095" cy="617273"/>
          </a:xfrm>
          <a:prstGeom prst="rect">
            <a:avLst/>
          </a:prstGeom>
        </p:spPr>
      </p:pic>
    </p:spTree>
    <p:extLst>
      <p:ext uri="{BB962C8B-B14F-4D97-AF65-F5344CB8AC3E}">
        <p14:creationId xmlns:p14="http://schemas.microsoft.com/office/powerpoint/2010/main" val="1069160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a:t>
            </a:r>
            <a:r>
              <a:rPr lang="en-US" dirty="0">
                <a:latin typeface="Times New Roman" panose="02020603050405020304" pitchFamily="18" charset="0"/>
                <a:cs typeface="Times New Roman" panose="02020603050405020304" pitchFamily="18" charset="0"/>
              </a:rPr>
              <a:t>Sort the prices of contract values in the Contract table</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 FROM CONTRACT</a:t>
            </a:r>
          </a:p>
          <a:p>
            <a:pPr marL="0" lvl="0" indent="0" algn="l" rtl="0">
              <a:spcBef>
                <a:spcPts val="0"/>
              </a:spcBef>
              <a:spcAft>
                <a:spcPts val="0"/>
              </a:spcAft>
              <a:buNone/>
            </a:pPr>
            <a:r>
              <a:rPr lang="en-US" dirty="0">
                <a:solidFill>
                  <a:schemeClr val="bg2"/>
                </a:solidFill>
              </a:rPr>
              <a:t>ORDER BY CONTRACT_VALUE;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4" name="Picture 3">
            <a:extLst>
              <a:ext uri="{FF2B5EF4-FFF2-40B4-BE49-F238E27FC236}">
                <a16:creationId xmlns:a16="http://schemas.microsoft.com/office/drawing/2014/main" id="{C73B6240-9988-660F-8BC4-789C1BA3B44F}"/>
              </a:ext>
            </a:extLst>
          </p:cNvPr>
          <p:cNvPicPr>
            <a:picLocks noChangeAspect="1"/>
          </p:cNvPicPr>
          <p:nvPr/>
        </p:nvPicPr>
        <p:blipFill>
          <a:blip r:embed="rId3"/>
          <a:stretch>
            <a:fillRect/>
          </a:stretch>
        </p:blipFill>
        <p:spPr>
          <a:xfrm>
            <a:off x="1020700" y="2637590"/>
            <a:ext cx="5067739" cy="1310754"/>
          </a:xfrm>
          <a:prstGeom prst="rect">
            <a:avLst/>
          </a:prstGeom>
        </p:spPr>
      </p:pic>
    </p:spTree>
    <p:extLst>
      <p:ext uri="{BB962C8B-B14F-4D97-AF65-F5344CB8AC3E}">
        <p14:creationId xmlns:p14="http://schemas.microsoft.com/office/powerpoint/2010/main" val="129383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0"/>
          <p:cNvSpPr txBox="1">
            <a:spLocks noGrp="1"/>
          </p:cNvSpPr>
          <p:nvPr>
            <p:ph type="subTitle" idx="1"/>
          </p:nvPr>
        </p:nvSpPr>
        <p:spPr>
          <a:xfrm>
            <a:off x="227250" y="98875"/>
            <a:ext cx="8717100" cy="47532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US" sz="1500" b="1" dirty="0">
                <a:latin typeface="Times New Roman"/>
                <a:ea typeface="Times New Roman"/>
                <a:cs typeface="Times New Roman"/>
                <a:sym typeface="Times New Roman"/>
              </a:rPr>
              <a:t>SQL QUERIES FOR TESTING DATABASE</a:t>
            </a:r>
            <a:endParaRPr sz="1500" b="1" dirty="0">
              <a:latin typeface="Times New Roman"/>
              <a:ea typeface="Times New Roman"/>
              <a:cs typeface="Times New Roman"/>
              <a:sym typeface="Times New Roman"/>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Name of Buyer with Industrial Requirements?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solidFill>
                  <a:schemeClr val="bg2"/>
                </a:solidFill>
              </a:rPr>
              <a:t>SELECT C.CLIENT_NAME</a:t>
            </a:r>
          </a:p>
          <a:p>
            <a:pPr marL="0" lvl="0" indent="0" algn="l" rtl="0">
              <a:spcBef>
                <a:spcPts val="0"/>
              </a:spcBef>
              <a:spcAft>
                <a:spcPts val="0"/>
              </a:spcAft>
              <a:buNone/>
            </a:pPr>
            <a:r>
              <a:rPr lang="en-US" dirty="0">
                <a:solidFill>
                  <a:schemeClr val="bg2"/>
                </a:solidFill>
              </a:rPr>
              <a:t>FROM CLIENT C</a:t>
            </a:r>
          </a:p>
          <a:p>
            <a:pPr marL="0" lvl="0" indent="0" algn="l" rtl="0">
              <a:spcBef>
                <a:spcPts val="0"/>
              </a:spcBef>
              <a:spcAft>
                <a:spcPts val="0"/>
              </a:spcAft>
              <a:buNone/>
            </a:pPr>
            <a:r>
              <a:rPr lang="en-US" dirty="0">
                <a:solidFill>
                  <a:schemeClr val="bg2"/>
                </a:solidFill>
              </a:rPr>
              <a:t>JOIN BUYER B</a:t>
            </a:r>
          </a:p>
          <a:p>
            <a:pPr marL="0" lvl="0" indent="0" algn="l" rtl="0">
              <a:spcBef>
                <a:spcPts val="0"/>
              </a:spcBef>
              <a:spcAft>
                <a:spcPts val="0"/>
              </a:spcAft>
              <a:buNone/>
            </a:pPr>
            <a:r>
              <a:rPr lang="en-US" dirty="0">
                <a:solidFill>
                  <a:schemeClr val="bg2"/>
                </a:solidFill>
              </a:rPr>
              <a:t>ON C.CLIENT_ID=B.CLIENT_ID</a:t>
            </a:r>
          </a:p>
          <a:p>
            <a:pPr marL="0" lvl="0" indent="0" algn="l" rtl="0">
              <a:spcBef>
                <a:spcPts val="0"/>
              </a:spcBef>
              <a:spcAft>
                <a:spcPts val="0"/>
              </a:spcAft>
              <a:buNone/>
            </a:pPr>
            <a:r>
              <a:rPr lang="en-US" dirty="0">
                <a:solidFill>
                  <a:schemeClr val="bg2"/>
                </a:solidFill>
              </a:rPr>
              <a:t>WHERE B.B_REQUIREMENT='Industrial’;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OUTPUT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pic>
        <p:nvPicPr>
          <p:cNvPr id="3" name="Picture 2">
            <a:extLst>
              <a:ext uri="{FF2B5EF4-FFF2-40B4-BE49-F238E27FC236}">
                <a16:creationId xmlns:a16="http://schemas.microsoft.com/office/drawing/2014/main" id="{804A00FD-ACDF-6527-9A9C-5537CCE3B91D}"/>
              </a:ext>
            </a:extLst>
          </p:cNvPr>
          <p:cNvPicPr>
            <a:picLocks noChangeAspect="1"/>
          </p:cNvPicPr>
          <p:nvPr/>
        </p:nvPicPr>
        <p:blipFill>
          <a:blip r:embed="rId3"/>
          <a:stretch>
            <a:fillRect/>
          </a:stretch>
        </p:blipFill>
        <p:spPr>
          <a:xfrm>
            <a:off x="483070" y="3139638"/>
            <a:ext cx="1120237" cy="358171"/>
          </a:xfrm>
          <a:prstGeom prst="rect">
            <a:avLst/>
          </a:prstGeom>
        </p:spPr>
      </p:pic>
    </p:spTree>
    <p:extLst>
      <p:ext uri="{BB962C8B-B14F-4D97-AF65-F5344CB8AC3E}">
        <p14:creationId xmlns:p14="http://schemas.microsoft.com/office/powerpoint/2010/main" val="43654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9"/>
          <p:cNvSpPr txBox="1">
            <a:spLocks noGrp="1"/>
          </p:cNvSpPr>
          <p:nvPr>
            <p:ph type="subTitle" idx="1"/>
          </p:nvPr>
        </p:nvSpPr>
        <p:spPr>
          <a:xfrm>
            <a:off x="229750" y="149025"/>
            <a:ext cx="8745000" cy="4822500"/>
          </a:xfrm>
          <a:prstGeom prst="rect">
            <a:avLst/>
          </a:prstGeom>
        </p:spPr>
        <p:txBody>
          <a:bodyPr spcFirstLastPara="1" wrap="square" lIns="91425" tIns="91425" rIns="91425" bIns="91425" anchor="t" anchorCtr="0">
            <a:normAutofit/>
          </a:bodyPr>
          <a:lstStyle/>
          <a:p>
            <a:pPr marL="0" lvl="0" indent="-228600" algn="l" rtl="0">
              <a:lnSpc>
                <a:spcPct val="115000"/>
              </a:lnSpc>
              <a:spcBef>
                <a:spcPts val="1200"/>
              </a:spcBef>
              <a:spcAft>
                <a:spcPts val="0"/>
              </a:spcAft>
              <a:buNone/>
            </a:pPr>
            <a:r>
              <a:rPr lang="en" sz="1700" b="1">
                <a:solidFill>
                  <a:srgbClr val="000000"/>
                </a:solidFill>
                <a:latin typeface="Times New Roman"/>
                <a:ea typeface="Times New Roman"/>
                <a:cs typeface="Times New Roman"/>
                <a:sym typeface="Times New Roman"/>
              </a:rPr>
              <a:t>      j) Tenant:-</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 strong entity having T_req, Rent and Num_Inmates attributes</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a:p>
            <a:pPr marL="0" lvl="0" indent="-22860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k)</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Property_Image:-</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weak entity having a discriminated attribute Img_id and two single valued attributes Img_name and Descp. It has ‘has’ relationship type with Property entity and has total participation.</a:t>
            </a:r>
            <a:endParaRPr>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 l)</a:t>
            </a:r>
            <a:r>
              <a:rPr lang="en" sz="800" b="1">
                <a:solidFill>
                  <a:srgbClr val="000000"/>
                </a:solidFill>
                <a:latin typeface="Times New Roman"/>
                <a:ea typeface="Times New Roman"/>
                <a:cs typeface="Times New Roman"/>
                <a:sym typeface="Times New Roman"/>
              </a:rPr>
              <a:t>   </a:t>
            </a:r>
            <a:r>
              <a:rPr lang="en" sz="1700" b="1">
                <a:solidFill>
                  <a:srgbClr val="000000"/>
                </a:solidFill>
                <a:latin typeface="Times New Roman"/>
                <a:ea typeface="Times New Roman"/>
                <a:cs typeface="Times New Roman"/>
                <a:sym typeface="Times New Roman"/>
              </a:rPr>
              <a:t>Property_Owner:-</a:t>
            </a:r>
            <a:endParaRPr sz="1700" b="1">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a:solidFill>
                  <a:srgbClr val="000000"/>
                </a:solidFill>
                <a:latin typeface="Times New Roman"/>
                <a:ea typeface="Times New Roman"/>
                <a:cs typeface="Times New Roman"/>
                <a:sym typeface="Times New Roman"/>
              </a:rPr>
              <a:t>A strong entity consisting of single valued attributes Owner_id, Address, Phone_no and Composite Attribute Owner_name(First_Name, Last_Name).</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ctrTitle"/>
          </p:nvPr>
        </p:nvSpPr>
        <p:spPr>
          <a:xfrm>
            <a:off x="343600" y="55875"/>
            <a:ext cx="7223700" cy="776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u="sng"/>
              <a:t>ASSUMPTIONS OF ER MODEL</a:t>
            </a:r>
            <a:endParaRPr u="sng"/>
          </a:p>
        </p:txBody>
      </p:sp>
      <p:sp>
        <p:nvSpPr>
          <p:cNvPr id="320" name="Google Shape;320;p20"/>
          <p:cNvSpPr txBox="1">
            <a:spLocks noGrp="1"/>
          </p:cNvSpPr>
          <p:nvPr>
            <p:ph type="subTitle" idx="1"/>
          </p:nvPr>
        </p:nvSpPr>
        <p:spPr>
          <a:xfrm>
            <a:off x="229750" y="831975"/>
            <a:ext cx="8745000" cy="4139700"/>
          </a:xfrm>
          <a:prstGeom prst="rect">
            <a:avLst/>
          </a:prstGeom>
        </p:spPr>
        <p:txBody>
          <a:bodyPr spcFirstLastPara="1" wrap="square" lIns="91425" tIns="91425" rIns="91425" bIns="91425" anchor="t" anchorCtr="0">
            <a:normAutofit fontScale="92500" lnSpcReduction="20000"/>
          </a:bodyPr>
          <a:lstStyle/>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own multiple properties, each unique property associated with one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service is associated with multiple properties and each property can be associated with a single property service.</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can be acquainted with multiple properties and each property is associated with one agent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Property_Image entity exists only when Property entity exists, hence is a weak entity and involves total participation.</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owner can request multiple property services and each property service is associated with one property owner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property inspection officer can handle multiple property services and each property service is unique and handled by one property inspection officer only.</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assessor can handle multiple property services and each property service is unique to an assessor.</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requests only one appointment with the agent. However, an agent can respond to many clients’ appointments.</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 client signs only one contract, each unique to the client.</a:t>
            </a:r>
            <a:endParaRPr sz="1400">
              <a:solidFill>
                <a:srgbClr val="000000"/>
              </a:solidFill>
              <a:latin typeface="Times New Roman"/>
              <a:ea typeface="Times New Roman"/>
              <a:cs typeface="Times New Roman"/>
              <a:sym typeface="Times New Roman"/>
            </a:endParaRPr>
          </a:p>
          <a:p>
            <a:pPr marL="0" lvl="0" indent="-228600" algn="l" rtl="0">
              <a:lnSpc>
                <a:spcPct val="115000"/>
              </a:lnSpc>
              <a:spcBef>
                <a:spcPts val="1200"/>
              </a:spcBef>
              <a:spcAft>
                <a:spcPts val="0"/>
              </a:spcAft>
              <a:buNone/>
            </a:pPr>
            <a:r>
              <a:rPr lang="en" sz="1400">
                <a:solidFill>
                  <a:srgbClr val="000000"/>
                </a:solidFill>
                <a:latin typeface="Arial"/>
                <a:ea typeface="Arial"/>
                <a:cs typeface="Arial"/>
                <a:sym typeface="Arial"/>
              </a:rPr>
              <a:t>     ·</a:t>
            </a:r>
            <a:r>
              <a:rPr lang="en" sz="7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An agent manages multiple contracts, each specific to an agent.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1"/>
          <p:cNvSpPr txBox="1">
            <a:spLocks noGrp="1"/>
          </p:cNvSpPr>
          <p:nvPr>
            <p:ph type="ctrTitle"/>
          </p:nvPr>
        </p:nvSpPr>
        <p:spPr>
          <a:xfrm>
            <a:off x="302200" y="216700"/>
            <a:ext cx="8620800" cy="573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chemeClr val="dk2"/>
                </a:solidFill>
              </a:rPr>
              <a:t>ENTITY RELATIONSHIP MODEL</a:t>
            </a:r>
            <a:endParaRPr>
              <a:solidFill>
                <a:schemeClr val="dk2"/>
              </a:solidFill>
            </a:endParaRPr>
          </a:p>
        </p:txBody>
      </p:sp>
      <p:sp>
        <p:nvSpPr>
          <p:cNvPr id="326" name="Google Shape;326;p21"/>
          <p:cNvSpPr txBox="1">
            <a:spLocks noGrp="1"/>
          </p:cNvSpPr>
          <p:nvPr>
            <p:ph type="subTitle" idx="1"/>
          </p:nvPr>
        </p:nvSpPr>
        <p:spPr>
          <a:xfrm>
            <a:off x="229750" y="976900"/>
            <a:ext cx="8745000" cy="416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327" name="Google Shape;327;p21"/>
          <p:cNvPicPr preferRelativeResize="0"/>
          <p:nvPr/>
        </p:nvPicPr>
        <p:blipFill>
          <a:blip r:embed="rId3">
            <a:alphaModFix/>
          </a:blip>
          <a:stretch>
            <a:fillRect/>
          </a:stretch>
        </p:blipFill>
        <p:spPr>
          <a:xfrm>
            <a:off x="114525" y="887750"/>
            <a:ext cx="8916524" cy="4166700"/>
          </a:xfrm>
          <a:prstGeom prst="rect">
            <a:avLst/>
          </a:prstGeom>
          <a:noFill/>
          <a:ln>
            <a:noFill/>
          </a:ln>
        </p:spPr>
      </p:pic>
      <p:pic>
        <p:nvPicPr>
          <p:cNvPr id="328" name="Google Shape;328;p21"/>
          <p:cNvPicPr preferRelativeResize="0"/>
          <p:nvPr/>
        </p:nvPicPr>
        <p:blipFill>
          <a:blip r:embed="rId4">
            <a:alphaModFix/>
          </a:blip>
          <a:stretch>
            <a:fillRect/>
          </a:stretch>
        </p:blipFill>
        <p:spPr>
          <a:xfrm>
            <a:off x="7500825" y="3742225"/>
            <a:ext cx="1066175" cy="1007625"/>
          </a:xfrm>
          <a:prstGeom prst="rect">
            <a:avLst/>
          </a:prstGeom>
          <a:noFill/>
          <a:ln>
            <a:noFill/>
          </a:ln>
        </p:spPr>
      </p:pic>
      <p:pic>
        <p:nvPicPr>
          <p:cNvPr id="329" name="Google Shape;329;p21"/>
          <p:cNvPicPr preferRelativeResize="0"/>
          <p:nvPr/>
        </p:nvPicPr>
        <p:blipFill>
          <a:blip r:embed="rId5">
            <a:alphaModFix/>
          </a:blip>
          <a:stretch>
            <a:fillRect/>
          </a:stretch>
        </p:blipFill>
        <p:spPr>
          <a:xfrm>
            <a:off x="7500825" y="4749850"/>
            <a:ext cx="1066175" cy="128875"/>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6374</Words>
  <Application>Microsoft Office PowerPoint</Application>
  <PresentationFormat>On-screen Show (16:9)</PresentationFormat>
  <Paragraphs>671</Paragraphs>
  <Slides>63</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Times New Roman</vt:lpstr>
      <vt:lpstr>Arial</vt:lpstr>
      <vt:lpstr>Maven Pro</vt:lpstr>
      <vt:lpstr>Nunito</vt:lpstr>
      <vt:lpstr>Momentum</vt:lpstr>
      <vt:lpstr>NATIONAL INSTITUTE OF TECHNOLOGY, WARANGAL</vt:lpstr>
      <vt:lpstr>PowerPoint Presentation</vt:lpstr>
      <vt:lpstr>PROBLEM  STATEMENT:-</vt:lpstr>
      <vt:lpstr>    ENTITIES IN ER MODEL:-</vt:lpstr>
      <vt:lpstr>PowerPoint Presentation</vt:lpstr>
      <vt:lpstr>PowerPoint Presentation</vt:lpstr>
      <vt:lpstr>PowerPoint Presentation</vt:lpstr>
      <vt:lpstr>ASSUMPTIONS OF ER MODEL</vt:lpstr>
      <vt:lpstr>ENTITY RELATIONSHIP MODEL</vt:lpstr>
      <vt:lpstr> RELATIONAL SCHEMA: BEFORE NORMALIZATION</vt:lpstr>
      <vt:lpstr>FUNCTIONAL DEPENDENCIES AND PRIMARY KEY OF EACH ENTITY</vt:lpstr>
      <vt:lpstr>PowerPoint Presentation</vt:lpstr>
      <vt:lpstr>PowerPoint Presentation</vt:lpstr>
      <vt:lpstr>PowerPoint Presentation</vt:lpstr>
      <vt:lpstr>PowerPoint Presentation</vt:lpstr>
      <vt:lpstr>PowerPoint Presentation</vt:lpstr>
      <vt:lpstr>                  NORMALIZATION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RELATIONAL SCHEMA AFTER NORMALIZATION</vt:lpstr>
      <vt:lpstr>APPLICATION</vt:lpstr>
      <vt:lpstr> </vt:lpstr>
      <vt:lpstr> </vt:lpstr>
      <vt:lpstr> </vt:lpstr>
      <vt:lpstr> </vt:lpstr>
      <vt:lpstr> </vt:lpstr>
      <vt:lpstr> </vt:lpstr>
      <vt:lpstr> </vt:lpstr>
      <vt:lpstr> </vt:lpstr>
      <vt:lpstr> </vt:lpstr>
      <vt:lpstr> </vt:lpstr>
      <vt:lpstr>DATA INSERTION </vt:lpstr>
      <vt:lpstr> </vt:lpstr>
      <vt:lpstr> </vt:lpstr>
      <vt:lpstr> </vt:lpstr>
      <vt:lpstr> </vt:lpstr>
      <vt:lpstr> </vt:lpstr>
      <vt:lpstr> </vt:lpstr>
      <vt:lpstr> </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INSTITUTE OF TECHNOLOGY, WARANGAL</dc:title>
  <dc:creator>karatmal narendar</dc:creator>
  <cp:lastModifiedBy>Karatmalnarendar@gmail.com</cp:lastModifiedBy>
  <cp:revision>8</cp:revision>
  <dcterms:modified xsi:type="dcterms:W3CDTF">2025-07-05T05:08:38Z</dcterms:modified>
</cp:coreProperties>
</file>