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40" d="100"/>
          <a:sy n="40" d="100"/>
        </p:scale>
        <p:origin x="600" y="1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1/3/24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600164"/>
            <a:ext cx="27432000" cy="170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IN" sz="6600" b="1" i="0" dirty="0">
                <a:solidFill>
                  <a:srgbClr val="D1D5DB"/>
                </a:solidFill>
                <a:effectLst/>
                <a:latin typeface="Söhne"/>
              </a:rPr>
              <a:t>Explore the Global Carbon Landscape</a:t>
            </a:r>
            <a:endParaRPr lang="en-US" sz="6600" b="1" dirty="0">
              <a:solidFill>
                <a:schemeClr val="bg1"/>
              </a:solidFill>
              <a:latin typeface="+mn-lt"/>
            </a:endParaRP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John Smith, MD</a:t>
            </a:r>
            <a:r>
              <a:rPr lang="en-US" sz="4000" baseline="30000" dirty="0">
                <a:solidFill>
                  <a:schemeClr val="bg1"/>
                </a:solidFill>
                <a:latin typeface="+mn-lt"/>
              </a:rPr>
              <a:t>1</a:t>
            </a:r>
            <a:r>
              <a:rPr lang="en-US" sz="4000" dirty="0">
                <a:solidFill>
                  <a:schemeClr val="bg1"/>
                </a:solidFill>
                <a:latin typeface="+mn-lt"/>
              </a:rPr>
              <a:t>; Jane Doe, PhD</a:t>
            </a:r>
            <a:r>
              <a:rPr lang="en-US" sz="4000" baseline="30000" dirty="0">
                <a:solidFill>
                  <a:schemeClr val="bg1"/>
                </a:solidFill>
                <a:latin typeface="+mn-lt"/>
              </a:rPr>
              <a:t>2</a:t>
            </a:r>
            <a:r>
              <a:rPr lang="en-US" sz="4000" dirty="0">
                <a:solidFill>
                  <a:schemeClr val="bg1"/>
                </a:solidFill>
                <a:latin typeface="+mn-lt"/>
              </a:rPr>
              <a:t>; Frederick Jones, MD, PhD</a:t>
            </a:r>
            <a:r>
              <a:rPr lang="en-US" sz="4000" baseline="30000" dirty="0">
                <a:solidFill>
                  <a:schemeClr val="bg1"/>
                </a:solidFill>
                <a:latin typeface="+mn-lt"/>
              </a:rPr>
              <a:t>1,2</a:t>
            </a:r>
          </a:p>
          <a:p>
            <a:pPr algn="ctr" eaLnBrk="1" hangingPunct="1"/>
            <a:r>
              <a:rPr lang="en-US" sz="4000" baseline="30000" dirty="0">
                <a:solidFill>
                  <a:schemeClr val="bg1"/>
                </a:solidFill>
                <a:latin typeface="+mn-lt"/>
              </a:rPr>
              <a:t>1</a:t>
            </a:r>
            <a:r>
              <a:rPr lang="en-US" sz="4000" dirty="0">
                <a:solidFill>
                  <a:schemeClr val="bg1"/>
                </a:solidFill>
                <a:latin typeface="+mn-lt"/>
              </a:rPr>
              <a:t>University of Affiliation, </a:t>
            </a:r>
            <a:r>
              <a:rPr lang="en-US" sz="4000" baseline="30000" dirty="0">
                <a:solidFill>
                  <a:schemeClr val="bg1"/>
                </a:solidFill>
                <a:latin typeface="+mn-lt"/>
              </a:rPr>
              <a:t>2</a:t>
            </a:r>
            <a:r>
              <a:rPr lang="en-US" sz="4000" dirty="0">
                <a:solidFill>
                  <a:schemeClr val="bg1"/>
                </a:solidFill>
                <a:latin typeface="+mn-lt"/>
              </a:rPr>
              <a:t>Medical Center of Affiliation</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6293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600" b="0" i="0" dirty="0">
                <a:effectLst/>
                <a:latin typeface="Calibri" panose="020F0502020204030204" pitchFamily="34" charset="0"/>
                <a:cs typeface="Calibri" panose="020F0502020204030204" pitchFamily="34" charset="0"/>
              </a:rPr>
              <a:t>Embark on a voyage through the intricate world of global carbon emissions with our poster, looking over the evolution of environmental footprints. This visual narrative shows dynamic trends, shedding light on the big issue of CO2 emissions worldwide. Deep dive into the nuanced exploration of top emitters, traversing time and nations. Our presentation aims to provide a good understanding, showing awareness and advocacy for sustainable practices. Join us on this compelling journey towards a greener</a:t>
            </a:r>
            <a:r>
              <a:rPr lang="en-IN" sz="3600" dirty="0">
                <a:latin typeface="Calibri" panose="020F0502020204030204" pitchFamily="34" charset="0"/>
                <a:cs typeface="Calibri" panose="020F0502020204030204" pitchFamily="34" charset="0"/>
              </a:rPr>
              <a:t> and</a:t>
            </a:r>
            <a:r>
              <a:rPr lang="en-IN" sz="3600" b="0" i="0" dirty="0">
                <a:effectLst/>
                <a:latin typeface="Calibri" panose="020F0502020204030204" pitchFamily="34" charset="0"/>
                <a:cs typeface="Calibri" panose="020F0502020204030204" pitchFamily="34" charset="0"/>
              </a:rPr>
              <a:t> much more environmentally conscious future</a:t>
            </a:r>
            <a:endParaRPr lang="en-US" sz="3600" dirty="0">
              <a:latin typeface="Calibri" panose="020F0502020204030204" pitchFamily="34" charset="0"/>
              <a:cs typeface="Calibri" panose="020F0502020204030204" pitchFamily="34" charset="0"/>
            </a:endParaRP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5" name="Text Box 194"/>
          <p:cNvSpPr txBox="1">
            <a:spLocks noChangeArrowheads="1"/>
          </p:cNvSpPr>
          <p:nvPr/>
        </p:nvSpPr>
        <p:spPr bwMode="auto">
          <a:xfrm>
            <a:off x="15278564" y="17617597"/>
            <a:ext cx="11695148" cy="747892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a:buFont typeface="Arial" panose="020B0604020202020204" pitchFamily="34" charset="0"/>
              <a:buChar char="•"/>
            </a:pPr>
            <a:r>
              <a:rPr lang="en-IN" sz="3600" b="0" i="0" dirty="0">
                <a:effectLst/>
                <a:latin typeface="Söhne"/>
              </a:rPr>
              <a:t>Uneven CO2 emission trend seen: Peaks in 2009, hits all-time low in 1994.</a:t>
            </a:r>
          </a:p>
          <a:p>
            <a:pPr algn="l">
              <a:buFont typeface="Arial" panose="020B0604020202020204" pitchFamily="34" charset="0"/>
              <a:buChar char="•"/>
            </a:pPr>
            <a:r>
              <a:rPr lang="en-IN" sz="3600" b="0" i="0" dirty="0">
                <a:effectLst/>
                <a:latin typeface="Söhne"/>
              </a:rPr>
              <a:t>Dominance of rich oil nations: Qatar, UAE top in emissions, showing fossil fuel abundance.</a:t>
            </a:r>
          </a:p>
          <a:p>
            <a:pPr algn="l">
              <a:buFont typeface="Arial" panose="020B0604020202020204" pitchFamily="34" charset="0"/>
              <a:buChar char="•"/>
            </a:pPr>
            <a:r>
              <a:rPr lang="en-IN" sz="3600" b="0" i="0" dirty="0">
                <a:effectLst/>
                <a:latin typeface="Söhne"/>
              </a:rPr>
              <a:t>Middle East dominance: Qatar consistently tops, showing sustained emissions for almost two decades.</a:t>
            </a:r>
          </a:p>
          <a:p>
            <a:pPr algn="l">
              <a:buFont typeface="Arial" panose="020B0604020202020204" pitchFamily="34" charset="0"/>
              <a:buChar char="•"/>
            </a:pPr>
            <a:r>
              <a:rPr lang="en-IN" sz="3600" b="0" i="0" dirty="0">
                <a:effectLst/>
                <a:latin typeface="Söhne"/>
              </a:rPr>
              <a:t>Challenge in emission reduction: Despite all the  global efforts, some countries still show persistent or increasing emissions.</a:t>
            </a:r>
          </a:p>
          <a:p>
            <a:pPr>
              <a:buFont typeface="Arial" panose="020B0604020202020204" pitchFamily="34" charset="0"/>
              <a:buChar char="•"/>
            </a:pPr>
            <a:r>
              <a:rPr lang="en-IN" sz="3600" b="0" i="0" dirty="0">
                <a:effectLst/>
                <a:latin typeface="Söhne"/>
              </a:rPr>
              <a:t>Urgency for sustainable </a:t>
            </a:r>
            <a:r>
              <a:rPr lang="en-IN" sz="3600" dirty="0">
                <a:latin typeface="Söhne"/>
              </a:rPr>
              <a:t>practices:  the </a:t>
            </a:r>
            <a:r>
              <a:rPr lang="en-IN" sz="3600" b="0" i="0" dirty="0">
                <a:effectLst/>
                <a:latin typeface="Söhne"/>
              </a:rPr>
              <a:t>need for good global strategies to address climate change and also promote environmental sustainability.</a:t>
            </a:r>
          </a:p>
          <a:p>
            <a:pPr eaLnBrk="1" hangingPunct="1"/>
            <a:endParaRPr lang="en-US" sz="3600" dirty="0">
              <a:latin typeface="Calibri" pitchFamily="34" charset="0"/>
            </a:endParaRPr>
          </a:p>
        </p:txBody>
      </p:sp>
      <p:sp>
        <p:nvSpPr>
          <p:cNvPr id="33" name="Rectangle 32"/>
          <p:cNvSpPr/>
          <p:nvPr/>
        </p:nvSpPr>
        <p:spPr>
          <a:xfrm>
            <a:off x="1268619" y="1793054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l"/>
            <a:r>
              <a:rPr lang="en-IN" sz="4400" b="1" i="0" dirty="0">
                <a:effectLst/>
                <a:latin typeface="-apple-system"/>
              </a:rPr>
              <a:t>               CO2 Value by Year of each Country</a:t>
            </a:r>
          </a:p>
        </p:txBody>
      </p:sp>
      <p:sp>
        <p:nvSpPr>
          <p:cNvPr id="13" name="Text Box 192"/>
          <p:cNvSpPr txBox="1">
            <a:spLocks noChangeArrowheads="1"/>
          </p:cNvSpPr>
          <p:nvPr/>
        </p:nvSpPr>
        <p:spPr bwMode="auto">
          <a:xfrm>
            <a:off x="15361920" y="5486400"/>
            <a:ext cx="11612880" cy="249294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600" b="0" i="0" dirty="0">
                <a:effectLst/>
                <a:latin typeface="Calibri" panose="020F0502020204030204" pitchFamily="34" charset="0"/>
                <a:cs typeface="Calibri" panose="020F0502020204030204" pitchFamily="34" charset="0"/>
              </a:rPr>
              <a:t>The dataset used in this analysis is from world bank and contains important information about CO2 emissions across different countries over multiple years. It has variables such as "Country Name," "Region," "Year," and "CO2 Value."</a:t>
            </a:r>
            <a:endParaRPr lang="en-US" sz="3600" dirty="0">
              <a:latin typeface="Calibri" panose="020F0502020204030204" pitchFamily="34" charset="0"/>
              <a:cs typeface="Calibri" panose="020F0502020204030204" pitchFamily="34" charset="0"/>
            </a:endParaRPr>
          </a:p>
        </p:txBody>
      </p:sp>
      <p:sp>
        <p:nvSpPr>
          <p:cNvPr id="34" name="Rectangle 33"/>
          <p:cNvSpPr/>
          <p:nvPr/>
        </p:nvSpPr>
        <p:spPr>
          <a:xfrm>
            <a:off x="15361920" y="4754880"/>
            <a:ext cx="11612880" cy="632788"/>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Dataset</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15360831" y="9143774"/>
            <a:ext cx="11612881" cy="7435296"/>
            <a:chOff x="29260800" y="12646845"/>
            <a:chExt cx="13167360" cy="3987351"/>
          </a:xfrm>
        </p:grpSpPr>
        <p:sp>
          <p:nvSpPr>
            <p:cNvPr id="12" name="Text Box 191"/>
            <p:cNvSpPr txBox="1">
              <a:spLocks noChangeArrowheads="1"/>
            </p:cNvSpPr>
            <p:nvPr/>
          </p:nvSpPr>
          <p:spPr bwMode="auto">
            <a:xfrm>
              <a:off x="29260800" y="13075920"/>
              <a:ext cx="13167360" cy="355827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p:txBody>
        </p:sp>
        <p:sp>
          <p:nvSpPr>
            <p:cNvPr id="35" name="Rectangle 34"/>
            <p:cNvSpPr/>
            <p:nvPr/>
          </p:nvSpPr>
          <p:spPr>
            <a:xfrm>
              <a:off x="29260800" y="12646845"/>
              <a:ext cx="13167360" cy="429074"/>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l"/>
              <a:r>
                <a:rPr lang="en-IN" sz="4400" b="1" i="0" dirty="0">
                  <a:effectLst/>
                  <a:latin typeface="-apple-system"/>
                </a:rPr>
                <a:t>                      CO2 Value by Country</a:t>
              </a:r>
            </a:p>
          </p:txBody>
        </p:sp>
      </p:grpSp>
      <p:grpSp>
        <p:nvGrpSpPr>
          <p:cNvPr id="2" name="Group 1">
            <a:extLst>
              <a:ext uri="{FF2B5EF4-FFF2-40B4-BE49-F238E27FC236}">
                <a16:creationId xmlns:a16="http://schemas.microsoft.com/office/drawing/2014/main" id="{B5A1DB20-C080-4DAC-AA55-805C662FD43A}"/>
              </a:ext>
            </a:extLst>
          </p:cNvPr>
          <p:cNvGrpSpPr/>
          <p:nvPr/>
        </p:nvGrpSpPr>
        <p:grpSpPr>
          <a:xfrm>
            <a:off x="27858720" y="19055610"/>
            <a:ext cx="13167360" cy="5440455"/>
            <a:chOff x="29260800" y="20482560"/>
            <a:chExt cx="13167360" cy="5440455"/>
          </a:xfrm>
        </p:grpSpPr>
        <p:sp>
          <p:nvSpPr>
            <p:cNvPr id="14" name="Text Box 193"/>
            <p:cNvSpPr txBox="1">
              <a:spLocks noChangeArrowheads="1"/>
            </p:cNvSpPr>
            <p:nvPr/>
          </p:nvSpPr>
          <p:spPr bwMode="auto">
            <a:xfrm>
              <a:off x="29260800" y="21214080"/>
              <a:ext cx="1316736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br>
                <a:rPr lang="en-IN" sz="3600" dirty="0"/>
              </a:br>
              <a:r>
                <a:rPr lang="en-IN" sz="3600" b="0" i="0" dirty="0">
                  <a:effectLst/>
                  <a:latin typeface="Söhne"/>
                </a:rPr>
                <a:t>Curve fitting, mainly cubic polynomial regression, involves making data using a cubic equation. This method optimizes parameters to best match the observed data points, showing trends and predicting future values. The cubic curve accommodates much more complex patterns and relations, giving a versatile tool in data analysis and forecasting, as can be seen here our model showing confidence interval with prediction of next 30 years.</a:t>
              </a:r>
              <a:endParaRPr lang="en-US" sz="3600" dirty="0">
                <a:latin typeface="Calibri" pitchFamily="34" charset="0"/>
              </a:endParaRPr>
            </a:p>
          </p:txBody>
        </p:sp>
        <p:sp>
          <p:nvSpPr>
            <p:cNvPr id="36" name="Rectangle 35"/>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Model fitting</a:t>
              </a:r>
            </a:p>
          </p:txBody>
        </p:sp>
      </p:grpSp>
      <p:sp>
        <p:nvSpPr>
          <p:cNvPr id="11" name="Text Box 190"/>
          <p:cNvSpPr txBox="1">
            <a:spLocks noChangeArrowheads="1"/>
          </p:cNvSpPr>
          <p:nvPr/>
        </p:nvSpPr>
        <p:spPr bwMode="auto">
          <a:xfrm>
            <a:off x="1268619" y="18713040"/>
            <a:ext cx="1316736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dirty="0">
                <a:latin typeface="+mn-lt"/>
              </a:rPr>
              <a:t>Here we see again how middle east dominates the chart with Qatar being on top, for majority of the countries we can see how the emission instead of dropping is consistent for almost 20 years.</a:t>
            </a:r>
          </a:p>
        </p:txBody>
      </p:sp>
      <p:sp>
        <p:nvSpPr>
          <p:cNvPr id="45" name="Rectangle 44"/>
          <p:cNvSpPr/>
          <p:nvPr/>
        </p:nvSpPr>
        <p:spPr>
          <a:xfrm>
            <a:off x="15278564" y="17121755"/>
            <a:ext cx="11695148" cy="562177"/>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Observations!!!</a:t>
            </a:r>
          </a:p>
        </p:txBody>
      </p:sp>
      <p:pic>
        <p:nvPicPr>
          <p:cNvPr id="17" name="Picture 16" descr="A graph showing the growth of the company&#10;&#10;Description automatically generated">
            <a:extLst>
              <a:ext uri="{FF2B5EF4-FFF2-40B4-BE49-F238E27FC236}">
                <a16:creationId xmlns:a16="http://schemas.microsoft.com/office/drawing/2014/main" id="{142A66BE-99A8-FDFA-C57C-99084224E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4548" y="5832070"/>
            <a:ext cx="12549051" cy="3432869"/>
          </a:xfrm>
          <a:prstGeom prst="rect">
            <a:avLst/>
          </a:prstGeom>
        </p:spPr>
      </p:pic>
      <p:grpSp>
        <p:nvGrpSpPr>
          <p:cNvPr id="18" name="Group 17">
            <a:extLst>
              <a:ext uri="{FF2B5EF4-FFF2-40B4-BE49-F238E27FC236}">
                <a16:creationId xmlns:a16="http://schemas.microsoft.com/office/drawing/2014/main" id="{D973BF84-44CF-C8AE-5BFE-AE15998E86BC}"/>
              </a:ext>
            </a:extLst>
          </p:cNvPr>
          <p:cNvGrpSpPr/>
          <p:nvPr/>
        </p:nvGrpSpPr>
        <p:grpSpPr>
          <a:xfrm>
            <a:off x="27584400" y="4907267"/>
            <a:ext cx="13441680" cy="6102707"/>
            <a:chOff x="29260800" y="12344400"/>
            <a:chExt cx="13167360" cy="5736500"/>
          </a:xfrm>
        </p:grpSpPr>
        <p:sp>
          <p:nvSpPr>
            <p:cNvPr id="19" name="Text Box 191">
              <a:extLst>
                <a:ext uri="{FF2B5EF4-FFF2-40B4-BE49-F238E27FC236}">
                  <a16:creationId xmlns:a16="http://schemas.microsoft.com/office/drawing/2014/main" id="{6CB23EEF-A56B-CB2E-0C3B-128B6C23C69B}"/>
                </a:ext>
              </a:extLst>
            </p:cNvPr>
            <p:cNvSpPr txBox="1">
              <a:spLocks noChangeArrowheads="1"/>
            </p:cNvSpPr>
            <p:nvPr/>
          </p:nvSpPr>
          <p:spPr bwMode="auto">
            <a:xfrm>
              <a:off x="29260800" y="13075920"/>
              <a:ext cx="13167360" cy="500498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600" dirty="0">
                  <a:latin typeface="+mn-lt"/>
                </a:rPr>
                <a:t>As can be seen here the trend Is uneven, it peaked around in 2009 and was at all time low at 1994.</a:t>
              </a:r>
            </a:p>
          </p:txBody>
        </p:sp>
        <p:sp>
          <p:nvSpPr>
            <p:cNvPr id="20" name="Rectangle 19">
              <a:extLst>
                <a:ext uri="{FF2B5EF4-FFF2-40B4-BE49-F238E27FC236}">
                  <a16:creationId xmlns:a16="http://schemas.microsoft.com/office/drawing/2014/main" id="{A9E450DD-5693-03AB-71B6-4F85F1197FA4}"/>
                </a:ext>
              </a:extLst>
            </p:cNvPr>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CO2 Value by year</a:t>
              </a:r>
            </a:p>
          </p:txBody>
        </p:sp>
      </p:grpSp>
      <p:pic>
        <p:nvPicPr>
          <p:cNvPr id="22" name="Picture 21" descr="A graph showing the growth of the company&#10;&#10;Description automatically generated">
            <a:extLst>
              <a:ext uri="{FF2B5EF4-FFF2-40B4-BE49-F238E27FC236}">
                <a16:creationId xmlns:a16="http://schemas.microsoft.com/office/drawing/2014/main" id="{5EE539DA-A915-E620-DBCB-1C58FDA96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4142" y="5983484"/>
            <a:ext cx="12629605" cy="3549547"/>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id="{9E7D94F0-4CB1-406E-7626-27CA9F4E6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736" y="10022457"/>
            <a:ext cx="6007100" cy="5842000"/>
          </a:xfrm>
          <a:prstGeom prst="rect">
            <a:avLst/>
          </a:prstGeom>
        </p:spPr>
      </p:pic>
      <p:sp>
        <p:nvSpPr>
          <p:cNvPr id="38" name="TextBox 37">
            <a:extLst>
              <a:ext uri="{FF2B5EF4-FFF2-40B4-BE49-F238E27FC236}">
                <a16:creationId xmlns:a16="http://schemas.microsoft.com/office/drawing/2014/main" id="{3EC7770A-F529-597C-548E-4579654B975F}"/>
              </a:ext>
            </a:extLst>
          </p:cNvPr>
          <p:cNvSpPr txBox="1"/>
          <p:nvPr/>
        </p:nvSpPr>
        <p:spPr>
          <a:xfrm>
            <a:off x="21381836" y="10287000"/>
            <a:ext cx="5211964" cy="3416320"/>
          </a:xfrm>
          <a:prstGeom prst="rect">
            <a:avLst/>
          </a:prstGeom>
          <a:noFill/>
        </p:spPr>
        <p:txBody>
          <a:bodyPr wrap="square" rtlCol="0">
            <a:spAutoFit/>
          </a:bodyPr>
          <a:lstStyle/>
          <a:p>
            <a:r>
              <a:rPr lang="en-US" sz="3600" dirty="0"/>
              <a:t>Here as can be seen that the rich countries like Qatar, UAE which have abundance of oil have the most CO2 emissions and are dominating our list.</a:t>
            </a:r>
          </a:p>
        </p:txBody>
      </p:sp>
      <p:pic>
        <p:nvPicPr>
          <p:cNvPr id="40" name="Picture 39" descr="A graph of different colored lines&#10;&#10;Description automatically generated">
            <a:extLst>
              <a:ext uri="{FF2B5EF4-FFF2-40B4-BE49-F238E27FC236}">
                <a16:creationId xmlns:a16="http://schemas.microsoft.com/office/drawing/2014/main" id="{9D3339D5-7EED-68F7-C4FA-7ADFA61ED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 y="19099188"/>
            <a:ext cx="12780594" cy="4756994"/>
          </a:xfrm>
          <a:prstGeom prst="rect">
            <a:avLst/>
          </a:prstGeom>
        </p:spPr>
      </p:pic>
      <p:sp>
        <p:nvSpPr>
          <p:cNvPr id="43" name="Text Box 189">
            <a:extLst>
              <a:ext uri="{FF2B5EF4-FFF2-40B4-BE49-F238E27FC236}">
                <a16:creationId xmlns:a16="http://schemas.microsoft.com/office/drawing/2014/main" id="{56068E49-34C9-97D2-B456-E104AB443356}"/>
              </a:ext>
            </a:extLst>
          </p:cNvPr>
          <p:cNvSpPr txBox="1">
            <a:spLocks noChangeArrowheads="1"/>
          </p:cNvSpPr>
          <p:nvPr/>
        </p:nvSpPr>
        <p:spPr bwMode="auto">
          <a:xfrm>
            <a:off x="1484681" y="11867001"/>
            <a:ext cx="13167360" cy="5816931"/>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600" b="0" i="0" dirty="0">
                <a:effectLst/>
                <a:latin typeface="Calibri" panose="020F0502020204030204" pitchFamily="34" charset="0"/>
                <a:cs typeface="Calibri" panose="020F0502020204030204" pitchFamily="34" charset="0"/>
              </a:rPr>
              <a:t>Carbon dioxide emissions primarily arise from burning fossil fuels for energy, deforestation, industrial processes, and agricultural activities. These human-driven factors contribute to climate change by increasing greenhouse gas concentrations in the atmosphere.</a:t>
            </a:r>
          </a:p>
          <a:p>
            <a:pPr eaLnBrk="1" hangingPunct="1"/>
            <a:endParaRPr lang="en-IN" sz="3600" dirty="0">
              <a:latin typeface="Calibri" panose="020F0502020204030204" pitchFamily="34" charset="0"/>
              <a:cs typeface="Calibri" panose="020F0502020204030204" pitchFamily="34" charset="0"/>
            </a:endParaRPr>
          </a:p>
          <a:p>
            <a:pPr eaLnBrk="1" hangingPunct="1"/>
            <a:endParaRPr lang="en-IN" sz="3600" dirty="0">
              <a:latin typeface="Calibri" panose="020F0502020204030204" pitchFamily="34" charset="0"/>
              <a:cs typeface="Calibri" panose="020F0502020204030204" pitchFamily="34" charset="0"/>
            </a:endParaRPr>
          </a:p>
          <a:p>
            <a:pPr eaLnBrk="1" hangingPunct="1"/>
            <a:endParaRPr lang="en-IN" sz="3600" dirty="0">
              <a:latin typeface="Calibri" panose="020F0502020204030204" pitchFamily="34" charset="0"/>
              <a:cs typeface="Calibri" panose="020F0502020204030204" pitchFamily="34" charset="0"/>
            </a:endParaRPr>
          </a:p>
          <a:p>
            <a:pPr eaLnBrk="1" hangingPunct="1"/>
            <a:endParaRPr lang="en-IN" sz="3600" dirty="0">
              <a:latin typeface="Calibri" panose="020F0502020204030204" pitchFamily="34" charset="0"/>
              <a:cs typeface="Calibri" panose="020F0502020204030204" pitchFamily="34" charset="0"/>
            </a:endParaRPr>
          </a:p>
          <a:p>
            <a:pPr eaLnBrk="1" hangingPunct="1"/>
            <a:endParaRPr lang="en-IN" sz="3600" dirty="0">
              <a:latin typeface="Calibri" panose="020F0502020204030204" pitchFamily="34" charset="0"/>
              <a:cs typeface="Calibri" panose="020F0502020204030204" pitchFamily="34" charset="0"/>
            </a:endParaRPr>
          </a:p>
          <a:p>
            <a:pPr eaLnBrk="1" hangingPunct="1"/>
            <a:endParaRPr lang="en-US" sz="3600" dirty="0">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2F68B14F-D9C1-CD15-8E13-4FC4F002D8D0}"/>
              </a:ext>
            </a:extLst>
          </p:cNvPr>
          <p:cNvSpPr/>
          <p:nvPr/>
        </p:nvSpPr>
        <p:spPr>
          <a:xfrm>
            <a:off x="1484681" y="1113548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Origin of CO2 emissions….</a:t>
            </a:r>
          </a:p>
        </p:txBody>
      </p:sp>
      <p:pic>
        <p:nvPicPr>
          <p:cNvPr id="1026" name="Picture 2" descr="Global Energy-related Emissions: Global energy-related CO2 emissions edged  up to record high in 2022, ET Auto">
            <a:extLst>
              <a:ext uri="{FF2B5EF4-FFF2-40B4-BE49-F238E27FC236}">
                <a16:creationId xmlns:a16="http://schemas.microsoft.com/office/drawing/2014/main" id="{0F76AF73-3C98-7C28-51D2-E8ED85A1A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024" y="14676596"/>
            <a:ext cx="4972576" cy="27588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ploring Machine Learning Algorithms for Predicting Carbon Emission Caused  by Light Duty Vehicles">
            <a:extLst>
              <a:ext uri="{FF2B5EF4-FFF2-40B4-BE49-F238E27FC236}">
                <a16:creationId xmlns:a16="http://schemas.microsoft.com/office/drawing/2014/main" id="{283A7534-6D57-7900-BD1C-B362D3885E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4473" y="14423621"/>
            <a:ext cx="5334807" cy="298749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625FD542-3EEC-FCDD-0D5F-60FDB1263B13}"/>
              </a:ext>
            </a:extLst>
          </p:cNvPr>
          <p:cNvSpPr txBox="1"/>
          <p:nvPr/>
        </p:nvSpPr>
        <p:spPr>
          <a:xfrm>
            <a:off x="5494564" y="15655221"/>
            <a:ext cx="32804100" cy="1477328"/>
          </a:xfrm>
          <a:prstGeom prst="rect">
            <a:avLst/>
          </a:prstGeom>
          <a:noFill/>
        </p:spPr>
        <p:txBody>
          <a:bodyPr wrap="square">
            <a:spAutoFit/>
          </a:bodyPr>
          <a:lstStyle/>
          <a:p>
            <a:pPr algn="l">
              <a:buFont typeface="Arial" panose="020B0604020202020204" pitchFamily="34" charset="0"/>
              <a:buChar char="•"/>
            </a:pPr>
            <a:r>
              <a:rPr lang="en-IN" b="0" i="0" dirty="0">
                <a:solidFill>
                  <a:srgbClr val="D1D5DB"/>
                </a:solidFill>
                <a:effectLst/>
                <a:latin typeface="Söhne"/>
              </a:rPr>
              <a:t>Uneven CO2 emission trend: Peaks in 2009, hits all-time low in 1994.</a:t>
            </a:r>
          </a:p>
          <a:p>
            <a:pPr algn="l">
              <a:buFont typeface="Arial" panose="020B0604020202020204" pitchFamily="34" charset="0"/>
              <a:buChar char="•"/>
            </a:pPr>
            <a:r>
              <a:rPr lang="en-IN" b="0" i="0" dirty="0">
                <a:solidFill>
                  <a:srgbClr val="D1D5DB"/>
                </a:solidFill>
                <a:effectLst/>
                <a:latin typeface="Söhne"/>
              </a:rPr>
              <a:t>Dominance of rich oil nations: Qatar, UAE lead in emissions, reflecting fossil fuel abundance.</a:t>
            </a:r>
          </a:p>
          <a:p>
            <a:pPr algn="l">
              <a:buFont typeface="Arial" panose="020B0604020202020204" pitchFamily="34" charset="0"/>
              <a:buChar char="•"/>
            </a:pPr>
            <a:r>
              <a:rPr lang="en-IN" b="0" i="0" dirty="0">
                <a:solidFill>
                  <a:srgbClr val="D1D5DB"/>
                </a:solidFill>
                <a:effectLst/>
                <a:latin typeface="Söhne"/>
              </a:rPr>
              <a:t>Middle East dominance: Qatar consistently tops, revealing sustained emissions for nearly two decades.</a:t>
            </a:r>
          </a:p>
          <a:p>
            <a:pPr algn="l">
              <a:buFont typeface="Arial" panose="020B0604020202020204" pitchFamily="34" charset="0"/>
              <a:buChar char="•"/>
            </a:pPr>
            <a:r>
              <a:rPr lang="en-IN" b="0" i="0" dirty="0">
                <a:solidFill>
                  <a:srgbClr val="D1D5DB"/>
                </a:solidFill>
                <a:effectLst/>
                <a:latin typeface="Söhne"/>
              </a:rPr>
              <a:t>Challenge in emission reduction: Despite global efforts, some countries exhibit persistent or increasing emissions.</a:t>
            </a:r>
          </a:p>
          <a:p>
            <a:pPr algn="l">
              <a:buFont typeface="Arial" panose="020B0604020202020204" pitchFamily="34" charset="0"/>
              <a:buChar char="•"/>
            </a:pPr>
            <a:r>
              <a:rPr lang="en-IN" b="0" i="0" dirty="0">
                <a:solidFill>
                  <a:srgbClr val="D1D5DB"/>
                </a:solidFill>
                <a:effectLst/>
                <a:latin typeface="Söhne"/>
              </a:rPr>
              <a:t>Urgency for sustainable practices: Highlights the need for comprehensive global strategies to address climate change and promote environmental sustainability.</a:t>
            </a:r>
          </a:p>
        </p:txBody>
      </p:sp>
      <p:pic>
        <p:nvPicPr>
          <p:cNvPr id="55" name="Picture 54" descr="A graph of a graph showing the difference between the average and the average&#10;&#10;Description automatically generated with medium confidence">
            <a:extLst>
              <a:ext uri="{FF2B5EF4-FFF2-40B4-BE49-F238E27FC236}">
                <a16:creationId xmlns:a16="http://schemas.microsoft.com/office/drawing/2014/main" id="{5CFD4963-1831-7B40-AAC4-8A0DCB2876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0790" y="11501241"/>
            <a:ext cx="9796664" cy="722504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3354</TotalTime>
  <Words>596</Words>
  <Application>Microsoft Macintosh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Calibri</vt:lpstr>
      <vt:lpstr>Söhne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Animesh Sahu</cp:lastModifiedBy>
  <cp:revision>104</cp:revision>
  <cp:lastPrinted>2017-11-03T00:56:36Z</cp:lastPrinted>
  <dcterms:created xsi:type="dcterms:W3CDTF">2013-02-10T21:14:48Z</dcterms:created>
  <dcterms:modified xsi:type="dcterms:W3CDTF">2024-01-03T04:03:37Z</dcterms:modified>
</cp:coreProperties>
</file>